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56" r:id="rId2"/>
    <p:sldId id="257" r:id="rId3"/>
    <p:sldId id="307" r:id="rId4"/>
    <p:sldId id="260" r:id="rId5"/>
    <p:sldId id="299" r:id="rId6"/>
    <p:sldId id="300" r:id="rId7"/>
    <p:sldId id="301" r:id="rId8"/>
    <p:sldId id="302" r:id="rId9"/>
    <p:sldId id="303" r:id="rId10"/>
    <p:sldId id="304" r:id="rId11"/>
    <p:sldId id="262"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59" r:id="rId44"/>
    <p:sldId id="308" r:id="rId45"/>
    <p:sldId id="310" r:id="rId46"/>
    <p:sldId id="309" r:id="rId47"/>
    <p:sldId id="261" r:id="rId48"/>
    <p:sldId id="263" r:id="rId49"/>
    <p:sldId id="264" r:id="rId50"/>
    <p:sldId id="306" r:id="rId5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9" d="100"/>
          <a:sy n="59" d="100"/>
        </p:scale>
        <p:origin x="-1664"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26681F-DCF8-3E4E-98D2-C05BF3120FAF}" type="datetimeFigureOut">
              <a:rPr lang="fr-FR" smtClean="0"/>
              <a:t>12/01/16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C8CA38-72DA-714E-BA65-C905825EA9FD}" type="slidenum">
              <a:rPr lang="fr-FR" smtClean="0"/>
              <a:t>‹#›</a:t>
            </a:fld>
            <a:endParaRPr lang="fr-FR"/>
          </a:p>
        </p:txBody>
      </p:sp>
    </p:spTree>
    <p:extLst>
      <p:ext uri="{BB962C8B-B14F-4D97-AF65-F5344CB8AC3E}">
        <p14:creationId xmlns:p14="http://schemas.microsoft.com/office/powerpoint/2010/main" val="33264283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60319F-4230-5D47-AC1D-314C7B14CAB2}" type="slidenum">
              <a:rPr lang="fr-FR"/>
              <a:pPr/>
              <a:t>5</a:t>
            </a:fld>
            <a:endParaRPr lang="fr-FR"/>
          </a:p>
        </p:txBody>
      </p:sp>
      <p:sp>
        <p:nvSpPr>
          <p:cNvPr id="3379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5A1D98-828D-B54D-868C-D2B7333960F8}" type="slidenum">
              <a:rPr lang="fr-FR"/>
              <a:pPr/>
              <a:t>15</a:t>
            </a:fld>
            <a:endParaRPr lang="fr-FR"/>
          </a:p>
        </p:txBody>
      </p:sp>
      <p:sp>
        <p:nvSpPr>
          <p:cNvPr id="5939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55B6D7-506D-A144-906D-AF376B0A1636}" type="slidenum">
              <a:rPr lang="fr-FR"/>
              <a:pPr/>
              <a:t>16</a:t>
            </a:fld>
            <a:endParaRPr lang="fr-FR"/>
          </a:p>
        </p:txBody>
      </p:sp>
      <p:sp>
        <p:nvSpPr>
          <p:cNvPr id="6041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5D8D5-5BAB-5443-AB14-7338DC63F360}" type="slidenum">
              <a:rPr lang="fr-FR"/>
              <a:pPr/>
              <a:t>17</a:t>
            </a:fld>
            <a:endParaRPr lang="fr-FR"/>
          </a:p>
        </p:txBody>
      </p:sp>
      <p:sp>
        <p:nvSpPr>
          <p:cNvPr id="6144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DCA019-F66D-1349-B7E8-EFAECE01032A}" type="slidenum">
              <a:rPr lang="fr-FR"/>
              <a:pPr/>
              <a:t>18</a:t>
            </a:fld>
            <a:endParaRPr lang="fr-FR"/>
          </a:p>
        </p:txBody>
      </p:sp>
      <p:sp>
        <p:nvSpPr>
          <p:cNvPr id="6246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88FDC-2146-7841-9682-6DEB0B2D575E}" type="slidenum">
              <a:rPr lang="fr-FR"/>
              <a:pPr/>
              <a:t>19</a:t>
            </a:fld>
            <a:endParaRPr lang="fr-FR"/>
          </a:p>
        </p:txBody>
      </p:sp>
      <p:sp>
        <p:nvSpPr>
          <p:cNvPr id="6349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264993-52D7-204A-A128-87BAB8ED65B4}" type="slidenum">
              <a:rPr lang="fr-FR"/>
              <a:pPr/>
              <a:t>20</a:t>
            </a:fld>
            <a:endParaRPr lang="fr-FR"/>
          </a:p>
        </p:txBody>
      </p:sp>
      <p:sp>
        <p:nvSpPr>
          <p:cNvPr id="6451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92C627-2929-B547-9E8B-F47817E3C4D2}" type="slidenum">
              <a:rPr lang="fr-FR"/>
              <a:pPr/>
              <a:t>21</a:t>
            </a:fld>
            <a:endParaRPr lang="fr-FR"/>
          </a:p>
        </p:txBody>
      </p:sp>
      <p:sp>
        <p:nvSpPr>
          <p:cNvPr id="6553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09972D-4988-7744-B7EB-6B6B206643BA}" type="slidenum">
              <a:rPr lang="fr-FR"/>
              <a:pPr/>
              <a:t>22</a:t>
            </a:fld>
            <a:endParaRPr lang="fr-FR"/>
          </a:p>
        </p:txBody>
      </p:sp>
      <p:sp>
        <p:nvSpPr>
          <p:cNvPr id="6656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C8E19-4C05-4F44-AFB6-760F2424BF3E}" type="slidenum">
              <a:rPr lang="fr-FR"/>
              <a:pPr/>
              <a:t>23</a:t>
            </a:fld>
            <a:endParaRPr lang="fr-FR"/>
          </a:p>
        </p:txBody>
      </p:sp>
      <p:sp>
        <p:nvSpPr>
          <p:cNvPr id="6758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063D5D-8653-5949-9227-0C350B78AB91}" type="slidenum">
              <a:rPr lang="fr-FR"/>
              <a:pPr/>
              <a:t>24</a:t>
            </a:fld>
            <a:endParaRPr lang="fr-FR"/>
          </a:p>
        </p:txBody>
      </p:sp>
      <p:sp>
        <p:nvSpPr>
          <p:cNvPr id="6861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06DB78-1C65-9749-AA95-746127DBA298}" type="slidenum">
              <a:rPr lang="fr-FR"/>
              <a:pPr/>
              <a:t>6</a:t>
            </a:fld>
            <a:endParaRPr lang="fr-FR"/>
          </a:p>
        </p:txBody>
      </p:sp>
      <p:sp>
        <p:nvSpPr>
          <p:cNvPr id="3481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FD8B9B-8BD8-4441-B7A8-B54B4114EA7F}" type="slidenum">
              <a:rPr lang="fr-FR"/>
              <a:pPr/>
              <a:t>25</a:t>
            </a:fld>
            <a:endParaRPr lang="fr-FR"/>
          </a:p>
        </p:txBody>
      </p:sp>
      <p:sp>
        <p:nvSpPr>
          <p:cNvPr id="6963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963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0BF76-BD57-784F-86C4-B22795792D3A}" type="slidenum">
              <a:rPr lang="fr-FR"/>
              <a:pPr/>
              <a:t>26</a:t>
            </a:fld>
            <a:endParaRPr lang="fr-FR"/>
          </a:p>
        </p:txBody>
      </p:sp>
      <p:sp>
        <p:nvSpPr>
          <p:cNvPr id="5325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25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532EED-2C43-104E-9120-A962DDC29A74}" type="slidenum">
              <a:rPr lang="fr-FR"/>
              <a:pPr/>
              <a:t>27</a:t>
            </a:fld>
            <a:endParaRPr lang="fr-FR"/>
          </a:p>
        </p:txBody>
      </p:sp>
      <p:sp>
        <p:nvSpPr>
          <p:cNvPr id="7270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270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6FED71-F878-9D49-ADBF-9862B5F09A0B}" type="slidenum">
              <a:rPr lang="fr-FR"/>
              <a:pPr/>
              <a:t>28</a:t>
            </a:fld>
            <a:endParaRPr lang="fr-FR"/>
          </a:p>
        </p:txBody>
      </p:sp>
      <p:sp>
        <p:nvSpPr>
          <p:cNvPr id="7475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475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B7860C-D45D-7143-875C-E3478B6B1456}" type="slidenum">
              <a:rPr lang="fr-FR"/>
              <a:pPr/>
              <a:t>29</a:t>
            </a:fld>
            <a:endParaRPr lang="fr-FR"/>
          </a:p>
        </p:txBody>
      </p:sp>
      <p:sp>
        <p:nvSpPr>
          <p:cNvPr id="7680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33CD92-9D9A-914F-B220-74A403F08D35}" type="slidenum">
              <a:rPr lang="fr-FR"/>
              <a:pPr/>
              <a:t>30</a:t>
            </a:fld>
            <a:endParaRPr lang="fr-FR"/>
          </a:p>
        </p:txBody>
      </p:sp>
      <p:sp>
        <p:nvSpPr>
          <p:cNvPr id="7885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885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589E2A-3804-2843-B35B-AC5EBAA048EE}" type="slidenum">
              <a:rPr lang="fr-FR"/>
              <a:pPr/>
              <a:t>31</a:t>
            </a:fld>
            <a:endParaRPr lang="fr-FR"/>
          </a:p>
        </p:txBody>
      </p:sp>
      <p:sp>
        <p:nvSpPr>
          <p:cNvPr id="8089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089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D1D8E7-524F-7C4E-B17A-94B8BA3EE808}" type="slidenum">
              <a:rPr lang="fr-FR"/>
              <a:pPr/>
              <a:t>32</a:t>
            </a:fld>
            <a:endParaRPr lang="fr-FR"/>
          </a:p>
        </p:txBody>
      </p:sp>
      <p:sp>
        <p:nvSpPr>
          <p:cNvPr id="8294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294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CC4384-E541-2444-80C8-31041B6213B5}" type="slidenum">
              <a:rPr lang="fr-FR"/>
              <a:pPr/>
              <a:t>33</a:t>
            </a:fld>
            <a:endParaRPr lang="fr-FR"/>
          </a:p>
        </p:txBody>
      </p:sp>
      <p:sp>
        <p:nvSpPr>
          <p:cNvPr id="8499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499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7574E7-610B-384D-A46B-579E330484B4}" type="slidenum">
              <a:rPr lang="fr-FR"/>
              <a:pPr/>
              <a:t>34</a:t>
            </a:fld>
            <a:endParaRPr lang="fr-FR"/>
          </a:p>
        </p:txBody>
      </p:sp>
      <p:sp>
        <p:nvSpPr>
          <p:cNvPr id="8704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704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6CEC15-260E-D749-B918-5DC9C3774BAA}" type="slidenum">
              <a:rPr lang="fr-FR"/>
              <a:pPr/>
              <a:t>7</a:t>
            </a:fld>
            <a:endParaRPr lang="fr-FR"/>
          </a:p>
        </p:txBody>
      </p:sp>
      <p:sp>
        <p:nvSpPr>
          <p:cNvPr id="3584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0A07D8-2778-884C-A0C8-CDDDC7AA6F29}" type="slidenum">
              <a:rPr lang="fr-FR"/>
              <a:pPr/>
              <a:t>35</a:t>
            </a:fld>
            <a:endParaRPr lang="fr-FR"/>
          </a:p>
        </p:txBody>
      </p:sp>
      <p:sp>
        <p:nvSpPr>
          <p:cNvPr id="8909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FC198D-0CA6-9144-BD21-20F4789F38AE}" type="slidenum">
              <a:rPr lang="fr-FR"/>
              <a:pPr/>
              <a:t>36</a:t>
            </a:fld>
            <a:endParaRPr lang="fr-FR"/>
          </a:p>
        </p:txBody>
      </p:sp>
      <p:sp>
        <p:nvSpPr>
          <p:cNvPr id="9113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113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52A5ED-8DA6-FB4F-B41B-9F84F0DDFA3B}" type="slidenum">
              <a:rPr lang="fr-FR"/>
              <a:pPr/>
              <a:t>37</a:t>
            </a:fld>
            <a:endParaRPr lang="fr-FR"/>
          </a:p>
        </p:txBody>
      </p:sp>
      <p:sp>
        <p:nvSpPr>
          <p:cNvPr id="9318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318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E13DE9-3F87-5741-AFDC-20625B5DEAAE}" type="slidenum">
              <a:rPr lang="fr-FR"/>
              <a:pPr/>
              <a:t>38</a:t>
            </a:fld>
            <a:endParaRPr lang="fr-FR"/>
          </a:p>
        </p:txBody>
      </p:sp>
      <p:sp>
        <p:nvSpPr>
          <p:cNvPr id="9523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5235"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FADCEC-0176-3149-B6A4-1FC7E7D9610F}" type="slidenum">
              <a:rPr lang="fr-FR"/>
              <a:pPr/>
              <a:t>39</a:t>
            </a:fld>
            <a:endParaRPr lang="fr-FR"/>
          </a:p>
        </p:txBody>
      </p:sp>
      <p:sp>
        <p:nvSpPr>
          <p:cNvPr id="9728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7283"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737C4-BC9D-6949-B704-13BCE60E0F41}" type="slidenum">
              <a:rPr lang="fr-FR"/>
              <a:pPr/>
              <a:t>40</a:t>
            </a:fld>
            <a:endParaRPr lang="fr-FR"/>
          </a:p>
        </p:txBody>
      </p:sp>
      <p:sp>
        <p:nvSpPr>
          <p:cNvPr id="9933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933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EC2AE6-C01F-1D48-ACC2-9CA1158AA158}" type="slidenum">
              <a:rPr lang="fr-FR"/>
              <a:pPr/>
              <a:t>41</a:t>
            </a:fld>
            <a:endParaRPr lang="fr-FR"/>
          </a:p>
        </p:txBody>
      </p:sp>
      <p:sp>
        <p:nvSpPr>
          <p:cNvPr id="10137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1379"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29E6F7-58AB-E747-B2CF-4C438FB86E32}" type="slidenum">
              <a:rPr lang="fr-FR"/>
              <a:pPr/>
              <a:t>42</a:t>
            </a:fld>
            <a:endParaRPr lang="fr-FR"/>
          </a:p>
        </p:txBody>
      </p:sp>
      <p:sp>
        <p:nvSpPr>
          <p:cNvPr id="7065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F715FD-4A12-334B-892B-47C7862DDE6D}" type="slidenum">
              <a:rPr lang="fr-FR"/>
              <a:pPr/>
              <a:t>8</a:t>
            </a:fld>
            <a:endParaRPr lang="fr-FR"/>
          </a:p>
        </p:txBody>
      </p:sp>
      <p:sp>
        <p:nvSpPr>
          <p:cNvPr id="3686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21B9CB-EFA1-B945-8150-DE52A4A8D155}" type="slidenum">
              <a:rPr lang="fr-FR"/>
              <a:pPr/>
              <a:t>9</a:t>
            </a:fld>
            <a:endParaRPr lang="fr-FR"/>
          </a:p>
        </p:txBody>
      </p:sp>
      <p:sp>
        <p:nvSpPr>
          <p:cNvPr id="3789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D941C6-2649-C24E-829E-4FFF2F627C3C}" type="slidenum">
              <a:rPr lang="fr-FR"/>
              <a:pPr/>
              <a:t>10</a:t>
            </a:fld>
            <a:endParaRPr lang="fr-FR"/>
          </a:p>
        </p:txBody>
      </p:sp>
      <p:sp>
        <p:nvSpPr>
          <p:cNvPr id="3891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B2C189-24FE-534B-8A23-09B16F784D00}" type="slidenum">
              <a:rPr lang="fr-FR"/>
              <a:pPr/>
              <a:t>12</a:t>
            </a:fld>
            <a:endParaRPr lang="fr-FR"/>
          </a:p>
        </p:txBody>
      </p:sp>
      <p:sp>
        <p:nvSpPr>
          <p:cNvPr id="3686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867"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AC0C9D-2315-6C44-A2EF-69CD08E6B527}" type="slidenum">
              <a:rPr lang="fr-FR"/>
              <a:pPr/>
              <a:t>13</a:t>
            </a:fld>
            <a:endParaRPr lang="fr-FR"/>
          </a:p>
        </p:txBody>
      </p:sp>
      <p:sp>
        <p:nvSpPr>
          <p:cNvPr id="5734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59F34E-0AA6-2644-B325-65A5A275EC7D}" type="slidenum">
              <a:rPr lang="fr-FR"/>
              <a:pPr/>
              <a:t>14</a:t>
            </a:fld>
            <a:endParaRPr lang="fr-FR"/>
          </a:p>
        </p:txBody>
      </p:sp>
      <p:sp>
        <p:nvSpPr>
          <p:cNvPr id="5837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fr-FR" smtClean="0"/>
              <a:t>Cliquez et modifiez le titre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p>
            <a:fld id="{67127A84-5CFA-D441-BD3A-7C65F293660E}" type="datetimeFigureOut">
              <a:rPr lang="fr-FR" smtClean="0"/>
              <a:t>12/01/16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B164811-5C9E-F242-8FFB-A741014C546A}" type="slidenum">
              <a:rPr lang="fr-FR" smtClean="0"/>
              <a:t>‹#›</a:t>
            </a:fld>
            <a:endParaRPr lang="fr-FR"/>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fr-FR" smtClean="0"/>
              <a:t>Cliquez et modifiez le titre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fr-FR" smtClean="0"/>
              <a:t>Cliquez pour modifier les styles du texte du masque</a:t>
            </a:r>
          </a:p>
        </p:txBody>
      </p:sp>
      <p:sp>
        <p:nvSpPr>
          <p:cNvPr id="5" name="Date Placeholder 4"/>
          <p:cNvSpPr>
            <a:spLocks noGrp="1"/>
          </p:cNvSpPr>
          <p:nvPr>
            <p:ph type="dt" sz="half" idx="10"/>
          </p:nvPr>
        </p:nvSpPr>
        <p:spPr/>
        <p:txBody>
          <a:bodyPr/>
          <a:lstStyle/>
          <a:p>
            <a:fld id="{67127A84-5CFA-D441-BD3A-7C65F293660E}" type="datetimeFigureOut">
              <a:rPr lang="fr-FR" smtClean="0"/>
              <a:t>12/01/16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B164811-5C9E-F242-8FFB-A741014C546A}" type="slidenum">
              <a:rPr lang="fr-FR" smtClean="0"/>
              <a:t>‹#›</a:t>
            </a:fld>
            <a:endParaRPr lang="fr-FR"/>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Image au-dessus de légende">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fr-FR" smtClean="0"/>
              <a:t>Cliquez et modifiez le titre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fr-FR" smtClean="0"/>
              <a:t>Cliquez pour modifier les styles du texte du masque</a:t>
            </a:r>
          </a:p>
        </p:txBody>
      </p:sp>
      <p:sp>
        <p:nvSpPr>
          <p:cNvPr id="5" name="Date Placeholder 4"/>
          <p:cNvSpPr>
            <a:spLocks noGrp="1"/>
          </p:cNvSpPr>
          <p:nvPr>
            <p:ph type="dt" sz="half" idx="10"/>
          </p:nvPr>
        </p:nvSpPr>
        <p:spPr/>
        <p:txBody>
          <a:bodyPr/>
          <a:lstStyle/>
          <a:p>
            <a:fld id="{67127A84-5CFA-D441-BD3A-7C65F293660E}" type="datetimeFigureOut">
              <a:rPr lang="fr-FR" smtClean="0"/>
              <a:t>12/01/16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B164811-5C9E-F242-8FFB-A741014C546A}" type="slidenum">
              <a:rPr lang="fr-FR" smtClean="0"/>
              <a:t>‹#›</a:t>
            </a:fld>
            <a:endParaRPr lang="fr-FR"/>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images au-dessus de légende">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fr-FR" smtClean="0"/>
              <a:t>Cliquez et modifiez le titre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fr-FR" smtClean="0"/>
              <a:t>Cliquez pour modifier les styles du texte du masque</a:t>
            </a:r>
          </a:p>
        </p:txBody>
      </p:sp>
      <p:sp>
        <p:nvSpPr>
          <p:cNvPr id="5" name="Date Placeholder 4"/>
          <p:cNvSpPr>
            <a:spLocks noGrp="1"/>
          </p:cNvSpPr>
          <p:nvPr>
            <p:ph type="dt" sz="half" idx="10"/>
          </p:nvPr>
        </p:nvSpPr>
        <p:spPr/>
        <p:txBody>
          <a:bodyPr/>
          <a:lstStyle/>
          <a:p>
            <a:fld id="{67127A84-5CFA-D441-BD3A-7C65F293660E}" type="datetimeFigureOut">
              <a:rPr lang="fr-FR" smtClean="0"/>
              <a:t>12/01/16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B164811-5C9E-F242-8FFB-A741014C546A}" type="slidenum">
              <a:rPr lang="fr-FR" smtClean="0"/>
              <a:t>‹#›</a:t>
            </a:fld>
            <a:endParaRPr lang="fr-FR"/>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images avec légende">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fr-FR" smtClean="0"/>
              <a:t>Cliquez pour modifier les styles du texte du masque</a:t>
            </a:r>
          </a:p>
        </p:txBody>
      </p:sp>
      <p:sp>
        <p:nvSpPr>
          <p:cNvPr id="5" name="Date Placeholder 4"/>
          <p:cNvSpPr>
            <a:spLocks noGrp="1"/>
          </p:cNvSpPr>
          <p:nvPr>
            <p:ph type="dt" sz="half" idx="10"/>
          </p:nvPr>
        </p:nvSpPr>
        <p:spPr/>
        <p:txBody>
          <a:bodyPr/>
          <a:lstStyle/>
          <a:p>
            <a:fld id="{67127A84-5CFA-D441-BD3A-7C65F293660E}" type="datetimeFigureOut">
              <a:rPr lang="fr-FR" smtClean="0"/>
              <a:t>12/01/16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B164811-5C9E-F242-8FFB-A741014C546A}" type="slidenum">
              <a:rPr lang="fr-FR" smtClean="0"/>
              <a:t>‹#›</a:t>
            </a:fld>
            <a:endParaRPr lang="fr-FR"/>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fr-FR" smtClean="0"/>
              <a:t>Cliquez et modifiez le titre</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images avec légende">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fr-FR" smtClean="0"/>
              <a:t>Cliquez pour modifier les styles du texte du masque</a:t>
            </a:r>
          </a:p>
        </p:txBody>
      </p:sp>
      <p:sp>
        <p:nvSpPr>
          <p:cNvPr id="5" name="Date Placeholder 4"/>
          <p:cNvSpPr>
            <a:spLocks noGrp="1"/>
          </p:cNvSpPr>
          <p:nvPr>
            <p:ph type="dt" sz="half" idx="10"/>
          </p:nvPr>
        </p:nvSpPr>
        <p:spPr/>
        <p:txBody>
          <a:bodyPr/>
          <a:lstStyle/>
          <a:p>
            <a:fld id="{67127A84-5CFA-D441-BD3A-7C65F293660E}" type="datetimeFigureOut">
              <a:rPr lang="fr-FR" smtClean="0"/>
              <a:t>12/01/16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B164811-5C9E-F242-8FFB-A741014C546A}" type="slidenum">
              <a:rPr lang="fr-FR" smtClean="0"/>
              <a:t>‹#›</a:t>
            </a:fld>
            <a:endParaRPr lang="fr-FR"/>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fr-FR" smtClean="0"/>
              <a:t>Cliquez et modifiez le titre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67127A84-5CFA-D441-BD3A-7C65F293660E}" type="datetimeFigureOut">
              <a:rPr lang="fr-FR" smtClean="0"/>
              <a:t>12/01/16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B164811-5C9E-F242-8FFB-A741014C546A}" type="slidenum">
              <a:rPr lang="fr-FR" smtClean="0"/>
              <a:t>‹#›</a:t>
            </a:fld>
            <a:endParaRPr lang="fr-FR"/>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fr-FR" smtClean="0"/>
              <a:t>Cliquez et modifiez le titre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67127A84-5CFA-D441-BD3A-7C65F293660E}" type="datetimeFigureOut">
              <a:rPr lang="fr-FR" smtClean="0"/>
              <a:t>12/01/16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B164811-5C9E-F242-8FFB-A741014C546A}" type="slidenum">
              <a:rPr lang="fr-FR" smtClean="0"/>
              <a:t>‹#›</a:t>
            </a:fld>
            <a:endParaRPr lang="fr-FR"/>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685800" y="6248400"/>
            <a:ext cx="1905000" cy="457200"/>
          </a:xfrm>
        </p:spPr>
        <p:txBody>
          <a:bodyPr/>
          <a:lstStyle>
            <a:lvl1pPr>
              <a:defRPr/>
            </a:lvl1pPr>
          </a:lstStyle>
          <a:p>
            <a:endParaRPr lang="fr-FR"/>
          </a:p>
        </p:txBody>
      </p:sp>
      <p:sp>
        <p:nvSpPr>
          <p:cNvPr id="6" name="Espace réservé du pied de page 5"/>
          <p:cNvSpPr>
            <a:spLocks noGrp="1"/>
          </p:cNvSpPr>
          <p:nvPr>
            <p:ph type="ftr" sz="quarter" idx="11"/>
          </p:nvPr>
        </p:nvSpPr>
        <p:spPr>
          <a:xfrm>
            <a:off x="3124200" y="6248400"/>
            <a:ext cx="2895600" cy="457200"/>
          </a:xfrm>
        </p:spPr>
        <p:txBody>
          <a:bodyPr/>
          <a:lstStyle>
            <a:lvl1pPr>
              <a:defRPr/>
            </a:lvl1pPr>
          </a:lstStyle>
          <a:p>
            <a:endParaRPr lang="fr-FR"/>
          </a:p>
        </p:txBody>
      </p:sp>
      <p:sp>
        <p:nvSpPr>
          <p:cNvPr id="7" name="Espace réservé du numéro de diapositive 6"/>
          <p:cNvSpPr>
            <a:spLocks noGrp="1"/>
          </p:cNvSpPr>
          <p:nvPr>
            <p:ph type="sldNum" sz="quarter" idx="12"/>
          </p:nvPr>
        </p:nvSpPr>
        <p:spPr>
          <a:xfrm>
            <a:off x="6553200" y="6248400"/>
            <a:ext cx="1905000" cy="457200"/>
          </a:xfrm>
        </p:spPr>
        <p:txBody>
          <a:bodyPr/>
          <a:lstStyle>
            <a:lvl1pPr>
              <a:defRPr/>
            </a:lvl1pPr>
          </a:lstStyle>
          <a:p>
            <a:fld id="{C73735EA-0124-6C4F-955A-8163E492EEA3}" type="slidenum">
              <a:rPr lang="fr-FR"/>
              <a:pPr/>
              <a:t>‹#›</a:t>
            </a:fld>
            <a:endParaRPr lang="fr-FR"/>
          </a:p>
        </p:txBody>
      </p:sp>
    </p:spTree>
    <p:extLst>
      <p:ext uri="{BB962C8B-B14F-4D97-AF65-F5344CB8AC3E}">
        <p14:creationId xmlns:p14="http://schemas.microsoft.com/office/powerpoint/2010/main" val="4163637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609600"/>
            <a:ext cx="7772400" cy="1143000"/>
          </a:xfrm>
        </p:spPr>
        <p:txBody>
          <a:bodyPr/>
          <a:lstStyle/>
          <a:p>
            <a:r>
              <a:rPr lang="fr-FR" smtClean="0"/>
              <a:t>Cliquez et modifiez le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858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685800" y="6248400"/>
            <a:ext cx="1905000" cy="457200"/>
          </a:xfrm>
        </p:spPr>
        <p:txBody>
          <a:bodyPr/>
          <a:lstStyle>
            <a:lvl1pPr>
              <a:defRPr/>
            </a:lvl1pPr>
          </a:lstStyle>
          <a:p>
            <a:endParaRPr lang="fr-FR"/>
          </a:p>
        </p:txBody>
      </p:sp>
      <p:sp>
        <p:nvSpPr>
          <p:cNvPr id="8" name="Espace réservé du pied de page 7"/>
          <p:cNvSpPr>
            <a:spLocks noGrp="1"/>
          </p:cNvSpPr>
          <p:nvPr>
            <p:ph type="ftr" sz="quarter" idx="11"/>
          </p:nvPr>
        </p:nvSpPr>
        <p:spPr>
          <a:xfrm>
            <a:off x="3124200" y="6248400"/>
            <a:ext cx="2895600" cy="457200"/>
          </a:xfrm>
        </p:spPr>
        <p:txBody>
          <a:bodyPr/>
          <a:lstStyle>
            <a:lvl1pPr>
              <a:defRPr/>
            </a:lvl1pPr>
          </a:lstStyle>
          <a:p>
            <a:endParaRPr lang="fr-FR"/>
          </a:p>
        </p:txBody>
      </p:sp>
      <p:sp>
        <p:nvSpPr>
          <p:cNvPr id="9" name="Espace réservé du numéro de diapositive 8"/>
          <p:cNvSpPr>
            <a:spLocks noGrp="1"/>
          </p:cNvSpPr>
          <p:nvPr>
            <p:ph type="sldNum" sz="quarter" idx="12"/>
          </p:nvPr>
        </p:nvSpPr>
        <p:spPr>
          <a:xfrm>
            <a:off x="6553200" y="6248400"/>
            <a:ext cx="1905000" cy="457200"/>
          </a:xfrm>
        </p:spPr>
        <p:txBody>
          <a:bodyPr/>
          <a:lstStyle>
            <a:lvl1pPr>
              <a:defRPr/>
            </a:lvl1pPr>
          </a:lstStyle>
          <a:p>
            <a:fld id="{34AB4C67-5151-F54A-B1A8-6798452396AE}" type="slidenum">
              <a:rPr lang="fr-FR"/>
              <a:pPr/>
              <a:t>‹#›</a:t>
            </a:fld>
            <a:endParaRPr lang="fr-FR"/>
          </a:p>
        </p:txBody>
      </p:sp>
    </p:spTree>
    <p:extLst>
      <p:ext uri="{BB962C8B-B14F-4D97-AF65-F5344CB8AC3E}">
        <p14:creationId xmlns:p14="http://schemas.microsoft.com/office/powerpoint/2010/main" val="4157242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67127A84-5CFA-D441-BD3A-7C65F293660E}" type="datetimeFigureOut">
              <a:rPr lang="fr-FR" smtClean="0"/>
              <a:t>12/01/16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B164811-5C9E-F242-8FFB-A741014C546A}" type="slidenum">
              <a:rPr lang="fr-FR" smtClean="0"/>
              <a:t>‹#›</a:t>
            </a:fld>
            <a:endParaRPr lang="fr-FR"/>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apositive de titre avec 3 imag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fr-FR" smtClean="0"/>
              <a:t>Cliquez et modifiez le titre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p>
            <a:fld id="{67127A84-5CFA-D441-BD3A-7C65F293660E}" type="datetimeFigureOut">
              <a:rPr lang="fr-FR" smtClean="0"/>
              <a:t>12/01/16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B164811-5C9E-F242-8FFB-A741014C546A}" type="slidenum">
              <a:rPr lang="fr-FR" smtClean="0"/>
              <a:t>‹#›</a:t>
            </a:fld>
            <a:endParaRPr lang="fr-FR"/>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fr-FR" smtClean="0"/>
              <a:t>Cliquez et modifiez le titre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67127A84-5CFA-D441-BD3A-7C65F293660E}" type="datetimeFigureOut">
              <a:rPr lang="fr-FR" smtClean="0"/>
              <a:t>12/01/16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B164811-5C9E-F242-8FFB-A741014C546A}" type="slidenum">
              <a:rPr lang="fr-FR" smtClean="0"/>
              <a:t>‹#›</a:t>
            </a:fld>
            <a:endParaRPr lang="fr-FR"/>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fr-FR" smtClean="0"/>
              <a:t>Cliquez et modifiez le titre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Date Placeholder 4"/>
          <p:cNvSpPr>
            <a:spLocks noGrp="1"/>
          </p:cNvSpPr>
          <p:nvPr>
            <p:ph type="dt" sz="half" idx="10"/>
          </p:nvPr>
        </p:nvSpPr>
        <p:spPr/>
        <p:txBody>
          <a:bodyPr/>
          <a:lstStyle/>
          <a:p>
            <a:fld id="{67127A84-5CFA-D441-BD3A-7C65F293660E}" type="datetimeFigureOut">
              <a:rPr lang="fr-FR" smtClean="0"/>
              <a:t>12/01/16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B164811-5C9E-F242-8FFB-A741014C546A}" type="slidenum">
              <a:rPr lang="fr-FR" smtClean="0"/>
              <a:t>‹#›</a:t>
            </a:fld>
            <a:endParaRPr lang="fr-FR"/>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7" name="Date Placeholder 6"/>
          <p:cNvSpPr>
            <a:spLocks noGrp="1"/>
          </p:cNvSpPr>
          <p:nvPr>
            <p:ph type="dt" sz="half" idx="10"/>
          </p:nvPr>
        </p:nvSpPr>
        <p:spPr/>
        <p:txBody>
          <a:bodyPr/>
          <a:lstStyle/>
          <a:p>
            <a:fld id="{67127A84-5CFA-D441-BD3A-7C65F293660E}" type="datetimeFigureOut">
              <a:rPr lang="fr-FR" smtClean="0"/>
              <a:t>12/01/16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B164811-5C9E-F242-8FFB-A741014C546A}" type="slidenum">
              <a:rPr lang="fr-FR" smtClean="0"/>
              <a:t>‹#›</a:t>
            </a:fld>
            <a:endParaRPr lang="fr-FR"/>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67127A84-5CFA-D441-BD3A-7C65F293660E}" type="datetimeFigureOut">
              <a:rPr lang="fr-FR" smtClean="0"/>
              <a:t>12/01/16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B164811-5C9E-F242-8FFB-A741014C546A}"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127A84-5CFA-D441-BD3A-7C65F293660E}" type="datetimeFigureOut">
              <a:rPr lang="fr-FR" smtClean="0"/>
              <a:t>12/01/16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B164811-5C9E-F242-8FFB-A741014C546A}" type="slidenum">
              <a:rPr lang="fr-FR" smtClean="0"/>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fr-FR" smtClean="0"/>
              <a:t>Cliquez et modifiez le titre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67127A84-5CFA-D441-BD3A-7C65F293660E}" type="datetimeFigureOut">
              <a:rPr lang="fr-FR" smtClean="0"/>
              <a:t>12/01/16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B164811-5C9E-F242-8FFB-A741014C546A}" type="slidenum">
              <a:rPr lang="fr-FR" smtClean="0"/>
              <a:t>‹#›</a:t>
            </a:fld>
            <a:endParaRPr lang="fr-FR"/>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20"/>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lang="fr-FR"/>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fr-FR" smtClean="0"/>
              <a:t>Cliquez et modifiez le titre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67127A84-5CFA-D441-BD3A-7C65F293660E}" type="datetimeFigureOut">
              <a:rPr lang="fr-FR" smtClean="0"/>
              <a:t>12/01/16</a:t>
            </a:fld>
            <a:endParaRPr lang="fr-FR"/>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6B164811-5C9E-F242-8FFB-A741014C546A}" type="slidenum">
              <a:rPr lang="fr-FR" smtClean="0"/>
              <a:t>‹#›</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1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gif"/><Relationship Id="rId3" Type="http://schemas.openxmlformats.org/officeDocument/2006/relationships/image" Target="../media/image61.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pn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96010" y="3192621"/>
            <a:ext cx="8001000" cy="2424766"/>
          </a:xfrm>
        </p:spPr>
        <p:txBody>
          <a:bodyPr/>
          <a:lstStyle/>
          <a:p>
            <a:pPr algn="r"/>
            <a:r>
              <a:rPr lang="fr-FR" sz="2800" dirty="0" smtClean="0"/>
              <a:t>Serge Martin</a:t>
            </a:r>
            <a:br>
              <a:rPr lang="fr-FR" sz="2800" dirty="0" smtClean="0"/>
            </a:br>
            <a:r>
              <a:rPr lang="fr-FR" sz="2800" dirty="0" smtClean="0"/>
              <a:t>Université Sorbonne </a:t>
            </a:r>
            <a:r>
              <a:rPr lang="fr-FR" sz="2800" dirty="0" smtClean="0"/>
              <a:t/>
            </a:r>
            <a:br>
              <a:rPr lang="fr-FR" sz="2800" dirty="0" smtClean="0"/>
            </a:br>
            <a:r>
              <a:rPr lang="fr-FR" sz="2800" dirty="0" smtClean="0"/>
              <a:t>nouvelle </a:t>
            </a:r>
            <a:r>
              <a:rPr lang="fr-FR" sz="2800" dirty="0" smtClean="0"/>
              <a:t>Paris 3</a:t>
            </a:r>
            <a:br>
              <a:rPr lang="fr-FR" sz="2800" dirty="0" smtClean="0"/>
            </a:br>
            <a:r>
              <a:rPr lang="fr-FR" sz="2800" dirty="0" smtClean="0"/>
              <a:t/>
            </a:r>
            <a:br>
              <a:rPr lang="fr-FR" sz="2800" dirty="0" smtClean="0"/>
            </a:br>
            <a:r>
              <a:rPr lang="fr-FR" sz="2800" dirty="0" smtClean="0"/>
              <a:t/>
            </a:r>
            <a:br>
              <a:rPr lang="fr-FR" sz="2800" dirty="0" smtClean="0"/>
            </a:br>
            <a:r>
              <a:rPr lang="fr-FR" sz="2800" i="1" dirty="0" smtClean="0"/>
              <a:t>Lire</a:t>
            </a:r>
            <a:r>
              <a:rPr lang="fr-FR" sz="2800" i="1" dirty="0"/>
              <a:t>/écrire/dire </a:t>
            </a:r>
            <a:r>
              <a:rPr lang="fr-FR" sz="2800" i="1" dirty="0" smtClean="0"/>
              <a:t/>
            </a:r>
            <a:br>
              <a:rPr lang="fr-FR" sz="2800" i="1" dirty="0" smtClean="0"/>
            </a:br>
            <a:r>
              <a:rPr lang="fr-FR" sz="2800" i="1" dirty="0" smtClean="0"/>
              <a:t>avec </a:t>
            </a:r>
            <a:r>
              <a:rPr lang="fr-FR" sz="2800" i="1" dirty="0"/>
              <a:t>les œuvres littéraires </a:t>
            </a:r>
            <a:r>
              <a:rPr lang="fr-FR" sz="2800" i="1" dirty="0" smtClean="0"/>
              <a:t/>
            </a:r>
            <a:br>
              <a:rPr lang="fr-FR" sz="2800" i="1" dirty="0" smtClean="0"/>
            </a:br>
            <a:r>
              <a:rPr lang="fr-FR" sz="2800" i="1" dirty="0" smtClean="0"/>
              <a:t>en </a:t>
            </a:r>
            <a:r>
              <a:rPr lang="fr-FR" sz="2800" i="1" dirty="0"/>
              <a:t>classe </a:t>
            </a:r>
            <a:r>
              <a:rPr lang="fr-FR" sz="2800" i="1" dirty="0" smtClean="0"/>
              <a:t/>
            </a:r>
            <a:br>
              <a:rPr lang="fr-FR" sz="2800" i="1" dirty="0" smtClean="0"/>
            </a:br>
            <a:r>
              <a:rPr lang="fr-FR" sz="2800" i="1" dirty="0" smtClean="0"/>
              <a:t>(</a:t>
            </a:r>
            <a:r>
              <a:rPr lang="fr-FR" sz="2800" i="1" dirty="0"/>
              <a:t>de la maternelle </a:t>
            </a:r>
            <a:r>
              <a:rPr lang="fr-FR" sz="2800" i="1" dirty="0" smtClean="0"/>
              <a:t/>
            </a:r>
            <a:br>
              <a:rPr lang="fr-FR" sz="2800" i="1" dirty="0" smtClean="0"/>
            </a:br>
            <a:r>
              <a:rPr lang="fr-FR" sz="2800" i="1" dirty="0" smtClean="0"/>
              <a:t>au </a:t>
            </a:r>
            <a:r>
              <a:rPr lang="fr-FR" sz="2800" i="1" dirty="0"/>
              <a:t>collège) : </a:t>
            </a:r>
            <a:r>
              <a:rPr lang="fr-FR" sz="2800" i="1" dirty="0" smtClean="0"/>
              <a:t/>
            </a:r>
            <a:br>
              <a:rPr lang="fr-FR" sz="2800" i="1" dirty="0" smtClean="0"/>
            </a:br>
            <a:r>
              <a:rPr lang="fr-FR" sz="2800" i="1" dirty="0" smtClean="0"/>
              <a:t>une </a:t>
            </a:r>
            <a:r>
              <a:rPr lang="fr-FR" sz="2800" i="1" dirty="0"/>
              <a:t>question de </a:t>
            </a:r>
            <a:r>
              <a:rPr lang="fr-FR" sz="2800" i="1" dirty="0" smtClean="0"/>
              <a:t>voix ?</a:t>
            </a:r>
            <a:r>
              <a:rPr lang="fr-FR" sz="2800" dirty="0"/>
              <a:t> </a:t>
            </a:r>
          </a:p>
        </p:txBody>
      </p:sp>
      <p:sp>
        <p:nvSpPr>
          <p:cNvPr id="3" name="Sous-titre 2"/>
          <p:cNvSpPr>
            <a:spLocks noGrp="1"/>
          </p:cNvSpPr>
          <p:nvPr>
            <p:ph type="subTitle" idx="1"/>
          </p:nvPr>
        </p:nvSpPr>
        <p:spPr>
          <a:xfrm>
            <a:off x="571500" y="5980352"/>
            <a:ext cx="8001000" cy="505216"/>
          </a:xfrm>
        </p:spPr>
        <p:txBody>
          <a:bodyPr/>
          <a:lstStyle/>
          <a:p>
            <a:endParaRPr lang="fr-FR" dirty="0"/>
          </a:p>
        </p:txBody>
      </p:sp>
      <p:pic>
        <p:nvPicPr>
          <p:cNvPr id="4" name="Picture 5" descr="babar3 Rose Nadau 19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959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8454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fr-FR" sz="3600" dirty="0">
                <a:solidFill>
                  <a:schemeClr val="tx1"/>
                </a:solidFill>
                <a:latin typeface="Bodoni SvtyTwo ITC TT-Book" charset="0"/>
              </a:rPr>
              <a:t>Cet album est de tous les genres mais sa spécificité </a:t>
            </a:r>
            <a:r>
              <a:rPr lang="fr-FR" sz="3600" dirty="0" smtClean="0">
                <a:solidFill>
                  <a:schemeClr val="tx1"/>
                </a:solidFill>
                <a:latin typeface="Bodoni SvtyTwo ITC TT-Book" charset="0"/>
              </a:rPr>
              <a:t>c’est </a:t>
            </a:r>
            <a:r>
              <a:rPr lang="fr-FR" sz="3600" dirty="0">
                <a:solidFill>
                  <a:schemeClr val="tx1"/>
                </a:solidFill>
                <a:latin typeface="Bodoni SvtyTwo ITC TT-Book" charset="0"/>
              </a:rPr>
              <a:t>un faire ensemble </a:t>
            </a:r>
            <a:br>
              <a:rPr lang="fr-FR" sz="3600" dirty="0">
                <a:solidFill>
                  <a:schemeClr val="tx1"/>
                </a:solidFill>
                <a:latin typeface="Bodoni SvtyTwo ITC TT-Book" charset="0"/>
              </a:rPr>
            </a:br>
            <a:r>
              <a:rPr lang="fr-FR" sz="3600" dirty="0">
                <a:solidFill>
                  <a:schemeClr val="tx1"/>
                </a:solidFill>
                <a:latin typeface="Bodoni SvtyTwo ITC TT-Book" charset="0"/>
              </a:rPr>
              <a:t>tout en restant singulier</a:t>
            </a:r>
            <a:endParaRPr lang="fr-FR" dirty="0">
              <a:solidFill>
                <a:schemeClr val="tx1"/>
              </a:solidFill>
              <a:latin typeface="Bodoni SvtyTwo ITC TT-Book" charset="0"/>
            </a:endParaRPr>
          </a:p>
        </p:txBody>
      </p:sp>
      <p:sp>
        <p:nvSpPr>
          <p:cNvPr id="12291" name="Rectangle 3"/>
          <p:cNvSpPr>
            <a:spLocks noGrp="1" noChangeArrowheads="1"/>
          </p:cNvSpPr>
          <p:nvPr>
            <p:ph type="body" sz="half" idx="1"/>
          </p:nvPr>
        </p:nvSpPr>
        <p:spPr/>
        <p:txBody>
          <a:bodyPr/>
          <a:lstStyle/>
          <a:p>
            <a:pPr>
              <a:buFontTx/>
              <a:buNone/>
            </a:pPr>
            <a:endParaRPr lang="fr-FR" sz="2800" dirty="0"/>
          </a:p>
          <a:p>
            <a:pPr>
              <a:buFontTx/>
              <a:buNone/>
            </a:pPr>
            <a:endParaRPr lang="fr-FR" sz="2800" dirty="0"/>
          </a:p>
          <a:p>
            <a:pPr>
              <a:buFontTx/>
              <a:buNone/>
            </a:pPr>
            <a:r>
              <a:rPr lang="fr-FR" sz="2800" dirty="0"/>
              <a:t>« En tous cas, </a:t>
            </a:r>
          </a:p>
          <a:p>
            <a:pPr>
              <a:buFontTx/>
              <a:buNone/>
            </a:pPr>
            <a:r>
              <a:rPr lang="fr-FR" sz="2800" dirty="0"/>
              <a:t>pour ne rien faire, </a:t>
            </a:r>
          </a:p>
          <a:p>
            <a:pPr>
              <a:buFontTx/>
              <a:buNone/>
            </a:pPr>
            <a:r>
              <a:rPr lang="fr-FR" sz="2800" dirty="0"/>
              <a:t>on est doués </a:t>
            </a:r>
          </a:p>
          <a:p>
            <a:pPr>
              <a:buFontTx/>
              <a:buNone/>
            </a:pPr>
            <a:r>
              <a:rPr lang="fr-FR" sz="2800" dirty="0" smtClean="0"/>
              <a:t>tous </a:t>
            </a:r>
            <a:r>
              <a:rPr lang="fr-FR" sz="2800" dirty="0"/>
              <a:t>les </a:t>
            </a:r>
            <a:r>
              <a:rPr lang="fr-FR" sz="2800" dirty="0" smtClean="0"/>
              <a:t>deux !</a:t>
            </a:r>
            <a:r>
              <a:rPr lang="fr-FR" sz="2800" dirty="0"/>
              <a:t> »</a:t>
            </a:r>
          </a:p>
        </p:txBody>
      </p:sp>
      <p:pic>
        <p:nvPicPr>
          <p:cNvPr id="12293" name="Picture 5" descr="rPICT349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490788"/>
            <a:ext cx="3810000" cy="3094037"/>
          </a:xfrm>
        </p:spPr>
      </p:pic>
      <p:sp>
        <p:nvSpPr>
          <p:cNvPr id="12294" name="AutoShape 6"/>
          <p:cNvSpPr>
            <a:spLocks noChangeArrowheads="1"/>
          </p:cNvSpPr>
          <p:nvPr/>
        </p:nvSpPr>
        <p:spPr bwMode="auto">
          <a:xfrm>
            <a:off x="533400" y="5715000"/>
            <a:ext cx="7848600" cy="914400"/>
          </a:xfrm>
          <a:prstGeom prst="upArrowCallout">
            <a:avLst>
              <a:gd name="adj1" fmla="val 214583"/>
              <a:gd name="adj2" fmla="val 107292"/>
              <a:gd name="adj3" fmla="val 16667"/>
              <a:gd name="adj4" fmla="val 66667"/>
            </a:avLst>
          </a:prstGeom>
          <a:solidFill>
            <a:schemeClr val="accent1"/>
          </a:solidFill>
          <a:ln w="9525">
            <a:solidFill>
              <a:schemeClr val="tx1"/>
            </a:solidFill>
            <a:miter lim="800000"/>
            <a:headEnd/>
            <a:tailEnd/>
          </a:ln>
        </p:spPr>
        <p:txBody>
          <a:bodyPr wrap="none" anchor="ctr"/>
          <a:lstStyle/>
          <a:p>
            <a:pPr algn="ctr"/>
            <a:r>
              <a:rPr lang="fr-FR" sz="1600"/>
              <a:t>Chacun est doué </a:t>
            </a:r>
            <a:r>
              <a:rPr lang="fr-FR" altLang="ja-JP" sz="1600"/>
              <a:t>parce qu’ensemble : deux corps mêlés statiques… en mouvement</a:t>
            </a:r>
            <a:endParaRPr lang="fr-FR" sz="1600"/>
          </a:p>
        </p:txBody>
      </p:sp>
    </p:spTree>
    <p:extLst>
      <p:ext uri="{BB962C8B-B14F-4D97-AF65-F5344CB8AC3E}">
        <p14:creationId xmlns:p14="http://schemas.microsoft.com/office/powerpoint/2010/main" val="22562522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500" y="962637"/>
            <a:ext cx="8001000" cy="1143000"/>
          </a:xfrm>
        </p:spPr>
        <p:txBody>
          <a:bodyPr/>
          <a:lstStyle/>
          <a:p>
            <a:pPr algn="l"/>
            <a:r>
              <a:rPr lang="fr-FR" sz="3200" b="1" dirty="0"/>
              <a:t>Les six actions </a:t>
            </a:r>
            <a:r>
              <a:rPr lang="fr-FR" sz="3200" b="1" dirty="0" smtClean="0"/>
              <a:t/>
            </a:r>
            <a:br>
              <a:rPr lang="fr-FR" sz="3200" b="1" dirty="0" smtClean="0"/>
            </a:br>
            <a:r>
              <a:rPr lang="fr-FR" sz="2400" b="1" dirty="0" smtClean="0"/>
              <a:t>pour </a:t>
            </a:r>
            <a:r>
              <a:rPr lang="fr-FR" sz="2400" b="1" dirty="0"/>
              <a:t>sortir des oppositions binaires </a:t>
            </a:r>
            <a:r>
              <a:rPr lang="fr-FR" sz="2400" b="1" dirty="0" smtClean="0"/>
              <a:t/>
            </a:r>
            <a:br>
              <a:rPr lang="fr-FR" sz="2400" b="1" dirty="0" smtClean="0"/>
            </a:br>
            <a:r>
              <a:rPr lang="fr-FR" sz="2400" b="1" dirty="0" smtClean="0"/>
              <a:t>qui </a:t>
            </a:r>
            <a:r>
              <a:rPr lang="fr-FR" sz="2400" b="1" dirty="0"/>
              <a:t>font l’oubli du concret </a:t>
            </a:r>
            <a:r>
              <a:rPr lang="fr-FR" sz="2400" b="1" dirty="0" smtClean="0"/>
              <a:t/>
            </a:r>
            <a:br>
              <a:rPr lang="fr-FR" sz="2400" b="1" dirty="0" smtClean="0"/>
            </a:br>
            <a:r>
              <a:rPr lang="fr-FR" sz="2400" b="1" dirty="0" smtClean="0"/>
              <a:t>de </a:t>
            </a:r>
            <a:r>
              <a:rPr lang="fr-FR" sz="2400" b="1" dirty="0"/>
              <a:t>l’apprentissage et de la vie :</a:t>
            </a:r>
            <a:br>
              <a:rPr lang="fr-FR" sz="2400" b="1" dirty="0"/>
            </a:br>
            <a:endParaRPr lang="fr-FR" sz="2400" b="1" dirty="0"/>
          </a:p>
        </p:txBody>
      </p:sp>
      <p:sp>
        <p:nvSpPr>
          <p:cNvPr id="3" name="Espace réservé du contenu 2"/>
          <p:cNvSpPr>
            <a:spLocks noGrp="1"/>
          </p:cNvSpPr>
          <p:nvPr>
            <p:ph idx="1"/>
          </p:nvPr>
        </p:nvSpPr>
        <p:spPr>
          <a:xfrm>
            <a:off x="571500" y="2557717"/>
            <a:ext cx="8001000" cy="4114800"/>
          </a:xfrm>
        </p:spPr>
        <p:txBody>
          <a:bodyPr>
            <a:normAutofit/>
          </a:bodyPr>
          <a:lstStyle/>
          <a:p>
            <a:pPr lvl="0">
              <a:buFont typeface="+mj-lt"/>
              <a:buAutoNum type="arabicPeriod"/>
            </a:pPr>
            <a:r>
              <a:rPr lang="fr-FR" b="1" dirty="0" smtClean="0"/>
              <a:t>Oral</a:t>
            </a:r>
            <a:r>
              <a:rPr lang="fr-FR" b="1" dirty="0"/>
              <a:t>/écrit 			=&gt; relier/relater</a:t>
            </a:r>
          </a:p>
          <a:p>
            <a:pPr lvl="0">
              <a:buFont typeface="+mj-lt"/>
              <a:buAutoNum type="arabicPeriod"/>
            </a:pPr>
            <a:r>
              <a:rPr lang="fr-FR" b="1" dirty="0"/>
              <a:t>Langue/littérature 		=&gt; </a:t>
            </a:r>
            <a:r>
              <a:rPr lang="fr-FR" b="1" dirty="0" smtClean="0"/>
              <a:t>parler</a:t>
            </a:r>
            <a:endParaRPr lang="fr-FR" b="1" dirty="0"/>
          </a:p>
          <a:p>
            <a:pPr lvl="0">
              <a:buFont typeface="+mj-lt"/>
              <a:buAutoNum type="arabicPeriod"/>
            </a:pPr>
            <a:r>
              <a:rPr lang="fr-FR" b="1" dirty="0"/>
              <a:t>Lecture/écriture 		</a:t>
            </a:r>
            <a:r>
              <a:rPr lang="fr-FR" b="1" dirty="0" smtClean="0"/>
              <a:t>	=</a:t>
            </a:r>
            <a:r>
              <a:rPr lang="fr-FR" b="1" dirty="0"/>
              <a:t>&gt; dire</a:t>
            </a:r>
          </a:p>
          <a:p>
            <a:pPr lvl="0">
              <a:buFont typeface="+mj-lt"/>
              <a:buAutoNum type="arabicPeriod"/>
            </a:pPr>
            <a:r>
              <a:rPr lang="fr-FR" b="1" dirty="0"/>
              <a:t>Comprendre/interpréter  	=&gt; </a:t>
            </a:r>
            <a:r>
              <a:rPr lang="fr-FR" b="1" dirty="0" err="1"/>
              <a:t>réénoncer</a:t>
            </a:r>
            <a:endParaRPr lang="fr-FR" b="1" dirty="0"/>
          </a:p>
          <a:p>
            <a:pPr lvl="0">
              <a:buFont typeface="+mj-lt"/>
              <a:buAutoNum type="arabicPeriod"/>
            </a:pPr>
            <a:r>
              <a:rPr lang="fr-FR" b="1" dirty="0"/>
              <a:t>Fond/forme 		</a:t>
            </a:r>
            <a:r>
              <a:rPr lang="fr-FR" b="1" dirty="0" smtClean="0"/>
              <a:t>	=</a:t>
            </a:r>
            <a:r>
              <a:rPr lang="fr-FR" b="1" dirty="0"/>
              <a:t>&gt; rythmer</a:t>
            </a:r>
          </a:p>
          <a:p>
            <a:pPr lvl="0">
              <a:buFont typeface="+mj-lt"/>
              <a:buAutoNum type="arabicPeriod"/>
            </a:pPr>
            <a:r>
              <a:rPr lang="fr-FR" b="1" dirty="0"/>
              <a:t>Vers/prose 			=&gt; ponctuer</a:t>
            </a:r>
          </a:p>
          <a:p>
            <a:endParaRPr lang="fr-FR" b="1" dirty="0"/>
          </a:p>
        </p:txBody>
      </p:sp>
    </p:spTree>
    <p:extLst>
      <p:ext uri="{BB962C8B-B14F-4D97-AF65-F5344CB8AC3E}">
        <p14:creationId xmlns:p14="http://schemas.microsoft.com/office/powerpoint/2010/main" val="7935402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685800" y="2286000"/>
            <a:ext cx="7772400" cy="1143000"/>
          </a:xfrm>
        </p:spPr>
        <p:txBody>
          <a:bodyPr/>
          <a:lstStyle/>
          <a:p>
            <a:endParaRPr lang="fr-FR"/>
          </a:p>
        </p:txBody>
      </p:sp>
      <p:sp>
        <p:nvSpPr>
          <p:cNvPr id="35843" name="Rectangle 3"/>
          <p:cNvSpPr>
            <a:spLocks noGrp="1" noChangeArrowheads="1"/>
          </p:cNvSpPr>
          <p:nvPr>
            <p:ph type="subTitle" idx="1"/>
          </p:nvPr>
        </p:nvSpPr>
        <p:spPr/>
        <p:txBody>
          <a:bodyPr/>
          <a:lstStyle/>
          <a:p>
            <a:endParaRPr lang="fr-FR"/>
          </a:p>
        </p:txBody>
      </p:sp>
      <p:pic>
        <p:nvPicPr>
          <p:cNvPr id="35844" name="Picture 4" descr="Panthè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924800" cy="687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1736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endParaRPr lang="fr-FR"/>
          </a:p>
        </p:txBody>
      </p:sp>
      <p:sp>
        <p:nvSpPr>
          <p:cNvPr id="37891" name="Rectangle 3"/>
          <p:cNvSpPr>
            <a:spLocks noGrp="1" noChangeArrowheads="1"/>
          </p:cNvSpPr>
          <p:nvPr>
            <p:ph type="body" idx="1"/>
          </p:nvPr>
        </p:nvSpPr>
        <p:spPr/>
        <p:txBody>
          <a:bodyPr/>
          <a:lstStyle/>
          <a:p>
            <a:endParaRPr lang="fr-FR"/>
          </a:p>
        </p:txBody>
      </p:sp>
      <p:pic>
        <p:nvPicPr>
          <p:cNvPr id="37892" name="Picture 4" descr="Panthèr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95400"/>
            <a:ext cx="4953000" cy="4300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9621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endParaRPr lang="fr-FR"/>
          </a:p>
        </p:txBody>
      </p:sp>
      <p:sp>
        <p:nvSpPr>
          <p:cNvPr id="38915" name="Rectangle 3"/>
          <p:cNvSpPr>
            <a:spLocks noGrp="1" noChangeArrowheads="1"/>
          </p:cNvSpPr>
          <p:nvPr>
            <p:ph type="body" idx="1"/>
          </p:nvPr>
        </p:nvSpPr>
        <p:spPr/>
        <p:txBody>
          <a:bodyPr/>
          <a:lstStyle/>
          <a:p>
            <a:endParaRPr lang="fr-FR"/>
          </a:p>
        </p:txBody>
      </p:sp>
      <p:pic>
        <p:nvPicPr>
          <p:cNvPr id="38916" name="Picture 4" descr="Panthèr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49375"/>
            <a:ext cx="4572000" cy="3841750"/>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descr="Panthè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4775"/>
            <a:ext cx="4572000" cy="383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812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fr-FR"/>
          </a:p>
        </p:txBody>
      </p:sp>
      <p:sp>
        <p:nvSpPr>
          <p:cNvPr id="39939" name="Rectangle 3"/>
          <p:cNvSpPr>
            <a:spLocks noGrp="1" noChangeArrowheads="1"/>
          </p:cNvSpPr>
          <p:nvPr>
            <p:ph type="body" idx="1"/>
          </p:nvPr>
        </p:nvSpPr>
        <p:spPr/>
        <p:txBody>
          <a:bodyPr/>
          <a:lstStyle/>
          <a:p>
            <a:endParaRPr lang="fr-FR"/>
          </a:p>
        </p:txBody>
      </p:sp>
      <p:pic>
        <p:nvPicPr>
          <p:cNvPr id="39940" name="Picture 4" descr="Panthèr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4572000" cy="3884613"/>
          </a:xfrm>
          <a:prstGeom prst="rect">
            <a:avLst/>
          </a:prstGeom>
          <a:noFill/>
          <a:extLst>
            <a:ext uri="{909E8E84-426E-40dd-AFC4-6F175D3DCCD1}">
              <a14:hiddenFill xmlns:a14="http://schemas.microsoft.com/office/drawing/2010/main">
                <a:solidFill>
                  <a:srgbClr val="FFFFFF"/>
                </a:solidFill>
              </a14:hiddenFill>
            </a:ext>
          </a:extLst>
        </p:spPr>
      </p:pic>
      <p:pic>
        <p:nvPicPr>
          <p:cNvPr id="39941" name="Picture 5" descr="Panthèr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92263"/>
            <a:ext cx="4572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4661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fr-FR"/>
          </a:p>
        </p:txBody>
      </p:sp>
      <p:sp>
        <p:nvSpPr>
          <p:cNvPr id="40963" name="Rectangle 3"/>
          <p:cNvSpPr>
            <a:spLocks noGrp="1" noChangeArrowheads="1"/>
          </p:cNvSpPr>
          <p:nvPr>
            <p:ph type="body" idx="1"/>
          </p:nvPr>
        </p:nvSpPr>
        <p:spPr/>
        <p:txBody>
          <a:bodyPr/>
          <a:lstStyle/>
          <a:p>
            <a:endParaRPr lang="fr-FR"/>
          </a:p>
        </p:txBody>
      </p:sp>
      <p:pic>
        <p:nvPicPr>
          <p:cNvPr id="40964" name="Picture 4" descr="Panthè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85888"/>
            <a:ext cx="4572000" cy="4044950"/>
          </a:xfrm>
          <a:prstGeom prst="rect">
            <a:avLst/>
          </a:prstGeom>
          <a:noFill/>
          <a:extLst>
            <a:ext uri="{909E8E84-426E-40dd-AFC4-6F175D3DCCD1}">
              <a14:hiddenFill xmlns:a14="http://schemas.microsoft.com/office/drawing/2010/main">
                <a:solidFill>
                  <a:srgbClr val="FFFFFF"/>
                </a:solidFill>
              </a14:hiddenFill>
            </a:ext>
          </a:extLst>
        </p:spPr>
      </p:pic>
      <p:pic>
        <p:nvPicPr>
          <p:cNvPr id="40965" name="Picture 5" descr="Panthè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4572000" cy="404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4055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fr-FR"/>
          </a:p>
        </p:txBody>
      </p:sp>
      <p:sp>
        <p:nvSpPr>
          <p:cNvPr id="41987" name="Rectangle 3"/>
          <p:cNvSpPr>
            <a:spLocks noGrp="1" noChangeArrowheads="1"/>
          </p:cNvSpPr>
          <p:nvPr>
            <p:ph type="body" idx="1"/>
          </p:nvPr>
        </p:nvSpPr>
        <p:spPr/>
        <p:txBody>
          <a:bodyPr/>
          <a:lstStyle/>
          <a:p>
            <a:endParaRPr lang="fr-FR"/>
          </a:p>
        </p:txBody>
      </p:sp>
      <p:pic>
        <p:nvPicPr>
          <p:cNvPr id="41988" name="Picture 4" descr="Panthè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458913"/>
            <a:ext cx="4648200" cy="3998912"/>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Panthè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39863"/>
            <a:ext cx="4572000"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6396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fr-FR"/>
          </a:p>
        </p:txBody>
      </p:sp>
      <p:sp>
        <p:nvSpPr>
          <p:cNvPr id="43011" name="Rectangle 3"/>
          <p:cNvSpPr>
            <a:spLocks noGrp="1" noChangeArrowheads="1"/>
          </p:cNvSpPr>
          <p:nvPr>
            <p:ph type="body" idx="1"/>
          </p:nvPr>
        </p:nvSpPr>
        <p:spPr/>
        <p:txBody>
          <a:bodyPr/>
          <a:lstStyle/>
          <a:p>
            <a:endParaRPr lang="fr-FR"/>
          </a:p>
        </p:txBody>
      </p:sp>
      <p:pic>
        <p:nvPicPr>
          <p:cNvPr id="43012" name="Picture 4" descr="Panthè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65250"/>
            <a:ext cx="4572000" cy="3933825"/>
          </a:xfrm>
          <a:prstGeom prst="rect">
            <a:avLst/>
          </a:prstGeom>
          <a:noFill/>
          <a:extLst>
            <a:ext uri="{909E8E84-426E-40dd-AFC4-6F175D3DCCD1}">
              <a14:hiddenFill xmlns:a14="http://schemas.microsoft.com/office/drawing/2010/main">
                <a:solidFill>
                  <a:srgbClr val="FFFFFF"/>
                </a:solidFill>
              </a14:hiddenFill>
            </a:ext>
          </a:extLst>
        </p:spPr>
      </p:pic>
      <p:pic>
        <p:nvPicPr>
          <p:cNvPr id="43013" name="Picture 5" descr="Panthè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0013"/>
            <a:ext cx="4572000" cy="399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5192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fr-FR"/>
          </a:p>
        </p:txBody>
      </p:sp>
      <p:sp>
        <p:nvSpPr>
          <p:cNvPr id="44035" name="Rectangle 3"/>
          <p:cNvSpPr>
            <a:spLocks noGrp="1" noChangeArrowheads="1"/>
          </p:cNvSpPr>
          <p:nvPr>
            <p:ph type="body" idx="1"/>
          </p:nvPr>
        </p:nvSpPr>
        <p:spPr/>
        <p:txBody>
          <a:bodyPr/>
          <a:lstStyle/>
          <a:p>
            <a:endParaRPr lang="fr-FR"/>
          </a:p>
        </p:txBody>
      </p:sp>
      <p:pic>
        <p:nvPicPr>
          <p:cNvPr id="44036" name="Picture 4" descr="Panthè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93825"/>
            <a:ext cx="4724400" cy="4052888"/>
          </a:xfrm>
          <a:prstGeom prst="rect">
            <a:avLst/>
          </a:prstGeom>
          <a:noFill/>
          <a:extLst>
            <a:ext uri="{909E8E84-426E-40dd-AFC4-6F175D3DCCD1}">
              <a14:hiddenFill xmlns:a14="http://schemas.microsoft.com/office/drawing/2010/main">
                <a:solidFill>
                  <a:srgbClr val="FFFFFF"/>
                </a:solidFill>
              </a14:hiddenFill>
            </a:ext>
          </a:extLst>
        </p:spPr>
      </p:pic>
      <p:pic>
        <p:nvPicPr>
          <p:cNvPr id="44037" name="Picture 5" descr="Panthè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888"/>
            <a:ext cx="4572000" cy="408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3268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500" y="-422665"/>
            <a:ext cx="8001000" cy="293517"/>
          </a:xfrm>
        </p:spPr>
        <p:txBody>
          <a:bodyPr/>
          <a:lstStyle/>
          <a:p>
            <a:r>
              <a:rPr lang="fr-FR" dirty="0" err="1" smtClean="0"/>
              <a:t>trée</a:t>
            </a:r>
            <a:endParaRPr lang="fr-FR" dirty="0"/>
          </a:p>
        </p:txBody>
      </p:sp>
      <p:sp>
        <p:nvSpPr>
          <p:cNvPr id="3" name="Espace réservé du contenu 2"/>
          <p:cNvSpPr>
            <a:spLocks noGrp="1"/>
          </p:cNvSpPr>
          <p:nvPr>
            <p:ph idx="1"/>
          </p:nvPr>
        </p:nvSpPr>
        <p:spPr>
          <a:xfrm>
            <a:off x="119412" y="136978"/>
            <a:ext cx="5025777" cy="6721022"/>
          </a:xfrm>
        </p:spPr>
        <p:txBody>
          <a:bodyPr>
            <a:normAutofit fontScale="92500" lnSpcReduction="10000"/>
          </a:bodyPr>
          <a:lstStyle/>
          <a:p>
            <a:pPr marL="0" indent="0">
              <a:buNone/>
            </a:pPr>
            <a:r>
              <a:rPr lang="fr-FR" dirty="0"/>
              <a:t>Personne n’aurait pu dire d’où venait </a:t>
            </a:r>
            <a:r>
              <a:rPr lang="fr-FR" dirty="0" err="1"/>
              <a:t>Mondo</a:t>
            </a:r>
            <a:r>
              <a:rPr lang="fr-FR" dirty="0"/>
              <a:t>. Il était arrivé un jour, par hasard, ici dans notre ville, sans qu’on s’en aperçoive, et puis on s’était habitué à lui. […]</a:t>
            </a:r>
          </a:p>
          <a:p>
            <a:pPr marL="0" indent="0">
              <a:buNone/>
            </a:pPr>
            <a:r>
              <a:rPr lang="fr-FR" dirty="0"/>
              <a:t>On ne savait rien de sa famille, ni de sa maison. Peut-être qu’il n’en avait pas. […]</a:t>
            </a:r>
          </a:p>
          <a:p>
            <a:pPr marL="0" indent="0">
              <a:buNone/>
            </a:pPr>
            <a:r>
              <a:rPr lang="fr-FR" dirty="0"/>
              <a:t>Quand il arrivait vers vous, il vous regardait bien en face, il souriait, et ses yeux étroits devenaient deux fentes brillantes. C’était sa façon de saluer. Quand il y avait quelqu’un qui lui plaisait, il l’arrêtait et lui demandait tout simplement : « Est-ce que vous voulez m’adopter ? »</a:t>
            </a:r>
          </a:p>
          <a:p>
            <a:pPr marL="0" indent="0">
              <a:buNone/>
            </a:pPr>
            <a:r>
              <a:rPr lang="fr-FR" dirty="0"/>
              <a:t> </a:t>
            </a:r>
            <a:r>
              <a:rPr lang="fr-FR" dirty="0" smtClean="0"/>
              <a:t>(JMG Le </a:t>
            </a:r>
            <a:r>
              <a:rPr lang="fr-FR" dirty="0" err="1" smtClean="0"/>
              <a:t>Clézio</a:t>
            </a:r>
            <a:r>
              <a:rPr lang="fr-FR" dirty="0"/>
              <a:t>,</a:t>
            </a:r>
            <a:r>
              <a:rPr lang="fr-FR" dirty="0" smtClean="0"/>
              <a:t> </a:t>
            </a:r>
            <a:r>
              <a:rPr lang="fr-FR" i="1" dirty="0" err="1" smtClean="0"/>
              <a:t>Mondo</a:t>
            </a:r>
            <a:r>
              <a:rPr lang="fr-FR" i="1" dirty="0" smtClean="0"/>
              <a:t> et autres histoires, </a:t>
            </a:r>
            <a:r>
              <a:rPr lang="fr-FR" dirty="0" smtClean="0"/>
              <a:t>1978</a:t>
            </a:r>
            <a:r>
              <a:rPr lang="fr-FR" dirty="0"/>
              <a:t> : </a:t>
            </a:r>
            <a:r>
              <a:rPr lang="fr-FR" dirty="0" smtClean="0"/>
              <a:t>p. 11</a:t>
            </a:r>
            <a:r>
              <a:rPr lang="fr-FR" dirty="0"/>
              <a:t>-12)</a:t>
            </a:r>
          </a:p>
          <a:p>
            <a:pPr marL="0" indent="0">
              <a:buNone/>
            </a:pPr>
            <a:endParaRPr lang="fr-FR" dirty="0"/>
          </a:p>
        </p:txBody>
      </p:sp>
      <p:sp>
        <p:nvSpPr>
          <p:cNvPr id="5" name="ZoneTexte 4"/>
          <p:cNvSpPr txBox="1"/>
          <p:nvPr/>
        </p:nvSpPr>
        <p:spPr>
          <a:xfrm>
            <a:off x="624519" y="3102367"/>
            <a:ext cx="184666" cy="369332"/>
          </a:xfrm>
          <a:prstGeom prst="rect">
            <a:avLst/>
          </a:prstGeom>
          <a:noFill/>
        </p:spPr>
        <p:txBody>
          <a:bodyPr wrap="none" rtlCol="0">
            <a:spAutoFit/>
          </a:bodyPr>
          <a:lstStyle/>
          <a:p>
            <a:endParaRPr lang="fr-FR" dirty="0"/>
          </a:p>
        </p:txBody>
      </p:sp>
      <p:pic>
        <p:nvPicPr>
          <p:cNvPr id="7" name="Picture 4" descr="le-clezio-mondo"/>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5145189" y="-34487"/>
            <a:ext cx="4242891" cy="6892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2115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endParaRPr lang="fr-FR"/>
          </a:p>
        </p:txBody>
      </p:sp>
      <p:sp>
        <p:nvSpPr>
          <p:cNvPr id="45059" name="Rectangle 3"/>
          <p:cNvSpPr>
            <a:spLocks noGrp="1" noChangeArrowheads="1"/>
          </p:cNvSpPr>
          <p:nvPr>
            <p:ph type="body" idx="1"/>
          </p:nvPr>
        </p:nvSpPr>
        <p:spPr/>
        <p:txBody>
          <a:bodyPr/>
          <a:lstStyle/>
          <a:p>
            <a:endParaRPr lang="fr-FR"/>
          </a:p>
        </p:txBody>
      </p:sp>
      <p:pic>
        <p:nvPicPr>
          <p:cNvPr id="45060" name="Picture 4" descr="Panthè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84325"/>
            <a:ext cx="4648200" cy="4005263"/>
          </a:xfrm>
          <a:prstGeom prst="rect">
            <a:avLst/>
          </a:prstGeom>
          <a:noFill/>
          <a:extLst>
            <a:ext uri="{909E8E84-426E-40dd-AFC4-6F175D3DCCD1}">
              <a14:hiddenFill xmlns:a14="http://schemas.microsoft.com/office/drawing/2010/main">
                <a:solidFill>
                  <a:srgbClr val="FFFFFF"/>
                </a:solidFill>
              </a14:hiddenFill>
            </a:ext>
          </a:extLst>
        </p:spPr>
      </p:pic>
      <p:pic>
        <p:nvPicPr>
          <p:cNvPr id="45061" name="Picture 5" descr="Panthè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90675"/>
            <a:ext cx="4572000"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1706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endParaRPr lang="fr-FR"/>
          </a:p>
        </p:txBody>
      </p:sp>
      <p:sp>
        <p:nvSpPr>
          <p:cNvPr id="46083" name="Rectangle 3"/>
          <p:cNvSpPr>
            <a:spLocks noGrp="1" noChangeArrowheads="1"/>
          </p:cNvSpPr>
          <p:nvPr>
            <p:ph type="body" idx="1"/>
          </p:nvPr>
        </p:nvSpPr>
        <p:spPr/>
        <p:txBody>
          <a:bodyPr/>
          <a:lstStyle/>
          <a:p>
            <a:endParaRPr lang="fr-FR"/>
          </a:p>
        </p:txBody>
      </p:sp>
      <p:pic>
        <p:nvPicPr>
          <p:cNvPr id="46084" name="Picture 4" descr="Panthè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457200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46085" name="Picture 5" descr="Panthè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4572000" cy="400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0785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fr-FR"/>
          </a:p>
        </p:txBody>
      </p:sp>
      <p:sp>
        <p:nvSpPr>
          <p:cNvPr id="47107" name="Rectangle 3"/>
          <p:cNvSpPr>
            <a:spLocks noGrp="1" noChangeArrowheads="1"/>
          </p:cNvSpPr>
          <p:nvPr>
            <p:ph type="body" idx="1"/>
          </p:nvPr>
        </p:nvSpPr>
        <p:spPr/>
        <p:txBody>
          <a:bodyPr/>
          <a:lstStyle/>
          <a:p>
            <a:endParaRPr lang="fr-FR"/>
          </a:p>
        </p:txBody>
      </p:sp>
      <p:pic>
        <p:nvPicPr>
          <p:cNvPr id="47108" name="Picture 4" descr="Panthè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392238"/>
            <a:ext cx="4648200" cy="4025900"/>
          </a:xfrm>
          <a:prstGeom prst="rect">
            <a:avLst/>
          </a:prstGeom>
          <a:noFill/>
          <a:extLst>
            <a:ext uri="{909E8E84-426E-40dd-AFC4-6F175D3DCCD1}">
              <a14:hiddenFill xmlns:a14="http://schemas.microsoft.com/office/drawing/2010/main">
                <a:solidFill>
                  <a:srgbClr val="FFFFFF"/>
                </a:solidFill>
              </a14:hiddenFill>
            </a:ext>
          </a:extLst>
        </p:spPr>
      </p:pic>
      <p:pic>
        <p:nvPicPr>
          <p:cNvPr id="47109" name="Picture 5" descr="Panthè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1763"/>
            <a:ext cx="4572000" cy="399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5775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endParaRPr lang="fr-FR"/>
          </a:p>
        </p:txBody>
      </p:sp>
      <p:pic>
        <p:nvPicPr>
          <p:cNvPr id="48131" name="Picture 3" descr="Panthère 26"/>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495800" y="1371600"/>
            <a:ext cx="4648200" cy="4010025"/>
          </a:xfrm>
        </p:spPr>
      </p:pic>
      <p:sp>
        <p:nvSpPr>
          <p:cNvPr id="48132" name="Rectangle 4"/>
          <p:cNvSpPr>
            <a:spLocks noChangeArrowheads="1"/>
          </p:cNvSpPr>
          <p:nvPr/>
        </p:nvSpPr>
        <p:spPr bwMode="auto">
          <a:xfrm>
            <a:off x="1216025" y="31718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fr-FR"/>
          </a:p>
        </p:txBody>
      </p:sp>
      <p:pic>
        <p:nvPicPr>
          <p:cNvPr id="48133" name="Picture 5" descr="Panthè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4495800"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08341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fr-FR"/>
          </a:p>
        </p:txBody>
      </p:sp>
      <p:pic>
        <p:nvPicPr>
          <p:cNvPr id="49155" name="Picture 3" descr="Panthè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9213"/>
            <a:ext cx="4495800" cy="3986212"/>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Panthère 28"/>
          <p:cNvPicPr>
            <a:picLocks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495800" y="1314450"/>
            <a:ext cx="4648200" cy="4008438"/>
          </a:xfrm>
        </p:spPr>
      </p:pic>
    </p:spTree>
    <p:extLst>
      <p:ext uri="{BB962C8B-B14F-4D97-AF65-F5344CB8AC3E}">
        <p14:creationId xmlns:p14="http://schemas.microsoft.com/office/powerpoint/2010/main" val="27164342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fr-FR"/>
          </a:p>
        </p:txBody>
      </p:sp>
      <p:sp>
        <p:nvSpPr>
          <p:cNvPr id="51203" name="Rectangle 3"/>
          <p:cNvSpPr>
            <a:spLocks noGrp="1" noChangeArrowheads="1"/>
          </p:cNvSpPr>
          <p:nvPr>
            <p:ph type="body" idx="1"/>
          </p:nvPr>
        </p:nvSpPr>
        <p:spPr/>
        <p:txBody>
          <a:bodyPr/>
          <a:lstStyle/>
          <a:p>
            <a:endParaRPr lang="fr-FR"/>
          </a:p>
        </p:txBody>
      </p:sp>
      <p:pic>
        <p:nvPicPr>
          <p:cNvPr id="51204" name="Picture 4" descr="Panthè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876800" cy="420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041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endParaRPr lang="fr-FR"/>
          </a:p>
        </p:txBody>
      </p:sp>
      <p:sp>
        <p:nvSpPr>
          <p:cNvPr id="52227" name="Rectangle 3"/>
          <p:cNvSpPr>
            <a:spLocks noGrp="1" noChangeArrowheads="1"/>
          </p:cNvSpPr>
          <p:nvPr>
            <p:ph type="body" idx="1"/>
          </p:nvPr>
        </p:nvSpPr>
        <p:spPr/>
        <p:txBody>
          <a:bodyPr/>
          <a:lstStyle/>
          <a:p>
            <a:endParaRPr lang="fr-FR"/>
          </a:p>
        </p:txBody>
      </p:sp>
      <p:pic>
        <p:nvPicPr>
          <p:cNvPr id="52228" name="Picture 4" descr="Panthè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6038"/>
            <a:ext cx="7924800" cy="690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0561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p>
            <a:endParaRPr lang="fr-FR"/>
          </a:p>
        </p:txBody>
      </p:sp>
      <p:sp>
        <p:nvSpPr>
          <p:cNvPr id="71683" name="Rectangle 3"/>
          <p:cNvSpPr>
            <a:spLocks noGrp="1" noChangeArrowheads="1"/>
          </p:cNvSpPr>
          <p:nvPr>
            <p:ph type="subTitle" idx="1"/>
          </p:nvPr>
        </p:nvSpPr>
        <p:spPr/>
        <p:txBody>
          <a:bodyPr/>
          <a:lstStyle/>
          <a:p>
            <a:endParaRPr lang="fr-FR"/>
          </a:p>
        </p:txBody>
      </p:sp>
      <p:pic>
        <p:nvPicPr>
          <p:cNvPr id="71684" name="Picture 4" descr="Panthè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924800" cy="687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719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endParaRPr lang="fr-FR"/>
          </a:p>
        </p:txBody>
      </p:sp>
      <p:sp>
        <p:nvSpPr>
          <p:cNvPr id="73731" name="Rectangle 3"/>
          <p:cNvSpPr>
            <a:spLocks noGrp="1" noChangeArrowheads="1"/>
          </p:cNvSpPr>
          <p:nvPr>
            <p:ph type="body" idx="1"/>
          </p:nvPr>
        </p:nvSpPr>
        <p:spPr/>
        <p:txBody>
          <a:bodyPr/>
          <a:lstStyle/>
          <a:p>
            <a:endParaRPr lang="fr-FR"/>
          </a:p>
        </p:txBody>
      </p:sp>
      <p:pic>
        <p:nvPicPr>
          <p:cNvPr id="73732" name="Picture 4" descr="Panthèr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295400"/>
            <a:ext cx="4953000" cy="4300538"/>
          </a:xfrm>
          <a:prstGeom prst="rect">
            <a:avLst/>
          </a:prstGeom>
          <a:noFill/>
          <a:extLst>
            <a:ext uri="{909E8E84-426E-40dd-AFC4-6F175D3DCCD1}">
              <a14:hiddenFill xmlns:a14="http://schemas.microsoft.com/office/drawing/2010/main">
                <a:solidFill>
                  <a:srgbClr val="FFFFFF"/>
                </a:solidFill>
              </a14:hiddenFill>
            </a:ext>
          </a:extLst>
        </p:spPr>
      </p:pic>
      <p:sp>
        <p:nvSpPr>
          <p:cNvPr id="73733" name="Rectangle 5"/>
          <p:cNvSpPr>
            <a:spLocks noChangeArrowheads="1"/>
          </p:cNvSpPr>
          <p:nvPr/>
        </p:nvSpPr>
        <p:spPr bwMode="auto">
          <a:xfrm>
            <a:off x="152400" y="5772150"/>
            <a:ext cx="90217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a:t>Entrer dans le livre en suivant les traces : une lecture/écriture</a:t>
            </a:r>
          </a:p>
        </p:txBody>
      </p:sp>
    </p:spTree>
    <p:extLst>
      <p:ext uri="{BB962C8B-B14F-4D97-AF65-F5344CB8AC3E}">
        <p14:creationId xmlns:p14="http://schemas.microsoft.com/office/powerpoint/2010/main" val="7672429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endParaRPr lang="fr-FR"/>
          </a:p>
        </p:txBody>
      </p:sp>
      <p:sp>
        <p:nvSpPr>
          <p:cNvPr id="75779" name="Rectangle 3"/>
          <p:cNvSpPr>
            <a:spLocks noGrp="1" noChangeArrowheads="1"/>
          </p:cNvSpPr>
          <p:nvPr>
            <p:ph type="body" idx="1"/>
          </p:nvPr>
        </p:nvSpPr>
        <p:spPr/>
        <p:txBody>
          <a:bodyPr/>
          <a:lstStyle/>
          <a:p>
            <a:endParaRPr lang="fr-FR"/>
          </a:p>
        </p:txBody>
      </p:sp>
      <p:pic>
        <p:nvPicPr>
          <p:cNvPr id="75780" name="Picture 4" descr="Panthèr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49375"/>
            <a:ext cx="4572000" cy="3841750"/>
          </a:xfrm>
          <a:prstGeom prst="rect">
            <a:avLst/>
          </a:prstGeom>
          <a:noFill/>
          <a:extLst>
            <a:ext uri="{909E8E84-426E-40dd-AFC4-6F175D3DCCD1}">
              <a14:hiddenFill xmlns:a14="http://schemas.microsoft.com/office/drawing/2010/main">
                <a:solidFill>
                  <a:srgbClr val="FFFFFF"/>
                </a:solidFill>
              </a14:hiddenFill>
            </a:ext>
          </a:extLst>
        </p:spPr>
      </p:pic>
      <p:pic>
        <p:nvPicPr>
          <p:cNvPr id="75781" name="Picture 5" descr="Panthèr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4775"/>
            <a:ext cx="4572000" cy="3835400"/>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6"/>
          <p:cNvSpPr>
            <a:spLocks noChangeArrowheads="1"/>
          </p:cNvSpPr>
          <p:nvPr/>
        </p:nvSpPr>
        <p:spPr bwMode="auto">
          <a:xfrm>
            <a:off x="838200" y="5894388"/>
            <a:ext cx="8153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a:t>La trouée dynamique et la pose statique: </a:t>
            </a:r>
          </a:p>
          <a:p>
            <a:r>
              <a:rPr lang="fr-FR"/>
              <a:t>couleur/blanc, fond perdu/cadre</a:t>
            </a:r>
          </a:p>
        </p:txBody>
      </p:sp>
    </p:spTree>
    <p:extLst>
      <p:ext uri="{BB962C8B-B14F-4D97-AF65-F5344CB8AC3E}">
        <p14:creationId xmlns:p14="http://schemas.microsoft.com/office/powerpoint/2010/main" val="16485526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0" y="0"/>
            <a:ext cx="4397869" cy="6858000"/>
          </a:xfrm>
        </p:spPr>
        <p:txBody>
          <a:bodyPr>
            <a:normAutofit lnSpcReduction="10000"/>
          </a:bodyPr>
          <a:lstStyle/>
          <a:p>
            <a:pPr marL="0" indent="0" algn="just">
              <a:buNone/>
            </a:pPr>
            <a:r>
              <a:rPr lang="fr-FR" dirty="0" err="1"/>
              <a:t>Mondo</a:t>
            </a:r>
            <a:r>
              <a:rPr lang="fr-FR" dirty="0"/>
              <a:t> […] hésitait entre plusieurs histoires d’Akim, et finalement il achetait une histoire de Kit Carson. […] Puis il cherchait un banc pour lire l’illustré. Ce n’était pas facile, parce qu’il fallait que sur le banc il y ait quelqu’un qui puisse lire les paroles de l’histoire de Kit Carson. Juste avant midi, […] il y avait toujours plus ou moins des retraités des Postes qui fumaient leur cigarette en s’ennuyant. Quand </a:t>
            </a:r>
            <a:r>
              <a:rPr lang="fr-FR" dirty="0" err="1"/>
              <a:t>Mondo</a:t>
            </a:r>
            <a:r>
              <a:rPr lang="fr-FR" dirty="0"/>
              <a:t> en avait trouvé un, il s’asseyait à côté de lui sur le banc, et il regardait les images en écoutant l’histoire. </a:t>
            </a:r>
          </a:p>
          <a:p>
            <a:pPr marL="0" indent="0" algn="just">
              <a:buNone/>
            </a:pPr>
            <a:r>
              <a:rPr lang="fr-FR" dirty="0"/>
              <a:t>(Le </a:t>
            </a:r>
            <a:r>
              <a:rPr lang="fr-FR" dirty="0" err="1"/>
              <a:t>Clézio</a:t>
            </a:r>
            <a:r>
              <a:rPr lang="fr-FR" dirty="0"/>
              <a:t> JMG, 1978 : 16)</a:t>
            </a:r>
          </a:p>
          <a:p>
            <a:endParaRPr lang="fr-FR" dirty="0"/>
          </a:p>
        </p:txBody>
      </p:sp>
      <p:pic>
        <p:nvPicPr>
          <p:cNvPr id="5" name="Image 4" descr="Couv_2139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869" y="0"/>
            <a:ext cx="4834816" cy="6858000"/>
          </a:xfrm>
          <a:prstGeom prst="rect">
            <a:avLst/>
          </a:prstGeom>
        </p:spPr>
      </p:pic>
    </p:spTree>
    <p:extLst>
      <p:ext uri="{BB962C8B-B14F-4D97-AF65-F5344CB8AC3E}">
        <p14:creationId xmlns:p14="http://schemas.microsoft.com/office/powerpoint/2010/main" val="19465009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endParaRPr lang="fr-FR"/>
          </a:p>
        </p:txBody>
      </p:sp>
      <p:sp>
        <p:nvSpPr>
          <p:cNvPr id="77827" name="Rectangle 3"/>
          <p:cNvSpPr>
            <a:spLocks noGrp="1" noChangeArrowheads="1"/>
          </p:cNvSpPr>
          <p:nvPr>
            <p:ph type="body" idx="1"/>
          </p:nvPr>
        </p:nvSpPr>
        <p:spPr/>
        <p:txBody>
          <a:bodyPr/>
          <a:lstStyle/>
          <a:p>
            <a:endParaRPr lang="fr-FR"/>
          </a:p>
        </p:txBody>
      </p:sp>
      <p:pic>
        <p:nvPicPr>
          <p:cNvPr id="77828" name="Picture 4" descr="Panthèr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4572000" cy="3884613"/>
          </a:xfrm>
          <a:prstGeom prst="rect">
            <a:avLst/>
          </a:prstGeom>
          <a:noFill/>
          <a:extLst>
            <a:ext uri="{909E8E84-426E-40dd-AFC4-6F175D3DCCD1}">
              <a14:hiddenFill xmlns:a14="http://schemas.microsoft.com/office/drawing/2010/main">
                <a:solidFill>
                  <a:srgbClr val="FFFFFF"/>
                </a:solidFill>
              </a14:hiddenFill>
            </a:ext>
          </a:extLst>
        </p:spPr>
      </p:pic>
      <p:pic>
        <p:nvPicPr>
          <p:cNvPr id="77829" name="Picture 5" descr="Panthèr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92263"/>
            <a:ext cx="4572000" cy="3857625"/>
          </a:xfrm>
          <a:prstGeom prst="rect">
            <a:avLst/>
          </a:prstGeom>
          <a:noFill/>
          <a:extLst>
            <a:ext uri="{909E8E84-426E-40dd-AFC4-6F175D3DCCD1}">
              <a14:hiddenFill xmlns:a14="http://schemas.microsoft.com/office/drawing/2010/main">
                <a:solidFill>
                  <a:srgbClr val="FFFFFF"/>
                </a:solidFill>
              </a14:hiddenFill>
            </a:ext>
          </a:extLst>
        </p:spPr>
      </p:pic>
      <p:sp>
        <p:nvSpPr>
          <p:cNvPr id="77830" name="Rectangle 6"/>
          <p:cNvSpPr>
            <a:spLocks noChangeArrowheads="1"/>
          </p:cNvSpPr>
          <p:nvPr/>
        </p:nvSpPr>
        <p:spPr bwMode="auto">
          <a:xfrm>
            <a:off x="304800" y="5803900"/>
            <a:ext cx="8551863"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a:t>Reprise et avancée; répétition et événement : statisme/dynamisme; texte/image</a:t>
            </a:r>
          </a:p>
        </p:txBody>
      </p:sp>
    </p:spTree>
    <p:extLst>
      <p:ext uri="{BB962C8B-B14F-4D97-AF65-F5344CB8AC3E}">
        <p14:creationId xmlns:p14="http://schemas.microsoft.com/office/powerpoint/2010/main" val="406403946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endParaRPr lang="fr-FR"/>
          </a:p>
        </p:txBody>
      </p:sp>
      <p:sp>
        <p:nvSpPr>
          <p:cNvPr id="79875" name="Rectangle 3"/>
          <p:cNvSpPr>
            <a:spLocks noGrp="1" noChangeArrowheads="1"/>
          </p:cNvSpPr>
          <p:nvPr>
            <p:ph type="body" idx="1"/>
          </p:nvPr>
        </p:nvSpPr>
        <p:spPr/>
        <p:txBody>
          <a:bodyPr/>
          <a:lstStyle/>
          <a:p>
            <a:endParaRPr lang="fr-FR"/>
          </a:p>
        </p:txBody>
      </p:sp>
      <p:pic>
        <p:nvPicPr>
          <p:cNvPr id="79876" name="Picture 4" descr="Panthè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85888"/>
            <a:ext cx="4572000" cy="4044950"/>
          </a:xfrm>
          <a:prstGeom prst="rect">
            <a:avLst/>
          </a:prstGeom>
          <a:noFill/>
          <a:extLst>
            <a:ext uri="{909E8E84-426E-40dd-AFC4-6F175D3DCCD1}">
              <a14:hiddenFill xmlns:a14="http://schemas.microsoft.com/office/drawing/2010/main">
                <a:solidFill>
                  <a:srgbClr val="FFFFFF"/>
                </a:solidFill>
              </a14:hiddenFill>
            </a:ext>
          </a:extLst>
        </p:spPr>
      </p:pic>
      <p:pic>
        <p:nvPicPr>
          <p:cNvPr id="79877" name="Picture 5" descr="Panthè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4572000" cy="4044950"/>
          </a:xfrm>
          <a:prstGeom prst="rect">
            <a:avLst/>
          </a:prstGeom>
          <a:noFill/>
          <a:extLst>
            <a:ext uri="{909E8E84-426E-40dd-AFC4-6F175D3DCCD1}">
              <a14:hiddenFill xmlns:a14="http://schemas.microsoft.com/office/drawing/2010/main">
                <a:solidFill>
                  <a:srgbClr val="FFFFFF"/>
                </a:solidFill>
              </a14:hiddenFill>
            </a:ext>
          </a:extLst>
        </p:spPr>
      </p:pic>
      <p:sp>
        <p:nvSpPr>
          <p:cNvPr id="79878" name="Rectangle 6"/>
          <p:cNvSpPr>
            <a:spLocks noChangeArrowheads="1"/>
          </p:cNvSpPr>
          <p:nvPr/>
        </p:nvSpPr>
        <p:spPr bwMode="auto">
          <a:xfrm>
            <a:off x="0" y="6019800"/>
            <a:ext cx="92138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a:t>Le déroulement d</a:t>
            </a:r>
            <a:r>
              <a:rPr lang="ja-JP" altLang="fr-FR"/>
              <a:t>’</a:t>
            </a:r>
            <a:r>
              <a:rPr lang="fr-FR"/>
              <a:t>une double page ou la lecture/écriture dansée</a:t>
            </a:r>
          </a:p>
        </p:txBody>
      </p:sp>
    </p:spTree>
    <p:extLst>
      <p:ext uri="{BB962C8B-B14F-4D97-AF65-F5344CB8AC3E}">
        <p14:creationId xmlns:p14="http://schemas.microsoft.com/office/powerpoint/2010/main" val="14185339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endParaRPr lang="fr-FR"/>
          </a:p>
        </p:txBody>
      </p:sp>
      <p:sp>
        <p:nvSpPr>
          <p:cNvPr id="81923" name="Rectangle 3"/>
          <p:cNvSpPr>
            <a:spLocks noGrp="1" noChangeArrowheads="1"/>
          </p:cNvSpPr>
          <p:nvPr>
            <p:ph type="body" idx="1"/>
          </p:nvPr>
        </p:nvSpPr>
        <p:spPr/>
        <p:txBody>
          <a:bodyPr/>
          <a:lstStyle/>
          <a:p>
            <a:endParaRPr lang="fr-FR"/>
          </a:p>
        </p:txBody>
      </p:sp>
      <p:pic>
        <p:nvPicPr>
          <p:cNvPr id="81924" name="Picture 4" descr="Panthè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458913"/>
            <a:ext cx="4648200" cy="3998912"/>
          </a:xfrm>
          <a:prstGeom prst="rect">
            <a:avLst/>
          </a:prstGeom>
          <a:noFill/>
          <a:extLst>
            <a:ext uri="{909E8E84-426E-40dd-AFC4-6F175D3DCCD1}">
              <a14:hiddenFill xmlns:a14="http://schemas.microsoft.com/office/drawing/2010/main">
                <a:solidFill>
                  <a:srgbClr val="FFFFFF"/>
                </a:solidFill>
              </a14:hiddenFill>
            </a:ext>
          </a:extLst>
        </p:spPr>
      </p:pic>
      <p:pic>
        <p:nvPicPr>
          <p:cNvPr id="81925" name="Picture 5" descr="Panthè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39863"/>
            <a:ext cx="4572000" cy="3990975"/>
          </a:xfrm>
          <a:prstGeom prst="rect">
            <a:avLst/>
          </a:prstGeom>
          <a:noFill/>
          <a:extLst>
            <a:ext uri="{909E8E84-426E-40dd-AFC4-6F175D3DCCD1}">
              <a14:hiddenFill xmlns:a14="http://schemas.microsoft.com/office/drawing/2010/main">
                <a:solidFill>
                  <a:srgbClr val="FFFFFF"/>
                </a:solidFill>
              </a14:hiddenFill>
            </a:ext>
          </a:extLst>
        </p:spPr>
      </p:pic>
      <p:sp>
        <p:nvSpPr>
          <p:cNvPr id="81926" name="Rectangle 6"/>
          <p:cNvSpPr>
            <a:spLocks noChangeArrowheads="1"/>
          </p:cNvSpPr>
          <p:nvPr/>
        </p:nvSpPr>
        <p:spPr bwMode="auto">
          <a:xfrm>
            <a:off x="0" y="5924550"/>
            <a:ext cx="83153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a:t>La surprise du tourne-page : en avant/en arrière </a:t>
            </a:r>
          </a:p>
          <a:p>
            <a:r>
              <a:rPr lang="fr-FR"/>
              <a:t>comme mouvement tournant de la lecture:écriture</a:t>
            </a:r>
          </a:p>
        </p:txBody>
      </p:sp>
    </p:spTree>
    <p:extLst>
      <p:ext uri="{BB962C8B-B14F-4D97-AF65-F5344CB8AC3E}">
        <p14:creationId xmlns:p14="http://schemas.microsoft.com/office/powerpoint/2010/main" val="26352188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endParaRPr lang="fr-FR"/>
          </a:p>
        </p:txBody>
      </p:sp>
      <p:sp>
        <p:nvSpPr>
          <p:cNvPr id="83971" name="Rectangle 3"/>
          <p:cNvSpPr>
            <a:spLocks noGrp="1" noChangeArrowheads="1"/>
          </p:cNvSpPr>
          <p:nvPr>
            <p:ph type="body" idx="1"/>
          </p:nvPr>
        </p:nvSpPr>
        <p:spPr/>
        <p:txBody>
          <a:bodyPr/>
          <a:lstStyle/>
          <a:p>
            <a:endParaRPr lang="fr-FR"/>
          </a:p>
        </p:txBody>
      </p:sp>
      <p:pic>
        <p:nvPicPr>
          <p:cNvPr id="83972" name="Picture 4" descr="Panthè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65250"/>
            <a:ext cx="4572000" cy="3933825"/>
          </a:xfrm>
          <a:prstGeom prst="rect">
            <a:avLst/>
          </a:prstGeom>
          <a:noFill/>
          <a:extLst>
            <a:ext uri="{909E8E84-426E-40dd-AFC4-6F175D3DCCD1}">
              <a14:hiddenFill xmlns:a14="http://schemas.microsoft.com/office/drawing/2010/main">
                <a:solidFill>
                  <a:srgbClr val="FFFFFF"/>
                </a:solidFill>
              </a14:hiddenFill>
            </a:ext>
          </a:extLst>
        </p:spPr>
      </p:pic>
      <p:pic>
        <p:nvPicPr>
          <p:cNvPr id="83973" name="Picture 5" descr="Panthè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0013"/>
            <a:ext cx="4572000" cy="3992562"/>
          </a:xfrm>
          <a:prstGeom prst="rect">
            <a:avLst/>
          </a:prstGeom>
          <a:noFill/>
          <a:extLst>
            <a:ext uri="{909E8E84-426E-40dd-AFC4-6F175D3DCCD1}">
              <a14:hiddenFill xmlns:a14="http://schemas.microsoft.com/office/drawing/2010/main">
                <a:solidFill>
                  <a:srgbClr val="FFFFFF"/>
                </a:solidFill>
              </a14:hiddenFill>
            </a:ext>
          </a:extLst>
        </p:spPr>
      </p:pic>
      <p:sp>
        <p:nvSpPr>
          <p:cNvPr id="83974" name="Rectangle 6"/>
          <p:cNvSpPr>
            <a:spLocks noChangeArrowheads="1"/>
          </p:cNvSpPr>
          <p:nvPr/>
        </p:nvSpPr>
        <p:spPr bwMode="auto">
          <a:xfrm>
            <a:off x="609600" y="5915025"/>
            <a:ext cx="95472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a:t>Après les jeux de la ligne, ceux de la ronde…</a:t>
            </a:r>
          </a:p>
        </p:txBody>
      </p:sp>
    </p:spTree>
    <p:extLst>
      <p:ext uri="{BB962C8B-B14F-4D97-AF65-F5344CB8AC3E}">
        <p14:creationId xmlns:p14="http://schemas.microsoft.com/office/powerpoint/2010/main" val="7151491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endParaRPr lang="fr-FR"/>
          </a:p>
        </p:txBody>
      </p:sp>
      <p:pic>
        <p:nvPicPr>
          <p:cNvPr id="86020" name="Picture 4" descr="Panthè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93825"/>
            <a:ext cx="4724400" cy="4052888"/>
          </a:xfrm>
          <a:prstGeom prst="rect">
            <a:avLst/>
          </a:prstGeom>
          <a:noFill/>
          <a:extLst>
            <a:ext uri="{909E8E84-426E-40dd-AFC4-6F175D3DCCD1}">
              <a14:hiddenFill xmlns:a14="http://schemas.microsoft.com/office/drawing/2010/main">
                <a:solidFill>
                  <a:srgbClr val="FFFFFF"/>
                </a:solidFill>
              </a14:hiddenFill>
            </a:ext>
          </a:extLst>
        </p:spPr>
      </p:pic>
      <p:pic>
        <p:nvPicPr>
          <p:cNvPr id="86021" name="Picture 5" descr="Panthè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888"/>
            <a:ext cx="4572000" cy="4083050"/>
          </a:xfrm>
          <a:prstGeom prst="rect">
            <a:avLst/>
          </a:prstGeom>
          <a:noFill/>
          <a:extLst>
            <a:ext uri="{909E8E84-426E-40dd-AFC4-6F175D3DCCD1}">
              <a14:hiddenFill xmlns:a14="http://schemas.microsoft.com/office/drawing/2010/main">
                <a:solidFill>
                  <a:srgbClr val="FFFFFF"/>
                </a:solidFill>
              </a14:hiddenFill>
            </a:ext>
          </a:extLst>
        </p:spPr>
      </p:pic>
      <p:sp>
        <p:nvSpPr>
          <p:cNvPr id="86023" name="Rectangle 7"/>
          <p:cNvSpPr>
            <a:spLocks noChangeArrowheads="1"/>
          </p:cNvSpPr>
          <p:nvPr>
            <p:ph type="body" idx="1"/>
          </p:nvPr>
        </p:nvSpPr>
        <p:spPr>
          <a:xfrm>
            <a:off x="685800" y="5410200"/>
            <a:ext cx="7772400" cy="1447800"/>
          </a:xfrm>
          <a:noFill/>
          <a:ln/>
        </p:spPr>
        <p:txBody>
          <a:bodyPr>
            <a:normAutofit fontScale="55000" lnSpcReduction="20000"/>
          </a:bodyPr>
          <a:lstStyle/>
          <a:p>
            <a:pPr algn="ctr" eaLnBrk="0" hangingPunct="0">
              <a:lnSpc>
                <a:spcPct val="90000"/>
              </a:lnSpc>
              <a:spcBef>
                <a:spcPct val="0"/>
              </a:spcBef>
              <a:buFontTx/>
              <a:buNone/>
            </a:pPr>
            <a:r>
              <a:rPr lang="fr-FR" sz="2400"/>
              <a:t>La ronde du cache-cache</a:t>
            </a:r>
          </a:p>
          <a:p>
            <a:pPr algn="ctr" eaLnBrk="0" hangingPunct="0">
              <a:lnSpc>
                <a:spcPct val="90000"/>
              </a:lnSpc>
              <a:spcBef>
                <a:spcPct val="0"/>
              </a:spcBef>
              <a:buFontTx/>
              <a:buNone/>
            </a:pPr>
            <a:r>
              <a:rPr lang="fr-FR" sz="2400"/>
              <a:t>du texte et des images</a:t>
            </a:r>
          </a:p>
          <a:p>
            <a:pPr algn="ctr" eaLnBrk="0" hangingPunct="0">
              <a:lnSpc>
                <a:spcPct val="90000"/>
              </a:lnSpc>
              <a:spcBef>
                <a:spcPct val="0"/>
              </a:spcBef>
              <a:buFontTx/>
              <a:buNone/>
            </a:pPr>
            <a:r>
              <a:rPr lang="fr-FR" sz="2400"/>
              <a:t>du lecteur et du livre</a:t>
            </a:r>
          </a:p>
          <a:p>
            <a:pPr algn="ctr" eaLnBrk="0" hangingPunct="0">
              <a:lnSpc>
                <a:spcPct val="90000"/>
              </a:lnSpc>
              <a:spcBef>
                <a:spcPct val="0"/>
              </a:spcBef>
              <a:buFontTx/>
              <a:buNone/>
            </a:pPr>
            <a:r>
              <a:rPr lang="fr-FR" sz="2400"/>
              <a:t>de la voix et du silence</a:t>
            </a:r>
          </a:p>
        </p:txBody>
      </p:sp>
    </p:spTree>
    <p:extLst>
      <p:ext uri="{BB962C8B-B14F-4D97-AF65-F5344CB8AC3E}">
        <p14:creationId xmlns:p14="http://schemas.microsoft.com/office/powerpoint/2010/main" val="336693167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endParaRPr lang="fr-FR"/>
          </a:p>
        </p:txBody>
      </p:sp>
      <p:sp>
        <p:nvSpPr>
          <p:cNvPr id="88067" name="Rectangle 3"/>
          <p:cNvSpPr>
            <a:spLocks noGrp="1" noChangeArrowheads="1"/>
          </p:cNvSpPr>
          <p:nvPr>
            <p:ph type="body" idx="1"/>
          </p:nvPr>
        </p:nvSpPr>
        <p:spPr/>
        <p:txBody>
          <a:bodyPr/>
          <a:lstStyle/>
          <a:p>
            <a:endParaRPr lang="fr-FR"/>
          </a:p>
        </p:txBody>
      </p:sp>
      <p:pic>
        <p:nvPicPr>
          <p:cNvPr id="88068" name="Picture 4" descr="Panthè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84325"/>
            <a:ext cx="4648200" cy="4005263"/>
          </a:xfrm>
          <a:prstGeom prst="rect">
            <a:avLst/>
          </a:prstGeom>
          <a:noFill/>
          <a:extLst>
            <a:ext uri="{909E8E84-426E-40dd-AFC4-6F175D3DCCD1}">
              <a14:hiddenFill xmlns:a14="http://schemas.microsoft.com/office/drawing/2010/main">
                <a:solidFill>
                  <a:srgbClr val="FFFFFF"/>
                </a:solidFill>
              </a14:hiddenFill>
            </a:ext>
          </a:extLst>
        </p:spPr>
      </p:pic>
      <p:pic>
        <p:nvPicPr>
          <p:cNvPr id="88069" name="Picture 5" descr="Panthè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90675"/>
            <a:ext cx="4572000" cy="4010025"/>
          </a:xfrm>
          <a:prstGeom prst="rect">
            <a:avLst/>
          </a:prstGeom>
          <a:noFill/>
          <a:extLst>
            <a:ext uri="{909E8E84-426E-40dd-AFC4-6F175D3DCCD1}">
              <a14:hiddenFill xmlns:a14="http://schemas.microsoft.com/office/drawing/2010/main">
                <a:solidFill>
                  <a:srgbClr val="FFFFFF"/>
                </a:solidFill>
              </a14:hiddenFill>
            </a:ext>
          </a:extLst>
        </p:spPr>
      </p:pic>
      <p:sp>
        <p:nvSpPr>
          <p:cNvPr id="88070" name="Rectangle 6"/>
          <p:cNvSpPr>
            <a:spLocks noChangeArrowheads="1"/>
          </p:cNvSpPr>
          <p:nvPr/>
        </p:nvSpPr>
        <p:spPr bwMode="auto">
          <a:xfrm>
            <a:off x="0" y="5864225"/>
            <a:ext cx="9582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a:t>Tournez, tournez les pages et lancez l</a:t>
            </a:r>
            <a:r>
              <a:rPr lang="ja-JP" altLang="fr-FR"/>
              <a:t>’</a:t>
            </a:r>
            <a:r>
              <a:rPr lang="fr-FR"/>
              <a:t>aventure…</a:t>
            </a:r>
          </a:p>
        </p:txBody>
      </p:sp>
      <p:sp>
        <p:nvSpPr>
          <p:cNvPr id="88071" name="Rectangle 7"/>
          <p:cNvSpPr>
            <a:spLocks noChangeArrowheads="1"/>
          </p:cNvSpPr>
          <p:nvPr/>
        </p:nvSpPr>
        <p:spPr bwMode="auto">
          <a:xfrm>
            <a:off x="4602163" y="602615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fr-FR"/>
          </a:p>
        </p:txBody>
      </p:sp>
    </p:spTree>
    <p:extLst>
      <p:ext uri="{BB962C8B-B14F-4D97-AF65-F5344CB8AC3E}">
        <p14:creationId xmlns:p14="http://schemas.microsoft.com/office/powerpoint/2010/main" val="5747230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endParaRPr lang="fr-FR"/>
          </a:p>
        </p:txBody>
      </p:sp>
      <p:sp>
        <p:nvSpPr>
          <p:cNvPr id="90115" name="Rectangle 3"/>
          <p:cNvSpPr>
            <a:spLocks noGrp="1" noChangeArrowheads="1"/>
          </p:cNvSpPr>
          <p:nvPr>
            <p:ph type="body" idx="1"/>
          </p:nvPr>
        </p:nvSpPr>
        <p:spPr/>
        <p:txBody>
          <a:bodyPr/>
          <a:lstStyle/>
          <a:p>
            <a:endParaRPr lang="fr-FR"/>
          </a:p>
        </p:txBody>
      </p:sp>
      <p:pic>
        <p:nvPicPr>
          <p:cNvPr id="90116" name="Picture 4" descr="Panthè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0200"/>
            <a:ext cx="457200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90117" name="Picture 5" descr="Panthè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4572000" cy="4008438"/>
          </a:xfrm>
          <a:prstGeom prst="rect">
            <a:avLst/>
          </a:prstGeom>
          <a:noFill/>
          <a:extLst>
            <a:ext uri="{909E8E84-426E-40dd-AFC4-6F175D3DCCD1}">
              <a14:hiddenFill xmlns:a14="http://schemas.microsoft.com/office/drawing/2010/main">
                <a:solidFill>
                  <a:srgbClr val="FFFFFF"/>
                </a:solidFill>
              </a14:hiddenFill>
            </a:ext>
          </a:extLst>
        </p:spPr>
      </p:pic>
      <p:sp>
        <p:nvSpPr>
          <p:cNvPr id="90118" name="Rectangle 6"/>
          <p:cNvSpPr>
            <a:spLocks noChangeArrowheads="1"/>
          </p:cNvSpPr>
          <p:nvPr/>
        </p:nvSpPr>
        <p:spPr bwMode="auto">
          <a:xfrm>
            <a:off x="1371600" y="5873750"/>
            <a:ext cx="75660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a:t>…jusqu</a:t>
            </a:r>
            <a:r>
              <a:rPr lang="ja-JP" altLang="fr-FR"/>
              <a:t>’</a:t>
            </a:r>
            <a:r>
              <a:rPr lang="fr-FR"/>
              <a:t>à traverser un continent.</a:t>
            </a:r>
          </a:p>
        </p:txBody>
      </p:sp>
    </p:spTree>
    <p:extLst>
      <p:ext uri="{BB962C8B-B14F-4D97-AF65-F5344CB8AC3E}">
        <p14:creationId xmlns:p14="http://schemas.microsoft.com/office/powerpoint/2010/main" val="46351280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endParaRPr lang="fr-FR"/>
          </a:p>
        </p:txBody>
      </p:sp>
      <p:sp>
        <p:nvSpPr>
          <p:cNvPr id="92163" name="Rectangle 3"/>
          <p:cNvSpPr>
            <a:spLocks noGrp="1" noChangeArrowheads="1"/>
          </p:cNvSpPr>
          <p:nvPr>
            <p:ph type="body" idx="1"/>
          </p:nvPr>
        </p:nvSpPr>
        <p:spPr/>
        <p:txBody>
          <a:bodyPr/>
          <a:lstStyle/>
          <a:p>
            <a:endParaRPr lang="fr-FR"/>
          </a:p>
        </p:txBody>
      </p:sp>
      <p:pic>
        <p:nvPicPr>
          <p:cNvPr id="92164" name="Picture 4" descr="Panthè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392238"/>
            <a:ext cx="4648200" cy="4025900"/>
          </a:xfrm>
          <a:prstGeom prst="rect">
            <a:avLst/>
          </a:prstGeom>
          <a:noFill/>
          <a:extLst>
            <a:ext uri="{909E8E84-426E-40dd-AFC4-6F175D3DCCD1}">
              <a14:hiddenFill xmlns:a14="http://schemas.microsoft.com/office/drawing/2010/main">
                <a:solidFill>
                  <a:srgbClr val="FFFFFF"/>
                </a:solidFill>
              </a14:hiddenFill>
            </a:ext>
          </a:extLst>
        </p:spPr>
      </p:pic>
      <p:pic>
        <p:nvPicPr>
          <p:cNvPr id="92165" name="Picture 5" descr="Panthè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1763"/>
            <a:ext cx="4572000" cy="3994150"/>
          </a:xfrm>
          <a:prstGeom prst="rect">
            <a:avLst/>
          </a:prstGeom>
          <a:noFill/>
          <a:extLst>
            <a:ext uri="{909E8E84-426E-40dd-AFC4-6F175D3DCCD1}">
              <a14:hiddenFill xmlns:a14="http://schemas.microsoft.com/office/drawing/2010/main">
                <a:solidFill>
                  <a:srgbClr val="FFFFFF"/>
                </a:solidFill>
              </a14:hiddenFill>
            </a:ext>
          </a:extLst>
        </p:spPr>
      </p:pic>
      <p:sp>
        <p:nvSpPr>
          <p:cNvPr id="92166" name="Rectangle 6"/>
          <p:cNvSpPr>
            <a:spLocks noChangeArrowheads="1"/>
          </p:cNvSpPr>
          <p:nvPr/>
        </p:nvSpPr>
        <p:spPr bwMode="auto">
          <a:xfrm>
            <a:off x="1524000" y="5486400"/>
            <a:ext cx="68580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a:t>Décor de page/neige: animagier et conte, documentation et fiction réunies. </a:t>
            </a:r>
          </a:p>
          <a:p>
            <a:r>
              <a:rPr lang="fr-FR"/>
              <a:t>Statisme et mouvement réunis. Début et fin…</a:t>
            </a:r>
          </a:p>
        </p:txBody>
      </p:sp>
    </p:spTree>
    <p:extLst>
      <p:ext uri="{BB962C8B-B14F-4D97-AF65-F5344CB8AC3E}">
        <p14:creationId xmlns:p14="http://schemas.microsoft.com/office/powerpoint/2010/main" val="248644413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endParaRPr lang="fr-FR"/>
          </a:p>
        </p:txBody>
      </p:sp>
      <p:pic>
        <p:nvPicPr>
          <p:cNvPr id="94211" name="Picture 3" descr="Panthère 26"/>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495800" y="1371600"/>
            <a:ext cx="4648200" cy="4010025"/>
          </a:xfrm>
        </p:spPr>
      </p:pic>
      <p:sp>
        <p:nvSpPr>
          <p:cNvPr id="94212" name="Rectangle 4"/>
          <p:cNvSpPr>
            <a:spLocks noChangeArrowheads="1"/>
          </p:cNvSpPr>
          <p:nvPr/>
        </p:nvSpPr>
        <p:spPr bwMode="auto">
          <a:xfrm>
            <a:off x="1216025" y="31718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fr-FR"/>
          </a:p>
        </p:txBody>
      </p:sp>
      <p:pic>
        <p:nvPicPr>
          <p:cNvPr id="94213" name="Picture 5" descr="Panthè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4495800" cy="3981450"/>
          </a:xfrm>
          <a:prstGeom prst="rect">
            <a:avLst/>
          </a:prstGeom>
          <a:noFill/>
          <a:extLst>
            <a:ext uri="{909E8E84-426E-40dd-AFC4-6F175D3DCCD1}">
              <a14:hiddenFill xmlns:a14="http://schemas.microsoft.com/office/drawing/2010/main">
                <a:solidFill>
                  <a:srgbClr val="FFFFFF"/>
                </a:solidFill>
              </a14:hiddenFill>
            </a:ext>
          </a:extLst>
        </p:spPr>
      </p:pic>
      <p:sp>
        <p:nvSpPr>
          <p:cNvPr id="94214" name="Rectangle 6"/>
          <p:cNvSpPr>
            <a:spLocks noChangeArrowheads="1"/>
          </p:cNvSpPr>
          <p:nvPr/>
        </p:nvSpPr>
        <p:spPr bwMode="auto">
          <a:xfrm>
            <a:off x="762000" y="5753100"/>
            <a:ext cx="7494588"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a:t>La disparition dans le livre : la lecture/écriture dans sa matérialité; la voix dans sa force. Infinies reprises…</a:t>
            </a:r>
          </a:p>
        </p:txBody>
      </p:sp>
    </p:spTree>
    <p:extLst>
      <p:ext uri="{BB962C8B-B14F-4D97-AF65-F5344CB8AC3E}">
        <p14:creationId xmlns:p14="http://schemas.microsoft.com/office/powerpoint/2010/main" val="86397508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endParaRPr lang="fr-FR"/>
          </a:p>
        </p:txBody>
      </p:sp>
      <p:pic>
        <p:nvPicPr>
          <p:cNvPr id="96259" name="Picture 3" descr="Panthè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9213"/>
            <a:ext cx="4495800" cy="3986212"/>
          </a:xfrm>
          <a:prstGeom prst="rect">
            <a:avLst/>
          </a:prstGeom>
          <a:noFill/>
          <a:extLst>
            <a:ext uri="{909E8E84-426E-40dd-AFC4-6F175D3DCCD1}">
              <a14:hiddenFill xmlns:a14="http://schemas.microsoft.com/office/drawing/2010/main">
                <a:solidFill>
                  <a:srgbClr val="FFFFFF"/>
                </a:solidFill>
              </a14:hiddenFill>
            </a:ext>
          </a:extLst>
        </p:spPr>
      </p:pic>
      <p:pic>
        <p:nvPicPr>
          <p:cNvPr id="96260" name="Picture 4" descr="Panthère 28"/>
          <p:cNvPicPr>
            <a:picLocks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495800" y="1314450"/>
            <a:ext cx="4648200" cy="4008438"/>
          </a:xfrm>
        </p:spPr>
      </p:pic>
      <p:sp>
        <p:nvSpPr>
          <p:cNvPr id="96261" name="Rectangle 5"/>
          <p:cNvSpPr>
            <a:spLocks noChangeArrowheads="1"/>
          </p:cNvSpPr>
          <p:nvPr/>
        </p:nvSpPr>
        <p:spPr bwMode="auto">
          <a:xfrm>
            <a:off x="1600200" y="5873750"/>
            <a:ext cx="65532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a:t>Le cercle et la flèche : </a:t>
            </a:r>
          </a:p>
          <a:p>
            <a:r>
              <a:rPr lang="fr-FR"/>
              <a:t>un infini du racontage: reprise en chœur…</a:t>
            </a:r>
          </a:p>
        </p:txBody>
      </p:sp>
    </p:spTree>
    <p:extLst>
      <p:ext uri="{BB962C8B-B14F-4D97-AF65-F5344CB8AC3E}">
        <p14:creationId xmlns:p14="http://schemas.microsoft.com/office/powerpoint/2010/main" val="40276151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0" indent="0" algn="l"/>
            <a:r>
              <a:rPr lang="fr-FR" sz="4000" dirty="0"/>
              <a:t>Les quatre objectifs de l’apprentissage en français :</a:t>
            </a:r>
          </a:p>
        </p:txBody>
      </p:sp>
      <p:sp>
        <p:nvSpPr>
          <p:cNvPr id="3" name="Espace réservé du contenu 2"/>
          <p:cNvSpPr>
            <a:spLocks noGrp="1"/>
          </p:cNvSpPr>
          <p:nvPr>
            <p:ph idx="1"/>
          </p:nvPr>
        </p:nvSpPr>
        <p:spPr>
          <a:xfrm>
            <a:off x="571500" y="2610640"/>
            <a:ext cx="8001000" cy="4114800"/>
          </a:xfrm>
        </p:spPr>
        <p:txBody>
          <a:bodyPr>
            <a:normAutofit/>
          </a:bodyPr>
          <a:lstStyle/>
          <a:p>
            <a:pPr marL="514350" lvl="0" indent="-514350">
              <a:buFont typeface="+mj-lt"/>
              <a:buAutoNum type="arabicPeriod"/>
            </a:pPr>
            <a:r>
              <a:rPr lang="fr-FR" sz="2800" dirty="0" smtClean="0"/>
              <a:t>Parler		prendre/donner la parole</a:t>
            </a:r>
            <a:endParaRPr lang="fr-FR" sz="2800" dirty="0"/>
          </a:p>
          <a:p>
            <a:pPr marL="514350" lvl="0" indent="-514350">
              <a:buFont typeface="+mj-lt"/>
              <a:buAutoNum type="arabicPeriod"/>
            </a:pPr>
            <a:r>
              <a:rPr lang="fr-FR" sz="2800" dirty="0" smtClean="0"/>
              <a:t>Discuter		organiser des controverses</a:t>
            </a:r>
            <a:endParaRPr lang="fr-FR" sz="2800" dirty="0"/>
          </a:p>
          <a:p>
            <a:pPr marL="514350" lvl="0" indent="-514350">
              <a:buFont typeface="+mj-lt"/>
              <a:buAutoNum type="arabicPeriod"/>
            </a:pPr>
            <a:r>
              <a:rPr lang="fr-FR" sz="2800" dirty="0" smtClean="0"/>
              <a:t>Comparer	construire des passages</a:t>
            </a:r>
            <a:endParaRPr lang="fr-FR" sz="2800" dirty="0"/>
          </a:p>
          <a:p>
            <a:pPr marL="514350" lvl="0" indent="-514350">
              <a:buFont typeface="+mj-lt"/>
              <a:buAutoNum type="arabicPeriod"/>
            </a:pPr>
            <a:r>
              <a:rPr lang="fr-FR" sz="2800" dirty="0" smtClean="0"/>
              <a:t>Editer		monter des hétérogénéités</a:t>
            </a:r>
            <a:endParaRPr lang="fr-FR" sz="2800" dirty="0"/>
          </a:p>
          <a:p>
            <a:pPr marL="514350" indent="-514350">
              <a:buFont typeface="+mj-lt"/>
              <a:buAutoNum type="arabicPeriod"/>
            </a:pPr>
            <a:endParaRPr lang="fr-FR" sz="2800" dirty="0"/>
          </a:p>
        </p:txBody>
      </p:sp>
    </p:spTree>
    <p:extLst>
      <p:ext uri="{BB962C8B-B14F-4D97-AF65-F5344CB8AC3E}">
        <p14:creationId xmlns:p14="http://schemas.microsoft.com/office/powerpoint/2010/main" val="224647322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endParaRPr lang="fr-FR"/>
          </a:p>
        </p:txBody>
      </p:sp>
      <p:sp>
        <p:nvSpPr>
          <p:cNvPr id="98307" name="Rectangle 3"/>
          <p:cNvSpPr>
            <a:spLocks noGrp="1" noChangeArrowheads="1"/>
          </p:cNvSpPr>
          <p:nvPr>
            <p:ph type="body" idx="1"/>
          </p:nvPr>
        </p:nvSpPr>
        <p:spPr/>
        <p:txBody>
          <a:bodyPr/>
          <a:lstStyle/>
          <a:p>
            <a:endParaRPr lang="fr-FR"/>
          </a:p>
        </p:txBody>
      </p:sp>
      <p:pic>
        <p:nvPicPr>
          <p:cNvPr id="98308" name="Picture 4" descr="Panthè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876800" cy="420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00328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endParaRPr lang="fr-FR"/>
          </a:p>
        </p:txBody>
      </p:sp>
      <p:sp>
        <p:nvSpPr>
          <p:cNvPr id="100355" name="Rectangle 3"/>
          <p:cNvSpPr>
            <a:spLocks noGrp="1" noChangeArrowheads="1"/>
          </p:cNvSpPr>
          <p:nvPr>
            <p:ph type="body" idx="1"/>
          </p:nvPr>
        </p:nvSpPr>
        <p:spPr/>
        <p:txBody>
          <a:bodyPr/>
          <a:lstStyle/>
          <a:p>
            <a:endParaRPr lang="fr-FR"/>
          </a:p>
        </p:txBody>
      </p:sp>
      <p:pic>
        <p:nvPicPr>
          <p:cNvPr id="100356" name="Picture 4" descr="Panthè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6038"/>
            <a:ext cx="7924800" cy="690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61301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fr-FR">
                <a:latin typeface="Baskerville" charset="0"/>
              </a:rPr>
              <a:t>Encore !</a:t>
            </a:r>
          </a:p>
        </p:txBody>
      </p:sp>
      <p:sp>
        <p:nvSpPr>
          <p:cNvPr id="34819" name="Rectangle 3"/>
          <p:cNvSpPr>
            <a:spLocks noGrp="1" noChangeArrowheads="1"/>
          </p:cNvSpPr>
          <p:nvPr>
            <p:ph type="body" idx="1"/>
          </p:nvPr>
        </p:nvSpPr>
        <p:spPr/>
        <p:txBody>
          <a:bodyPr/>
          <a:lstStyle/>
          <a:p>
            <a:pPr>
              <a:lnSpc>
                <a:spcPct val="90000"/>
              </a:lnSpc>
              <a:buFontTx/>
              <a:buNone/>
            </a:pPr>
            <a:r>
              <a:rPr lang="fr-FR" dirty="0">
                <a:latin typeface="Baskerville" charset="0"/>
              </a:rPr>
              <a:t>Écouter </a:t>
            </a:r>
            <a:r>
              <a:rPr lang="fr-FR" dirty="0" smtClean="0">
                <a:latin typeface="Baskerville" charset="0"/>
              </a:rPr>
              <a:t>l’oralité </a:t>
            </a:r>
            <a:r>
              <a:rPr lang="fr-FR" dirty="0">
                <a:latin typeface="Baskerville" charset="0"/>
              </a:rPr>
              <a:t>graphique :</a:t>
            </a:r>
          </a:p>
          <a:p>
            <a:pPr>
              <a:lnSpc>
                <a:spcPct val="90000"/>
              </a:lnSpc>
              <a:buFontTx/>
              <a:buNone/>
            </a:pPr>
            <a:r>
              <a:rPr lang="fr-FR" dirty="0">
                <a:latin typeface="Baskerville" charset="0"/>
              </a:rPr>
              <a:t>	=&gt; matérialité du livre (des voix)</a:t>
            </a:r>
          </a:p>
          <a:p>
            <a:pPr>
              <a:lnSpc>
                <a:spcPct val="90000"/>
              </a:lnSpc>
              <a:buFontTx/>
              <a:buNone/>
            </a:pPr>
            <a:r>
              <a:rPr lang="fr-FR" dirty="0">
                <a:latin typeface="Baskerville" charset="0"/>
              </a:rPr>
              <a:t>	=&gt; corporalité du lire (des lecteurs)</a:t>
            </a:r>
          </a:p>
          <a:p>
            <a:pPr>
              <a:lnSpc>
                <a:spcPct val="90000"/>
              </a:lnSpc>
              <a:buFontTx/>
              <a:buNone/>
            </a:pPr>
            <a:r>
              <a:rPr lang="fr-FR" dirty="0">
                <a:latin typeface="Baskerville" charset="0"/>
              </a:rPr>
              <a:t>Entendre « Encore ! » :</a:t>
            </a:r>
          </a:p>
          <a:p>
            <a:pPr>
              <a:lnSpc>
                <a:spcPct val="90000"/>
              </a:lnSpc>
              <a:buFontTx/>
              <a:buNone/>
            </a:pPr>
            <a:r>
              <a:rPr lang="fr-FR" dirty="0">
                <a:latin typeface="Baskerville" charset="0"/>
              </a:rPr>
              <a:t>	=&gt; recommencement infini de </a:t>
            </a:r>
            <a:r>
              <a:rPr lang="fr-FR" dirty="0" smtClean="0">
                <a:latin typeface="Baskerville" charset="0"/>
              </a:rPr>
              <a:t>l’expérience</a:t>
            </a:r>
            <a:endParaRPr lang="fr-FR" dirty="0">
              <a:latin typeface="Baskerville" charset="0"/>
            </a:endParaRPr>
          </a:p>
          <a:p>
            <a:pPr>
              <a:lnSpc>
                <a:spcPct val="90000"/>
              </a:lnSpc>
              <a:buFontTx/>
              <a:buNone/>
            </a:pPr>
            <a:r>
              <a:rPr lang="fr-FR" dirty="0">
                <a:latin typeface="Baskerville" charset="0"/>
              </a:rPr>
              <a:t>	=&gt; du lire ensemble comme vivre </a:t>
            </a:r>
            <a:r>
              <a:rPr lang="fr-FR" dirty="0" smtClean="0">
                <a:latin typeface="Baskerville" charset="0"/>
              </a:rPr>
              <a:t>l’intime </a:t>
            </a:r>
            <a:r>
              <a:rPr lang="fr-FR" dirty="0">
                <a:latin typeface="Baskerville" charset="0"/>
              </a:rPr>
              <a:t>et le commun dans le continu du langage partagé</a:t>
            </a:r>
          </a:p>
        </p:txBody>
      </p:sp>
    </p:spTree>
    <p:extLst>
      <p:ext uri="{BB962C8B-B14F-4D97-AF65-F5344CB8AC3E}">
        <p14:creationId xmlns:p14="http://schemas.microsoft.com/office/powerpoint/2010/main" val="134059823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500" y="892073"/>
            <a:ext cx="8001000" cy="713267"/>
          </a:xfrm>
        </p:spPr>
        <p:txBody>
          <a:bodyPr/>
          <a:lstStyle/>
          <a:p>
            <a:pPr algn="l"/>
            <a:r>
              <a:rPr lang="fr-FR" sz="4000" dirty="0"/>
              <a:t>Les cinq activités </a:t>
            </a:r>
            <a:r>
              <a:rPr lang="fr-FR" sz="4000" dirty="0" smtClean="0"/>
              <a:t/>
            </a:r>
            <a:br>
              <a:rPr lang="fr-FR" sz="4000" dirty="0" smtClean="0"/>
            </a:br>
            <a:r>
              <a:rPr lang="fr-FR" sz="4000" dirty="0" smtClean="0"/>
              <a:t>de </a:t>
            </a:r>
            <a:r>
              <a:rPr lang="fr-FR" sz="4000" dirty="0"/>
              <a:t>la séquence didactique :</a:t>
            </a:r>
            <a:br>
              <a:rPr lang="fr-FR" sz="4000" dirty="0"/>
            </a:br>
            <a:endParaRPr lang="fr-FR" sz="4000" dirty="0"/>
          </a:p>
        </p:txBody>
      </p:sp>
      <p:sp>
        <p:nvSpPr>
          <p:cNvPr id="3" name="Espace réservé du contenu 2"/>
          <p:cNvSpPr>
            <a:spLocks noGrp="1"/>
          </p:cNvSpPr>
          <p:nvPr>
            <p:ph idx="1"/>
          </p:nvPr>
        </p:nvSpPr>
        <p:spPr/>
        <p:txBody>
          <a:bodyPr>
            <a:normAutofit/>
          </a:bodyPr>
          <a:lstStyle/>
          <a:p>
            <a:pPr lvl="0">
              <a:buFont typeface="+mj-lt"/>
              <a:buAutoNum type="arabicPeriod"/>
            </a:pPr>
            <a:r>
              <a:rPr lang="fr-FR" dirty="0" smtClean="0"/>
              <a:t>Raconter</a:t>
            </a:r>
            <a:r>
              <a:rPr lang="fr-FR" dirty="0"/>
              <a:t> : </a:t>
            </a:r>
            <a:r>
              <a:rPr lang="fr-FR" dirty="0" smtClean="0"/>
              <a:t>	la </a:t>
            </a:r>
            <a:r>
              <a:rPr lang="fr-FR" dirty="0"/>
              <a:t>lecture </a:t>
            </a:r>
            <a:r>
              <a:rPr lang="fr-FR" dirty="0" smtClean="0"/>
              <a:t>magistrale</a:t>
            </a:r>
            <a:endParaRPr lang="fr-FR" dirty="0"/>
          </a:p>
          <a:p>
            <a:pPr lvl="0">
              <a:buFont typeface="+mj-lt"/>
              <a:buAutoNum type="arabicPeriod"/>
            </a:pPr>
            <a:r>
              <a:rPr lang="fr-FR" dirty="0"/>
              <a:t>Parcourir : </a:t>
            </a:r>
            <a:r>
              <a:rPr lang="fr-FR" dirty="0" smtClean="0"/>
              <a:t>	l’échelle </a:t>
            </a:r>
            <a:r>
              <a:rPr lang="fr-FR" dirty="0"/>
              <a:t>lexicale</a:t>
            </a:r>
          </a:p>
          <a:p>
            <a:pPr lvl="0">
              <a:buFont typeface="+mj-lt"/>
              <a:buAutoNum type="arabicPeriod"/>
            </a:pPr>
            <a:r>
              <a:rPr lang="fr-FR" dirty="0"/>
              <a:t>Jouer : </a:t>
            </a:r>
            <a:r>
              <a:rPr lang="fr-FR" dirty="0" smtClean="0"/>
              <a:t>		les </a:t>
            </a:r>
            <a:r>
              <a:rPr lang="fr-FR" dirty="0"/>
              <a:t>instantanés théâtraux</a:t>
            </a:r>
          </a:p>
          <a:p>
            <a:pPr lvl="0">
              <a:buFont typeface="+mj-lt"/>
              <a:buAutoNum type="arabicPeriod"/>
            </a:pPr>
            <a:r>
              <a:rPr lang="fr-FR" sz="1800" dirty="0"/>
              <a:t>(Se) </a:t>
            </a:r>
            <a:r>
              <a:rPr lang="fr-FR" dirty="0"/>
              <a:t>Documenter : planches et images séquentielles</a:t>
            </a:r>
          </a:p>
          <a:p>
            <a:pPr lvl="0">
              <a:buFont typeface="+mj-lt"/>
              <a:buAutoNum type="arabicPeriod"/>
            </a:pPr>
            <a:r>
              <a:rPr lang="fr-FR" dirty="0"/>
              <a:t>Résonner : </a:t>
            </a:r>
            <a:r>
              <a:rPr lang="fr-FR" dirty="0" smtClean="0"/>
              <a:t>	donner </a:t>
            </a:r>
            <a:r>
              <a:rPr lang="fr-FR" dirty="0"/>
              <a:t>la parole aux sans-</a:t>
            </a:r>
            <a:r>
              <a:rPr lang="fr-FR" dirty="0" smtClean="0"/>
              <a:t>voix</a:t>
            </a:r>
            <a:endParaRPr lang="fr-FR" dirty="0"/>
          </a:p>
        </p:txBody>
      </p:sp>
    </p:spTree>
    <p:extLst>
      <p:ext uri="{BB962C8B-B14F-4D97-AF65-F5344CB8AC3E}">
        <p14:creationId xmlns:p14="http://schemas.microsoft.com/office/powerpoint/2010/main" val="218583835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0" y="0"/>
            <a:ext cx="9144000" cy="2625896"/>
          </a:xfrm>
        </p:spPr>
        <p:txBody>
          <a:bodyPr>
            <a:normAutofit/>
          </a:bodyPr>
          <a:lstStyle/>
          <a:p>
            <a:pPr marL="0" indent="0" algn="just">
              <a:buNone/>
            </a:pPr>
            <a:r>
              <a:rPr lang="fr-FR" dirty="0"/>
              <a:t>Les poursuivants les plus hardis tâchaient de pister leurs traces. Mais le pays autour d’eux soudain privé du tendre murmure de ses habitants tombait en poussière. Il leur fallait rebrousser chemin. Ils revenaient grossir la troupe des « Égarés », l’œil  perdu dans les lointains et le cœur orphelin. </a:t>
            </a:r>
            <a:r>
              <a:rPr lang="fr-FR" dirty="0" smtClean="0"/>
              <a:t>(F. Place, </a:t>
            </a:r>
            <a:r>
              <a:rPr lang="fr-FR" i="1" dirty="0" smtClean="0"/>
              <a:t>Atlas des géographes d’</a:t>
            </a:r>
            <a:r>
              <a:rPr lang="fr-FR" i="1" dirty="0" err="1" smtClean="0"/>
              <a:t>Orbae</a:t>
            </a:r>
            <a:r>
              <a:rPr lang="fr-FR" dirty="0" smtClean="0"/>
              <a:t>, </a:t>
            </a:r>
            <a:r>
              <a:rPr lang="fr-FR" i="1" dirty="0" smtClean="0"/>
              <a:t>Du </a:t>
            </a:r>
            <a:r>
              <a:rPr lang="fr-FR" i="1" dirty="0"/>
              <a:t>Pays des Amazones au îles </a:t>
            </a:r>
            <a:r>
              <a:rPr lang="fr-FR" i="1" dirty="0" smtClean="0"/>
              <a:t>Indigo</a:t>
            </a:r>
            <a:r>
              <a:rPr lang="fr-FR" dirty="0" smtClean="0"/>
              <a:t>, Casterman/Gallimard, 1996)</a:t>
            </a:r>
            <a:endParaRPr lang="fr-FR" dirty="0"/>
          </a:p>
        </p:txBody>
      </p:sp>
      <p:pic>
        <p:nvPicPr>
          <p:cNvPr id="5" name="Image 4" descr="IMG_6668.jpg"/>
          <p:cNvPicPr>
            <a:picLocks noChangeAspect="1"/>
          </p:cNvPicPr>
          <p:nvPr/>
        </p:nvPicPr>
        <p:blipFill rotWithShape="1">
          <a:blip r:embed="rId2">
            <a:extLst>
              <a:ext uri="{28A0092B-C50C-407E-A947-70E740481C1C}">
                <a14:useLocalDpi xmlns:a14="http://schemas.microsoft.com/office/drawing/2010/main" val="0"/>
              </a:ext>
            </a:extLst>
          </a:blip>
          <a:srcRect l="2060" t="1001" r="-1" b="20212"/>
          <a:stretch/>
        </p:blipFill>
        <p:spPr>
          <a:xfrm rot="10800000">
            <a:off x="86112" y="2432185"/>
            <a:ext cx="8955630" cy="5380932"/>
          </a:xfrm>
          <a:prstGeom prst="rect">
            <a:avLst/>
          </a:prstGeom>
        </p:spPr>
      </p:pic>
    </p:spTree>
    <p:extLst>
      <p:ext uri="{BB962C8B-B14F-4D97-AF65-F5344CB8AC3E}">
        <p14:creationId xmlns:p14="http://schemas.microsoft.com/office/powerpoint/2010/main" val="22647729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 name="Image 5" descr="IMG_666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11146" y="-1234276"/>
            <a:ext cx="7285218" cy="9753764"/>
          </a:xfrm>
          <a:prstGeom prst="rect">
            <a:avLst/>
          </a:prstGeom>
        </p:spPr>
      </p:pic>
      <p:sp>
        <p:nvSpPr>
          <p:cNvPr id="7" name="Espace réservé du contenu 6"/>
          <p:cNvSpPr>
            <a:spLocks noGrp="1"/>
          </p:cNvSpPr>
          <p:nvPr>
            <p:ph idx="1"/>
          </p:nvPr>
        </p:nvSpPr>
        <p:spPr/>
        <p:txBody>
          <a:bodyPr/>
          <a:lstStyle/>
          <a:p>
            <a:endParaRPr lang="fr-FR"/>
          </a:p>
        </p:txBody>
      </p:sp>
    </p:spTree>
    <p:extLst>
      <p:ext uri="{BB962C8B-B14F-4D97-AF65-F5344CB8AC3E}">
        <p14:creationId xmlns:p14="http://schemas.microsoft.com/office/powerpoint/2010/main" val="244984838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0" y="0"/>
            <a:ext cx="9144000" cy="2582848"/>
          </a:xfrm>
        </p:spPr>
        <p:txBody>
          <a:bodyPr>
            <a:normAutofit/>
          </a:bodyPr>
          <a:lstStyle/>
          <a:p>
            <a:pPr marL="0" indent="0">
              <a:buNone/>
            </a:pPr>
            <a:r>
              <a:rPr lang="fr-FR" sz="3200" dirty="0"/>
              <a:t>I</a:t>
            </a:r>
            <a:r>
              <a:rPr lang="fr-FR" sz="3200" i="1" dirty="0"/>
              <a:t>l</a:t>
            </a:r>
            <a:r>
              <a:rPr lang="fr-FR" sz="3200" dirty="0"/>
              <a:t> s’arrêta sur </a:t>
            </a:r>
            <a:r>
              <a:rPr lang="fr-FR" sz="3200" i="1" dirty="0"/>
              <a:t>l</a:t>
            </a:r>
            <a:r>
              <a:rPr lang="fr-FR" sz="3200" dirty="0"/>
              <a:t>e </a:t>
            </a:r>
            <a:r>
              <a:rPr lang="fr-FR" sz="3200" b="1" dirty="0"/>
              <a:t>p</a:t>
            </a:r>
            <a:r>
              <a:rPr lang="fr-FR" sz="3200" dirty="0"/>
              <a:t>ont, contem</a:t>
            </a:r>
            <a:r>
              <a:rPr lang="fr-FR" sz="3200" b="1" dirty="0"/>
              <a:t>p</a:t>
            </a:r>
            <a:r>
              <a:rPr lang="fr-FR" sz="3200" i="1" dirty="0"/>
              <a:t>l</a:t>
            </a:r>
            <a:r>
              <a:rPr lang="fr-FR" sz="3200" dirty="0"/>
              <a:t>a </a:t>
            </a:r>
            <a:r>
              <a:rPr lang="fr-FR" sz="3200" i="1" dirty="0"/>
              <a:t>l</a:t>
            </a:r>
            <a:r>
              <a:rPr lang="fr-FR" sz="3200" dirty="0"/>
              <a:t>onguement </a:t>
            </a:r>
            <a:r>
              <a:rPr lang="fr-FR" sz="3200" i="1" dirty="0"/>
              <a:t>l</a:t>
            </a:r>
            <a:r>
              <a:rPr lang="fr-FR" sz="3200" dirty="0"/>
              <a:t>’eau qui cou</a:t>
            </a:r>
            <a:r>
              <a:rPr lang="fr-FR" sz="3200" i="1" dirty="0"/>
              <a:t>l</a:t>
            </a:r>
            <a:r>
              <a:rPr lang="fr-FR" sz="3200" dirty="0"/>
              <a:t>ait, rapide et </a:t>
            </a:r>
            <a:r>
              <a:rPr lang="fr-FR" sz="3200" i="1" dirty="0"/>
              <a:t>l</a:t>
            </a:r>
            <a:r>
              <a:rPr lang="fr-FR" sz="3200" dirty="0"/>
              <a:t>égère. I</a:t>
            </a:r>
            <a:r>
              <a:rPr lang="fr-FR" sz="3200" i="1" dirty="0"/>
              <a:t>l</a:t>
            </a:r>
            <a:r>
              <a:rPr lang="fr-FR" sz="3200" dirty="0"/>
              <a:t> ne regrettait </a:t>
            </a:r>
            <a:r>
              <a:rPr lang="fr-FR" sz="3200" b="1" dirty="0"/>
              <a:t>p</a:t>
            </a:r>
            <a:r>
              <a:rPr lang="fr-FR" sz="3200" i="1" dirty="0"/>
              <a:t>l</a:t>
            </a:r>
            <a:r>
              <a:rPr lang="fr-FR" sz="3200" dirty="0"/>
              <a:t>us d’être muet. I</a:t>
            </a:r>
            <a:r>
              <a:rPr lang="fr-FR" sz="3200" i="1" dirty="0"/>
              <a:t>l</a:t>
            </a:r>
            <a:r>
              <a:rPr lang="fr-FR" sz="3200" dirty="0"/>
              <a:t> se remit en se</a:t>
            </a:r>
            <a:r>
              <a:rPr lang="fr-FR" sz="3200" i="1" dirty="0"/>
              <a:t>ll</a:t>
            </a:r>
            <a:r>
              <a:rPr lang="fr-FR" sz="3200" dirty="0"/>
              <a:t>e et traversa une dernière fois </a:t>
            </a:r>
            <a:r>
              <a:rPr lang="fr-FR" sz="3200" i="1" dirty="0"/>
              <a:t>l</a:t>
            </a:r>
            <a:r>
              <a:rPr lang="fr-FR" sz="3200" dirty="0"/>
              <a:t>a rivière sous </a:t>
            </a:r>
            <a:r>
              <a:rPr lang="fr-FR" sz="3200" i="1" dirty="0"/>
              <a:t>l</a:t>
            </a:r>
            <a:r>
              <a:rPr lang="fr-FR" sz="3200" dirty="0"/>
              <a:t>es grands </a:t>
            </a:r>
            <a:r>
              <a:rPr lang="fr-FR" sz="3200" b="1" dirty="0"/>
              <a:t>p</a:t>
            </a:r>
            <a:r>
              <a:rPr lang="fr-FR" sz="3200" dirty="0"/>
              <a:t>eu</a:t>
            </a:r>
            <a:r>
              <a:rPr lang="fr-FR" sz="3200" b="1" dirty="0"/>
              <a:t>p</a:t>
            </a:r>
            <a:r>
              <a:rPr lang="fr-FR" sz="3200" i="1" dirty="0"/>
              <a:t>l</a:t>
            </a:r>
            <a:r>
              <a:rPr lang="fr-FR" sz="3200" dirty="0"/>
              <a:t>iers.</a:t>
            </a:r>
            <a:r>
              <a:rPr lang="fr-FR" sz="3200" dirty="0"/>
              <a:t> </a:t>
            </a:r>
          </a:p>
        </p:txBody>
      </p:sp>
      <p:pic>
        <p:nvPicPr>
          <p:cNvPr id="7" name="Image 6" descr="IMG_6667.jpg"/>
          <p:cNvPicPr>
            <a:picLocks noChangeAspect="1"/>
          </p:cNvPicPr>
          <p:nvPr/>
        </p:nvPicPr>
        <p:blipFill rotWithShape="1">
          <a:blip r:embed="rId2">
            <a:extLst>
              <a:ext uri="{28A0092B-C50C-407E-A947-70E740481C1C}">
                <a14:useLocalDpi xmlns:a14="http://schemas.microsoft.com/office/drawing/2010/main" val="0"/>
              </a:ext>
            </a:extLst>
          </a:blip>
          <a:srcRect t="9458"/>
          <a:stretch/>
        </p:blipFill>
        <p:spPr>
          <a:xfrm>
            <a:off x="2006600" y="2066278"/>
            <a:ext cx="5122333" cy="6209359"/>
          </a:xfrm>
          <a:prstGeom prst="rect">
            <a:avLst/>
          </a:prstGeom>
        </p:spPr>
      </p:pic>
    </p:spTree>
    <p:extLst>
      <p:ext uri="{BB962C8B-B14F-4D97-AF65-F5344CB8AC3E}">
        <p14:creationId xmlns:p14="http://schemas.microsoft.com/office/powerpoint/2010/main" val="293819791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sz="4000" dirty="0"/>
              <a:t>Les trois conceptualisations </a:t>
            </a:r>
            <a:r>
              <a:rPr lang="fr-FR" sz="4000" dirty="0" smtClean="0"/>
              <a:t/>
            </a:r>
            <a:br>
              <a:rPr lang="fr-FR" sz="4000" dirty="0" smtClean="0"/>
            </a:br>
            <a:r>
              <a:rPr lang="fr-FR" sz="4000" dirty="0" smtClean="0"/>
              <a:t>de </a:t>
            </a:r>
            <a:r>
              <a:rPr lang="fr-FR" sz="4000" dirty="0"/>
              <a:t>la pensée didactique :</a:t>
            </a:r>
          </a:p>
        </p:txBody>
      </p:sp>
      <p:sp>
        <p:nvSpPr>
          <p:cNvPr id="3" name="Espace réservé du contenu 2"/>
          <p:cNvSpPr>
            <a:spLocks noGrp="1"/>
          </p:cNvSpPr>
          <p:nvPr>
            <p:ph idx="1"/>
          </p:nvPr>
        </p:nvSpPr>
        <p:spPr>
          <a:xfrm>
            <a:off x="571500" y="2346025"/>
            <a:ext cx="8001000" cy="4114800"/>
          </a:xfrm>
        </p:spPr>
        <p:txBody>
          <a:bodyPr/>
          <a:lstStyle/>
          <a:p>
            <a:pPr lvl="0">
              <a:buFont typeface="+mj-lt"/>
              <a:buAutoNum type="arabicPeriod"/>
            </a:pPr>
            <a:r>
              <a:rPr lang="fr-FR" b="1" dirty="0" smtClean="0"/>
              <a:t>Oralité</a:t>
            </a:r>
            <a:r>
              <a:rPr lang="fr-FR" dirty="0" smtClean="0"/>
              <a:t> </a:t>
            </a:r>
            <a:r>
              <a:rPr lang="fr-FR" dirty="0"/>
              <a:t>(de l’écriture) :  </a:t>
            </a:r>
            <a:r>
              <a:rPr lang="fr-FR" dirty="0" smtClean="0"/>
              <a:t>au </a:t>
            </a:r>
            <a:r>
              <a:rPr lang="fr-FR" dirty="0"/>
              <a:t>plus près des paroles, les dictions</a:t>
            </a:r>
          </a:p>
          <a:p>
            <a:pPr lvl="0">
              <a:buFont typeface="+mj-lt"/>
              <a:buAutoNum type="arabicPeriod"/>
            </a:pPr>
            <a:r>
              <a:rPr lang="fr-FR" b="1" dirty="0"/>
              <a:t>Historicité </a:t>
            </a:r>
            <a:r>
              <a:rPr lang="fr-FR" dirty="0"/>
              <a:t>(de la lecture) : </a:t>
            </a:r>
            <a:r>
              <a:rPr lang="fr-FR" dirty="0" smtClean="0"/>
              <a:t>au </a:t>
            </a:r>
            <a:r>
              <a:rPr lang="fr-FR" dirty="0"/>
              <a:t>plus près des expériences, les essais</a:t>
            </a:r>
          </a:p>
          <a:p>
            <a:pPr lvl="0">
              <a:buFont typeface="+mj-lt"/>
              <a:buAutoNum type="arabicPeriod"/>
            </a:pPr>
            <a:r>
              <a:rPr lang="fr-FR" b="1" dirty="0" err="1"/>
              <a:t>Racontage</a:t>
            </a:r>
            <a:r>
              <a:rPr lang="fr-FR" dirty="0"/>
              <a:t> (de l’apprentissage) : </a:t>
            </a:r>
            <a:r>
              <a:rPr lang="fr-FR" dirty="0" smtClean="0"/>
              <a:t>au </a:t>
            </a:r>
            <a:r>
              <a:rPr lang="fr-FR" dirty="0"/>
              <a:t>plus près des parcours, les anthologies </a:t>
            </a:r>
          </a:p>
          <a:p>
            <a:pPr marL="0" indent="0">
              <a:buNone/>
            </a:pPr>
            <a:endParaRPr lang="fr-FR" dirty="0"/>
          </a:p>
        </p:txBody>
      </p:sp>
    </p:spTree>
    <p:extLst>
      <p:ext uri="{BB962C8B-B14F-4D97-AF65-F5344CB8AC3E}">
        <p14:creationId xmlns:p14="http://schemas.microsoft.com/office/powerpoint/2010/main" val="6738265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040698"/>
            <a:ext cx="3205865" cy="1143000"/>
          </a:xfrm>
        </p:spPr>
        <p:txBody>
          <a:bodyPr/>
          <a:lstStyle/>
          <a:p>
            <a:pPr algn="l"/>
            <a:r>
              <a:rPr lang="fr-FR" sz="3200" dirty="0"/>
              <a:t>Les deux moyens traditionnels </a:t>
            </a:r>
            <a:r>
              <a:rPr lang="fr-FR" sz="3200" dirty="0" smtClean="0"/>
              <a:t/>
            </a:r>
            <a:br>
              <a:rPr lang="fr-FR" sz="3200" dirty="0" smtClean="0"/>
            </a:br>
            <a:r>
              <a:rPr lang="fr-FR" sz="3200" dirty="0" smtClean="0"/>
              <a:t>à </a:t>
            </a:r>
            <a:r>
              <a:rPr lang="fr-FR" sz="3200" dirty="0"/>
              <a:t>transformer </a:t>
            </a:r>
            <a:r>
              <a:rPr lang="fr-FR" sz="3200" dirty="0" smtClean="0"/>
              <a:t/>
            </a:r>
            <a:br>
              <a:rPr lang="fr-FR" sz="3200" dirty="0" smtClean="0"/>
            </a:br>
            <a:r>
              <a:rPr lang="fr-FR" sz="3200" dirty="0" smtClean="0"/>
              <a:t>pour </a:t>
            </a:r>
            <a:r>
              <a:rPr lang="fr-FR" sz="3200" dirty="0"/>
              <a:t>l’activité d’apprentissage :</a:t>
            </a:r>
            <a:br>
              <a:rPr lang="fr-FR" sz="3200" dirty="0"/>
            </a:br>
            <a:endParaRPr lang="fr-FR" sz="3200" dirty="0"/>
          </a:p>
        </p:txBody>
      </p:sp>
      <p:sp>
        <p:nvSpPr>
          <p:cNvPr id="3" name="Espace réservé du contenu 2"/>
          <p:cNvSpPr>
            <a:spLocks noGrp="1"/>
          </p:cNvSpPr>
          <p:nvPr>
            <p:ph idx="1"/>
          </p:nvPr>
        </p:nvSpPr>
        <p:spPr>
          <a:xfrm>
            <a:off x="0" y="3360432"/>
            <a:ext cx="8572500" cy="4114800"/>
          </a:xfrm>
        </p:spPr>
        <p:txBody>
          <a:bodyPr/>
          <a:lstStyle/>
          <a:p>
            <a:pPr marL="0" lvl="0" indent="0">
              <a:buNone/>
            </a:pPr>
            <a:r>
              <a:rPr lang="fr-FR" b="1" dirty="0" smtClean="0"/>
              <a:t>1. Le </a:t>
            </a:r>
            <a:r>
              <a:rPr lang="fr-FR" b="1" dirty="0"/>
              <a:t>cahier de poésie =&gt; </a:t>
            </a:r>
            <a:endParaRPr lang="fr-FR" b="1" dirty="0" smtClean="0"/>
          </a:p>
          <a:p>
            <a:pPr marL="0" lvl="0" indent="0">
              <a:buNone/>
            </a:pPr>
            <a:r>
              <a:rPr lang="fr-FR" b="1" dirty="0" smtClean="0"/>
              <a:t>le </a:t>
            </a:r>
            <a:r>
              <a:rPr lang="fr-FR" b="1" dirty="0"/>
              <a:t>cahier de lecture-écriture</a:t>
            </a:r>
          </a:p>
          <a:p>
            <a:pPr marL="0" lvl="0" indent="0">
              <a:buNone/>
            </a:pPr>
            <a:r>
              <a:rPr lang="fr-FR" b="1" dirty="0" smtClean="0"/>
              <a:t>2. Le </a:t>
            </a:r>
            <a:r>
              <a:rPr lang="fr-FR" b="1" dirty="0"/>
              <a:t>carnet de leçon =&gt; </a:t>
            </a:r>
            <a:endParaRPr lang="fr-FR" b="1" dirty="0" smtClean="0"/>
          </a:p>
          <a:p>
            <a:pPr marL="0" lvl="0" indent="0">
              <a:buNone/>
            </a:pPr>
            <a:r>
              <a:rPr lang="fr-FR" b="1" dirty="0" smtClean="0"/>
              <a:t>le </a:t>
            </a:r>
            <a:r>
              <a:rPr lang="fr-FR" b="1" dirty="0"/>
              <a:t>carnet des savoirs</a:t>
            </a:r>
          </a:p>
          <a:p>
            <a:pPr>
              <a:buFont typeface="+mj-lt"/>
              <a:buAutoNum type="arabicPeriod"/>
            </a:pPr>
            <a:endParaRPr lang="fr-FR" b="1" dirty="0"/>
          </a:p>
        </p:txBody>
      </p:sp>
      <p:pic>
        <p:nvPicPr>
          <p:cNvPr id="5" name="Image 4" descr="dent.png"/>
          <p:cNvPicPr>
            <a:picLocks noChangeAspect="1"/>
          </p:cNvPicPr>
          <p:nvPr/>
        </p:nvPicPr>
        <p:blipFill>
          <a:blip r:embed="rId2">
            <a:alphaModFix amt="56000"/>
            <a:extLst>
              <a:ext uri="{28A0092B-C50C-407E-A947-70E740481C1C}">
                <a14:useLocalDpi xmlns:a14="http://schemas.microsoft.com/office/drawing/2010/main" val="0"/>
              </a:ext>
            </a:extLst>
          </a:blip>
          <a:stretch>
            <a:fillRect/>
          </a:stretch>
        </p:blipFill>
        <p:spPr>
          <a:xfrm>
            <a:off x="3205865" y="40141"/>
            <a:ext cx="5938135" cy="6817859"/>
          </a:xfrm>
          <a:prstGeom prst="rect">
            <a:avLst/>
          </a:prstGeom>
        </p:spPr>
      </p:pic>
    </p:spTree>
    <p:extLst>
      <p:ext uri="{BB962C8B-B14F-4D97-AF65-F5344CB8AC3E}">
        <p14:creationId xmlns:p14="http://schemas.microsoft.com/office/powerpoint/2010/main" val="109815752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500" y="768586"/>
            <a:ext cx="8001000" cy="1143000"/>
          </a:xfrm>
        </p:spPr>
        <p:txBody>
          <a:bodyPr/>
          <a:lstStyle/>
          <a:p>
            <a:r>
              <a:rPr lang="fr-FR" sz="4000" dirty="0"/>
              <a:t>Une constellation de sept mots clés pour penser/enseigner </a:t>
            </a:r>
            <a:r>
              <a:rPr lang="fr-FR" sz="4000" dirty="0" smtClean="0"/>
              <a:t/>
            </a:r>
            <a:br>
              <a:rPr lang="fr-FR" sz="4000" dirty="0" smtClean="0"/>
            </a:br>
            <a:r>
              <a:rPr lang="fr-FR" sz="4000" dirty="0" smtClean="0"/>
              <a:t>les </a:t>
            </a:r>
            <a:r>
              <a:rPr lang="fr-FR" sz="4000" dirty="0"/>
              <a:t>œuvres de langage avec tous : </a:t>
            </a:r>
            <a:br>
              <a:rPr lang="fr-FR" sz="4000" dirty="0"/>
            </a:br>
            <a:endParaRPr lang="fr-FR" sz="4000" dirty="0"/>
          </a:p>
        </p:txBody>
      </p:sp>
      <p:sp>
        <p:nvSpPr>
          <p:cNvPr id="3" name="Espace réservé du contenu 2"/>
          <p:cNvSpPr>
            <a:spLocks noGrp="1"/>
          </p:cNvSpPr>
          <p:nvPr>
            <p:ph idx="1"/>
          </p:nvPr>
        </p:nvSpPr>
        <p:spPr/>
        <p:txBody>
          <a:bodyPr>
            <a:noAutofit/>
          </a:bodyPr>
          <a:lstStyle/>
          <a:p>
            <a:pPr marL="0" lvl="0" indent="0">
              <a:buNone/>
            </a:pPr>
            <a:r>
              <a:rPr lang="fr-FR" sz="3200" b="1" dirty="0" smtClean="0"/>
              <a:t>la </a:t>
            </a:r>
            <a:r>
              <a:rPr lang="fr-FR" sz="3200" b="1" dirty="0" smtClean="0"/>
              <a:t>pluralité</a:t>
            </a:r>
            <a:endParaRPr lang="fr-FR" sz="3200" b="1" dirty="0"/>
          </a:p>
          <a:p>
            <a:pPr marL="0" lvl="0" indent="0">
              <a:buNone/>
            </a:pPr>
            <a:r>
              <a:rPr lang="fr-FR" sz="3200" b="1" dirty="0" smtClean="0"/>
              <a:t>					</a:t>
            </a:r>
            <a:r>
              <a:rPr lang="fr-FR" sz="3200" b="1" dirty="0" smtClean="0"/>
              <a:t>       l’écoute </a:t>
            </a:r>
            <a:endParaRPr lang="fr-FR" sz="3200" b="1" dirty="0" smtClean="0"/>
          </a:p>
          <a:p>
            <a:pPr marL="0" lvl="0" indent="0">
              <a:buNone/>
            </a:pPr>
            <a:r>
              <a:rPr lang="fr-FR" sz="3200" b="1" dirty="0"/>
              <a:t>	</a:t>
            </a:r>
            <a:r>
              <a:rPr lang="fr-FR" sz="3200" b="1" dirty="0" smtClean="0"/>
              <a:t>l’expérience      la </a:t>
            </a:r>
            <a:r>
              <a:rPr lang="fr-FR" sz="3200" b="1" dirty="0"/>
              <a:t>relation</a:t>
            </a:r>
            <a:endParaRPr lang="fr-FR" sz="3200" b="1" dirty="0"/>
          </a:p>
          <a:p>
            <a:pPr marL="0" lvl="0" indent="0">
              <a:buNone/>
            </a:pPr>
            <a:r>
              <a:rPr lang="fr-FR" sz="3200" b="1" dirty="0" smtClean="0"/>
              <a:t>						l’essai</a:t>
            </a:r>
            <a:r>
              <a:rPr lang="fr-FR" sz="3200" b="1" dirty="0"/>
              <a:t>	</a:t>
            </a:r>
            <a:r>
              <a:rPr lang="fr-FR" sz="3200" b="1" dirty="0" smtClean="0"/>
              <a:t>	</a:t>
            </a:r>
            <a:r>
              <a:rPr lang="fr-FR" sz="3200" b="1" dirty="0" smtClean="0"/>
              <a:t>l’attention </a:t>
            </a:r>
            <a:endParaRPr lang="fr-FR" sz="3200" b="1" dirty="0"/>
          </a:p>
          <a:p>
            <a:pPr marL="0" lvl="0" indent="0">
              <a:buNone/>
            </a:pPr>
            <a:r>
              <a:rPr lang="fr-FR" sz="3200" b="1" dirty="0" smtClean="0"/>
              <a:t>			la considération</a:t>
            </a:r>
            <a:endParaRPr lang="fr-FR" sz="3200" b="1" dirty="0"/>
          </a:p>
          <a:p>
            <a:pPr marL="0" lvl="0" indent="0">
              <a:buNone/>
            </a:pPr>
            <a:r>
              <a:rPr lang="fr-FR" sz="3200" b="1" dirty="0" smtClean="0"/>
              <a:t>						</a:t>
            </a:r>
            <a:r>
              <a:rPr lang="fr-FR" sz="3200" b="1" dirty="0"/>
              <a:t> </a:t>
            </a:r>
          </a:p>
          <a:p>
            <a:endParaRPr lang="fr-FR" sz="3200" b="1" dirty="0"/>
          </a:p>
        </p:txBody>
      </p:sp>
      <p:pic>
        <p:nvPicPr>
          <p:cNvPr id="4" name="Image 3" descr="IMG_6049.jpg"/>
          <p:cNvPicPr>
            <a:picLocks noChangeAspect="1"/>
          </p:cNvPicPr>
          <p:nvPr/>
        </p:nvPicPr>
        <p:blipFill>
          <a:blip r:embed="rId2">
            <a:alphaModFix amt="45000"/>
            <a:extLst>
              <a:ext uri="{28A0092B-C50C-407E-A947-70E740481C1C}">
                <a14:useLocalDpi xmlns:a14="http://schemas.microsoft.com/office/drawing/2010/main" val="0"/>
              </a:ext>
            </a:extLst>
          </a:blip>
          <a:stretch>
            <a:fillRect/>
          </a:stretch>
        </p:blipFill>
        <p:spPr>
          <a:xfrm>
            <a:off x="0" y="0"/>
            <a:ext cx="9261229" cy="6917338"/>
          </a:xfrm>
          <a:prstGeom prst="rect">
            <a:avLst/>
          </a:prstGeom>
        </p:spPr>
      </p:pic>
    </p:spTree>
    <p:extLst>
      <p:ext uri="{BB962C8B-B14F-4D97-AF65-F5344CB8AC3E}">
        <p14:creationId xmlns:p14="http://schemas.microsoft.com/office/powerpoint/2010/main" val="28119773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fr-FR" dirty="0">
              <a:solidFill>
                <a:schemeClr val="tx1"/>
              </a:solidFill>
              <a:latin typeface="Bodoni SvtyTwo ITC TT-Book" charset="0"/>
            </a:endParaRPr>
          </a:p>
        </p:txBody>
      </p:sp>
      <p:sp>
        <p:nvSpPr>
          <p:cNvPr id="8195" name="Rectangle 3"/>
          <p:cNvSpPr>
            <a:spLocks noGrp="1" noChangeArrowheads="1"/>
          </p:cNvSpPr>
          <p:nvPr>
            <p:ph type="body" sz="half" idx="1"/>
          </p:nvPr>
        </p:nvSpPr>
        <p:spPr/>
        <p:txBody>
          <a:bodyPr/>
          <a:lstStyle/>
          <a:p>
            <a:pPr>
              <a:buFontTx/>
              <a:buNone/>
            </a:pPr>
            <a:endParaRPr lang="fr-FR" sz="2800"/>
          </a:p>
          <a:p>
            <a:pPr>
              <a:buFontTx/>
              <a:buNone/>
            </a:pPr>
            <a:endParaRPr lang="fr-FR" sz="2800"/>
          </a:p>
          <a:p>
            <a:pPr>
              <a:buFontTx/>
              <a:buNone/>
            </a:pPr>
            <a:r>
              <a:rPr lang="fr-FR" sz="2800">
                <a:latin typeface="Bodoni SvtyTwo ITC TT-Book" charset="0"/>
              </a:rPr>
              <a:t>De quel genre est cet album ?</a:t>
            </a:r>
          </a:p>
          <a:p>
            <a:pPr>
              <a:buFontTx/>
              <a:buNone/>
            </a:pPr>
            <a:endParaRPr lang="fr-FR" sz="2800">
              <a:latin typeface="Bodoni SvtyTwo ITC TT-Book" charset="0"/>
            </a:endParaRPr>
          </a:p>
          <a:p>
            <a:pPr>
              <a:buFontTx/>
              <a:buNone/>
            </a:pPr>
            <a:r>
              <a:rPr lang="fr-FR" sz="2800">
                <a:latin typeface="Bodoni SvtyTwo ITC TT-Book" charset="0"/>
              </a:rPr>
              <a:t>« Cet album est un album »</a:t>
            </a:r>
          </a:p>
        </p:txBody>
      </p:sp>
      <p:pic>
        <p:nvPicPr>
          <p:cNvPr id="8197" name="Picture 5" descr="PICT347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701535" y="991"/>
            <a:ext cx="5508753" cy="4131565"/>
          </a:xfrm>
        </p:spPr>
      </p:pic>
      <p:sp>
        <p:nvSpPr>
          <p:cNvPr id="8198" name="Rectangle 6"/>
          <p:cNvSpPr>
            <a:spLocks noChangeArrowheads="1"/>
          </p:cNvSpPr>
          <p:nvPr/>
        </p:nvSpPr>
        <p:spPr bwMode="auto">
          <a:xfrm>
            <a:off x="4648200" y="5811838"/>
            <a:ext cx="4144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600">
                <a:latin typeface="Bodoni SvtyTwo ITC TT-Book" charset="0"/>
              </a:rPr>
              <a:t>Magali Bonniol, </a:t>
            </a:r>
            <a:r>
              <a:rPr lang="fr-FR" sz="1600" i="1">
                <a:latin typeface="Bodoni SvtyTwo ITC TT-Book" charset="0"/>
              </a:rPr>
              <a:t>Rien faire</a:t>
            </a:r>
            <a:r>
              <a:rPr lang="fr-FR" sz="1600">
                <a:latin typeface="Bodoni SvtyTwo ITC TT-Book" charset="0"/>
              </a:rPr>
              <a:t>, L</a:t>
            </a:r>
            <a:r>
              <a:rPr lang="ja-JP" altLang="fr-FR" sz="1600">
                <a:latin typeface="Bodoni SvtyTwo ITC TT-Book" charset="0"/>
              </a:rPr>
              <a:t>’</a:t>
            </a:r>
            <a:r>
              <a:rPr lang="fr-FR" sz="1600">
                <a:latin typeface="Bodoni SvtyTwo ITC TT-Book" charset="0"/>
              </a:rPr>
              <a:t>école des loisirs, 2000</a:t>
            </a:r>
          </a:p>
        </p:txBody>
      </p:sp>
    </p:spTree>
    <p:extLst>
      <p:ext uri="{BB962C8B-B14F-4D97-AF65-F5344CB8AC3E}">
        <p14:creationId xmlns:p14="http://schemas.microsoft.com/office/powerpoint/2010/main" val="388159296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500" y="102446"/>
            <a:ext cx="8001000" cy="1143000"/>
          </a:xfrm>
        </p:spPr>
        <p:txBody>
          <a:bodyPr/>
          <a:lstStyle/>
          <a:p>
            <a:r>
              <a:rPr lang="fr-FR" sz="4000" dirty="0" smtClean="0"/>
              <a:t>http</a:t>
            </a:r>
            <a:r>
              <a:rPr lang="fr-FR" sz="4000" dirty="0"/>
              <a:t>://</a:t>
            </a:r>
            <a:r>
              <a:rPr lang="fr-FR" sz="4000" dirty="0" err="1" smtClean="0"/>
              <a:t>littecol.hypotheses.org</a:t>
            </a:r>
            <a:r>
              <a:rPr lang="fr-FR" sz="4000" smtClean="0"/>
              <a:t/>
            </a:r>
            <a:br>
              <a:rPr lang="fr-FR" sz="4000" smtClean="0"/>
            </a:br>
            <a:r>
              <a:rPr lang="fr-FR" sz="4000" smtClean="0"/>
              <a:t>serge.martin</a:t>
            </a:r>
            <a:r>
              <a:rPr lang="fr-FR" sz="4000" dirty="0" smtClean="0"/>
              <a:t> @univ-paris3.fr</a:t>
            </a:r>
            <a:endParaRPr lang="fr-FR" sz="4000" dirty="0"/>
          </a:p>
        </p:txBody>
      </p:sp>
      <p:sp>
        <p:nvSpPr>
          <p:cNvPr id="3" name="Espace réservé du contenu 2"/>
          <p:cNvSpPr>
            <a:spLocks noGrp="1"/>
          </p:cNvSpPr>
          <p:nvPr>
            <p:ph idx="1"/>
          </p:nvPr>
        </p:nvSpPr>
        <p:spPr>
          <a:xfrm>
            <a:off x="3183626" y="1905000"/>
            <a:ext cx="2693506" cy="4114800"/>
          </a:xfrm>
        </p:spPr>
        <p:txBody>
          <a:bodyPr/>
          <a:lstStyle/>
          <a:p>
            <a:pPr marL="0" indent="0">
              <a:buNone/>
            </a:pPr>
            <a:r>
              <a:rPr lang="fr-FR" dirty="0" smtClean="0"/>
              <a:t> </a:t>
            </a:r>
          </a:p>
          <a:p>
            <a:pPr marL="0" indent="0" algn="ctr">
              <a:buNone/>
            </a:pPr>
            <a:r>
              <a:rPr lang="fr-FR" dirty="0" smtClean="0"/>
              <a:t>deux livres </a:t>
            </a:r>
          </a:p>
          <a:p>
            <a:pPr marL="0" indent="0" algn="ctr">
              <a:buNone/>
            </a:pPr>
            <a:r>
              <a:rPr lang="fr-FR" dirty="0"/>
              <a:t>p</a:t>
            </a:r>
            <a:r>
              <a:rPr lang="fr-FR" dirty="0" smtClean="0"/>
              <a:t>our continuer</a:t>
            </a:r>
          </a:p>
          <a:p>
            <a:pPr marL="0" indent="0" algn="ctr">
              <a:buNone/>
            </a:pPr>
            <a:endParaRPr lang="fr-FR" dirty="0"/>
          </a:p>
          <a:p>
            <a:pPr marL="0" indent="0" algn="ctr">
              <a:buNone/>
            </a:pPr>
            <a:r>
              <a:rPr lang="fr-FR" sz="4000" dirty="0"/>
              <a:t>Merci !</a:t>
            </a:r>
          </a:p>
        </p:txBody>
      </p:sp>
      <p:pic>
        <p:nvPicPr>
          <p:cNvPr id="4" name="Image 3" descr="6656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9061"/>
            <a:ext cx="3334014" cy="5308939"/>
          </a:xfrm>
          <a:prstGeom prst="rect">
            <a:avLst/>
          </a:prstGeom>
        </p:spPr>
      </p:pic>
      <p:pic>
        <p:nvPicPr>
          <p:cNvPr id="6" name="Image 5" descr="51XxSrX5wzL._SX318_BO1,204,203,200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908" y="1495166"/>
            <a:ext cx="3439091" cy="5362833"/>
          </a:xfrm>
          <a:prstGeom prst="rect">
            <a:avLst/>
          </a:prstGeom>
        </p:spPr>
      </p:pic>
    </p:spTree>
    <p:extLst>
      <p:ext uri="{BB962C8B-B14F-4D97-AF65-F5344CB8AC3E}">
        <p14:creationId xmlns:p14="http://schemas.microsoft.com/office/powerpoint/2010/main" val="4961046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sz="quarter"/>
          </p:nvPr>
        </p:nvSpPr>
        <p:spPr>
          <a:xfrm>
            <a:off x="762000" y="0"/>
            <a:ext cx="7696200" cy="1066800"/>
          </a:xfrm>
        </p:spPr>
        <p:txBody>
          <a:bodyPr/>
          <a:lstStyle/>
          <a:p>
            <a:r>
              <a:rPr lang="fr-FR" sz="3600">
                <a:solidFill>
                  <a:schemeClr val="tx1"/>
                </a:solidFill>
                <a:latin typeface="Bodoni SvtyTwo ITC TT-Book" charset="0"/>
              </a:rPr>
              <a:t>Cet album est un monologue… dialogal/dialogique et…</a:t>
            </a:r>
            <a:endParaRPr lang="fr-FR">
              <a:solidFill>
                <a:schemeClr val="tx1"/>
              </a:solidFill>
              <a:latin typeface="Bodoni SvtyTwo ITC TT-Book" charset="0"/>
            </a:endParaRPr>
          </a:p>
        </p:txBody>
      </p:sp>
      <p:pic>
        <p:nvPicPr>
          <p:cNvPr id="13325" name="Picture 13" descr="rPICT348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762000" y="1219200"/>
            <a:ext cx="2743200" cy="2266950"/>
          </a:xfrm>
        </p:spPr>
      </p:pic>
      <p:pic>
        <p:nvPicPr>
          <p:cNvPr id="13327" name="Picture 15" descr="rPICT3482"/>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943600" y="1219200"/>
            <a:ext cx="2667000" cy="2209800"/>
          </a:xfrm>
        </p:spPr>
      </p:pic>
      <p:pic>
        <p:nvPicPr>
          <p:cNvPr id="13329" name="Picture 17" descr="rPICT3483"/>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62000" y="3962400"/>
            <a:ext cx="2743200" cy="2279650"/>
          </a:xfrm>
        </p:spPr>
      </p:pic>
      <p:pic>
        <p:nvPicPr>
          <p:cNvPr id="13331" name="Picture 19" descr="rPICT3484"/>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6019800" y="3962400"/>
            <a:ext cx="2667000" cy="2224088"/>
          </a:xfrm>
        </p:spPr>
      </p:pic>
      <p:sp>
        <p:nvSpPr>
          <p:cNvPr id="13332" name="Rectangle 20"/>
          <p:cNvSpPr>
            <a:spLocks noChangeArrowheads="1"/>
          </p:cNvSpPr>
          <p:nvPr/>
        </p:nvSpPr>
        <p:spPr bwMode="auto">
          <a:xfrm>
            <a:off x="762000" y="3505200"/>
            <a:ext cx="4333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800">
                <a:latin typeface="Bodoni SvtyTwo ITC TT-Book" charset="0"/>
              </a:rPr>
              <a:t>Que fait Nours sur la terrasse?</a:t>
            </a:r>
          </a:p>
        </p:txBody>
      </p:sp>
      <p:sp>
        <p:nvSpPr>
          <p:cNvPr id="13333" name="Rectangle 21"/>
          <p:cNvSpPr>
            <a:spLocks noChangeArrowheads="1"/>
          </p:cNvSpPr>
          <p:nvPr/>
        </p:nvSpPr>
        <p:spPr bwMode="auto">
          <a:xfrm>
            <a:off x="6096000" y="3502025"/>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800">
                <a:latin typeface="Bodoni SvtyTwo ITC TT-Book" charset="0"/>
              </a:rPr>
              <a:t>    Il ne fait rien, il r</a:t>
            </a:r>
            <a:r>
              <a:rPr lang="fr-FR" altLang="ja-JP" sz="1800">
                <a:latin typeface="Bodoni SvtyTwo ITC TT-Book" charset="0"/>
              </a:rPr>
              <a:t>êve.</a:t>
            </a:r>
            <a:endParaRPr lang="fr-FR" sz="1800">
              <a:latin typeface="Bodoni SvtyTwo ITC TT-Book" charset="0"/>
            </a:endParaRPr>
          </a:p>
        </p:txBody>
      </p:sp>
      <p:sp>
        <p:nvSpPr>
          <p:cNvPr id="13334" name="Rectangle 22"/>
          <p:cNvSpPr>
            <a:spLocks noChangeArrowheads="1"/>
          </p:cNvSpPr>
          <p:nvPr/>
        </p:nvSpPr>
        <p:spPr bwMode="auto">
          <a:xfrm>
            <a:off x="228600" y="6248400"/>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800" dirty="0">
                <a:latin typeface="Bodoni SvtyTwo ITC TT-Book" charset="0"/>
              </a:rPr>
              <a:t>«  Regarde, </a:t>
            </a:r>
            <a:r>
              <a:rPr lang="fr-FR" sz="1800" dirty="0" err="1">
                <a:latin typeface="Bodoni SvtyTwo ITC TT-Book" charset="0"/>
              </a:rPr>
              <a:t>Nours</a:t>
            </a:r>
            <a:r>
              <a:rPr lang="fr-FR" sz="1800" dirty="0">
                <a:latin typeface="Bodoni SvtyTwo ITC TT-Book" charset="0"/>
              </a:rPr>
              <a:t>, les nuages </a:t>
            </a:r>
            <a:r>
              <a:rPr lang="fr-FR" sz="1800" dirty="0" smtClean="0">
                <a:latin typeface="Bodoni SvtyTwo ITC TT-Book" charset="0"/>
              </a:rPr>
              <a:t>s</a:t>
            </a:r>
            <a:r>
              <a:rPr lang="fr-FR" dirty="0" smtClean="0">
                <a:latin typeface="Bodoni SvtyTwo ITC TT-Book" charset="0"/>
              </a:rPr>
              <a:t>’</a:t>
            </a:r>
            <a:r>
              <a:rPr lang="fr-FR" sz="1800" dirty="0" smtClean="0">
                <a:latin typeface="Bodoni SvtyTwo ITC TT-Book" charset="0"/>
              </a:rPr>
              <a:t>en </a:t>
            </a:r>
            <a:r>
              <a:rPr lang="fr-FR" sz="1800" dirty="0">
                <a:latin typeface="Bodoni SvtyTwo ITC TT-Book" charset="0"/>
              </a:rPr>
              <a:t>vont. »</a:t>
            </a:r>
          </a:p>
        </p:txBody>
      </p:sp>
      <p:sp>
        <p:nvSpPr>
          <p:cNvPr id="13335" name="Rectangle 23"/>
          <p:cNvSpPr>
            <a:spLocks noChangeArrowheads="1"/>
          </p:cNvSpPr>
          <p:nvPr/>
        </p:nvSpPr>
        <p:spPr bwMode="auto">
          <a:xfrm>
            <a:off x="5562600" y="6243638"/>
            <a:ext cx="391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800">
                <a:latin typeface="Bodoni SvtyTwo ITC TT-Book" charset="0"/>
              </a:rPr>
              <a:t>« Moi, je vais montrer le soleil </a:t>
            </a:r>
          </a:p>
          <a:p>
            <a:pPr algn="ctr"/>
            <a:r>
              <a:rPr lang="fr-FR" sz="1800">
                <a:latin typeface="Bodoni SvtyTwo ITC TT-Book" charset="0"/>
              </a:rPr>
              <a:t>à mes doigts de pieds. »</a:t>
            </a:r>
          </a:p>
        </p:txBody>
      </p:sp>
    </p:spTree>
    <p:extLst>
      <p:ext uri="{BB962C8B-B14F-4D97-AF65-F5344CB8AC3E}">
        <p14:creationId xmlns:p14="http://schemas.microsoft.com/office/powerpoint/2010/main" val="315464561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sz="quarter"/>
          </p:nvPr>
        </p:nvSpPr>
        <p:spPr>
          <a:xfrm>
            <a:off x="685800" y="0"/>
            <a:ext cx="7772400" cy="1219200"/>
          </a:xfrm>
        </p:spPr>
        <p:txBody>
          <a:bodyPr/>
          <a:lstStyle/>
          <a:p>
            <a:r>
              <a:rPr lang="fr-FR" sz="3200">
                <a:solidFill>
                  <a:schemeClr val="tx1"/>
                </a:solidFill>
                <a:latin typeface="Bodoni SvtyTwo ITC TT-Book" charset="0"/>
              </a:rPr>
              <a:t>… cet album est un documentaire (découverte du corps, ennui des enfants mis à la porte…) et…</a:t>
            </a:r>
            <a:endParaRPr lang="fr-FR">
              <a:solidFill>
                <a:schemeClr val="tx1"/>
              </a:solidFill>
              <a:latin typeface="Bodoni SvtyTwo ITC TT-Book" charset="0"/>
            </a:endParaRPr>
          </a:p>
        </p:txBody>
      </p:sp>
      <p:pic>
        <p:nvPicPr>
          <p:cNvPr id="9231" name="Picture 15" descr="rPICT348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914400" y="1219200"/>
            <a:ext cx="2624138" cy="2170113"/>
          </a:xfrm>
        </p:spPr>
      </p:pic>
      <p:pic>
        <p:nvPicPr>
          <p:cNvPr id="9233" name="Picture 17" descr="rPICT348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943600" y="1219200"/>
            <a:ext cx="2590800" cy="2136775"/>
          </a:xfrm>
        </p:spPr>
      </p:pic>
      <p:pic>
        <p:nvPicPr>
          <p:cNvPr id="9235" name="Picture 19" descr="rPICT3487"/>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838200" y="4038600"/>
            <a:ext cx="2590800" cy="2159000"/>
          </a:xfrm>
        </p:spPr>
      </p:pic>
      <p:pic>
        <p:nvPicPr>
          <p:cNvPr id="9237" name="Picture 21" descr="rPICT3488"/>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5943600" y="4038600"/>
            <a:ext cx="2565400" cy="2106613"/>
          </a:xfrm>
        </p:spPr>
      </p:pic>
      <p:sp>
        <p:nvSpPr>
          <p:cNvPr id="9238" name="Rectangle 22"/>
          <p:cNvSpPr>
            <a:spLocks noChangeArrowheads="1"/>
          </p:cNvSpPr>
          <p:nvPr/>
        </p:nvSpPr>
        <p:spPr bwMode="auto">
          <a:xfrm>
            <a:off x="533400" y="3468688"/>
            <a:ext cx="3733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800" dirty="0">
                <a:latin typeface="Bodoni SvtyTwo ITC TT-Book" charset="0"/>
              </a:rPr>
              <a:t>« Regarde, </a:t>
            </a:r>
            <a:r>
              <a:rPr lang="fr-FR" sz="1800" dirty="0" err="1">
                <a:latin typeface="Bodoni SvtyTwo ITC TT-Book" charset="0"/>
              </a:rPr>
              <a:t>Nours</a:t>
            </a:r>
            <a:r>
              <a:rPr lang="fr-FR" sz="1800" dirty="0">
                <a:latin typeface="Bodoni SvtyTwo ITC TT-Book" charset="0"/>
              </a:rPr>
              <a:t>, je peux cueillir de </a:t>
            </a:r>
            <a:r>
              <a:rPr lang="fr-FR" sz="1800" dirty="0" smtClean="0">
                <a:latin typeface="Bodoni SvtyTwo ITC TT-Book" charset="0"/>
              </a:rPr>
              <a:t>l</a:t>
            </a:r>
            <a:r>
              <a:rPr lang="fr-FR" dirty="0" smtClean="0">
                <a:latin typeface="Bodoni SvtyTwo ITC TT-Book" charset="0"/>
              </a:rPr>
              <a:t>’</a:t>
            </a:r>
            <a:r>
              <a:rPr lang="fr-FR" sz="1800" dirty="0" smtClean="0">
                <a:latin typeface="Bodoni SvtyTwo ITC TT-Book" charset="0"/>
              </a:rPr>
              <a:t>herbe </a:t>
            </a:r>
            <a:r>
              <a:rPr lang="fr-FR" sz="1800" dirty="0">
                <a:latin typeface="Bodoni SvtyTwo ITC TT-Book" charset="0"/>
              </a:rPr>
              <a:t>avec mes orteils. »</a:t>
            </a:r>
          </a:p>
        </p:txBody>
      </p:sp>
      <p:sp>
        <p:nvSpPr>
          <p:cNvPr id="9239" name="Rectangle 23"/>
          <p:cNvSpPr>
            <a:spLocks noChangeArrowheads="1"/>
          </p:cNvSpPr>
          <p:nvPr/>
        </p:nvSpPr>
        <p:spPr bwMode="auto">
          <a:xfrm>
            <a:off x="5715000" y="3440113"/>
            <a:ext cx="47164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800" dirty="0">
                <a:latin typeface="Bodoni SvtyTwo ITC TT-Book" charset="0"/>
              </a:rPr>
              <a:t>« Toi, tu </a:t>
            </a:r>
            <a:r>
              <a:rPr lang="fr-FR" sz="1800" dirty="0" smtClean="0">
                <a:latin typeface="Bodoni SvtyTwo ITC TT-Book" charset="0"/>
              </a:rPr>
              <a:t>n</a:t>
            </a:r>
            <a:r>
              <a:rPr lang="fr-FR" dirty="0" smtClean="0">
                <a:latin typeface="Bodoni SvtyTwo ITC TT-Book" charset="0"/>
              </a:rPr>
              <a:t>’</a:t>
            </a:r>
            <a:r>
              <a:rPr lang="fr-FR" sz="1800" dirty="0" smtClean="0">
                <a:latin typeface="Bodoni SvtyTwo ITC TT-Book" charset="0"/>
              </a:rPr>
              <a:t>as </a:t>
            </a:r>
            <a:r>
              <a:rPr lang="fr-FR" sz="1800" dirty="0">
                <a:latin typeface="Bodoni SvtyTwo ITC TT-Book" charset="0"/>
              </a:rPr>
              <a:t>pas </a:t>
            </a:r>
            <a:r>
              <a:rPr lang="fr-FR" sz="1800" dirty="0" smtClean="0">
                <a:latin typeface="Bodoni SvtyTwo ITC TT-Book" charset="0"/>
              </a:rPr>
              <a:t>d</a:t>
            </a:r>
            <a:r>
              <a:rPr lang="fr-FR" dirty="0" smtClean="0">
                <a:latin typeface="Bodoni SvtyTwo ITC TT-Book" charset="0"/>
              </a:rPr>
              <a:t>’</a:t>
            </a:r>
            <a:r>
              <a:rPr lang="fr-FR" sz="1800" dirty="0" smtClean="0">
                <a:latin typeface="Bodoni SvtyTwo ITC TT-Book" charset="0"/>
              </a:rPr>
              <a:t>orteils</a:t>
            </a:r>
            <a:r>
              <a:rPr lang="fr-FR" sz="1800" dirty="0">
                <a:latin typeface="Bodoni SvtyTwo ITC TT-Book" charset="0"/>
              </a:rPr>
              <a:t>, </a:t>
            </a:r>
            <a:r>
              <a:rPr lang="fr-FR" sz="1800" dirty="0" err="1">
                <a:latin typeface="Bodoni SvtyTwo ITC TT-Book" charset="0"/>
              </a:rPr>
              <a:t>Nours</a:t>
            </a:r>
            <a:r>
              <a:rPr lang="fr-FR" sz="1800" dirty="0">
                <a:latin typeface="Bodoni SvtyTwo ITC TT-Book" charset="0"/>
              </a:rPr>
              <a:t>. »</a:t>
            </a:r>
          </a:p>
        </p:txBody>
      </p:sp>
      <p:sp>
        <p:nvSpPr>
          <p:cNvPr id="9240" name="Rectangle 24"/>
          <p:cNvSpPr>
            <a:spLocks noChangeArrowheads="1"/>
          </p:cNvSpPr>
          <p:nvPr/>
        </p:nvSpPr>
        <p:spPr bwMode="auto">
          <a:xfrm>
            <a:off x="533400" y="6234113"/>
            <a:ext cx="3124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800">
                <a:latin typeface="Bodoni SvtyTwo ITC TT-Book" charset="0"/>
              </a:rPr>
              <a:t>« Je peux aussi faire un petit lapin avec mes doigts. »</a:t>
            </a:r>
          </a:p>
        </p:txBody>
      </p:sp>
      <p:sp>
        <p:nvSpPr>
          <p:cNvPr id="9241" name="Rectangle 25"/>
          <p:cNvSpPr>
            <a:spLocks noChangeArrowheads="1"/>
          </p:cNvSpPr>
          <p:nvPr/>
        </p:nvSpPr>
        <p:spPr bwMode="auto">
          <a:xfrm>
            <a:off x="6629400" y="6234113"/>
            <a:ext cx="1828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800">
                <a:latin typeface="Bodoni SvtyTwo ITC TT-Book" charset="0"/>
              </a:rPr>
              <a:t>« Coucou! »</a:t>
            </a:r>
            <a:endParaRPr lang="fr-FR"/>
          </a:p>
        </p:txBody>
      </p:sp>
    </p:spTree>
    <p:extLst>
      <p:ext uri="{BB962C8B-B14F-4D97-AF65-F5344CB8AC3E}">
        <p14:creationId xmlns:p14="http://schemas.microsoft.com/office/powerpoint/2010/main" val="10211047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sz="quarter"/>
          </p:nvPr>
        </p:nvSpPr>
        <p:spPr>
          <a:xfrm>
            <a:off x="685800" y="0"/>
            <a:ext cx="7772400" cy="1295400"/>
          </a:xfrm>
        </p:spPr>
        <p:txBody>
          <a:bodyPr/>
          <a:lstStyle/>
          <a:p>
            <a:r>
              <a:rPr lang="fr-FR" sz="3200">
                <a:solidFill>
                  <a:schemeClr val="tx1"/>
                </a:solidFill>
                <a:latin typeface="Bodoni SvtyTwo ITC TT-Book" charset="0"/>
              </a:rPr>
              <a:t>… cet album est un conte philosophique (savoir/pouvoir; faire/rien faire…) et…</a:t>
            </a:r>
            <a:endParaRPr lang="fr-FR">
              <a:solidFill>
                <a:schemeClr val="tx1"/>
              </a:solidFill>
              <a:latin typeface="Bodoni SvtyTwo ITC TT-Book" charset="0"/>
            </a:endParaRPr>
          </a:p>
        </p:txBody>
      </p:sp>
      <p:pic>
        <p:nvPicPr>
          <p:cNvPr id="10268" name="Picture 28" descr="rPICT3489"/>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219200" y="1219200"/>
            <a:ext cx="2620963" cy="2170113"/>
          </a:xfrm>
        </p:spPr>
      </p:pic>
      <p:pic>
        <p:nvPicPr>
          <p:cNvPr id="10270" name="Picture 30" descr="rPICT3490"/>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334000" y="1219200"/>
            <a:ext cx="2743200" cy="2200275"/>
          </a:xfrm>
        </p:spPr>
      </p:pic>
      <p:pic>
        <p:nvPicPr>
          <p:cNvPr id="10272" name="Picture 32" descr="rPICT3491"/>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219200" y="4114800"/>
            <a:ext cx="2581275" cy="2114550"/>
          </a:xfrm>
        </p:spPr>
      </p:pic>
      <p:pic>
        <p:nvPicPr>
          <p:cNvPr id="10274" name="Picture 34" descr="Bonniol de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rot="16200000">
            <a:off x="5683250" y="3846513"/>
            <a:ext cx="2044700" cy="2743200"/>
          </a:xfrm>
        </p:spPr>
      </p:pic>
      <p:sp>
        <p:nvSpPr>
          <p:cNvPr id="10275" name="Rectangle 35"/>
          <p:cNvSpPr>
            <a:spLocks noChangeArrowheads="1"/>
          </p:cNvSpPr>
          <p:nvPr/>
        </p:nvSpPr>
        <p:spPr bwMode="auto">
          <a:xfrm>
            <a:off x="381000" y="3513138"/>
            <a:ext cx="3962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800">
                <a:latin typeface="Bodoni SvtyTwo ITC TT-Book" charset="0"/>
              </a:rPr>
              <a:t>« Toi, Nours, tu as des pattes sans doigts… »</a:t>
            </a:r>
          </a:p>
        </p:txBody>
      </p:sp>
      <p:sp>
        <p:nvSpPr>
          <p:cNvPr id="10276" name="Rectangle 36"/>
          <p:cNvSpPr>
            <a:spLocks noChangeArrowheads="1"/>
          </p:cNvSpPr>
          <p:nvPr/>
        </p:nvSpPr>
        <p:spPr bwMode="auto">
          <a:xfrm>
            <a:off x="4800600" y="3429000"/>
            <a:ext cx="39957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800">
                <a:latin typeface="Bodoni SvtyTwo ITC TT-Book" charset="0"/>
              </a:rPr>
              <a:t>« Tu sais faire une bulle, avec la bouche?</a:t>
            </a:r>
          </a:p>
          <a:p>
            <a:pPr algn="ctr"/>
            <a:r>
              <a:rPr lang="fr-FR" sz="1800">
                <a:latin typeface="Bodoni SvtyTwo ITC TT-Book" charset="0"/>
              </a:rPr>
              <a:t>Moi oui. »</a:t>
            </a:r>
          </a:p>
        </p:txBody>
      </p:sp>
      <p:sp>
        <p:nvSpPr>
          <p:cNvPr id="10277" name="Rectangle 37"/>
          <p:cNvSpPr>
            <a:spLocks noChangeArrowheads="1"/>
          </p:cNvSpPr>
          <p:nvPr/>
        </p:nvSpPr>
        <p:spPr bwMode="auto">
          <a:xfrm>
            <a:off x="5105400" y="3505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fr-FR"/>
          </a:p>
        </p:txBody>
      </p:sp>
      <p:sp>
        <p:nvSpPr>
          <p:cNvPr id="10278" name="Rectangle 38"/>
          <p:cNvSpPr>
            <a:spLocks noChangeArrowheads="1"/>
          </p:cNvSpPr>
          <p:nvPr/>
        </p:nvSpPr>
        <p:spPr bwMode="auto">
          <a:xfrm>
            <a:off x="941388" y="6307138"/>
            <a:ext cx="34878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sz="1800" dirty="0">
                <a:latin typeface="Bodoni SvtyTwo ITC TT-Book" charset="0"/>
              </a:rPr>
              <a:t>« Pour ça non plus, tu </a:t>
            </a:r>
            <a:r>
              <a:rPr lang="fr-FR" sz="1800" dirty="0" smtClean="0">
                <a:latin typeface="Bodoni SvtyTwo ITC TT-Book" charset="0"/>
              </a:rPr>
              <a:t>n</a:t>
            </a:r>
            <a:r>
              <a:rPr lang="fr-FR" dirty="0" smtClean="0">
                <a:latin typeface="Bodoni SvtyTwo ITC TT-Book" charset="0"/>
              </a:rPr>
              <a:t>’</a:t>
            </a:r>
            <a:r>
              <a:rPr lang="fr-FR" sz="1800" dirty="0" smtClean="0">
                <a:latin typeface="Bodoni SvtyTwo ITC TT-Book" charset="0"/>
              </a:rPr>
              <a:t>es </a:t>
            </a:r>
            <a:r>
              <a:rPr lang="fr-FR" sz="1800" dirty="0">
                <a:latin typeface="Bodoni SvtyTwo ITC TT-Book" charset="0"/>
              </a:rPr>
              <a:t>pas doué! »</a:t>
            </a:r>
          </a:p>
        </p:txBody>
      </p:sp>
      <p:sp>
        <p:nvSpPr>
          <p:cNvPr id="10279" name="Rectangle 39"/>
          <p:cNvSpPr>
            <a:spLocks noChangeArrowheads="1"/>
          </p:cNvSpPr>
          <p:nvPr/>
        </p:nvSpPr>
        <p:spPr bwMode="auto">
          <a:xfrm>
            <a:off x="5410200" y="6248400"/>
            <a:ext cx="2601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800">
                <a:latin typeface="Bodoni SvtyTwo ITC TT-Book" charset="0"/>
              </a:rPr>
              <a:t>« Ne boude pas, Nours! »</a:t>
            </a:r>
          </a:p>
        </p:txBody>
      </p:sp>
    </p:spTree>
    <p:extLst>
      <p:ext uri="{BB962C8B-B14F-4D97-AF65-F5344CB8AC3E}">
        <p14:creationId xmlns:p14="http://schemas.microsoft.com/office/powerpoint/2010/main" val="38380518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sz="quarter"/>
          </p:nvPr>
        </p:nvSpPr>
        <p:spPr>
          <a:xfrm>
            <a:off x="685800" y="0"/>
            <a:ext cx="7772400" cy="1295400"/>
          </a:xfrm>
        </p:spPr>
        <p:txBody>
          <a:bodyPr/>
          <a:lstStyle/>
          <a:p>
            <a:r>
              <a:rPr lang="fr-FR" sz="3200" dirty="0">
                <a:solidFill>
                  <a:schemeClr val="tx1"/>
                </a:solidFill>
                <a:latin typeface="Bodoni SvtyTwo ITC TT-Book" charset="0"/>
              </a:rPr>
              <a:t>… cet album est une fable (morale: on </a:t>
            </a:r>
            <a:r>
              <a:rPr lang="fr-FR" sz="3200" dirty="0" smtClean="0">
                <a:solidFill>
                  <a:schemeClr val="tx1"/>
                </a:solidFill>
                <a:latin typeface="Bodoni SvtyTwo ITC TT-Book" charset="0"/>
              </a:rPr>
              <a:t>n</a:t>
            </a:r>
            <a:r>
              <a:rPr lang="fr-FR" sz="3200" dirty="0" smtClean="0">
                <a:latin typeface="Bodoni SvtyTwo ITC TT-Book" charset="0"/>
              </a:rPr>
              <a:t>’</a:t>
            </a:r>
            <a:r>
              <a:rPr lang="fr-FR" sz="3200" dirty="0" smtClean="0">
                <a:solidFill>
                  <a:schemeClr val="tx1"/>
                </a:solidFill>
                <a:latin typeface="Bodoni SvtyTwo ITC TT-Book" charset="0"/>
              </a:rPr>
              <a:t>est </a:t>
            </a:r>
            <a:r>
              <a:rPr lang="fr-FR" sz="3200" dirty="0">
                <a:solidFill>
                  <a:schemeClr val="tx1"/>
                </a:solidFill>
                <a:latin typeface="Bodoni SvtyTwo ITC TT-Book" charset="0"/>
              </a:rPr>
              <a:t>jamais doué tout </a:t>
            </a:r>
            <a:r>
              <a:rPr lang="fr-FR" sz="3200" dirty="0" smtClean="0">
                <a:solidFill>
                  <a:schemeClr val="tx1"/>
                </a:solidFill>
                <a:latin typeface="Bodoni SvtyTwo ITC TT-Book" charset="0"/>
              </a:rPr>
              <a:t>seul ?</a:t>
            </a:r>
            <a:r>
              <a:rPr lang="fr-FR" sz="3200" dirty="0">
                <a:solidFill>
                  <a:schemeClr val="tx1"/>
                </a:solidFill>
                <a:latin typeface="Bodoni SvtyTwo ITC TT-Book" charset="0"/>
              </a:rPr>
              <a:t>) et une fable didactique…</a:t>
            </a:r>
            <a:endParaRPr lang="fr-FR" dirty="0">
              <a:solidFill>
                <a:schemeClr val="tx1"/>
              </a:solidFill>
              <a:latin typeface="Bodoni SvtyTwo ITC TT-Book" charset="0"/>
            </a:endParaRPr>
          </a:p>
        </p:txBody>
      </p:sp>
      <p:pic>
        <p:nvPicPr>
          <p:cNvPr id="11277" name="Picture 13" descr="rPICT349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762000" y="1371600"/>
            <a:ext cx="2895600" cy="2365375"/>
          </a:xfrm>
        </p:spPr>
      </p:pic>
      <p:pic>
        <p:nvPicPr>
          <p:cNvPr id="11279" name="Picture 15" descr="rPICT349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638800" y="1371600"/>
            <a:ext cx="2851150" cy="2286000"/>
          </a:xfrm>
        </p:spPr>
      </p:pic>
      <p:pic>
        <p:nvPicPr>
          <p:cNvPr id="11281" name="Picture 17" descr="rPICT3495"/>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62000" y="4267200"/>
            <a:ext cx="2895600" cy="2351088"/>
          </a:xfrm>
        </p:spPr>
      </p:pic>
      <p:sp>
        <p:nvSpPr>
          <p:cNvPr id="11282" name="Rectangle 18"/>
          <p:cNvSpPr>
            <a:spLocks noGrp="1" noChangeArrowheads="1"/>
          </p:cNvSpPr>
          <p:nvPr>
            <p:ph sz="quarter" idx="4"/>
          </p:nvPr>
        </p:nvSpPr>
        <p:spPr/>
        <p:txBody>
          <a:bodyPr/>
          <a:lstStyle/>
          <a:p>
            <a:endParaRPr lang="fr-FR" sz="2400"/>
          </a:p>
        </p:txBody>
      </p:sp>
      <p:sp>
        <p:nvSpPr>
          <p:cNvPr id="11283" name="Rectangle 19"/>
          <p:cNvSpPr>
            <a:spLocks noChangeArrowheads="1"/>
          </p:cNvSpPr>
          <p:nvPr/>
        </p:nvSpPr>
        <p:spPr bwMode="auto">
          <a:xfrm>
            <a:off x="381000" y="3657600"/>
            <a:ext cx="3657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sz="1800">
                <a:latin typeface="Bodoni SvtyTwo ITC TT-Book" charset="0"/>
              </a:rPr>
              <a:t>« Après tout, tu sais bouger les oreilles, et moi non! »</a:t>
            </a:r>
          </a:p>
        </p:txBody>
      </p:sp>
      <p:sp>
        <p:nvSpPr>
          <p:cNvPr id="11284" name="Rectangle 20"/>
          <p:cNvSpPr>
            <a:spLocks noChangeArrowheads="1"/>
          </p:cNvSpPr>
          <p:nvPr/>
        </p:nvSpPr>
        <p:spPr bwMode="auto">
          <a:xfrm>
            <a:off x="6172200" y="36576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sz="1800">
                <a:latin typeface="Bodoni SvtyTwo ITC TT-Book" charset="0"/>
              </a:rPr>
              <a:t>« Bravo, Nours! »</a:t>
            </a:r>
          </a:p>
        </p:txBody>
      </p:sp>
      <p:sp>
        <p:nvSpPr>
          <p:cNvPr id="11285" name="Rectangle 21"/>
          <p:cNvSpPr>
            <a:spLocks noChangeArrowheads="1"/>
          </p:cNvSpPr>
          <p:nvPr/>
        </p:nvSpPr>
        <p:spPr bwMode="auto">
          <a:xfrm>
            <a:off x="3854450" y="5227638"/>
            <a:ext cx="40338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fr-FR" sz="1800">
                <a:latin typeface="Bodoni SvtyTwo ITC TT-Book" charset="0"/>
              </a:rPr>
              <a:t>« En tous cas, pour ne rien faire, on est doués</a:t>
            </a:r>
          </a:p>
          <a:p>
            <a:pPr algn="ctr"/>
            <a:r>
              <a:rPr lang="fr-FR" sz="1800">
                <a:latin typeface="Bodoni SvtyTwo ITC TT-Book" charset="0"/>
              </a:rPr>
              <a:t>tous les deux! »</a:t>
            </a:r>
          </a:p>
        </p:txBody>
      </p:sp>
    </p:spTree>
    <p:extLst>
      <p:ext uri="{BB962C8B-B14F-4D97-AF65-F5344CB8AC3E}">
        <p14:creationId xmlns:p14="http://schemas.microsoft.com/office/powerpoint/2010/main" val="218368722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avelogue">
  <a:themeElements>
    <a:clrScheme name="Personnalisée 1">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722</TotalTime>
  <Words>769</Words>
  <Application>Microsoft Macintosh PowerPoint</Application>
  <PresentationFormat>Présentation à l'écran (4:3)</PresentationFormat>
  <Paragraphs>149</Paragraphs>
  <Slides>50</Slides>
  <Notes>37</Notes>
  <HiddenSlides>0</HiddenSlides>
  <MMClips>0</MMClips>
  <ScaleCrop>false</ScaleCrop>
  <HeadingPairs>
    <vt:vector size="4" baseType="variant">
      <vt:variant>
        <vt:lpstr>Thème</vt:lpstr>
      </vt:variant>
      <vt:variant>
        <vt:i4>1</vt:i4>
      </vt:variant>
      <vt:variant>
        <vt:lpstr>Titres des diapositives</vt:lpstr>
      </vt:variant>
      <vt:variant>
        <vt:i4>50</vt:i4>
      </vt:variant>
    </vt:vector>
  </HeadingPairs>
  <TitlesOfParts>
    <vt:vector size="51" baseType="lpstr">
      <vt:lpstr>Travelogue</vt:lpstr>
      <vt:lpstr>Serge Martin Université Sorbonne  nouvelle Paris 3   Lire/écrire/dire  avec les œuvres littéraires  en classe  (de la maternelle  au collège) :  une question de voix ? </vt:lpstr>
      <vt:lpstr>trée</vt:lpstr>
      <vt:lpstr>Présentation PowerPoint</vt:lpstr>
      <vt:lpstr>Les quatre objectifs de l’apprentissage en français :</vt:lpstr>
      <vt:lpstr>Présentation PowerPoint</vt:lpstr>
      <vt:lpstr>Cet album est un monologue… dialogal/dialogique et…</vt:lpstr>
      <vt:lpstr>… cet album est un documentaire (découverte du corps, ennui des enfants mis à la porte…) et…</vt:lpstr>
      <vt:lpstr>… cet album est un conte philosophique (savoir/pouvoir; faire/rien faire…) et…</vt:lpstr>
      <vt:lpstr>… cet album est une fable (morale: on n’est jamais doué tout seul ?) et une fable didactique…</vt:lpstr>
      <vt:lpstr>Cet album est de tous les genres mais sa spécificité c’est un faire ensemble  tout en restant singulier</vt:lpstr>
      <vt:lpstr>Les six actions  pour sortir des oppositions binaires  qui font l’oubli du concret  de l’apprentissage et de la vie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Encore !</vt:lpstr>
      <vt:lpstr>Les cinq activités  de la séquence didactique : </vt:lpstr>
      <vt:lpstr>Présentation PowerPoint</vt:lpstr>
      <vt:lpstr>Présentation PowerPoint</vt:lpstr>
      <vt:lpstr>Présentation PowerPoint</vt:lpstr>
      <vt:lpstr>Les trois conceptualisations  de la pensée didactique :</vt:lpstr>
      <vt:lpstr>Les deux moyens traditionnels  à transformer  pour l’activité d’apprentissage : </vt:lpstr>
      <vt:lpstr>Une constellation de sept mots clés pour penser/enseigner  les œuvres de langage avec tous :  </vt:lpstr>
      <vt:lpstr>http://littecol.hypotheses.org serge.martin @univ-paris3.fr</vt:lpstr>
    </vt:vector>
  </TitlesOfParts>
  <Company>Université Sorbonne nouvelle Paris3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Serge Martin Université Sorbonne nouvelle Paris 3  Lire/écrire/dire  avec les œuvres littéraires en classe  (de la maternelle au collège) :  une question de voix ? </dc:title>
  <dc:creator>Martin Serge</dc:creator>
  <cp:lastModifiedBy>Martin Serge</cp:lastModifiedBy>
  <cp:revision>18</cp:revision>
  <dcterms:created xsi:type="dcterms:W3CDTF">2016-01-11T21:14:18Z</dcterms:created>
  <dcterms:modified xsi:type="dcterms:W3CDTF">2016-01-12T20:51:34Z</dcterms:modified>
</cp:coreProperties>
</file>