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BC5"/>
    <a:srgbClr val="FAD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12" d="100"/>
          <a:sy n="112" d="100"/>
        </p:scale>
        <p:origin x="294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3013-2A17-4464-BAC4-D87A4F4E7973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FCE2-8DDD-4DDD-AE84-3FC2B5B75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95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3013-2A17-4464-BAC4-D87A4F4E7973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FCE2-8DDD-4DDD-AE84-3FC2B5B75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97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3013-2A17-4464-BAC4-D87A4F4E7973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FCE2-8DDD-4DDD-AE84-3FC2B5B75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02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3013-2A17-4464-BAC4-D87A4F4E7973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FCE2-8DDD-4DDD-AE84-3FC2B5B75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82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3013-2A17-4464-BAC4-D87A4F4E7973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FCE2-8DDD-4DDD-AE84-3FC2B5B75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28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3013-2A17-4464-BAC4-D87A4F4E7973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FCE2-8DDD-4DDD-AE84-3FC2B5B75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8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3013-2A17-4464-BAC4-D87A4F4E7973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FCE2-8DDD-4DDD-AE84-3FC2B5B75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28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3013-2A17-4464-BAC4-D87A4F4E7973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FCE2-8DDD-4DDD-AE84-3FC2B5B75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50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3013-2A17-4464-BAC4-D87A4F4E7973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FCE2-8DDD-4DDD-AE84-3FC2B5B75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62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3013-2A17-4464-BAC4-D87A4F4E7973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FCE2-8DDD-4DDD-AE84-3FC2B5B75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44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3013-2A17-4464-BAC4-D87A4F4E7973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FCE2-8DDD-4DDD-AE84-3FC2B5B75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84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63013-2A17-4464-BAC4-D87A4F4E7973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EFCE2-8DDD-4DDD-AE84-3FC2B5B75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34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k.bourrand@hotmail.f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dc.dlr.de/sensors/modis/images/modis.jpg" TargetMode="External"/><Relationship Id="rId2" Type="http://schemas.openxmlformats.org/officeDocument/2006/relationships/hyperlink" Target="http://philcarto.free.fr/FondsMonde/planisphere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dlcoyote.com/map_tips/modis_overlay_2.png" TargetMode="External"/><Relationship Id="rId4" Type="http://schemas.openxmlformats.org/officeDocument/2006/relationships/hyperlink" Target="http://a4.mzstatic.com/eu/r30/Purple/v4/e1/d6/1a/e1d61acb-3911-a000-5663-cf396f6c72d9/icon256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21491" y="510745"/>
            <a:ext cx="9144000" cy="1153497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MeMoTF</a:t>
            </a:r>
            <a:b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fr-F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Merge and </a:t>
            </a:r>
            <a:r>
              <a:rPr lang="fr-F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</a:t>
            </a:r>
            <a:r>
              <a:rPr lang="fr-F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osaic </a:t>
            </a:r>
            <a:r>
              <a:rPr lang="fr-F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</a:t>
            </a:r>
            <a:r>
              <a:rPr lang="fr-F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hrough </a:t>
            </a:r>
            <a:r>
              <a:rPr lang="fr-F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</a:t>
            </a:r>
            <a:r>
              <a:rPr lang="fr-F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olders</a:t>
            </a:r>
            <a:endParaRPr lang="fr-FR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999" y="2180569"/>
            <a:ext cx="9144000" cy="20536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 smtClean="0">
                <a:latin typeface="Bookman Old Style" panose="02050604050505020204" pitchFamily="18" charset="0"/>
              </a:rPr>
              <a:t>Une boîte à outils de prétraitements automatiques de grandes bases de données géoréférencées </a:t>
            </a:r>
          </a:p>
          <a:p>
            <a:pPr>
              <a:lnSpc>
                <a:spcPct val="150000"/>
              </a:lnSpc>
            </a:pPr>
            <a:endParaRPr lang="fr-FR" sz="1050" dirty="0" smtClean="0"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</a:pPr>
            <a:r>
              <a:rPr lang="fr-FR" sz="2000" dirty="0" smtClean="0">
                <a:latin typeface="Bookman Old Style" panose="02050604050505020204" pitchFamily="18" charset="0"/>
              </a:rPr>
              <a:t>Deux exemples de coopération ingénierie Géomatique et recherche en Géographie 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2059458" y="4782148"/>
            <a:ext cx="807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Kévin Bourrand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,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                      Romain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Courault,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                     Ibrahima Diédhiou,                    Clélia Bilodeau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6" name="AutoShape 2" descr="Résultat de recherche d'images pour &quot;ladyss paris 7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202" y="5976378"/>
            <a:ext cx="851808" cy="9453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285" y="5931243"/>
            <a:ext cx="851807" cy="9267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8662" y="5976378"/>
            <a:ext cx="1112108" cy="8951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22" y="5964732"/>
            <a:ext cx="4038600" cy="89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7298" y="125701"/>
            <a:ext cx="10515600" cy="613601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Utilisation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0" y="112206"/>
            <a:ext cx="2950525" cy="65901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736" y="505838"/>
            <a:ext cx="2558375" cy="4669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297678" y="972765"/>
            <a:ext cx="8793804" cy="156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 smtClean="0">
                <a:solidFill>
                  <a:schemeClr val="tx1"/>
                </a:solidFill>
              </a:rPr>
              <a:t>Espace de travail en entrée</a:t>
            </a:r>
            <a:r>
              <a:rPr lang="fr-FR" sz="2400" dirty="0" smtClean="0">
                <a:solidFill>
                  <a:schemeClr val="tx1"/>
                </a:solidFill>
              </a:rPr>
              <a:t> (Input </a:t>
            </a:r>
            <a:r>
              <a:rPr lang="fr-FR" sz="2400" dirty="0" err="1" smtClean="0">
                <a:solidFill>
                  <a:schemeClr val="tx1"/>
                </a:solidFill>
              </a:rPr>
              <a:t>Workspace</a:t>
            </a:r>
            <a:r>
              <a:rPr lang="fr-FR" sz="24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chemeClr val="tx1"/>
                </a:solidFill>
              </a:rPr>
              <a:t>Correspond au dossier dans lequel seront cherchés les fichiers à assembler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chemeClr val="tx1"/>
                </a:solidFill>
              </a:rPr>
              <a:t>La recherche des fichiers est récursive (sous dossiers aussi explorés)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!"/>
            </a:pPr>
            <a:r>
              <a:rPr lang="fr-FR" sz="2000" dirty="0" smtClean="0">
                <a:solidFill>
                  <a:srgbClr val="FF0000"/>
                </a:solidFill>
              </a:rPr>
              <a:t>Choisir un dossier si possible non occupé par des fichiers répondant au filtre de l’extension que l’on ne souhaite pas assembler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735" y="972765"/>
            <a:ext cx="2558375" cy="1274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97678" y="3902034"/>
            <a:ext cx="8793804" cy="156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 smtClean="0">
                <a:solidFill>
                  <a:schemeClr val="tx1"/>
                </a:solidFill>
              </a:rPr>
              <a:t>De, à partir du début ? À, à partir du début ? (</a:t>
            </a:r>
            <a:r>
              <a:rPr lang="fr-FR" sz="2400" u="sng" dirty="0" err="1" smtClean="0">
                <a:solidFill>
                  <a:schemeClr val="tx1"/>
                </a:solidFill>
              </a:rPr>
              <a:t>From</a:t>
            </a:r>
            <a:r>
              <a:rPr lang="fr-FR" sz="2400" u="sng" dirty="0" smtClean="0">
                <a:solidFill>
                  <a:schemeClr val="tx1"/>
                </a:solidFill>
              </a:rPr>
              <a:t>, </a:t>
            </a:r>
            <a:r>
              <a:rPr lang="fr-FR" sz="2400" u="sng" dirty="0" err="1" smtClean="0">
                <a:solidFill>
                  <a:schemeClr val="tx1"/>
                </a:solidFill>
              </a:rPr>
              <a:t>from</a:t>
            </a:r>
            <a:r>
              <a:rPr lang="fr-FR" sz="2400" u="sng" dirty="0" smtClean="0">
                <a:solidFill>
                  <a:schemeClr val="tx1"/>
                </a:solidFill>
              </a:rPr>
              <a:t> the </a:t>
            </a:r>
            <a:r>
              <a:rPr lang="fr-FR" sz="2400" u="sng" dirty="0" err="1" smtClean="0">
                <a:solidFill>
                  <a:schemeClr val="tx1"/>
                </a:solidFill>
              </a:rPr>
              <a:t>beginning</a:t>
            </a:r>
            <a:r>
              <a:rPr lang="fr-FR" sz="2400" u="sng" dirty="0" smtClean="0">
                <a:solidFill>
                  <a:schemeClr val="tx1"/>
                </a:solidFill>
              </a:rPr>
              <a:t> ? To, </a:t>
            </a:r>
            <a:r>
              <a:rPr lang="fr-FR" sz="2400" u="sng" dirty="0" err="1" smtClean="0">
                <a:solidFill>
                  <a:schemeClr val="tx1"/>
                </a:solidFill>
              </a:rPr>
              <a:t>from</a:t>
            </a:r>
            <a:r>
              <a:rPr lang="fr-FR" sz="2400" u="sng" dirty="0" smtClean="0">
                <a:solidFill>
                  <a:schemeClr val="tx1"/>
                </a:solidFill>
              </a:rPr>
              <a:t> the </a:t>
            </a:r>
            <a:r>
              <a:rPr lang="fr-FR" sz="2400" u="sng" dirty="0" err="1" smtClean="0">
                <a:solidFill>
                  <a:schemeClr val="tx1"/>
                </a:solidFill>
              </a:rPr>
              <a:t>beginning</a:t>
            </a:r>
            <a:r>
              <a:rPr lang="fr-FR" sz="2400" u="sng" dirty="0" smtClean="0">
                <a:solidFill>
                  <a:schemeClr val="tx1"/>
                </a:solidFill>
              </a:rPr>
              <a:t> 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u="sng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chemeClr val="tx1"/>
                </a:solidFill>
              </a:rPr>
              <a:t>2 Champs et 2 booléens permettant la saisie de la plage de caractère permettant le regroupement des fichiers à assembler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!"/>
            </a:pPr>
            <a:r>
              <a:rPr lang="fr-FR" sz="2000" dirty="0" smtClean="0">
                <a:solidFill>
                  <a:srgbClr val="FF0000"/>
                </a:solidFill>
              </a:rPr>
              <a:t>Incompréhensible ?</a:t>
            </a:r>
            <a:endParaRPr lang="fr-FR" sz="2000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486" y="136488"/>
            <a:ext cx="10515600" cy="8128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Saisie de la plage de caractère permettant le regroupement des fichiers à assembler (1)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672" y="1743456"/>
            <a:ext cx="10515600" cy="5114544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dirty="0" smtClean="0"/>
              <a:t>Exemples de chaîne de caractères:</a:t>
            </a:r>
          </a:p>
          <a:p>
            <a:pPr lvl="1" algn="ctr">
              <a:buNone/>
            </a:pPr>
            <a:endParaRPr lang="fr-FR" dirty="0" smtClean="0">
              <a:solidFill>
                <a:sysClr val="windowText" lastClr="000000"/>
              </a:solidFill>
            </a:endParaRPr>
          </a:p>
          <a:p>
            <a:pPr lvl="1" algn="ctr">
              <a:buNone/>
            </a:pPr>
            <a:r>
              <a:rPr lang="fr-FR" dirty="0">
                <a:solidFill>
                  <a:sysClr val="windowText" lastClr="000000"/>
                </a:solidFill>
              </a:rPr>
              <a:t>"178290_</a:t>
            </a:r>
            <a:r>
              <a:rPr lang="fr-FR" b="1" i="1" dirty="0">
                <a:solidFill>
                  <a:sysClr val="windowText" lastClr="000000"/>
                </a:solidFill>
              </a:rPr>
              <a:t>312_2015_</a:t>
            </a:r>
            <a:r>
              <a:rPr lang="fr-FR" dirty="0">
                <a:solidFill>
                  <a:sysClr val="windowText" lastClr="000000"/>
                </a:solidFill>
              </a:rPr>
              <a:t>KXW"</a:t>
            </a:r>
          </a:p>
          <a:p>
            <a:pPr lvl="1" algn="ctr">
              <a:buNone/>
            </a:pP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ysClr val="windowText" lastClr="000000"/>
                </a:solidFill>
              </a:rPr>
              <a:t>167890_</a:t>
            </a:r>
            <a:r>
              <a:rPr lang="fr-FR" b="1" i="1" dirty="0" smtClean="0">
                <a:solidFill>
                  <a:sysClr val="windowText" lastClr="000000"/>
                </a:solidFill>
              </a:rPr>
              <a:t>312_2015</a:t>
            </a:r>
            <a:r>
              <a:rPr lang="fr-FR" dirty="0" smtClean="0">
                <a:solidFill>
                  <a:sysClr val="windowText" lastClr="000000"/>
                </a:solidFill>
              </a:rPr>
              <a:t>_ZUB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</a:p>
          <a:p>
            <a:pPr lvl="1" algn="ctr">
              <a:buNone/>
            </a:pP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ysClr val="windowText" lastClr="000000"/>
                </a:solidFill>
              </a:rPr>
              <a:t>178290_</a:t>
            </a:r>
            <a:r>
              <a:rPr lang="fr-FR" b="1" i="1" dirty="0" smtClean="0">
                <a:solidFill>
                  <a:sysClr val="windowText" lastClr="000000"/>
                </a:solidFill>
              </a:rPr>
              <a:t>115_2015</a:t>
            </a:r>
            <a:r>
              <a:rPr lang="fr-FR" dirty="0" smtClean="0">
                <a:solidFill>
                  <a:sysClr val="windowText" lastClr="000000"/>
                </a:solidFill>
              </a:rPr>
              <a:t>_KXW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</a:p>
          <a:p>
            <a:pPr lvl="1" algn="ctr">
              <a:buNone/>
            </a:pP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ysClr val="windowText" lastClr="000000"/>
                </a:solidFill>
              </a:rPr>
              <a:t>167890_</a:t>
            </a:r>
            <a:r>
              <a:rPr lang="fr-FR" b="1" i="1" dirty="0" smtClean="0">
                <a:solidFill>
                  <a:sysClr val="windowText" lastClr="000000"/>
                </a:solidFill>
              </a:rPr>
              <a:t>115_2015</a:t>
            </a:r>
            <a:r>
              <a:rPr lang="fr-FR" dirty="0" smtClean="0">
                <a:solidFill>
                  <a:sysClr val="windowText" lastClr="000000"/>
                </a:solidFill>
              </a:rPr>
              <a:t>_ZUB"</a:t>
            </a:r>
            <a:endParaRPr lang="fr-FR" dirty="0">
              <a:solidFill>
                <a:sysClr val="windowText" lastClr="000000"/>
              </a:solidFill>
            </a:endParaRPr>
          </a:p>
          <a:p>
            <a:pPr lvl="1" algn="ctr">
              <a:buNone/>
            </a:pPr>
            <a:endParaRPr lang="fr-FR" dirty="0" smtClean="0">
              <a:solidFill>
                <a:sysClr val="windowText" lastClr="000000"/>
              </a:solidFill>
            </a:endParaRPr>
          </a:p>
          <a:p>
            <a:pPr lvl="1" algn="ctr">
              <a:buNone/>
            </a:pPr>
            <a:r>
              <a:rPr lang="fr-FR" dirty="0" smtClean="0">
                <a:solidFill>
                  <a:sysClr val="windowText" lastClr="000000"/>
                </a:solidFill>
              </a:rPr>
              <a:t>"</a:t>
            </a:r>
            <a:r>
              <a:rPr lang="fr-FR" b="1" i="1" dirty="0" smtClean="0"/>
              <a:t>ROUTES</a:t>
            </a:r>
            <a:r>
              <a:rPr lang="fr-FR" dirty="0" smtClean="0"/>
              <a:t>_Z1</a:t>
            </a:r>
            <a:r>
              <a:rPr lang="fr-FR" dirty="0" smtClean="0">
                <a:solidFill>
                  <a:sysClr val="windowText" lastClr="000000"/>
                </a:solidFill>
              </a:rPr>
              <a:t>"</a:t>
            </a:r>
            <a:endParaRPr lang="fr-FR" dirty="0" smtClean="0"/>
          </a:p>
          <a:p>
            <a:pPr lvl="1" algn="ctr">
              <a:buNone/>
            </a:pPr>
            <a:r>
              <a:rPr lang="fr-FR" dirty="0" smtClean="0">
                <a:solidFill>
                  <a:sysClr val="windowText" lastClr="000000"/>
                </a:solidFill>
              </a:rPr>
              <a:t>"</a:t>
            </a:r>
            <a:r>
              <a:rPr lang="fr-FR" b="1" i="1" dirty="0" smtClean="0"/>
              <a:t>RIVIERES</a:t>
            </a:r>
            <a:r>
              <a:rPr lang="fr-FR" dirty="0" smtClean="0"/>
              <a:t>_Z1</a:t>
            </a:r>
            <a:r>
              <a:rPr lang="fr-FR" dirty="0" smtClean="0">
                <a:solidFill>
                  <a:sysClr val="windowText" lastClr="000000"/>
                </a:solidFill>
              </a:rPr>
              <a:t>"</a:t>
            </a:r>
          </a:p>
          <a:p>
            <a:pPr lvl="1" algn="ctr">
              <a:buNone/>
            </a:pP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b="1" i="1" dirty="0" smtClean="0"/>
              <a:t>ROUTES</a:t>
            </a:r>
            <a:r>
              <a:rPr lang="fr-FR" dirty="0" smtClean="0"/>
              <a:t>_Z2</a:t>
            </a:r>
            <a:r>
              <a:rPr lang="fr-FR" dirty="0" smtClean="0">
                <a:solidFill>
                  <a:sysClr val="windowText" lastClr="000000"/>
                </a:solidFill>
              </a:rPr>
              <a:t>"</a:t>
            </a:r>
            <a:endParaRPr lang="fr-FR" dirty="0"/>
          </a:p>
          <a:p>
            <a:pPr lvl="1" algn="ctr">
              <a:buNone/>
            </a:pP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b="1" i="1" dirty="0" smtClean="0"/>
              <a:t>RIVIERES</a:t>
            </a:r>
            <a:r>
              <a:rPr lang="fr-FR" dirty="0" smtClean="0"/>
              <a:t>_Z2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endParaRPr lang="fr-FR" dirty="0"/>
          </a:p>
          <a:p>
            <a:pPr lvl="1" algn="ctr">
              <a:buNone/>
            </a:pPr>
            <a:r>
              <a:rPr lang="fr-FR" dirty="0" smtClean="0">
                <a:solidFill>
                  <a:sysClr val="windowText" lastClr="000000"/>
                </a:solidFill>
              </a:rPr>
              <a:t>  </a:t>
            </a:r>
          </a:p>
          <a:p>
            <a:pPr lvl="1" algn="ctr">
              <a:buNone/>
            </a:pPr>
            <a:endParaRPr lang="fr-FR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5010" y="2542673"/>
            <a:ext cx="3424989" cy="1548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957011" y="4515853"/>
            <a:ext cx="1876926" cy="1548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1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9962" y="175656"/>
            <a:ext cx="10515600" cy="961165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Saisie de la plage de caractère permettant le regroupement des fichiers à assembler (2)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49" y="2618693"/>
            <a:ext cx="3692399" cy="2292437"/>
          </a:xfrm>
          <a:prstGeom prst="rect">
            <a:avLst/>
          </a:prstGeom>
        </p:spPr>
      </p:pic>
      <p:graphicFrame>
        <p:nvGraphicFramePr>
          <p:cNvPr id="25" name="Tableau 24"/>
          <p:cNvGraphicFramePr>
            <a:graphicFrameLocks noGrp="1"/>
          </p:cNvGraphicFramePr>
          <p:nvPr>
            <p:extLst/>
          </p:nvPr>
        </p:nvGraphicFramePr>
        <p:xfrm>
          <a:off x="5943935" y="2965544"/>
          <a:ext cx="5549900" cy="1332352"/>
        </p:xfrm>
        <a:graphic>
          <a:graphicData uri="http://schemas.openxmlformats.org/drawingml/2006/table">
            <a:tbl>
              <a:tblPr/>
              <a:tblGrid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</a:tblGrid>
              <a:tr h="2655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996988" y="3273980"/>
            <a:ext cx="2334127" cy="2552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96988" y="3529264"/>
            <a:ext cx="2334127" cy="2589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96987" y="3788182"/>
            <a:ext cx="2334127" cy="2544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92645" y="4042187"/>
            <a:ext cx="2334127" cy="2552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7627" y="126231"/>
            <a:ext cx="10515600" cy="89526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Saisie de la plage de caractère permettant le regroupement des fichiers à assembler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(3)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/>
          </p:nvPr>
        </p:nvGraphicFramePr>
        <p:xfrm>
          <a:off x="7272756" y="2491038"/>
          <a:ext cx="3213100" cy="2409825"/>
        </p:xfrm>
        <a:graphic>
          <a:graphicData uri="http://schemas.openxmlformats.org/drawingml/2006/table">
            <a:tbl>
              <a:tblPr/>
              <a:tblGrid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</a:tblGrid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7272757" y="2764611"/>
            <a:ext cx="1766970" cy="540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72754" y="3292674"/>
            <a:ext cx="2328445" cy="540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72754" y="3832737"/>
            <a:ext cx="1766974" cy="522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72753" y="4354800"/>
            <a:ext cx="2328446" cy="540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72" y="2590800"/>
            <a:ext cx="3655318" cy="230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0709" y="840259"/>
            <a:ext cx="8467679" cy="333443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 raster en entrée, extension raster en sortie (Input raster extension, Output raster extension)</a:t>
            </a:r>
          </a:p>
          <a:p>
            <a:endParaRPr lang="fr-FR" sz="2600" u="sng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/>
              <a:t>Champs spécifiques au </a:t>
            </a:r>
            <a:r>
              <a:rPr lang="fr-FR" sz="2000" dirty="0" err="1" smtClean="0"/>
              <a:t>mosaïquage</a:t>
            </a:r>
            <a:r>
              <a:rPr lang="fr-FR" sz="2000" dirty="0" smtClean="0"/>
              <a:t> raster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/>
              <a:t>L’extension raster en entrée permet de faire une première sélection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/>
              <a:t>L’extension raster en sortie sera donnée à toutes les mosaïques crées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Calibri" panose="020F0502020204030204" pitchFamily="34" charset="0"/>
              <a:buChar char="!"/>
            </a:pPr>
            <a:r>
              <a:rPr lang="fr-FR" sz="2000" dirty="0" smtClean="0">
                <a:solidFill>
                  <a:srgbClr val="FF0000"/>
                </a:solidFill>
              </a:rPr>
              <a:t>L’utilisation de raster possédant des extensions diverses n’a pas été rendue possible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8" y="128337"/>
            <a:ext cx="2950525" cy="659015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328988" y="128337"/>
            <a:ext cx="8024812" cy="541037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Utilisation (2)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675" y="2253916"/>
            <a:ext cx="2573562" cy="711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6675" y="2965011"/>
            <a:ext cx="2573562" cy="435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247639" y="4457343"/>
            <a:ext cx="818750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Espace de travail en sortie (Output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workspace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 </a:t>
            </a:r>
            <a:r>
              <a:rPr lang="fr-FR" sz="2000" dirty="0" smtClean="0"/>
              <a:t>Dossier </a:t>
            </a:r>
            <a:r>
              <a:rPr lang="fr-FR" sz="2000" dirty="0"/>
              <a:t>où seront placés tous les fichiers en sortie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!"/>
            </a:pPr>
            <a:r>
              <a:rPr lang="fr-FR" sz="2000" dirty="0" smtClean="0">
                <a:solidFill>
                  <a:srgbClr val="FF0000"/>
                </a:solidFill>
              </a:rPr>
              <a:t>   Attention </a:t>
            </a:r>
            <a:r>
              <a:rPr lang="fr-FR" sz="2000" dirty="0">
                <a:solidFill>
                  <a:srgbClr val="FF0000"/>
                </a:solidFill>
              </a:rPr>
              <a:t>aux conflits de noms entre les fichiers crées et les fichiers </a:t>
            </a:r>
            <a:r>
              <a:rPr lang="fr-FR" sz="2000" dirty="0" err="1">
                <a:solidFill>
                  <a:srgbClr val="FF0000"/>
                </a:solidFill>
              </a:rPr>
              <a:t>pré-existants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endParaRPr lang="fr-FR" sz="2000" dirty="0" smtClean="0">
              <a:solidFill>
                <a:srgbClr val="FF0000"/>
              </a:solidFill>
            </a:endParaRPr>
          </a:p>
          <a:p>
            <a:pPr lvl="1">
              <a:buFont typeface="Calibri" panose="020F0502020204030204" pitchFamily="34" charset="0"/>
              <a:buChar char="!"/>
            </a:pP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6504" y="128337"/>
            <a:ext cx="8257032" cy="623416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Utilisation (3)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2407" y="828847"/>
            <a:ext cx="8542638" cy="1387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de palette de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mosaïquage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mode de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mosaïquage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mosaic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colormap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mosaic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 smtClean="0"/>
              <a:t> Champs </a:t>
            </a:r>
            <a:r>
              <a:rPr lang="fr-FR" sz="1800" dirty="0"/>
              <a:t>spécifiques au </a:t>
            </a:r>
            <a:r>
              <a:rPr lang="fr-FR" sz="1800" dirty="0" err="1" smtClean="0"/>
              <a:t>mosaïquage</a:t>
            </a:r>
            <a:r>
              <a:rPr lang="fr-FR" sz="1800" dirty="0" smtClean="0"/>
              <a:t> raster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8" y="128337"/>
            <a:ext cx="2950525" cy="65901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567" y="3423413"/>
            <a:ext cx="2513497" cy="711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84567" y="4134508"/>
            <a:ext cx="2513497" cy="1781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72407" y="2457829"/>
            <a:ext cx="85426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de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vérification (vérification module)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Module optionnel permettant de tester un certain nombre de paramètre sur les rasters trouvés afin d’en vérifier l’uniformité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fr-FR" sz="2000" dirty="0" smtClean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Lorsque l’option n’est pas cochée, il est nécessaire de remplir les paramètres suivants qui sont les paramètres habituels des mosaïques raster.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fr-FR" sz="2000" dirty="0" smtClean="0"/>
          </a:p>
          <a:p>
            <a:pPr marL="742950" lvl="1" indent="-285750" algn="just">
              <a:buClr>
                <a:srgbClr val="FF0000"/>
              </a:buClr>
              <a:buFont typeface="Calibri" panose="020F0502020204030204" pitchFamily="34" charset="0"/>
              <a:buChar char="!"/>
            </a:pPr>
            <a:r>
              <a:rPr lang="fr-FR" sz="2000" dirty="0" smtClean="0">
                <a:solidFill>
                  <a:srgbClr val="FF0000"/>
                </a:solidFill>
              </a:rPr>
              <a:t> Lorsque l’option est cochée, le module s’ exécute entre l’étape 1 et l’étape 2 de la structure de l’outil, si une seule discordance est trouvée,  l’ exécution de l’outil est stoppée et un rapport décrivant l’ensemble des paramètres non concordants</a:t>
            </a:r>
          </a:p>
          <a:p>
            <a:pPr marL="742950" lvl="1" indent="-285750">
              <a:buClr>
                <a:srgbClr val="FF0000"/>
              </a:buClr>
              <a:buFont typeface="Calibri" panose="020F0502020204030204" pitchFamily="34" charset="0"/>
              <a:buChar char="!"/>
            </a:pP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3272" y="668833"/>
            <a:ext cx="11795835" cy="560173"/>
          </a:xfrm>
        </p:spPr>
        <p:txBody>
          <a:bodyPr>
            <a:normAutofit fontScale="90000"/>
          </a:bodyPr>
          <a:lstStyle/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Coordonnatrice: M.  COHEN,  Université Paris IV,             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Espaces Nature et Culture (ENeC) </a:t>
            </a: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         	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Laboratoire Interdisciplinaire des Energies de Demain (LIED)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331" y="1491049"/>
            <a:ext cx="9104870" cy="53669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Programme: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900" b="1" u="sng" dirty="0"/>
          </a:p>
          <a:p>
            <a:pPr lvl="1"/>
            <a:r>
              <a:rPr lang="fr-FR" sz="2000" dirty="0"/>
              <a:t>Valorisation des déchets de tailles des oliveraies dans la Sierra-</a:t>
            </a:r>
            <a:r>
              <a:rPr lang="fr-FR" sz="2000" dirty="0" err="1"/>
              <a:t>Mágina</a:t>
            </a:r>
            <a:r>
              <a:rPr lang="fr-FR" sz="2000" dirty="0"/>
              <a:t> </a:t>
            </a:r>
          </a:p>
          <a:p>
            <a:pPr marL="457200" lvl="1" indent="0">
              <a:buNone/>
            </a:pPr>
            <a:r>
              <a:rPr lang="fr-FR" sz="2000" dirty="0"/>
              <a:t>     en Andalousie</a:t>
            </a:r>
          </a:p>
          <a:p>
            <a:pPr marL="457200" lvl="1" indent="0">
              <a:buNone/>
            </a:pPr>
            <a:endParaRPr lang="fr-FR" sz="7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Pourquoi?</a:t>
            </a:r>
            <a:r>
              <a:rPr lang="fr-F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endParaRPr lang="fr-FR" sz="700" dirty="0"/>
          </a:p>
          <a:p>
            <a:pPr lvl="1"/>
            <a:r>
              <a:rPr lang="fr-FR" sz="2000" dirty="0"/>
              <a:t>Pratiques de brulage sur place et d’épandage des </a:t>
            </a:r>
          </a:p>
          <a:p>
            <a:pPr marL="457200" lvl="1" indent="0">
              <a:buNone/>
            </a:pPr>
            <a:r>
              <a:rPr lang="fr-FR" sz="2000" dirty="0"/>
              <a:t>    déchets de tailles d’oliveraies</a:t>
            </a:r>
          </a:p>
          <a:p>
            <a:pPr marL="457200" lvl="1" indent="0">
              <a:buNone/>
            </a:pPr>
            <a:endParaRPr lang="fr-FR" sz="1000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/>
              <a:t>Production des Gaz à Effet de Serre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FR" sz="600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/>
              <a:t>Accroissement du risque Phytosanitaire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800" dirty="0"/>
              <a:t>Valorisation (Biocarburants, cosmétiques)</a:t>
            </a:r>
          </a:p>
          <a:p>
            <a:pPr marL="914400" lvl="2" indent="0">
              <a:buNone/>
            </a:pPr>
            <a:endParaRPr lang="fr-FR" sz="1050" dirty="0"/>
          </a:p>
          <a:p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Comment?</a:t>
            </a:r>
          </a:p>
          <a:p>
            <a:pPr lvl="1"/>
            <a:r>
              <a:rPr lang="fr-FR" dirty="0" smtClean="0"/>
              <a:t>Analyse SIG base de données vecteur</a:t>
            </a:r>
            <a:endParaRPr lang="fr-FR" dirty="0"/>
          </a:p>
        </p:txBody>
      </p:sp>
      <p:pic>
        <p:nvPicPr>
          <p:cNvPr id="5" name="Image 4" descr="http://www.lied-pieri.univ-paris-diderot.fr/IMG/siteon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893" y="-16650"/>
            <a:ext cx="2734213" cy="6719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549750" y="128908"/>
            <a:ext cx="529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latin typeface="Copperplate Gothic Bold" panose="020E0705020206020404" pitchFamily="34" charset="0"/>
              </a:rPr>
              <a:t>Cadre: </a:t>
            </a:r>
            <a:r>
              <a:rPr lang="fr-FR" sz="2400" dirty="0">
                <a:latin typeface="Copperplate Gothic Bold" panose="020E0705020206020404" pitchFamily="34" charset="0"/>
              </a:rPr>
              <a:t>Programme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OLIZERO </a:t>
            </a:r>
            <a:endParaRPr lang="fr-FR" sz="2400" dirty="0">
              <a:latin typeface="Copperplate Gothic Bold" panose="020E07050202060204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57" y="2421222"/>
            <a:ext cx="5613651" cy="4210238"/>
          </a:xfrm>
          <a:prstGeom prst="rect">
            <a:avLst/>
          </a:prstGeom>
        </p:spPr>
      </p:pic>
      <p:pic>
        <p:nvPicPr>
          <p:cNvPr id="1026" name="Picture 2" descr="http://www.parisgeo.cnrs.fr/IMG/arton6432.jpg?14177884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6" t="7587" b="11060"/>
          <a:stretch/>
        </p:blipFill>
        <p:spPr bwMode="auto">
          <a:xfrm>
            <a:off x="9593275" y="668831"/>
            <a:ext cx="1066378" cy="86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aris-sorbonne.fr/IMG/files/imageclick_Capture%20d%E2%80%99e%CC%81cran%202015-02-05%20a%CC%80%2011.46.4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314" y="655326"/>
            <a:ext cx="796792" cy="8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816383" y="2421657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Crédit: Bourrand, K</a:t>
            </a:r>
          </a:p>
        </p:txBody>
      </p:sp>
    </p:spTree>
    <p:extLst>
      <p:ext uri="{BB962C8B-B14F-4D97-AF65-F5344CB8AC3E}">
        <p14:creationId xmlns:p14="http://schemas.microsoft.com/office/powerpoint/2010/main" val="18713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3954" r="3115" b="3001"/>
          <a:stretch/>
        </p:blipFill>
        <p:spPr>
          <a:xfrm>
            <a:off x="8360918" y="2124482"/>
            <a:ext cx="3691528" cy="34369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013" y="76351"/>
            <a:ext cx="10515600" cy="582226"/>
          </a:xfrm>
        </p:spPr>
        <p:txBody>
          <a:bodyPr>
            <a:noAutofit/>
          </a:bodyPr>
          <a:lstStyle/>
          <a:p>
            <a:pPr algn="ctr"/>
            <a:r>
              <a:rPr lang="fr-FR" sz="2400" dirty="0">
                <a:latin typeface="Copperplate Gothic Bold" panose="020E0705020206020404" pitchFamily="34" charset="0"/>
              </a:rPr>
              <a:t>Programme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OLIZERO: </a:t>
            </a:r>
            <a:r>
              <a:rPr lang="fr-FR" sz="2400" dirty="0">
                <a:latin typeface="Copperplate Gothic Bold" panose="020E0705020206020404" pitchFamily="34" charset="0"/>
              </a:rPr>
              <a:t>Application de MéMoTF sur des données vecteurs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184" y="947351"/>
            <a:ext cx="9918357" cy="5791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b="1" u="sng" dirty="0"/>
              <a:t>Acquisition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700" b="1" u="sng" dirty="0"/>
          </a:p>
          <a:p>
            <a:pPr lvl="1"/>
            <a:r>
              <a:rPr lang="fr-FR" sz="2000" dirty="0"/>
              <a:t>Plateforme de téléchargement: </a:t>
            </a:r>
            <a:r>
              <a:rPr lang="es-E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Nacional de Información Geográfica</a:t>
            </a:r>
            <a:r>
              <a:rPr lang="es-ES" sz="2000" dirty="0"/>
              <a:t> (</a:t>
            </a:r>
            <a:r>
              <a:rPr lang="fr-FR" sz="2000" dirty="0"/>
              <a:t>Espagne)</a:t>
            </a:r>
          </a:p>
          <a:p>
            <a:pPr lvl="1"/>
            <a:endParaRPr lang="fr-FR" sz="1000" dirty="0"/>
          </a:p>
          <a:p>
            <a:pPr lvl="1"/>
            <a:r>
              <a:rPr lang="fr-FR" sz="2000" dirty="0"/>
              <a:t>Type de données: Couches vectorielles téléchargeables en dalles</a:t>
            </a:r>
          </a:p>
          <a:p>
            <a:pPr marL="457200" lvl="1" indent="0">
              <a:buNone/>
            </a:pPr>
            <a:endParaRPr lang="fr-FR" sz="105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800" dirty="0"/>
              <a:t>95 thèmes dans chacune des 26 dalles, soit 2470 couches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800" dirty="0"/>
              <a:t>Composition des fichier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r-FR" sz="1600" dirty="0"/>
              <a:t>BNC      =&gt;   Nom de la base de donnée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r-FR" sz="1600" dirty="0"/>
              <a:t>0516S   =&gt;  Nom de la couche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r-FR" sz="1600" dirty="0"/>
              <a:t>RIO       =&gt;   Description de la nature de la couche</a:t>
            </a:r>
            <a:r>
              <a:rPr lang="fr-FR" sz="2000" dirty="0"/>
              <a:t> </a:t>
            </a:r>
            <a:r>
              <a:rPr lang="fr-FR" sz="1600" dirty="0"/>
              <a:t>(ex.: fleuve)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fr-FR" sz="800" dirty="0"/>
          </a:p>
          <a:p>
            <a:pPr marL="271463" lvl="1" indent="-271463">
              <a:buFont typeface="Wingdings" panose="05000000000000000000" pitchFamily="2" charset="2"/>
              <a:buChar char="Ø"/>
            </a:pPr>
            <a:r>
              <a:rPr lang="fr-FR" sz="2000" b="1" u="sng" dirty="0"/>
              <a:t>Objectif</a:t>
            </a:r>
            <a:r>
              <a:rPr lang="fr-FR" sz="2000" b="1" dirty="0"/>
              <a:t> : </a:t>
            </a:r>
          </a:p>
          <a:p>
            <a:pPr marL="271463" lvl="1" indent="-271463">
              <a:buFont typeface="Wingdings" panose="05000000000000000000" pitchFamily="2" charset="2"/>
              <a:buChar char="Ø"/>
            </a:pPr>
            <a:endParaRPr lang="fr-FR" sz="500" b="1" dirty="0"/>
          </a:p>
          <a:p>
            <a:pPr marL="742950" lvl="2" indent="-285750"/>
            <a:r>
              <a:rPr lang="fr-FR" dirty="0" smtClean="0"/>
              <a:t>Recomposition de la base </a:t>
            </a:r>
            <a:r>
              <a:rPr lang="fr-FR" dirty="0"/>
              <a:t>de données topographique </a:t>
            </a:r>
            <a:endParaRPr lang="fr-FR" dirty="0" smtClean="0"/>
          </a:p>
          <a:p>
            <a:pPr marL="457200" lvl="1" indent="0">
              <a:buNone/>
            </a:pPr>
            <a:endParaRPr lang="fr-FR" sz="1050" dirty="0"/>
          </a:p>
          <a:p>
            <a:pPr marL="271463" lvl="1" indent="-271463">
              <a:buFont typeface="Wingdings" panose="05000000000000000000" pitchFamily="2" charset="2"/>
              <a:buChar char="Ø"/>
            </a:pPr>
            <a:r>
              <a:rPr lang="fr-FR" sz="2000" b="1" u="sng" dirty="0"/>
              <a:t>Comment?</a:t>
            </a:r>
          </a:p>
          <a:p>
            <a:pPr marL="271463" lvl="1" indent="-271463">
              <a:buFont typeface="Wingdings" panose="05000000000000000000" pitchFamily="2" charset="2"/>
              <a:buChar char="Ø"/>
            </a:pPr>
            <a:endParaRPr lang="fr-FR" sz="900" b="1" u="sng" dirty="0"/>
          </a:p>
          <a:p>
            <a:pPr marL="742950" lvl="2" indent="-285750"/>
            <a:r>
              <a:rPr lang="fr-FR" dirty="0" smtClean="0"/>
              <a:t>Combiner les couches vectorielles les unes aux autres selon leur thème (ex.: routes avec les routes) en utilisant un seul attribut : NOM</a:t>
            </a:r>
          </a:p>
        </p:txBody>
      </p:sp>
    </p:spTree>
    <p:extLst>
      <p:ext uri="{BB962C8B-B14F-4D97-AF65-F5344CB8AC3E}">
        <p14:creationId xmlns:p14="http://schemas.microsoft.com/office/powerpoint/2010/main" val="1784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t="3356" r="2626" b="3032"/>
          <a:stretch/>
        </p:blipFill>
        <p:spPr>
          <a:xfrm>
            <a:off x="9859394" y="56631"/>
            <a:ext cx="2166544" cy="17145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2752" r="1697" b="1459"/>
          <a:stretch/>
        </p:blipFill>
        <p:spPr>
          <a:xfrm>
            <a:off x="1916231" y="2258366"/>
            <a:ext cx="2183027" cy="17876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3381" r="7430" b="6805"/>
          <a:stretch/>
        </p:blipFill>
        <p:spPr>
          <a:xfrm>
            <a:off x="4464908" y="4091521"/>
            <a:ext cx="3087033" cy="2704926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310741" y="56631"/>
            <a:ext cx="16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Thèmes</a:t>
            </a: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672242" y="0"/>
            <a:ext cx="175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Thèmes</a:t>
            </a: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Fleuves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352269" y="6488670"/>
            <a:ext cx="3767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u="sng" dirty="0"/>
              <a:t>Base de donnée de la Sierra-</a:t>
            </a:r>
            <a:r>
              <a:rPr lang="fr-FR" sz="1400" u="sng" dirty="0" err="1"/>
              <a:t>Mágina</a:t>
            </a:r>
            <a:r>
              <a:rPr lang="fr-FR" sz="1400" u="sng" dirty="0"/>
              <a:t> reconstituée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4992" r="3346" b="3106"/>
          <a:stretch/>
        </p:blipFill>
        <p:spPr>
          <a:xfrm>
            <a:off x="121372" y="56631"/>
            <a:ext cx="2112185" cy="17145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4327" r="1676" b="3718"/>
          <a:stretch/>
        </p:blipFill>
        <p:spPr>
          <a:xfrm>
            <a:off x="7685764" y="2242282"/>
            <a:ext cx="2173630" cy="1760044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820562" y="1830085"/>
            <a:ext cx="568411" cy="6000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091020" y="4062453"/>
            <a:ext cx="568411" cy="6000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7685764" y="4129061"/>
            <a:ext cx="579828" cy="6571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9793491" y="1903562"/>
            <a:ext cx="569547" cy="7096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7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55996"/>
            <a:ext cx="10515600" cy="48337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Objectifs de l’outil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805" y="1054443"/>
            <a:ext cx="5947719" cy="54616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principal </a:t>
            </a:r>
          </a:p>
          <a:p>
            <a:pPr marL="0" indent="0">
              <a:buNone/>
            </a:pPr>
            <a:endParaRPr lang="fr-FR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r>
              <a:rPr lang="fr-FR" sz="2000" dirty="0" smtClean="0"/>
              <a:t>Assemblage automatique de données fragmentées</a:t>
            </a:r>
          </a:p>
          <a:p>
            <a:pPr lvl="1" algn="just"/>
            <a:endParaRPr lang="fr-FR" sz="2800" b="1" dirty="0" smtClean="0"/>
          </a:p>
          <a:p>
            <a:pPr lvl="1" algn="just"/>
            <a:endParaRPr lang="fr-FR" sz="2800" b="1" dirty="0"/>
          </a:p>
          <a:p>
            <a:pPr lvl="1" algn="just"/>
            <a:r>
              <a:rPr lang="fr-FR" sz="2000" dirty="0" smtClean="0"/>
              <a:t> Limiter la multiplication des tâches répétitives liées à l’assemblage des données</a:t>
            </a:r>
          </a:p>
          <a:p>
            <a:pPr lvl="1" algn="just"/>
            <a:endParaRPr lang="fr-FR" sz="2000" dirty="0"/>
          </a:p>
          <a:p>
            <a:pPr lvl="1" algn="just"/>
            <a:endParaRPr lang="fr-FR" sz="2000" dirty="0" smtClean="0"/>
          </a:p>
          <a:p>
            <a:pPr lvl="1" algn="just"/>
            <a:endParaRPr lang="fr-FR" sz="2000" dirty="0" smtClean="0"/>
          </a:p>
          <a:p>
            <a:pPr lvl="1" algn="just"/>
            <a:r>
              <a:rPr lang="fr-FR" sz="2000" dirty="0" smtClean="0"/>
              <a:t> Créer un outil simple d’utilisation ne demandant pas de connaissances particulières en programmation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6656172" y="2792627"/>
            <a:ext cx="5470441" cy="2972739"/>
            <a:chOff x="5955958" y="1985320"/>
            <a:chExt cx="6178892" cy="3450532"/>
          </a:xfrm>
        </p:grpSpPr>
        <p:grpSp>
          <p:nvGrpSpPr>
            <p:cNvPr id="5" name="Groupe 4"/>
            <p:cNvGrpSpPr/>
            <p:nvPr/>
          </p:nvGrpSpPr>
          <p:grpSpPr>
            <a:xfrm>
              <a:off x="5955958" y="1985320"/>
              <a:ext cx="6178892" cy="3450532"/>
              <a:chOff x="6227804" y="2054476"/>
              <a:chExt cx="5907045" cy="3381375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27804" y="2054476"/>
                <a:ext cx="5907045" cy="3381375"/>
              </a:xfrm>
              <a:prstGeom prst="rect">
                <a:avLst/>
              </a:prstGeom>
            </p:spPr>
          </p:pic>
          <p:sp>
            <p:nvSpPr>
              <p:cNvPr id="7" name="Accolade fermante 6"/>
              <p:cNvSpPr/>
              <p:nvPr/>
            </p:nvSpPr>
            <p:spPr>
              <a:xfrm>
                <a:off x="8251403" y="2526632"/>
                <a:ext cx="248653" cy="1138990"/>
              </a:xfrm>
              <a:prstGeom prst="rightBrace">
                <a:avLst>
                  <a:gd name="adj1" fmla="val 32575"/>
                  <a:gd name="adj2" fmla="val 5066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Accolade fermante 7"/>
              <p:cNvSpPr/>
              <p:nvPr/>
            </p:nvSpPr>
            <p:spPr>
              <a:xfrm>
                <a:off x="8251403" y="4219074"/>
                <a:ext cx="248653" cy="1138990"/>
              </a:xfrm>
              <a:prstGeom prst="rightBrace">
                <a:avLst>
                  <a:gd name="adj1" fmla="val 32575"/>
                  <a:gd name="adj2" fmla="val 5066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Flèche droite 8"/>
            <p:cNvSpPr/>
            <p:nvPr/>
          </p:nvSpPr>
          <p:spPr>
            <a:xfrm rot="2074135">
              <a:off x="8565494" y="3355271"/>
              <a:ext cx="1176063" cy="20854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 rot="19918168">
              <a:off x="8596761" y="4405785"/>
              <a:ext cx="1117209" cy="20854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381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02294"/>
          </a:xfrm>
        </p:spPr>
        <p:txBody>
          <a:bodyPr>
            <a:noAutofit/>
          </a:bodyPr>
          <a:lstStyle/>
          <a:p>
            <a:pPr algn="ctr"/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Cadre : Suivi phénologique des formations végétales 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626" y="1655805"/>
            <a:ext cx="6812501" cy="5202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de l’étude:</a:t>
            </a:r>
          </a:p>
          <a:p>
            <a:pPr marL="0" indent="0">
              <a:buNone/>
            </a:pPr>
            <a:endParaRPr lang="fr-FR" sz="700" b="1" u="sng" dirty="0"/>
          </a:p>
          <a:p>
            <a:pPr lvl="1"/>
            <a:r>
              <a:rPr lang="fr-FR" sz="2000" dirty="0"/>
              <a:t>Effectuer un suivi diachronique de la phénologie des formations végétales dans deux régions différentes: </a:t>
            </a:r>
          </a:p>
          <a:p>
            <a:pPr lvl="2"/>
            <a:r>
              <a:rPr lang="fr-FR" sz="1600" dirty="0"/>
              <a:t>Afrique de l’ouest (sub-saharienne) </a:t>
            </a:r>
          </a:p>
          <a:p>
            <a:pPr lvl="2"/>
            <a:r>
              <a:rPr lang="fr-FR" sz="1600" dirty="0"/>
              <a:t>Nord de la Scandinavie</a:t>
            </a:r>
          </a:p>
          <a:p>
            <a:pPr marL="0" indent="0">
              <a:buNone/>
            </a:pPr>
            <a:endParaRPr lang="fr-FR" sz="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Pourquoi?</a:t>
            </a:r>
          </a:p>
          <a:p>
            <a:pPr marL="0" indent="0">
              <a:buNone/>
            </a:pPr>
            <a:endParaRPr lang="fr-FR" sz="500" b="1" u="sng" dirty="0"/>
          </a:p>
          <a:p>
            <a:pPr lvl="1"/>
            <a:r>
              <a:rPr lang="fr-FR" sz="2000" dirty="0"/>
              <a:t>Suivi de la végétation =&gt; étude des changements climatiques et des modes de gestion  forestière</a:t>
            </a:r>
            <a:endParaRPr lang="fr-FR" sz="800" dirty="0"/>
          </a:p>
          <a:p>
            <a:pPr lvl="2">
              <a:spcBef>
                <a:spcPts val="0"/>
              </a:spcBef>
            </a:pPr>
            <a:r>
              <a:rPr lang="fr-FR" sz="1600" dirty="0"/>
              <a:t>Afrique de l’ouest: les précipitations (la mousson Ouest Africaine) </a:t>
            </a:r>
          </a:p>
          <a:p>
            <a:pPr lvl="2">
              <a:spcBef>
                <a:spcPts val="0"/>
              </a:spcBef>
            </a:pPr>
            <a:endParaRPr lang="fr-FR" sz="300" dirty="0"/>
          </a:p>
          <a:p>
            <a:pPr lvl="2">
              <a:spcBef>
                <a:spcPts val="0"/>
              </a:spcBef>
            </a:pPr>
            <a:r>
              <a:rPr lang="fr-FR" sz="1600" dirty="0"/>
              <a:t>Au nord de la Scandinavie: les températures </a:t>
            </a:r>
          </a:p>
          <a:p>
            <a:pPr marL="914400" lvl="2" indent="0">
              <a:buNone/>
            </a:pPr>
            <a:endParaRPr lang="fr-FR" sz="3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Comment?</a:t>
            </a:r>
          </a:p>
          <a:p>
            <a:pPr marL="0" indent="0">
              <a:buNone/>
            </a:pPr>
            <a:endParaRPr lang="fr-FR" sz="600" b="1" u="sng" dirty="0"/>
          </a:p>
          <a:p>
            <a:pPr lvl="1"/>
            <a:r>
              <a:rPr lang="fr-FR" sz="2000" dirty="0"/>
              <a:t>Végétation : EVI-MODIS </a:t>
            </a:r>
          </a:p>
          <a:p>
            <a:pPr lvl="1"/>
            <a:r>
              <a:rPr lang="fr-FR" sz="2000" dirty="0"/>
              <a:t>Mode d’occupation du sol: </a:t>
            </a:r>
            <a:r>
              <a:rPr lang="fr-FR" sz="2000" dirty="0" err="1"/>
              <a:t>Landsat</a:t>
            </a:r>
            <a:r>
              <a:rPr lang="fr-FR" sz="2000" dirty="0"/>
              <a:t> / Corine Land </a:t>
            </a:r>
            <a:r>
              <a:rPr lang="fr-FR" sz="2000" dirty="0" err="1"/>
              <a:t>Cover</a:t>
            </a:r>
            <a:endParaRPr lang="fr-FR" sz="2000" dirty="0"/>
          </a:p>
        </p:txBody>
      </p:sp>
      <p:grpSp>
        <p:nvGrpSpPr>
          <p:cNvPr id="8" name="Groupe 7"/>
          <p:cNvGrpSpPr/>
          <p:nvPr/>
        </p:nvGrpSpPr>
        <p:grpSpPr>
          <a:xfrm>
            <a:off x="8696777" y="1248194"/>
            <a:ext cx="3035856" cy="1953327"/>
            <a:chOff x="7908829" y="1768510"/>
            <a:chExt cx="3666872" cy="2210637"/>
          </a:xfrm>
        </p:grpSpPr>
        <p:pic>
          <p:nvPicPr>
            <p:cNvPr id="1026" name="Picture 2" descr="http://philcarto.free.fr/FondsMonde/planispheres_fichiers/image00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0" t="5010" r="1234" b="3349"/>
            <a:stretch/>
          </p:blipFill>
          <p:spPr bwMode="auto">
            <a:xfrm>
              <a:off x="7958295" y="1768510"/>
              <a:ext cx="3617406" cy="221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7908829" y="3725232"/>
              <a:ext cx="223128" cy="243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504779" y="2649556"/>
              <a:ext cx="213172" cy="975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717951" y="2105025"/>
              <a:ext cx="201823" cy="1121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7"/>
          <a:stretch/>
        </p:blipFill>
        <p:spPr>
          <a:xfrm>
            <a:off x="7806743" y="3365806"/>
            <a:ext cx="4005652" cy="178219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758945" y="4871004"/>
            <a:ext cx="2263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Couvert arboré Afrique de l’Ouest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26905" y="490257"/>
            <a:ext cx="756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Doctorant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DIEDHIOU Ibrahima, Université Paris VII,   Université Assane SECK, Ziguinchor</a:t>
            </a:r>
          </a:p>
          <a:p>
            <a:r>
              <a:rPr lang="fr-FR" sz="1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Directrice: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C. MERING,        UMR  8236  LIED                </a:t>
            </a:r>
            <a:r>
              <a:rPr lang="fr-FR" sz="1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Co-directeur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O. SY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89470" y="490838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Doctorant: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COURAULT Romain, Université Paris IV, </a:t>
            </a:r>
          </a:p>
          <a:p>
            <a:r>
              <a:rPr lang="fr-FR" sz="1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Directrice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M. COHEN  UMR 8581 ENEC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620751" y="3365223"/>
            <a:ext cx="12394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Crédit: DIEDHIOU. I</a:t>
            </a:r>
          </a:p>
        </p:txBody>
      </p:sp>
    </p:spTree>
    <p:extLst>
      <p:ext uri="{BB962C8B-B14F-4D97-AF65-F5344CB8AC3E}">
        <p14:creationId xmlns:p14="http://schemas.microsoft.com/office/powerpoint/2010/main" val="15798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954" y="1577591"/>
            <a:ext cx="2769097" cy="19996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8296" y="74450"/>
            <a:ext cx="10515600" cy="508354"/>
          </a:xfrm>
        </p:spPr>
        <p:txBody>
          <a:bodyPr>
            <a:noAutofit/>
          </a:bodyPr>
          <a:lstStyle/>
          <a:p>
            <a:pPr algn="ctr"/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Application de l’outil MéMoTF sur des données RASTER   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0822" y="1457011"/>
            <a:ext cx="10622647" cy="540098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200" b="1" dirty="0"/>
              <a:t>  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 1A: </a:t>
            </a:r>
            <a:r>
              <a:rPr lang="fr-F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Acquisition</a:t>
            </a:r>
          </a:p>
          <a:p>
            <a:pPr marL="0" indent="0">
              <a:buNone/>
            </a:pPr>
            <a:endParaRPr lang="fr-FR" sz="900" b="1" u="sng" dirty="0"/>
          </a:p>
          <a:p>
            <a:pPr lvl="1"/>
            <a:r>
              <a:rPr lang="fr-FR" sz="2000" dirty="0"/>
              <a:t>Plateforme de Téléchargement: USGC Global Visualization Viewer (GLOVIS)</a:t>
            </a:r>
          </a:p>
          <a:p>
            <a:pPr lvl="1"/>
            <a:endParaRPr lang="fr-FR" sz="1100" dirty="0"/>
          </a:p>
          <a:p>
            <a:pPr lvl="1"/>
            <a:r>
              <a:rPr lang="fr-FR" sz="2000" dirty="0"/>
              <a:t>Type de données:  Images MODIS-TERRA</a:t>
            </a:r>
            <a:endParaRPr lang="fr-FR" sz="12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700" dirty="0"/>
              <a:t>Résolution temporelle 16 jours /  Résolution spatiale : 250 m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FR" sz="800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700" dirty="0"/>
              <a:t>Soit 24 images par an en raison de 2 images par mois sur 15 ans entre 2000 et 2015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fr-FR" sz="1700" dirty="0"/>
          </a:p>
          <a:p>
            <a:pPr lvl="3"/>
            <a:r>
              <a:rPr lang="fr-FR" sz="1700" dirty="0"/>
              <a:t>2 dalles pour l’Afrique de l’ouest soit </a:t>
            </a:r>
            <a:r>
              <a:rPr lang="fr-FR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 images</a:t>
            </a: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700" dirty="0"/>
              <a:t>en raison de 360 images par dalle </a:t>
            </a:r>
          </a:p>
          <a:p>
            <a:pPr lvl="3"/>
            <a:r>
              <a:rPr lang="fr-FR" sz="1700" dirty="0"/>
              <a:t>4 dalles pour le Nord de la Scandinavie soit </a:t>
            </a:r>
            <a:r>
              <a:rPr lang="fr-FR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1440 images</a:t>
            </a: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700" dirty="0"/>
              <a:t>en raison de 360 images par dalle</a:t>
            </a:r>
          </a:p>
          <a:p>
            <a:pPr marL="914400" lvl="2" indent="0">
              <a:buNone/>
            </a:pPr>
            <a:endParaRPr lang="fr-FR" sz="1600" b="1" dirty="0"/>
          </a:p>
          <a:p>
            <a:pPr lvl="1"/>
            <a:endParaRPr lang="fr-FR" sz="1100" dirty="0"/>
          </a:p>
          <a:p>
            <a:pPr lvl="1"/>
            <a:r>
              <a:rPr lang="fr-FR" sz="2000" dirty="0"/>
              <a:t>Intérêts: Suivi de la végétation à l’échelle continentale/régionale, forte répétitivité de la mesure, imagerie de bonne qualité</a:t>
            </a:r>
          </a:p>
          <a:p>
            <a:pPr marL="0" indent="0">
              <a:buNone/>
            </a:pPr>
            <a:endParaRPr lang="fr-FR" sz="11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  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 1B: </a:t>
            </a:r>
            <a:r>
              <a:rPr lang="fr-F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 </a:t>
            </a:r>
          </a:p>
          <a:p>
            <a:pPr>
              <a:buFontTx/>
              <a:buChar char="-"/>
            </a:pPr>
            <a:endParaRPr lang="fr-FR" sz="1100" dirty="0"/>
          </a:p>
          <a:p>
            <a:pPr lvl="1"/>
            <a:r>
              <a:rPr lang="fr-FR" sz="2000" dirty="0"/>
              <a:t>Décompression des fichiers:  du format</a:t>
            </a:r>
            <a:r>
              <a:rPr lang="fr-FR" sz="2000" b="1" i="1" dirty="0"/>
              <a:t>*.7zip  </a:t>
            </a:r>
            <a:r>
              <a:rPr lang="fr-FR" sz="2000" dirty="0"/>
              <a:t>en rasters MODIS </a:t>
            </a:r>
            <a:r>
              <a:rPr lang="fr-FR" sz="2000" b="1" i="1" dirty="0"/>
              <a:t>*.hdf </a:t>
            </a:r>
            <a:r>
              <a:rPr lang="fr-FR" sz="2000" dirty="0"/>
              <a:t>(Hierarchical Data Format)</a:t>
            </a:r>
          </a:p>
          <a:p>
            <a:pPr marL="457200" lvl="1" indent="0">
              <a:buNone/>
            </a:pPr>
            <a:endParaRPr lang="fr-FR" sz="1000" dirty="0"/>
          </a:p>
          <a:p>
            <a:pPr lvl="1"/>
            <a:r>
              <a:rPr lang="fr-FR" sz="2000" dirty="0"/>
              <a:t>Désignation d’un répertoire </a:t>
            </a:r>
          </a:p>
        </p:txBody>
      </p:sp>
      <p:pic>
        <p:nvPicPr>
          <p:cNvPr id="2050" name="Picture 2" descr="http://a4.mzstatic.com/eu/r30/Purple/v4/e1/d6/1a/e1d61acb-3911-a000-5663-cf396f6c72d9/icon25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 t="7273" r="5831" b="9073"/>
          <a:stretch/>
        </p:blipFill>
        <p:spPr bwMode="auto">
          <a:xfrm rot="16200000">
            <a:off x="10793430" y="5399419"/>
            <a:ext cx="823964" cy="109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11727" y="774951"/>
            <a:ext cx="10709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Etape 1: Acquisition de la donnée raster et extraction des fichiers *.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hdf</a:t>
            </a:r>
            <a:endParaRPr lang="fr-FR" sz="20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176" y="121794"/>
            <a:ext cx="10901624" cy="681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Etape 2  :   Import des fichiers HDF et sélection du canal EVI  </a:t>
            </a:r>
            <a:b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    (Arc GIS)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837" y="1065125"/>
            <a:ext cx="11324493" cy="5617029"/>
          </a:xfrm>
        </p:spPr>
        <p:txBody>
          <a:bodyPr>
            <a:normAutofit/>
          </a:bodyPr>
          <a:lstStyle/>
          <a:p>
            <a:pPr lvl="1"/>
            <a:r>
              <a:rPr lang="fr-FR" sz="2000" dirty="0"/>
              <a:t>Import année par année des rasters MODIS:  de 2000 à 2015</a:t>
            </a:r>
          </a:p>
          <a:p>
            <a:endParaRPr lang="fr-FR" sz="900" dirty="0"/>
          </a:p>
          <a:p>
            <a:pPr marL="1371600" lvl="3" indent="0">
              <a:buNone/>
            </a:pPr>
            <a:endParaRPr lang="fr-FR" sz="1000" dirty="0"/>
          </a:p>
          <a:p>
            <a:pPr lvl="1"/>
            <a:r>
              <a:rPr lang="fr-FR" sz="2000" dirty="0"/>
              <a:t>Sélection du canal EVI (</a:t>
            </a:r>
            <a:r>
              <a:rPr lang="fr-FR" sz="2000" i="1" dirty="0"/>
              <a:t>Enhanced Vegetation Index</a:t>
            </a:r>
            <a:r>
              <a:rPr lang="fr-FR" sz="2000" dirty="0"/>
              <a:t>) sur Arc GIS </a:t>
            </a:r>
          </a:p>
          <a:p>
            <a:pPr lvl="1"/>
            <a:endParaRPr lang="fr-FR" sz="500" dirty="0"/>
          </a:p>
          <a:p>
            <a:pPr lvl="2"/>
            <a:r>
              <a:rPr lang="fr-FR" dirty="0" err="1" smtClean="0"/>
              <a:t>Tool</a:t>
            </a:r>
            <a:r>
              <a:rPr lang="fr-FR" dirty="0" smtClean="0"/>
              <a:t>-box « Extraire un sous-jeu de données »</a:t>
            </a:r>
          </a:p>
          <a:p>
            <a:pPr marL="0" indent="0">
              <a:buNone/>
            </a:pPr>
            <a:endParaRPr lang="fr-FR" sz="400" dirty="0"/>
          </a:p>
        </p:txBody>
      </p:sp>
      <p:pic>
        <p:nvPicPr>
          <p:cNvPr id="4" name="Espace réservé du contenu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20" y="3393717"/>
            <a:ext cx="5934724" cy="30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0389"/>
            <a:ext cx="10515600" cy="661019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Etape 3  :   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-projection et Mosaïquage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844" y="987394"/>
            <a:ext cx="9858255" cy="573749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fr-F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-projection</a:t>
            </a:r>
          </a:p>
          <a:p>
            <a:pPr marL="0" indent="0">
              <a:buNone/>
            </a:pPr>
            <a:endParaRPr lang="fr-FR" sz="1000" dirty="0"/>
          </a:p>
          <a:p>
            <a:r>
              <a:rPr lang="fr-FR" sz="2000" dirty="0" err="1"/>
              <a:t>Re</a:t>
            </a:r>
            <a:r>
              <a:rPr lang="fr-FR" sz="2000" dirty="0"/>
              <a:t>-projection nécessaires des images MODIS-TERRA (USGS)</a:t>
            </a:r>
          </a:p>
          <a:p>
            <a:pPr marL="0" indent="0">
              <a:buNone/>
            </a:pPr>
            <a:r>
              <a:rPr lang="fr-FR" sz="700" dirty="0"/>
              <a:t>  </a:t>
            </a:r>
            <a:endParaRPr lang="fr-FR" sz="1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Projection </a:t>
            </a:r>
            <a:r>
              <a:rPr lang="fr-FR" dirty="0" smtClean="0"/>
              <a:t>d’origine (sinusoïdale) vers WGS 84 UTM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FR" sz="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A effectuer sur chaque mois de chaque année sur chaque </a:t>
            </a:r>
          </a:p>
          <a:p>
            <a:pPr marL="914400" lvl="2" indent="0">
              <a:buNone/>
            </a:pPr>
            <a:r>
              <a:rPr lang="fr-FR" dirty="0"/>
              <a:t> </a:t>
            </a:r>
            <a:r>
              <a:rPr lang="fr-FR" dirty="0" smtClean="0"/>
              <a:t>  dalle (</a:t>
            </a:r>
            <a:r>
              <a:rPr lang="fr-FR" b="1" dirty="0" smtClean="0">
                <a:solidFill>
                  <a:srgbClr val="FF0000"/>
                </a:solidFill>
              </a:rPr>
              <a:t>2160 fois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Mosaïquage</a:t>
            </a:r>
          </a:p>
          <a:p>
            <a:pPr marL="0" indent="0">
              <a:buNone/>
            </a:pPr>
            <a:endParaRPr lang="fr-FR" sz="700" dirty="0"/>
          </a:p>
          <a:p>
            <a:r>
              <a:rPr lang="fr-FR" sz="2000" dirty="0"/>
              <a:t>Assemblage des dalles pour obtenir une unique couche raster/ par </a:t>
            </a:r>
          </a:p>
          <a:p>
            <a:pPr marL="0" indent="0">
              <a:buNone/>
            </a:pPr>
            <a:r>
              <a:rPr lang="fr-FR" sz="2000" dirty="0"/>
              <a:t>      date d’acquisition</a:t>
            </a:r>
          </a:p>
          <a:p>
            <a:endParaRPr lang="fr-FR" sz="12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Couvrir toute la région d’étude</a:t>
            </a:r>
          </a:p>
          <a:p>
            <a:pPr marL="914400" lvl="2" indent="0">
              <a:buNone/>
            </a:pPr>
            <a:endParaRPr lang="fr-F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Diminuer les différences de contrastes entre les images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409" y="1141986"/>
            <a:ext cx="4264881" cy="24428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765" y="4197927"/>
            <a:ext cx="4726432" cy="22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305" y="1105319"/>
            <a:ext cx="11374735" cy="55969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 en *.tif</a:t>
            </a:r>
          </a:p>
          <a:p>
            <a:pPr marL="0" indent="0">
              <a:buNone/>
            </a:pPr>
            <a:endParaRPr lang="fr-FR" sz="500" dirty="0"/>
          </a:p>
          <a:p>
            <a:pPr lvl="1"/>
            <a:r>
              <a:rPr lang="fr-FR" sz="2000" dirty="0"/>
              <a:t>Indispensable pour la suite des traitements </a:t>
            </a:r>
          </a:p>
          <a:p>
            <a:pPr marL="457200" lvl="1" indent="0">
              <a:buNone/>
            </a:pPr>
            <a:endParaRPr lang="fr-FR" sz="900" dirty="0"/>
          </a:p>
          <a:p>
            <a:pPr marL="457200" lvl="1" indent="0">
              <a:buNone/>
            </a:pPr>
            <a:endParaRPr lang="fr-FR" sz="900" dirty="0"/>
          </a:p>
          <a:p>
            <a:pPr lvl="1"/>
            <a:r>
              <a:rPr lang="fr-FR" sz="2000" dirty="0"/>
              <a:t>Minimiser tout problème de lecture ou de compatibilité avec d’autres logiciels de cartographie</a:t>
            </a:r>
          </a:p>
          <a:p>
            <a:pPr lvl="1"/>
            <a:endParaRPr lang="fr-FR" sz="900" dirty="0"/>
          </a:p>
          <a:p>
            <a:pPr lvl="1"/>
            <a:endParaRPr lang="fr-FR" sz="900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fr-FR" dirty="0" smtClean="0"/>
              <a:t>Opération à faire sur les 360 mosaïques de l'Afrique de l’ouest et Nord de la Scandinavie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0" indent="0">
              <a:buNone/>
            </a:pPr>
            <a:endParaRPr lang="fr-FR" sz="3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dans un répertoire de sortie</a:t>
            </a:r>
          </a:p>
          <a:p>
            <a:pPr marL="0" indent="0">
              <a:buNone/>
            </a:pPr>
            <a:endParaRPr lang="fr-FR" sz="700" dirty="0"/>
          </a:p>
          <a:p>
            <a:pPr lvl="1"/>
            <a:r>
              <a:rPr lang="fr-FR" sz="2000" dirty="0"/>
              <a:t>Renommer les mosaïques et spécifier un répertoire de sortie</a:t>
            </a:r>
          </a:p>
          <a:p>
            <a:pPr marL="0" indent="0">
              <a:buNone/>
            </a:pPr>
            <a:endParaRPr lang="fr-FR" sz="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Par ordre suivant le mois et l’année </a:t>
            </a:r>
          </a:p>
          <a:p>
            <a:pPr marL="457200" lvl="1" indent="0">
              <a:buNone/>
            </a:pPr>
            <a:endParaRPr lang="fr-FR" sz="600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fr-FR" sz="2000" dirty="0"/>
              <a:t>Risque de confusion dans l’ordre de noms ou des codes</a:t>
            </a:r>
          </a:p>
          <a:p>
            <a:pPr marL="914400" lvl="2" indent="0">
              <a:buNone/>
            </a:pPr>
            <a:endParaRPr lang="fr-FR" sz="700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fr-FR" sz="2000" dirty="0"/>
              <a:t>Etape manuelle introduisant un risque d’erreur important</a:t>
            </a:r>
            <a:endParaRPr lang="fr-FR" sz="3200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24930" y="241559"/>
            <a:ext cx="10628870" cy="598702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Etape 4:   Conversion en 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*.tif 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et export  dans le répertoire de sortie</a:t>
            </a:r>
          </a:p>
        </p:txBody>
      </p:sp>
    </p:spTree>
    <p:extLst>
      <p:ext uri="{BB962C8B-B14F-4D97-AF65-F5344CB8AC3E}">
        <p14:creationId xmlns:p14="http://schemas.microsoft.com/office/powerpoint/2010/main" val="32625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001" y="551935"/>
            <a:ext cx="10958384" cy="2446638"/>
          </a:xfrm>
        </p:spPr>
        <p:txBody>
          <a:bodyPr>
            <a:normAutofit/>
          </a:bodyPr>
          <a:lstStyle/>
          <a:p>
            <a:r>
              <a:rPr lang="fr-FR" sz="2000" dirty="0"/>
              <a:t>L’outil MeMoTF automatise les étapes manuelles citées précédemment</a:t>
            </a:r>
          </a:p>
          <a:p>
            <a:endParaRPr lang="fr-FR" sz="2000" dirty="0"/>
          </a:p>
          <a:p>
            <a:r>
              <a:rPr lang="fr-FR" sz="2000" dirty="0"/>
              <a:t>Seuls le téléchargement, l’acquisition et l’extraction des données source sont à opérer manuellement</a:t>
            </a:r>
          </a:p>
          <a:p>
            <a:endParaRPr lang="fr-FR" sz="2000" dirty="0"/>
          </a:p>
          <a:p>
            <a:r>
              <a:rPr lang="fr-FR" sz="2000" dirty="0"/>
              <a:t>Rasters en sortie directement exploitables</a:t>
            </a:r>
            <a:endParaRPr lang="en-US" sz="2000" dirty="0"/>
          </a:p>
        </p:txBody>
      </p:sp>
      <p:grpSp>
        <p:nvGrpSpPr>
          <p:cNvPr id="2" name="Groupe 1"/>
          <p:cNvGrpSpPr/>
          <p:nvPr/>
        </p:nvGrpSpPr>
        <p:grpSpPr>
          <a:xfrm>
            <a:off x="405903" y="2956924"/>
            <a:ext cx="11722893" cy="3810186"/>
            <a:chOff x="405903" y="2956924"/>
            <a:chExt cx="11722893" cy="381018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6086" y="4789420"/>
              <a:ext cx="7172710" cy="197769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903" y="5043085"/>
              <a:ext cx="4048125" cy="1724025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1685" y="2956924"/>
              <a:ext cx="1943100" cy="14795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</p:pic>
        <p:sp>
          <p:nvSpPr>
            <p:cNvPr id="18" name="Flèche vers le bas 17"/>
            <p:cNvSpPr/>
            <p:nvPr/>
          </p:nvSpPr>
          <p:spPr>
            <a:xfrm>
              <a:off x="2689895" y="4435386"/>
              <a:ext cx="526680" cy="701824"/>
            </a:xfrm>
            <a:prstGeom prst="downArrow">
              <a:avLst>
                <a:gd name="adj1" fmla="val 50000"/>
                <a:gd name="adj2" fmla="val 5648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Espace réservé du contenu 5"/>
          <p:cNvPicPr>
            <a:picLocks noChangeAspect="1"/>
          </p:cNvPicPr>
          <p:nvPr/>
        </p:nvPicPr>
        <p:blipFill rotWithShape="1">
          <a:blip r:embed="rId5"/>
          <a:srcRect r="60315"/>
          <a:stretch/>
        </p:blipFill>
        <p:spPr>
          <a:xfrm>
            <a:off x="405903" y="2829938"/>
            <a:ext cx="1602722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7417"/>
            <a:ext cx="10515600" cy="508086"/>
          </a:xfrm>
        </p:spPr>
        <p:txBody>
          <a:bodyPr>
            <a:noAutofit/>
          </a:bodyPr>
          <a:lstStyle/>
          <a:p>
            <a:pPr algn="ctr"/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015" y="894304"/>
            <a:ext cx="11666137" cy="5724706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 L’outil </a:t>
            </a:r>
            <a:r>
              <a:rPr lang="fr-FR" sz="2000" b="1" dirty="0"/>
              <a:t>Merge and Mosaic Through Folders « MeMoTF » :</a:t>
            </a:r>
          </a:p>
          <a:p>
            <a:endParaRPr lang="fr-FR" sz="7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gain de temps considérable</a:t>
            </a:r>
          </a:p>
          <a:p>
            <a:pPr marL="457200" lvl="1" indent="0">
              <a:buNone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Limitation des erreurs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600" dirty="0"/>
          </a:p>
          <a:p>
            <a:pPr lvl="1">
              <a:buFont typeface="Wingdings" panose="05000000000000000000" pitchFamily="2" charset="2"/>
              <a:buChar char="ü"/>
            </a:pPr>
            <a:endParaRPr lang="fr-FR" sz="3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reconstitution de grandes bases de données spatialisées couvrant de vastes zones.</a:t>
            </a:r>
          </a:p>
          <a:p>
            <a:pPr lvl="1"/>
            <a:endParaRPr lang="fr-FR" sz="600" dirty="0"/>
          </a:p>
          <a:p>
            <a:pPr lvl="1"/>
            <a:endParaRPr lang="fr-FR" sz="500" i="1" dirty="0"/>
          </a:p>
          <a:p>
            <a:pPr lvl="1"/>
            <a:endParaRPr lang="fr-FR" sz="500" i="1" dirty="0"/>
          </a:p>
          <a:p>
            <a:pPr lvl="1"/>
            <a:endParaRPr lang="fr-FR" sz="500" i="1" dirty="0"/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L’une de ses grands particularités reste:</a:t>
            </a:r>
          </a:p>
          <a:p>
            <a:pPr marL="0" indent="0">
              <a:buNone/>
            </a:pPr>
            <a:endParaRPr lang="fr-FR" sz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sz="3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Sa 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facilité d’usage </a:t>
            </a:r>
            <a:r>
              <a:rPr lang="fr-FR" sz="2000" dirty="0"/>
              <a:t>: c’est un outil très pratique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600" dirty="0"/>
          </a:p>
          <a:p>
            <a:pPr lvl="1">
              <a:buFont typeface="Wingdings" panose="05000000000000000000" pitchFamily="2" charset="2"/>
              <a:buChar char="ü"/>
            </a:pPr>
            <a:endParaRPr lang="fr-FR" sz="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Sa 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capacité d’adaptation aux besoins de différents utilisateurs </a:t>
            </a:r>
            <a:r>
              <a:rPr lang="fr-FR" sz="2000" dirty="0"/>
              <a:t>(ingénieurs, chercheurs etc.) et 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 différentes types de données spatialisées</a:t>
            </a:r>
            <a:r>
              <a:rPr lang="fr-FR" sz="2000" dirty="0"/>
              <a:t>:  vectorielles (Programme OLIZERO avec le LIED) ou Rasters (produits de l’imagerie satellitaire)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700" dirty="0"/>
          </a:p>
          <a:p>
            <a:pPr lvl="1">
              <a:buFont typeface="Wingdings" panose="05000000000000000000" pitchFamily="2" charset="2"/>
              <a:buChar char="ü"/>
            </a:pPr>
            <a:endParaRPr lang="fr-FR" sz="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Sa 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flexibilité</a:t>
            </a:r>
            <a:r>
              <a:rPr lang="fr-FR" sz="2000" dirty="0"/>
              <a:t>  combinaisons faciles avec d’autres outils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5453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4402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Perspectives</a:t>
            </a:r>
            <a:endParaRPr lang="fr-FR" dirty="0">
              <a:latin typeface="Copperplate Gothic Bold" panose="020E07050202060204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795" y="1195070"/>
            <a:ext cx="11395075" cy="5296535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2000"/>
              </a:lnSpc>
              <a:spcBef>
                <a:spcPts val="0"/>
              </a:spcBef>
              <a:buClr>
                <a:srgbClr val="000000"/>
              </a:buClr>
              <a:buFont typeface="Calibri"/>
              <a:buChar char="•"/>
            </a:pPr>
            <a:r>
              <a:rPr lang="en-US" altLang="ko-KR" sz="2000" b="1" dirty="0">
                <a:solidFill>
                  <a:srgbClr val="000000"/>
                </a:solidFill>
                <a:latin typeface="Calibri" charset="0"/>
              </a:rPr>
              <a:t>Merge and Mosaic Through Folders « </a:t>
            </a:r>
            <a:r>
              <a:rPr lang="en-US" altLang="ko-KR" sz="2000" b="1" dirty="0" err="1">
                <a:solidFill>
                  <a:srgbClr val="000000"/>
                </a:solidFill>
                <a:latin typeface="Calibri" charset="0"/>
              </a:rPr>
              <a:t>MeMoTF</a:t>
            </a:r>
            <a:r>
              <a:rPr lang="en-US" altLang="ko-KR" sz="2000" b="1" dirty="0">
                <a:solidFill>
                  <a:srgbClr val="000000"/>
                </a:solidFill>
                <a:latin typeface="Calibri" charset="0"/>
              </a:rPr>
              <a:t> » n’est pas un outil figé </a:t>
            </a:r>
            <a:r>
              <a:rPr lang="en-US" altLang="ko-KR" sz="2000" dirty="0">
                <a:solidFill>
                  <a:srgbClr val="000000"/>
                </a:solidFill>
                <a:latin typeface="Calibri" charset="0"/>
              </a:rPr>
              <a:t>: </a:t>
            </a:r>
            <a:endParaRPr lang="ko-KR" altLang="en-US" sz="2000" dirty="0">
              <a:latin typeface="Calibri" charset="0"/>
            </a:endParaRPr>
          </a:p>
          <a:p>
            <a:pPr>
              <a:lnSpc>
                <a:spcPct val="92000"/>
              </a:lnSpc>
              <a:buNone/>
            </a:pPr>
            <a:endParaRPr lang="ko-KR" altLang="en-US" sz="900" dirty="0">
              <a:latin typeface="Calibri" charset="0"/>
            </a:endParaRPr>
          </a:p>
          <a:p>
            <a:pPr marL="685800">
              <a:lnSpc>
                <a:spcPct val="92000"/>
              </a:lnSpc>
              <a:spcBef>
                <a:spcPts val="500"/>
              </a:spcBef>
              <a:buNone/>
            </a:pPr>
            <a:endParaRPr lang="ko-KR" altLang="en-US" sz="2000" dirty="0">
              <a:latin typeface="Calibri" charset="0"/>
            </a:endParaRPr>
          </a:p>
          <a:p>
            <a:pPr marL="685800">
              <a:lnSpc>
                <a:spcPct val="92000"/>
              </a:lnSpc>
              <a:spcBef>
                <a:spcPts val="500"/>
              </a:spcBef>
              <a:buClr>
                <a:srgbClr val="000000"/>
              </a:buClr>
              <a:buFont typeface="Wingdings"/>
              <a:buChar char="ü"/>
            </a:pPr>
            <a:r>
              <a:rPr lang="en-US" altLang="ko-KR" sz="2000" dirty="0">
                <a:solidFill>
                  <a:srgbClr val="000000"/>
                </a:solidFill>
                <a:latin typeface="Calibri" charset="0"/>
              </a:rPr>
              <a:t>Possibilité d’inverser le role de MeMoTf pour en faire un outil de </a:t>
            </a:r>
            <a:r>
              <a:rPr lang="fr-FR" altLang="ko-KR" sz="2000" dirty="0">
                <a:solidFill>
                  <a:srgbClr val="000000"/>
                </a:solidFill>
                <a:latin typeface="Calibri" charset="0"/>
              </a:rPr>
              <a:t>dissociation</a:t>
            </a:r>
            <a:r>
              <a:rPr lang="en-US" altLang="ko-KR" sz="2000" dirty="0">
                <a:solidFill>
                  <a:srgbClr val="000000"/>
                </a:solidFill>
                <a:latin typeface="Calibri" charset="0"/>
              </a:rPr>
              <a:t> :</a:t>
            </a:r>
          </a:p>
          <a:p>
            <a:pPr marL="685800">
              <a:lnSpc>
                <a:spcPct val="92000"/>
              </a:lnSpc>
              <a:spcBef>
                <a:spcPts val="500"/>
              </a:spcBef>
              <a:buClr>
                <a:srgbClr val="000000"/>
              </a:buClr>
              <a:buFont typeface="Wingdings"/>
              <a:buChar char="ü"/>
            </a:pPr>
            <a:endParaRPr lang="en-US" altLang="ko-KR" sz="700" dirty="0">
              <a:solidFill>
                <a:srgbClr val="000000"/>
              </a:solidFill>
              <a:latin typeface="Calibri" charset="0"/>
            </a:endParaRPr>
          </a:p>
          <a:p>
            <a:pPr marL="1200150" lvl="1" indent="-285750">
              <a:lnSpc>
                <a:spcPct val="92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Calibri" charset="0"/>
              </a:rPr>
              <a:t>Utiliser </a:t>
            </a:r>
            <a:r>
              <a:rPr lang="fr-FR" altLang="ko-KR" sz="2000" dirty="0">
                <a:solidFill>
                  <a:srgbClr val="000000"/>
                </a:solidFill>
                <a:latin typeface="Calibri" charset="0"/>
              </a:rPr>
              <a:t>en</a:t>
            </a:r>
            <a:r>
              <a:rPr lang="en-US" altLang="ko-KR" sz="2000" dirty="0">
                <a:solidFill>
                  <a:srgbClr val="000000"/>
                </a:solidFill>
                <a:latin typeface="Calibri" charset="0"/>
              </a:rPr>
              <a:t> entree une grille zonale où chaque zone dispose d'un attribut </a:t>
            </a:r>
          </a:p>
          <a:p>
            <a:pPr marL="1200150" lvl="1" indent="-285750">
              <a:lnSpc>
                <a:spcPct val="92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endParaRPr lang="fr-FR" altLang="ko-KR" sz="300" dirty="0">
              <a:latin typeface="Calibri" charset="0"/>
            </a:endParaRPr>
          </a:p>
          <a:p>
            <a:pPr marL="1200150" lvl="1" indent="-285750">
              <a:lnSpc>
                <a:spcPct val="92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000" dirty="0">
                <a:solidFill>
                  <a:srgbClr val="000000"/>
                </a:solidFill>
                <a:latin typeface="Calibri" charset="0"/>
              </a:rPr>
              <a:t> Découper chaque zone à l’aide d’un attribut: </a:t>
            </a:r>
            <a:endParaRPr lang="en-US" altLang="ko-KR" dirty="0" smtClean="0">
              <a:solidFill>
                <a:srgbClr val="000000"/>
              </a:solidFill>
              <a:latin typeface="Calibri" charset="0"/>
            </a:endParaRPr>
          </a:p>
          <a:p>
            <a:pPr marL="2114550" lvl="3" indent="-285750">
              <a:lnSpc>
                <a:spcPct val="92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ko-KR" sz="2000" dirty="0">
                <a:solidFill>
                  <a:srgbClr val="000000"/>
                </a:solidFill>
                <a:latin typeface="Calibri" charset="0"/>
              </a:rPr>
              <a:t>Fichier de sortie</a:t>
            </a:r>
            <a:r>
              <a:rPr lang="en-US" altLang="ko-KR" dirty="0" smtClean="0">
                <a:solidFill>
                  <a:srgbClr val="000000"/>
                </a:solidFill>
                <a:latin typeface="Calibri" charset="0"/>
              </a:rPr>
              <a:t>:  nom de la couche + attribut de la grille.</a:t>
            </a:r>
          </a:p>
          <a:p>
            <a:pPr marL="2114550" lvl="3" indent="-285750">
              <a:lnSpc>
                <a:spcPct val="92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altLang="ko-KR" sz="300" dirty="0">
              <a:solidFill>
                <a:srgbClr val="000000"/>
              </a:solidFill>
              <a:latin typeface="Calibri" charset="0"/>
            </a:endParaRPr>
          </a:p>
          <a:p>
            <a:pPr marL="1828800" lvl="3" indent="0">
              <a:lnSpc>
                <a:spcPct val="92000"/>
              </a:lnSpc>
              <a:buClr>
                <a:srgbClr val="000000"/>
              </a:buClr>
              <a:buNone/>
            </a:pPr>
            <a:endParaRPr lang="en-US" altLang="ko-KR" sz="1000" dirty="0">
              <a:solidFill>
                <a:srgbClr val="000000"/>
              </a:solidFill>
              <a:latin typeface="Calibri" charset="0"/>
            </a:endParaRPr>
          </a:p>
          <a:p>
            <a:pPr marL="1828800" lvl="3" indent="0">
              <a:lnSpc>
                <a:spcPct val="92000"/>
              </a:lnSpc>
              <a:buClr>
                <a:srgbClr val="0000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latin typeface="Calibri" charset="0"/>
              </a:rPr>
              <a:t>	</a:t>
            </a:r>
          </a:p>
          <a:p>
            <a:pPr marL="1828800" lvl="3" indent="0">
              <a:lnSpc>
                <a:spcPct val="92000"/>
              </a:lnSpc>
              <a:buClr>
                <a:srgbClr val="000000"/>
              </a:buClr>
              <a:buNone/>
            </a:pPr>
            <a:endParaRPr lang="ko-KR" altLang="en-US" sz="1000" dirty="0">
              <a:latin typeface="Calibri" charset="0"/>
            </a:endParaRPr>
          </a:p>
          <a:p>
            <a:pPr marL="685800">
              <a:lnSpc>
                <a:spcPct val="92000"/>
              </a:lnSpc>
              <a:spcBef>
                <a:spcPts val="500"/>
              </a:spcBef>
              <a:buClr>
                <a:srgbClr val="000000"/>
              </a:buClr>
              <a:buFont typeface="Wingdings"/>
              <a:buChar char="ü"/>
            </a:pPr>
            <a:r>
              <a:rPr lang="en-US" altLang="ko-KR" sz="2000" dirty="0" err="1">
                <a:solidFill>
                  <a:srgbClr val="000000"/>
                </a:solidFill>
                <a:latin typeface="Calibri" charset="0"/>
              </a:rPr>
              <a:t>Possibilité</a:t>
            </a:r>
            <a:r>
              <a:rPr lang="en-US" altLang="ko-KR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Calibri" charset="0"/>
              </a:rPr>
              <a:t>d’assembler</a:t>
            </a:r>
            <a:r>
              <a:rPr lang="en-US" altLang="ko-KR" sz="2000" dirty="0">
                <a:solidFill>
                  <a:srgbClr val="000000"/>
                </a:solidFill>
                <a:latin typeface="Calibri" charset="0"/>
              </a:rPr>
              <a:t> des séries temporelles:  </a:t>
            </a:r>
          </a:p>
          <a:p>
            <a:pPr marL="685800">
              <a:lnSpc>
                <a:spcPct val="92000"/>
              </a:lnSpc>
              <a:spcBef>
                <a:spcPts val="500"/>
              </a:spcBef>
              <a:buClr>
                <a:srgbClr val="000000"/>
              </a:buClr>
              <a:buFont typeface="Wingdings"/>
              <a:buChar char="ü"/>
            </a:pPr>
            <a:endParaRPr lang="en-US" altLang="ko-KR" sz="700" dirty="0">
              <a:solidFill>
                <a:srgbClr val="000000"/>
              </a:solidFill>
              <a:latin typeface="Calibri" charset="0"/>
            </a:endParaRPr>
          </a:p>
          <a:p>
            <a:pPr marL="1200150" lvl="1" indent="-285750">
              <a:lnSpc>
                <a:spcPct val="92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000" dirty="0" err="1">
                <a:solidFill>
                  <a:srgbClr val="000000"/>
                </a:solidFill>
              </a:rPr>
              <a:t>Regrouper</a:t>
            </a:r>
            <a:r>
              <a:rPr lang="en-US" altLang="ko-KR" sz="2000" dirty="0">
                <a:solidFill>
                  <a:srgbClr val="000000"/>
                </a:solidFill>
              </a:rPr>
              <a:t> des </a:t>
            </a:r>
            <a:r>
              <a:rPr lang="en-US" altLang="ko-KR" sz="2000" dirty="0" err="1">
                <a:solidFill>
                  <a:srgbClr val="000000"/>
                </a:solidFill>
              </a:rPr>
              <a:t>données</a:t>
            </a:r>
            <a:r>
              <a:rPr lang="en-US" altLang="ko-KR" sz="2000" dirty="0">
                <a:solidFill>
                  <a:srgbClr val="000000"/>
                </a:solidFill>
              </a:rPr>
              <a:t> de dates </a:t>
            </a:r>
            <a:r>
              <a:rPr lang="en-US" altLang="ko-KR" sz="2000" dirty="0" err="1">
                <a:solidFill>
                  <a:srgbClr val="000000"/>
                </a:solidFill>
              </a:rPr>
              <a:t>différentes</a:t>
            </a:r>
            <a:r>
              <a:rPr lang="en-US" altLang="ko-KR" sz="2000" dirty="0">
                <a:solidFill>
                  <a:srgbClr val="000000"/>
                </a:solidFill>
              </a:rPr>
              <a:t> sur </a:t>
            </a:r>
            <a:r>
              <a:rPr lang="en-US" altLang="ko-KR" sz="2000" dirty="0" err="1">
                <a:solidFill>
                  <a:srgbClr val="000000"/>
                </a:solidFill>
              </a:rPr>
              <a:t>une</a:t>
            </a:r>
            <a:r>
              <a:rPr lang="en-US" altLang="ko-KR" sz="2000" dirty="0">
                <a:solidFill>
                  <a:srgbClr val="000000"/>
                </a:solidFill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</a:rPr>
              <a:t>même</a:t>
            </a:r>
            <a:r>
              <a:rPr lang="en-US" altLang="ko-KR" sz="2000" dirty="0">
                <a:solidFill>
                  <a:srgbClr val="000000"/>
                </a:solidFill>
              </a:rPr>
              <a:t> zone </a:t>
            </a:r>
            <a:r>
              <a:rPr lang="en-US" altLang="ko-KR" sz="2000" dirty="0" err="1">
                <a:solidFill>
                  <a:srgbClr val="000000"/>
                </a:solidFill>
              </a:rPr>
              <a:t>géographique</a:t>
            </a:r>
            <a:r>
              <a:rPr lang="en-US" altLang="ko-KR" sz="2000" dirty="0">
                <a:solidFill>
                  <a:srgbClr val="000000"/>
                </a:solidFill>
              </a:rPr>
              <a:t>.</a:t>
            </a:r>
            <a:endParaRPr lang="ko-KR" altLang="en-US" sz="1800" dirty="0"/>
          </a:p>
          <a:p>
            <a:pPr marL="685800">
              <a:lnSpc>
                <a:spcPct val="92000"/>
              </a:lnSpc>
              <a:spcBef>
                <a:spcPts val="500"/>
              </a:spcBef>
              <a:buNone/>
            </a:pPr>
            <a:endParaRPr lang="fr-FR" altLang="ko-KR" sz="2000" dirty="0">
              <a:latin typeface="Calibri" charset="0"/>
            </a:endParaRPr>
          </a:p>
          <a:p>
            <a:pPr>
              <a:lnSpc>
                <a:spcPct val="92000"/>
              </a:lnSpc>
              <a:buNone/>
            </a:pPr>
            <a:endParaRPr lang="ko-KR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2587" y="1531877"/>
            <a:ext cx="10515600" cy="2158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>
                <a:latin typeface="Bauhaus 93" panose="04030905020B02020C02" pitchFamily="82" charset="0"/>
              </a:rPr>
              <a:t>Merci de votre aimable attention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01436" y="5787736"/>
            <a:ext cx="10554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Contact:                                                                                      </a:t>
            </a:r>
            <a:r>
              <a:rPr lang="fr-FR" dirty="0"/>
              <a:t>Kévin BOURRAND    </a:t>
            </a:r>
            <a:r>
              <a:rPr lang="fr-FR" i="1" u="sng" dirty="0">
                <a:solidFill>
                  <a:srgbClr val="00B0F0"/>
                </a:solidFill>
                <a:hlinkClick r:id="rId2"/>
              </a:rPr>
              <a:t>k.bourrand@hotmail.fr</a:t>
            </a:r>
            <a:endParaRPr lang="fr-FR" i="1" dirty="0">
              <a:solidFill>
                <a:srgbClr val="00B0F0"/>
              </a:solidFill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             </a:t>
            </a:r>
            <a:r>
              <a:rPr lang="fr-FR" dirty="0"/>
              <a:t>Pôle Image / Université Paris Diderot-Paris 7</a:t>
            </a:r>
          </a:p>
          <a:p>
            <a:r>
              <a:rPr lang="fr-FR" dirty="0"/>
              <a:t>			                                                   </a:t>
            </a:r>
            <a:r>
              <a:rPr lang="fr-FR" i="1" u="sng" dirty="0">
                <a:solidFill>
                  <a:srgbClr val="00B0F0"/>
                </a:solidFill>
              </a:rPr>
              <a:t>www.pôle-image.ghss.univ-paris-diderot.fr</a:t>
            </a:r>
          </a:p>
        </p:txBody>
      </p:sp>
    </p:spTree>
    <p:extLst>
      <p:ext uri="{BB962C8B-B14F-4D97-AF65-F5344CB8AC3E}">
        <p14:creationId xmlns:p14="http://schemas.microsoft.com/office/powerpoint/2010/main" val="27655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Crédits photo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451607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fr-FR" sz="1400" dirty="0">
                <a:hlinkClick r:id="rId2"/>
              </a:rPr>
              <a:t>http://philcarto.free.fr/FondsMonde/planispheres.htm</a:t>
            </a:r>
            <a:endParaRPr lang="fr-FR" sz="1400" dirty="0"/>
          </a:p>
          <a:p>
            <a:r>
              <a:rPr lang="fr-FR" sz="1400" dirty="0"/>
              <a:t>Photographie Couvert arboré et arbustif Afrique de l’Ouest (Diédhiou. I)</a:t>
            </a:r>
          </a:p>
          <a:p>
            <a:r>
              <a:rPr lang="fr-FR" sz="1400" dirty="0"/>
              <a:t>Photographie Couvert arboré et arbustif Nord de la Scandinavie (Courault. R)</a:t>
            </a:r>
          </a:p>
          <a:p>
            <a:r>
              <a:rPr lang="en-US" sz="1400" dirty="0">
                <a:hlinkClick r:id="rId3"/>
              </a:rPr>
              <a:t>https://wdc.dlr.de/sensors/modis/images/modis.jpg</a:t>
            </a:r>
            <a:endParaRPr lang="en-US" sz="1400" dirty="0"/>
          </a:p>
          <a:p>
            <a:r>
              <a:rPr lang="en-US" sz="1400" dirty="0">
                <a:hlinkClick r:id="rId4"/>
              </a:rPr>
              <a:t>http://a4.mzstatic.com/eu/r30/Purple/v4/e1/d6/1a/e1d61acb-3911-a000-5663-cf396f6c72d9/icon256.png</a:t>
            </a:r>
            <a:endParaRPr lang="en-US" sz="1400" dirty="0"/>
          </a:p>
          <a:p>
            <a:r>
              <a:rPr lang="en-US" sz="1400" dirty="0">
                <a:hlinkClick r:id="rId5"/>
              </a:rPr>
              <a:t>http://www.idlcoyote.com/map_tips/modis_overlay_2.png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fr-FR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08562"/>
            <a:ext cx="10515600" cy="637643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Fonctionnement (1)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03655" y="1359243"/>
            <a:ext cx="5428734" cy="478618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Regroupement basé sur la structure du nom de fichier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Automatisation de l’écriture de la </a:t>
            </a:r>
            <a:r>
              <a:rPr lang="fr-FR" sz="2000" dirty="0"/>
              <a:t>commande par lots des outils « Merge » et « </a:t>
            </a:r>
            <a:r>
              <a:rPr lang="fr-FR" sz="2000" dirty="0" err="1"/>
              <a:t>Mosaïc</a:t>
            </a:r>
            <a:r>
              <a:rPr lang="fr-FR" sz="2000" dirty="0"/>
              <a:t> to new raster » 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Environnement Python</a:t>
            </a:r>
            <a:endParaRPr lang="fr-FR" sz="2000" dirty="0"/>
          </a:p>
          <a:p>
            <a:endParaRPr lang="fr-FR" sz="2000" dirty="0"/>
          </a:p>
        </p:txBody>
      </p:sp>
      <p:grpSp>
        <p:nvGrpSpPr>
          <p:cNvPr id="3" name="Groupe 2"/>
          <p:cNvGrpSpPr/>
          <p:nvPr/>
        </p:nvGrpSpPr>
        <p:grpSpPr>
          <a:xfrm>
            <a:off x="6252519" y="2156213"/>
            <a:ext cx="5805385" cy="3381375"/>
            <a:chOff x="5304423" y="1954881"/>
            <a:chExt cx="5962650" cy="338137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4423" y="1954881"/>
              <a:ext cx="5962650" cy="3381375"/>
            </a:xfrm>
            <a:prstGeom prst="rect">
              <a:avLst/>
            </a:prstGeom>
          </p:spPr>
        </p:pic>
        <p:sp>
          <p:nvSpPr>
            <p:cNvPr id="5" name="Flèche droite 4"/>
            <p:cNvSpPr/>
            <p:nvPr/>
          </p:nvSpPr>
          <p:spPr>
            <a:xfrm rot="1531474">
              <a:off x="7578261" y="3186857"/>
              <a:ext cx="1364868" cy="20854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droite 7"/>
            <p:cNvSpPr/>
            <p:nvPr/>
          </p:nvSpPr>
          <p:spPr>
            <a:xfrm rot="20095823">
              <a:off x="7579879" y="4295712"/>
              <a:ext cx="1363822" cy="20854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Accolade fermante 5"/>
            <p:cNvSpPr/>
            <p:nvPr/>
          </p:nvSpPr>
          <p:spPr>
            <a:xfrm>
              <a:off x="7224708" y="2446422"/>
              <a:ext cx="248653" cy="1138990"/>
            </a:xfrm>
            <a:prstGeom prst="rightBrace">
              <a:avLst>
                <a:gd name="adj1" fmla="val 32575"/>
                <a:gd name="adj2" fmla="val 5066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Accolade fermante 8"/>
            <p:cNvSpPr/>
            <p:nvPr/>
          </p:nvSpPr>
          <p:spPr>
            <a:xfrm>
              <a:off x="7224708" y="4093565"/>
              <a:ext cx="248653" cy="1138990"/>
            </a:xfrm>
            <a:prstGeom prst="rightBrace">
              <a:avLst>
                <a:gd name="adj1" fmla="val 32575"/>
                <a:gd name="adj2" fmla="val 5066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3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06938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Fonctionnement (2)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56" y="1672281"/>
            <a:ext cx="8712245" cy="38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884" y="102891"/>
            <a:ext cx="10515600" cy="679485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Structure: étape 1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178" y="782376"/>
            <a:ext cx="11384692" cy="5321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 </a:t>
            </a:r>
            <a:r>
              <a:rPr lang="fr-FR" sz="2000" dirty="0" smtClean="0"/>
              <a:t>Définir la plage de caractère partagée par les fichiers à assembler</a:t>
            </a:r>
            <a:endParaRPr lang="fr-FR" dirty="0" smtClean="0"/>
          </a:p>
          <a:p>
            <a:pPr lvl="2">
              <a:lnSpc>
                <a:spcPct val="150000"/>
              </a:lnSpc>
            </a:pPr>
            <a:r>
              <a:rPr lang="fr-FR" dirty="0" smtClean="0"/>
              <a:t>Transformation des paramètres de saisie vers les paramètres Python</a:t>
            </a:r>
          </a:p>
          <a:p>
            <a:pPr lvl="2">
              <a:lnSpc>
                <a:spcPct val="150000"/>
              </a:lnSpc>
            </a:pPr>
            <a:r>
              <a:rPr lang="fr-FR" dirty="0" smtClean="0"/>
              <a:t>Utilisation des index de chaîne de caractères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2000" dirty="0" smtClean="0"/>
          </a:p>
          <a:p>
            <a:pPr marL="457200" lvl="3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fr-FR" sz="2000" i="1" dirty="0" smtClean="0"/>
              <a:t>Paramètres en entrée</a:t>
            </a:r>
          </a:p>
          <a:p>
            <a:pPr marL="1257300" lvl="4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fr-FR" sz="2000" dirty="0" smtClean="0"/>
              <a:t>Premier caractère: 1 (en partant du début)</a:t>
            </a:r>
          </a:p>
          <a:p>
            <a:pPr marL="1257300" lvl="4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fr-FR" sz="2000" dirty="0" smtClean="0"/>
              <a:t>Dernier caractère: 3 (en partant de la fin)</a:t>
            </a:r>
          </a:p>
          <a:p>
            <a:pPr marL="457200" lvl="3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fr-FR" sz="2000" i="1" dirty="0" smtClean="0"/>
              <a:t>Syntaxe Python</a:t>
            </a:r>
          </a:p>
          <a:p>
            <a:pPr marL="1257300" lvl="4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fr-FR" sz="2000" dirty="0" smtClean="0"/>
              <a:t>NOM_FICHIER[:-2] </a:t>
            </a:r>
          </a:p>
          <a:p>
            <a:pPr marL="0" indent="0">
              <a:buNone/>
            </a:pPr>
            <a:endParaRPr lang="fr-FR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7067846" y="3727089"/>
            <a:ext cx="4351638" cy="2585251"/>
            <a:chOff x="7244546" y="3183392"/>
            <a:chExt cx="4109254" cy="2585251"/>
          </a:xfrm>
        </p:grpSpPr>
        <p:sp>
          <p:nvSpPr>
            <p:cNvPr id="5" name="Rectangle 4"/>
            <p:cNvSpPr/>
            <p:nvPr/>
          </p:nvSpPr>
          <p:spPr>
            <a:xfrm>
              <a:off x="7244546" y="3183392"/>
              <a:ext cx="4033055" cy="519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NOM_FICHIER =</a:t>
              </a:r>
              <a:r>
                <a:rPr lang="fr-FR" sz="2400" dirty="0" smtClean="0">
                  <a:solidFill>
                    <a:srgbClr val="FF0000"/>
                  </a:solidFill>
                </a:rPr>
                <a:t> </a:t>
              </a:r>
              <a:r>
                <a:rPr lang="fr-FR" sz="2400" dirty="0">
                  <a:solidFill>
                    <a:sysClr val="windowText" lastClr="000000"/>
                  </a:solidFill>
                </a:rPr>
                <a:t>"</a:t>
              </a:r>
              <a:r>
                <a:rPr lang="fr-FR" sz="2400" dirty="0" smtClean="0">
                  <a:solidFill>
                    <a:srgbClr val="FF0000"/>
                  </a:solidFill>
                </a:rPr>
                <a:t>Routes</a:t>
              </a:r>
              <a:r>
                <a:rPr lang="fr-FR" sz="2400" dirty="0" smtClean="0">
                  <a:solidFill>
                    <a:schemeClr val="tx1"/>
                  </a:solidFill>
                </a:rPr>
                <a:t>_Z1</a:t>
              </a:r>
              <a:r>
                <a:rPr lang="fr-FR" sz="2400" dirty="0">
                  <a:solidFill>
                    <a:sysClr val="windowText" lastClr="000000"/>
                  </a:solidFill>
                </a:rPr>
                <a:t>"</a:t>
              </a:r>
              <a:endParaRPr 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58846" y="4642687"/>
              <a:ext cx="3956855" cy="519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schemeClr val="tx1"/>
                  </a:solidFill>
                </a:rPr>
                <a:t>NOM_FICHIER = </a:t>
              </a:r>
              <a:r>
                <a:rPr lang="fr-FR" sz="2400" dirty="0">
                  <a:solidFill>
                    <a:sysClr val="windowText" lastClr="000000"/>
                  </a:solidFill>
                </a:rPr>
                <a:t>"</a:t>
              </a:r>
              <a:r>
                <a:rPr lang="fr-FR" sz="2400" dirty="0" smtClean="0">
                  <a:solidFill>
                    <a:srgbClr val="FF0000"/>
                  </a:solidFill>
                </a:rPr>
                <a:t>Rivières</a:t>
              </a:r>
              <a:r>
                <a:rPr lang="fr-FR" sz="2400" dirty="0" smtClean="0">
                  <a:solidFill>
                    <a:schemeClr val="tx1"/>
                  </a:solidFill>
                </a:rPr>
                <a:t>_Z1</a:t>
              </a:r>
              <a:r>
                <a:rPr lang="fr-FR" sz="2400" dirty="0">
                  <a:solidFill>
                    <a:sysClr val="windowText" lastClr="000000"/>
                  </a:solidFill>
                </a:rPr>
                <a:t>"</a:t>
              </a:r>
              <a:endParaRPr 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20747" y="5249031"/>
              <a:ext cx="3956854" cy="519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NOM_FICHIER</a:t>
              </a:r>
              <a:r>
                <a:rPr lang="fr-FR" sz="2400" dirty="0">
                  <a:solidFill>
                    <a:schemeClr val="tx1"/>
                  </a:solidFill>
                </a:rPr>
                <a:t> [:-2]</a:t>
              </a:r>
              <a:endParaRPr lang="fr-FR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&gt;&gt;&gt; </a:t>
              </a:r>
              <a:r>
                <a:rPr lang="fr-FR" sz="2400" dirty="0">
                  <a:solidFill>
                    <a:sysClr val="windowText" lastClr="000000"/>
                  </a:solidFill>
                </a:rPr>
                <a:t>"</a:t>
              </a:r>
              <a:r>
                <a:rPr lang="fr-FR" sz="2400" dirty="0" smtClean="0">
                  <a:solidFill>
                    <a:srgbClr val="FF0000"/>
                  </a:solidFill>
                </a:rPr>
                <a:t>Rivières</a:t>
              </a:r>
              <a:r>
                <a:rPr lang="fr-FR" sz="2400" dirty="0">
                  <a:solidFill>
                    <a:sysClr val="windowText" lastClr="000000"/>
                  </a:solidFill>
                </a:rPr>
                <a:t>"</a:t>
              </a:r>
              <a:endParaRPr 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20745" y="3804836"/>
              <a:ext cx="4033055" cy="519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NOM_FICHIER[:-2]</a:t>
              </a:r>
            </a:p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&gt;&gt;&gt; </a:t>
              </a:r>
              <a:r>
                <a:rPr lang="fr-FR" sz="2400" dirty="0">
                  <a:solidFill>
                    <a:sysClr val="windowText" lastClr="000000"/>
                  </a:solidFill>
                </a:rPr>
                <a:t>"</a:t>
              </a:r>
              <a:r>
                <a:rPr lang="fr-FR" sz="2400" dirty="0" smtClean="0">
                  <a:solidFill>
                    <a:srgbClr val="FF0000"/>
                  </a:solidFill>
                </a:rPr>
                <a:t>Routes</a:t>
              </a:r>
              <a:r>
                <a:rPr lang="fr-FR" sz="2400" dirty="0">
                  <a:solidFill>
                    <a:sysClr val="windowText" lastClr="000000"/>
                  </a:solidFill>
                </a:rPr>
                <a:t>"</a:t>
              </a:r>
              <a:endParaRPr lang="fr-FR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8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2952"/>
            <a:ext cx="10515600" cy="484691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Structure : étape 2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935" y="766088"/>
            <a:ext cx="10802753" cy="57662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Collecter tous les fichiers à assembler répondant à un caractère générique d’extension précis</a:t>
            </a:r>
          </a:p>
          <a:p>
            <a:pPr lvl="2">
              <a:lnSpc>
                <a:spcPct val="150000"/>
              </a:lnSpc>
            </a:pPr>
            <a:r>
              <a:rPr lang="fr-FR" dirty="0" smtClean="0"/>
              <a:t>Utilisation de la fonction </a:t>
            </a:r>
            <a:r>
              <a:rPr lang="fr-FR" i="1" dirty="0" err="1" smtClean="0"/>
              <a:t>walk</a:t>
            </a:r>
            <a:r>
              <a:rPr lang="fr-FR" dirty="0" smtClean="0"/>
              <a:t> du module </a:t>
            </a:r>
            <a:r>
              <a:rPr lang="fr-FR" i="1" dirty="0" smtClean="0"/>
              <a:t>os</a:t>
            </a:r>
            <a:r>
              <a:rPr lang="fr-FR" dirty="0" smtClean="0"/>
              <a:t> dans un dossier racine</a:t>
            </a:r>
          </a:p>
          <a:p>
            <a:pPr lvl="2">
              <a:lnSpc>
                <a:spcPct val="150000"/>
              </a:lnSpc>
            </a:pPr>
            <a:r>
              <a:rPr lang="fr-FR" dirty="0" smtClean="0"/>
              <a:t>Filtrage des fichiers trouvés en fonction de leurs extension</a:t>
            </a:r>
          </a:p>
          <a:p>
            <a:pPr lvl="2">
              <a:lnSpc>
                <a:spcPct val="150000"/>
              </a:lnSpc>
            </a:pPr>
            <a:r>
              <a:rPr lang="fr-FR" dirty="0" smtClean="0"/>
              <a:t>Entrée des fichiers filtrés dans une liste Python </a:t>
            </a:r>
          </a:p>
        </p:txBody>
      </p:sp>
      <p:sp>
        <p:nvSpPr>
          <p:cNvPr id="28" name="Flèche droite 27"/>
          <p:cNvSpPr/>
          <p:nvPr/>
        </p:nvSpPr>
        <p:spPr>
          <a:xfrm rot="809923">
            <a:off x="4839604" y="3859438"/>
            <a:ext cx="1594856" cy="90942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3081993" y="3124624"/>
            <a:ext cx="8592457" cy="742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2400" dirty="0" smtClean="0">
                <a:solidFill>
                  <a:sysClr val="windowText" lastClr="000000"/>
                </a:solidFill>
              </a:rPr>
              <a:t>	           	</a:t>
            </a:r>
            <a:endParaRPr lang="fr-FR" sz="24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10041" y="3154290"/>
            <a:ext cx="7098163" cy="37037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972" y="4005370"/>
            <a:ext cx="327140" cy="76332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801507" y="4041402"/>
            <a:ext cx="1871380" cy="208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Routes _Z1.</a:t>
            </a:r>
            <a:r>
              <a:rPr lang="fr-FR" dirty="0" smtClean="0">
                <a:solidFill>
                  <a:srgbClr val="FF0000"/>
                </a:solidFill>
              </a:rPr>
              <a:t>shp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01507" y="4473913"/>
            <a:ext cx="1871380" cy="233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Rivières_Z1.</a:t>
            </a:r>
            <a:r>
              <a:rPr lang="fr-FR" dirty="0" smtClean="0">
                <a:solidFill>
                  <a:srgbClr val="FF0000"/>
                </a:solidFill>
              </a:rPr>
              <a:t>shp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888" y="4886557"/>
            <a:ext cx="327140" cy="76332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801507" y="4925573"/>
            <a:ext cx="1871379" cy="2475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Routes _Z2.</a:t>
            </a:r>
            <a:r>
              <a:rPr lang="fr-FR" dirty="0" smtClean="0">
                <a:solidFill>
                  <a:srgbClr val="FF0000"/>
                </a:solidFill>
              </a:rPr>
              <a:t>shp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01507" y="5391445"/>
            <a:ext cx="1871379" cy="238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Rivières_Z2.</a:t>
            </a:r>
            <a:r>
              <a:rPr lang="fr-FR" dirty="0" smtClean="0">
                <a:solidFill>
                  <a:srgbClr val="FF0000"/>
                </a:solidFill>
              </a:rPr>
              <a:t>shp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19631" y="3626804"/>
            <a:ext cx="2421067" cy="28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Liste 0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6323276" y="3915486"/>
            <a:ext cx="2417422" cy="1860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5683661" y="6187609"/>
            <a:ext cx="3747891" cy="593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  </a:t>
            </a:r>
            <a:r>
              <a:rPr lang="fr-FR" dirty="0">
                <a:solidFill>
                  <a:sysClr val="windowText" lastClr="000000"/>
                </a:solidFill>
              </a:rPr>
              <a:t>["</a:t>
            </a:r>
            <a:r>
              <a:rPr lang="fr-FR" dirty="0" smtClean="0">
                <a:solidFill>
                  <a:schemeClr val="tx1"/>
                </a:solidFill>
              </a:rPr>
              <a:t>Routes_Z1.</a:t>
            </a:r>
            <a:r>
              <a:rPr lang="fr-FR" dirty="0" smtClean="0">
                <a:solidFill>
                  <a:srgbClr val="FF0000"/>
                </a:solidFill>
              </a:rPr>
              <a:t>shp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chemeClr val="tx1"/>
                </a:solidFill>
              </a:rPr>
              <a:t>, 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chemeClr val="tx1"/>
                </a:solidFill>
              </a:rPr>
              <a:t>Rivières_Z1.</a:t>
            </a:r>
            <a:r>
              <a:rPr lang="fr-FR" dirty="0" smtClean="0">
                <a:solidFill>
                  <a:srgbClr val="FF0000"/>
                </a:solidFill>
              </a:rPr>
              <a:t>shp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chemeClr val="tx1"/>
                </a:solidFill>
              </a:rPr>
              <a:t>Routes_Z2.</a:t>
            </a:r>
            <a:r>
              <a:rPr lang="fr-FR" dirty="0" smtClean="0">
                <a:solidFill>
                  <a:srgbClr val="FF0000"/>
                </a:solidFill>
              </a:rPr>
              <a:t>shp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chemeClr val="tx1"/>
                </a:solidFill>
              </a:rPr>
              <a:t>Rivières_Z2.</a:t>
            </a:r>
            <a:r>
              <a:rPr lang="fr-FR" dirty="0" smtClean="0">
                <a:solidFill>
                  <a:srgbClr val="FF0000"/>
                </a:solidFill>
              </a:rPr>
              <a:t>shp</a:t>
            </a:r>
            <a:r>
              <a:rPr lang="fr-FR" dirty="0">
                <a:solidFill>
                  <a:sysClr val="windowText" lastClr="000000"/>
                </a:solidFill>
              </a:rPr>
              <a:t>"]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390" y="3497373"/>
            <a:ext cx="300033" cy="70007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282147" y="3542565"/>
            <a:ext cx="1548603" cy="226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Routes_Z1.</a:t>
            </a:r>
            <a:r>
              <a:rPr lang="fr-FR" sz="1600" dirty="0" smtClean="0">
                <a:solidFill>
                  <a:srgbClr val="FF0000"/>
                </a:solidFill>
              </a:rPr>
              <a:t>shp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097" y="4234061"/>
            <a:ext cx="300033" cy="700077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281534" y="4311889"/>
            <a:ext cx="1548603" cy="226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Rivières_Z1.</a:t>
            </a:r>
            <a:r>
              <a:rPr lang="fr-FR" sz="1600" dirty="0" smtClean="0">
                <a:solidFill>
                  <a:srgbClr val="FF0000"/>
                </a:solidFill>
              </a:rPr>
              <a:t>shp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40960" y="3208309"/>
            <a:ext cx="2220458" cy="2636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Dossier Z1</a:t>
            </a:r>
            <a:endParaRPr lang="fr-FR" sz="1600" dirty="0"/>
          </a:p>
        </p:txBody>
      </p:sp>
      <p:sp>
        <p:nvSpPr>
          <p:cNvPr id="48" name="Rectangle 47"/>
          <p:cNvSpPr/>
          <p:nvPr/>
        </p:nvSpPr>
        <p:spPr>
          <a:xfrm>
            <a:off x="2740960" y="3475453"/>
            <a:ext cx="2217115" cy="14433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9" name="Rectangle 48"/>
          <p:cNvSpPr/>
          <p:nvPr/>
        </p:nvSpPr>
        <p:spPr>
          <a:xfrm>
            <a:off x="3281534" y="3927227"/>
            <a:ext cx="1548603" cy="226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Routes_Z1.prj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81534" y="4667846"/>
            <a:ext cx="1548603" cy="226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Rivières_Z1.prj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418" y="5272777"/>
            <a:ext cx="331854" cy="774325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3282760" y="5339673"/>
            <a:ext cx="1540575" cy="25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Routes_Z2.</a:t>
            </a:r>
            <a:r>
              <a:rPr lang="fr-FR" sz="1600" dirty="0" smtClean="0">
                <a:solidFill>
                  <a:srgbClr val="FF0000"/>
                </a:solidFill>
              </a:rPr>
              <a:t>shp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25" y="6009465"/>
            <a:ext cx="331854" cy="77432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3282147" y="6108997"/>
            <a:ext cx="1540575" cy="25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Rivières_Z2.</a:t>
            </a:r>
            <a:r>
              <a:rPr lang="fr-FR" sz="1600" dirty="0" smtClean="0">
                <a:solidFill>
                  <a:srgbClr val="FF0000"/>
                </a:solidFill>
              </a:rPr>
              <a:t>shp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48988" y="4990291"/>
            <a:ext cx="2209087" cy="26367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Dossier Z2</a:t>
            </a:r>
            <a:endParaRPr lang="fr-FR" sz="1600" dirty="0"/>
          </a:p>
        </p:txBody>
      </p:sp>
      <p:sp>
        <p:nvSpPr>
          <p:cNvPr id="56" name="Rectangle 55"/>
          <p:cNvSpPr/>
          <p:nvPr/>
        </p:nvSpPr>
        <p:spPr>
          <a:xfrm>
            <a:off x="2748988" y="5250857"/>
            <a:ext cx="2209087" cy="15298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57" name="Rectangle 56"/>
          <p:cNvSpPr/>
          <p:nvPr/>
        </p:nvSpPr>
        <p:spPr>
          <a:xfrm>
            <a:off x="3282147" y="5724335"/>
            <a:ext cx="1540575" cy="25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Routes_Z2.prj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82147" y="6464954"/>
            <a:ext cx="1540575" cy="25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Rivières_Z2.prj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9" name="Flèche droite 58"/>
          <p:cNvSpPr/>
          <p:nvPr/>
        </p:nvSpPr>
        <p:spPr>
          <a:xfrm rot="443918">
            <a:off x="4839604" y="4450732"/>
            <a:ext cx="1594856" cy="90942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lèche droite 59"/>
          <p:cNvSpPr/>
          <p:nvPr/>
        </p:nvSpPr>
        <p:spPr>
          <a:xfrm rot="20272834">
            <a:off x="4781971" y="5869549"/>
            <a:ext cx="1663104" cy="110204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lèche droite 60"/>
          <p:cNvSpPr/>
          <p:nvPr/>
        </p:nvSpPr>
        <p:spPr>
          <a:xfrm rot="20912231">
            <a:off x="4815000" y="5249543"/>
            <a:ext cx="1591183" cy="98137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944717" y="5910032"/>
            <a:ext cx="3335552" cy="20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</a:rPr>
              <a:t>Syntaxe Python</a:t>
            </a:r>
            <a:endParaRPr lang="fr-F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8899"/>
            <a:ext cx="10515600" cy="626671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Structure: étape 3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323" y="716503"/>
            <a:ext cx="11442357" cy="4886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Regrouper </a:t>
            </a:r>
            <a:r>
              <a:rPr lang="fr-FR" sz="2000" dirty="0"/>
              <a:t>les fichiers à assembler </a:t>
            </a:r>
            <a:r>
              <a:rPr lang="fr-FR" sz="2000" dirty="0" smtClean="0"/>
              <a:t>en fonction de la plage de caractère définie lors de l’étape 1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500" dirty="0" smtClean="0"/>
          </a:p>
          <a:p>
            <a:pPr lvl="2">
              <a:lnSpc>
                <a:spcPct val="150000"/>
              </a:lnSpc>
            </a:pPr>
            <a:r>
              <a:rPr lang="fr-FR" dirty="0" smtClean="0"/>
              <a:t>Utilisation d’une double boucle </a:t>
            </a:r>
            <a:r>
              <a:rPr lang="fr-FR" i="1" dirty="0" smtClean="0"/>
              <a:t>for </a:t>
            </a:r>
            <a:r>
              <a:rPr lang="fr-FR" dirty="0" smtClean="0"/>
              <a:t>afin d’appareiller les fichiers à assembler</a:t>
            </a:r>
          </a:p>
          <a:p>
            <a:pPr lvl="2">
              <a:lnSpc>
                <a:spcPct val="150000"/>
              </a:lnSpc>
            </a:pPr>
            <a:r>
              <a:rPr lang="fr-FR" dirty="0" smtClean="0"/>
              <a:t>Système de </a:t>
            </a:r>
            <a:r>
              <a:rPr lang="fr-FR" i="1" dirty="0" smtClean="0"/>
              <a:t>set</a:t>
            </a:r>
            <a:r>
              <a:rPr lang="fr-FR" dirty="0" smtClean="0"/>
              <a:t> pour éviter les doublons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75" y="3874153"/>
            <a:ext cx="327140" cy="763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0342" y="3883089"/>
            <a:ext cx="1688513" cy="2475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Routes</a:t>
            </a:r>
            <a:r>
              <a:rPr lang="fr-FR" dirty="0" smtClean="0">
                <a:solidFill>
                  <a:schemeClr val="tx1"/>
                </a:solidFill>
              </a:rPr>
              <a:t> _Z1.shp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0342" y="4354560"/>
            <a:ext cx="1688513" cy="233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B0F0"/>
                </a:solidFill>
              </a:rPr>
              <a:t>Rivières</a:t>
            </a:r>
            <a:r>
              <a:rPr lang="fr-FR" dirty="0" smtClean="0">
                <a:solidFill>
                  <a:schemeClr val="tx1"/>
                </a:solidFill>
              </a:rPr>
              <a:t>_Z1.shp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75" y="4797284"/>
            <a:ext cx="327140" cy="7633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0342" y="4806220"/>
            <a:ext cx="1688513" cy="2475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Routes</a:t>
            </a:r>
            <a:r>
              <a:rPr lang="fr-FR" dirty="0" smtClean="0">
                <a:solidFill>
                  <a:schemeClr val="tx1"/>
                </a:solidFill>
              </a:rPr>
              <a:t> _Z2.shp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0342" y="5277691"/>
            <a:ext cx="1688513" cy="233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B0F0"/>
                </a:solidFill>
              </a:rPr>
              <a:t>Rivières</a:t>
            </a:r>
            <a:r>
              <a:rPr lang="fr-FR" dirty="0" smtClean="0">
                <a:solidFill>
                  <a:schemeClr val="tx1"/>
                </a:solidFill>
              </a:rPr>
              <a:t>_Z2.shp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5600" y="3507451"/>
            <a:ext cx="2421067" cy="28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Liste 0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4423093" y="4299326"/>
            <a:ext cx="2231292" cy="519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89" y="3648418"/>
            <a:ext cx="345551" cy="8062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06821" y="3726707"/>
            <a:ext cx="1688664" cy="272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Routes</a:t>
            </a:r>
            <a:r>
              <a:rPr lang="fr-FR" dirty="0" smtClean="0">
                <a:solidFill>
                  <a:schemeClr val="tx1"/>
                </a:solidFill>
              </a:rPr>
              <a:t> _Z1.shp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6821" y="4128947"/>
            <a:ext cx="1688664" cy="256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Routes</a:t>
            </a:r>
            <a:r>
              <a:rPr lang="fr-FR" dirty="0" smtClean="0">
                <a:solidFill>
                  <a:schemeClr val="tx1"/>
                </a:solidFill>
              </a:rPr>
              <a:t>_Z2.shp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893" y="4897299"/>
            <a:ext cx="345551" cy="8062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592671" y="4987286"/>
            <a:ext cx="1688664" cy="272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B0F0"/>
                </a:solidFill>
              </a:rPr>
              <a:t>Rivières</a:t>
            </a:r>
            <a:r>
              <a:rPr lang="fr-FR" dirty="0" smtClean="0">
                <a:solidFill>
                  <a:schemeClr val="tx1"/>
                </a:solidFill>
              </a:rPr>
              <a:t> _Z1.shp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92671" y="5377813"/>
            <a:ext cx="1688664" cy="256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B0F0"/>
                </a:solidFill>
              </a:rPr>
              <a:t>Rivières</a:t>
            </a:r>
            <a:r>
              <a:rPr lang="fr-FR" dirty="0" smtClean="0">
                <a:solidFill>
                  <a:schemeClr val="tx1"/>
                </a:solidFill>
              </a:rPr>
              <a:t>_Z2.shp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36564" y="4584702"/>
            <a:ext cx="2472435" cy="317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Liste 1.2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7036566" y="3359451"/>
            <a:ext cx="2472434" cy="317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Liste 1.1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319245" y="3796133"/>
            <a:ext cx="2417422" cy="1860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036565" y="4907980"/>
            <a:ext cx="2472435" cy="820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036566" y="3682729"/>
            <a:ext cx="2472434" cy="7912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952508" y="2929711"/>
            <a:ext cx="2632650" cy="317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Liste 1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952508" y="3256583"/>
            <a:ext cx="2632650" cy="2559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924810" y="6046556"/>
            <a:ext cx="3705556" cy="593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  </a:t>
            </a:r>
            <a:r>
              <a:rPr lang="fr-FR" dirty="0">
                <a:solidFill>
                  <a:sysClr val="windowText" lastClr="000000"/>
                </a:solidFill>
              </a:rPr>
              <a:t>["</a:t>
            </a:r>
            <a:r>
              <a:rPr lang="fr-FR" dirty="0" smtClean="0">
                <a:solidFill>
                  <a:srgbClr val="FF0000"/>
                </a:solidFill>
              </a:rPr>
              <a:t>Routes</a:t>
            </a:r>
            <a:r>
              <a:rPr lang="fr-FR" dirty="0">
                <a:solidFill>
                  <a:sysClr val="windowText" lastClr="000000"/>
                </a:solidFill>
              </a:rPr>
              <a:t>_Z1.shp",</a:t>
            </a:r>
            <a:r>
              <a:rPr lang="fr-FR" dirty="0" smtClean="0">
                <a:solidFill>
                  <a:sysClr val="windowText" lastClr="000000"/>
                </a:solidFill>
              </a:rPr>
              <a:t> 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rgbClr val="00B0F0"/>
                </a:solidFill>
              </a:rPr>
              <a:t>Rivières</a:t>
            </a:r>
            <a:r>
              <a:rPr lang="fr-FR" dirty="0">
                <a:solidFill>
                  <a:sysClr val="windowText" lastClr="000000"/>
                </a:solidFill>
              </a:rPr>
              <a:t>_Z1.shp", "</a:t>
            </a:r>
            <a:r>
              <a:rPr lang="fr-FR" dirty="0" smtClean="0">
                <a:solidFill>
                  <a:srgbClr val="FF0000"/>
                </a:solidFill>
              </a:rPr>
              <a:t>Routes</a:t>
            </a:r>
            <a:r>
              <a:rPr lang="fr-FR" dirty="0">
                <a:solidFill>
                  <a:sysClr val="windowText" lastClr="000000"/>
                </a:solidFill>
              </a:rPr>
              <a:t>_Z2.shp", "</a:t>
            </a:r>
            <a:r>
              <a:rPr lang="fr-FR" dirty="0" smtClean="0">
                <a:solidFill>
                  <a:srgbClr val="00B0F0"/>
                </a:solidFill>
              </a:rPr>
              <a:t>Rivières</a:t>
            </a:r>
            <a:r>
              <a:rPr lang="fr-FR" dirty="0">
                <a:solidFill>
                  <a:sysClr val="windowText" lastClr="000000"/>
                </a:solidFill>
              </a:rPr>
              <a:t>_Z2.shp"]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9037" y="6143905"/>
            <a:ext cx="3802010" cy="593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  </a:t>
            </a:r>
            <a:r>
              <a:rPr lang="fr-FR" dirty="0">
                <a:solidFill>
                  <a:sysClr val="windowText" lastClr="000000"/>
                </a:solidFill>
              </a:rPr>
              <a:t>[["</a:t>
            </a:r>
            <a:r>
              <a:rPr lang="fr-FR" dirty="0" smtClean="0">
                <a:solidFill>
                  <a:srgbClr val="FF0000"/>
                </a:solidFill>
              </a:rPr>
              <a:t>Routes</a:t>
            </a:r>
            <a:r>
              <a:rPr lang="fr-FR" dirty="0">
                <a:solidFill>
                  <a:sysClr val="windowText" lastClr="000000"/>
                </a:solidFill>
              </a:rPr>
              <a:t>_Z1.shp",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rgbClr val="FF0000"/>
                </a:solidFill>
              </a:rPr>
              <a:t>Routes</a:t>
            </a:r>
            <a:r>
              <a:rPr lang="fr-FR" dirty="0" smtClean="0">
                <a:solidFill>
                  <a:sysClr val="windowText" lastClr="000000"/>
                </a:solidFill>
              </a:rPr>
              <a:t>_Z2.shp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ysClr val="windowText" lastClr="000000"/>
                </a:solidFill>
              </a:rPr>
              <a:t>], [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rgbClr val="00B0F0"/>
                </a:solidFill>
              </a:rPr>
              <a:t>Rivières</a:t>
            </a:r>
            <a:r>
              <a:rPr lang="fr-FR" dirty="0">
                <a:solidFill>
                  <a:sysClr val="windowText" lastClr="000000"/>
                </a:solidFill>
              </a:rPr>
              <a:t>_Z1.shp", "</a:t>
            </a:r>
            <a:r>
              <a:rPr lang="fr-FR" dirty="0" smtClean="0">
                <a:solidFill>
                  <a:srgbClr val="00B0F0"/>
                </a:solidFill>
              </a:rPr>
              <a:t>Rivières</a:t>
            </a:r>
            <a:r>
              <a:rPr lang="fr-FR" dirty="0">
                <a:solidFill>
                  <a:sysClr val="windowText" lastClr="000000"/>
                </a:solidFill>
              </a:rPr>
              <a:t>_Z2.shp"]]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4810" y="5778297"/>
            <a:ext cx="3335552" cy="20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</a:rPr>
              <a:t>Syntaxe Python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19037" y="5902852"/>
            <a:ext cx="3335552" cy="20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</a:rPr>
              <a:t>Syntaxe Python</a:t>
            </a:r>
            <a:endParaRPr lang="fr-F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542" y="93793"/>
            <a:ext cx="10515600" cy="63750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Structure</a:t>
            </a:r>
            <a:r>
              <a:rPr lang="fr-F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: étape </a:t>
            </a:r>
            <a:r>
              <a:rPr lang="fr-F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2861" y="874861"/>
            <a:ext cx="11341343" cy="45882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Application de l’outil d’assemblage sur les listes d’ordre 2 issues de l’étape 3</a:t>
            </a:r>
          </a:p>
          <a:p>
            <a:pPr lvl="2">
              <a:lnSpc>
                <a:spcPct val="150000"/>
              </a:lnSpc>
            </a:pPr>
            <a:r>
              <a:rPr lang="fr-FR" dirty="0" smtClean="0"/>
              <a:t>Utilisation d’une boucle </a:t>
            </a:r>
            <a:r>
              <a:rPr lang="fr-FR" i="1" dirty="0" smtClean="0"/>
              <a:t>for </a:t>
            </a:r>
            <a:r>
              <a:rPr lang="fr-FR" dirty="0" smtClean="0"/>
              <a:t>sur la liste issue de l’étape précédente</a:t>
            </a:r>
          </a:p>
          <a:p>
            <a:pPr lvl="2">
              <a:lnSpc>
                <a:spcPct val="150000"/>
              </a:lnSpc>
            </a:pPr>
            <a:r>
              <a:rPr lang="fr-FR" dirty="0" smtClean="0"/>
              <a:t>Transformation de l’écriture (liste -&gt; chaîne &amp; « . » -&gt; « ; »)</a:t>
            </a:r>
          </a:p>
          <a:p>
            <a:pPr lvl="2">
              <a:lnSpc>
                <a:spcPct val="150000"/>
              </a:lnSpc>
            </a:pPr>
            <a:r>
              <a:rPr lang="fr-FR" dirty="0" smtClean="0"/>
              <a:t>Application de l’outil d’assemblage (« Assembler » ou « Mosaïque vers nouveau raster ») sur chacune des itérations de la boucle.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425" y="3930961"/>
            <a:ext cx="351112" cy="81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203" y="4045066"/>
            <a:ext cx="1715842" cy="22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Routes_Z1.shp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2203" y="4436181"/>
            <a:ext cx="1715842" cy="212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Routes_Z2.shp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425" y="5020477"/>
            <a:ext cx="351112" cy="819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2203" y="5144882"/>
            <a:ext cx="1715842" cy="22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Rivières_Z1.shp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2203" y="5514215"/>
            <a:ext cx="1715842" cy="239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Rivières_Z2.shp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1425" y="4775480"/>
            <a:ext cx="2281240" cy="263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Liste 1.2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81425" y="3694839"/>
            <a:ext cx="2281239" cy="263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Liste 1.1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781425" y="5038793"/>
            <a:ext cx="2281239" cy="825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81425" y="3956217"/>
            <a:ext cx="2281239" cy="794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40569" y="3360767"/>
            <a:ext cx="2378242" cy="263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Liste 1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740569" y="3624079"/>
            <a:ext cx="2378242" cy="2312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21304773">
            <a:off x="4062664" y="5050514"/>
            <a:ext cx="3689683" cy="23008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382965">
            <a:off x="4062664" y="4307127"/>
            <a:ext cx="3689684" cy="25107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72862" y="6223994"/>
            <a:ext cx="3778682" cy="593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  </a:t>
            </a:r>
            <a:r>
              <a:rPr lang="fr-FR" dirty="0">
                <a:solidFill>
                  <a:sysClr val="windowText" lastClr="000000"/>
                </a:solidFill>
              </a:rPr>
              <a:t>[["</a:t>
            </a:r>
            <a:r>
              <a:rPr lang="fr-FR" dirty="0" smtClean="0">
                <a:solidFill>
                  <a:schemeClr val="tx1"/>
                </a:solidFill>
              </a:rPr>
              <a:t>Routes_Z1.shp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chemeClr val="tx1"/>
                </a:solidFill>
              </a:rPr>
              <a:t>Routes_Z2.shp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chemeClr val="tx1"/>
                </a:solidFill>
              </a:rPr>
              <a:t>], [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chemeClr val="tx1"/>
                </a:solidFill>
              </a:rPr>
              <a:t>Rivières_Z1.shp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chemeClr val="tx1"/>
                </a:solidFill>
              </a:rPr>
              <a:t>Rivières_Z2.shp</a:t>
            </a:r>
            <a:r>
              <a:rPr lang="fr-FR" dirty="0">
                <a:solidFill>
                  <a:sysClr val="windowText" lastClr="000000"/>
                </a:solidFill>
              </a:rPr>
              <a:t>"]]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64909" y="6223994"/>
            <a:ext cx="6392780" cy="293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</a:rPr>
              <a:t>Arcpy.Merge_management</a:t>
            </a:r>
            <a:r>
              <a:rPr lang="fr-FR" dirty="0" smtClean="0">
                <a:solidFill>
                  <a:sysClr val="windowText" lastClr="000000"/>
                </a:solidFill>
              </a:rPr>
              <a:t>("</a:t>
            </a:r>
            <a:r>
              <a:rPr lang="fr-FR" dirty="0" smtClean="0">
                <a:solidFill>
                  <a:schemeClr val="tx1"/>
                </a:solidFill>
              </a:rPr>
              <a:t>Routes_Z1.shp; Routes_Z2.shp</a:t>
            </a:r>
            <a:r>
              <a:rPr lang="fr-FR" dirty="0">
                <a:solidFill>
                  <a:schemeClr val="tx1"/>
                </a:solidFill>
              </a:rPr>
              <a:t>"</a:t>
            </a:r>
            <a:r>
              <a:rPr lang="fr-FR" dirty="0" smtClean="0">
                <a:solidFill>
                  <a:schemeClr val="tx1"/>
                </a:solidFill>
              </a:rPr>
              <a:t> ,… 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64908" y="6514115"/>
            <a:ext cx="6392781" cy="299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ysClr val="windowText" lastClr="000000"/>
                </a:solidFill>
              </a:rPr>
              <a:t>Arcpy.Merge_management</a:t>
            </a:r>
            <a:r>
              <a:rPr lang="fr-FR" dirty="0">
                <a:solidFill>
                  <a:sysClr val="windowText" lastClr="000000"/>
                </a:solidFill>
              </a:rPr>
              <a:t> </a:t>
            </a:r>
            <a:r>
              <a:rPr lang="fr-FR" dirty="0" smtClean="0">
                <a:solidFill>
                  <a:sysClr val="windowText" lastClr="000000"/>
                </a:solidFill>
              </a:rPr>
              <a:t>("</a:t>
            </a:r>
            <a:r>
              <a:rPr lang="fr-FR" dirty="0">
                <a:solidFill>
                  <a:schemeClr val="tx1"/>
                </a:solidFill>
              </a:rPr>
              <a:t>Rivières_Z1.shp; </a:t>
            </a:r>
            <a:r>
              <a:rPr lang="fr-FR" dirty="0" smtClean="0">
                <a:solidFill>
                  <a:schemeClr val="tx1"/>
                </a:solidFill>
              </a:rPr>
              <a:t>Rivières_Z2.shp</a:t>
            </a:r>
            <a:r>
              <a:rPr lang="fr-FR" dirty="0">
                <a:solidFill>
                  <a:sysClr val="windowText" lastClr="000000"/>
                </a:solidFill>
              </a:rPr>
              <a:t>"</a:t>
            </a:r>
            <a:r>
              <a:rPr lang="fr-FR" dirty="0" smtClean="0">
                <a:solidFill>
                  <a:sysClr val="windowText" lastClr="000000"/>
                </a:solidFill>
              </a:rPr>
              <a:t> ,…)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2347" y="4417924"/>
            <a:ext cx="2378242" cy="9378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52347" y="4139181"/>
            <a:ext cx="2378242" cy="2633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Dossier résultats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4961020" y="3771834"/>
            <a:ext cx="1941094" cy="195677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Combiner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667" y="4142729"/>
            <a:ext cx="447675" cy="39052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633" y="4436181"/>
            <a:ext cx="351112" cy="8603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301214" y="4549708"/>
            <a:ext cx="1715842" cy="22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Routes.shp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01214" y="4978990"/>
            <a:ext cx="1715842" cy="22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Rivières.shp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4427" y="5991026"/>
            <a:ext cx="3335552" cy="20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</a:rPr>
              <a:t>Syntaxe Python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41355" y="5897092"/>
            <a:ext cx="161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/>
              <a:t>Syntaxe </a:t>
            </a:r>
            <a:r>
              <a:rPr lang="fr-FR" i="1" dirty="0" smtClean="0"/>
              <a:t>Python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5640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8570" y="1619993"/>
            <a:ext cx="13552251" cy="3214654"/>
          </a:xfrm>
        </p:spPr>
        <p:txBody>
          <a:bodyPr>
            <a:normAutofit/>
          </a:bodyPr>
          <a:lstStyle/>
          <a:p>
            <a:r>
              <a:rPr lang="fr-FR" sz="9600" dirty="0" smtClean="0"/>
              <a:t>Utilisation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12267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1763</Words>
  <Application>Microsoft Office PowerPoint</Application>
  <PresentationFormat>Grand écran</PresentationFormat>
  <Paragraphs>555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2" baseType="lpstr">
      <vt:lpstr>Arial Unicode MS</vt:lpstr>
      <vt:lpstr>맑은 고딕</vt:lpstr>
      <vt:lpstr>Arial</vt:lpstr>
      <vt:lpstr>Baskerville Old Face</vt:lpstr>
      <vt:lpstr>Bauhaus 93</vt:lpstr>
      <vt:lpstr>Bookman Old Style</vt:lpstr>
      <vt:lpstr>Calibri</vt:lpstr>
      <vt:lpstr>Calibri Light</vt:lpstr>
      <vt:lpstr>Copperplate Gothic Bold</vt:lpstr>
      <vt:lpstr>Copperplate Gothic Light</vt:lpstr>
      <vt:lpstr>Courier New</vt:lpstr>
      <vt:lpstr>Wingdings</vt:lpstr>
      <vt:lpstr>Thème Office</vt:lpstr>
      <vt:lpstr>MeMoTF   Merge and Mosaic Through Folders</vt:lpstr>
      <vt:lpstr>Objectifs de l’outil</vt:lpstr>
      <vt:lpstr>Fonctionnement (1)</vt:lpstr>
      <vt:lpstr>Fonctionnement (2)</vt:lpstr>
      <vt:lpstr>Structure: étape 1</vt:lpstr>
      <vt:lpstr>Structure : étape 2</vt:lpstr>
      <vt:lpstr>Structure: étape 3</vt:lpstr>
      <vt:lpstr> Structure: étape 4 </vt:lpstr>
      <vt:lpstr>Utilisation</vt:lpstr>
      <vt:lpstr>Utilisation</vt:lpstr>
      <vt:lpstr>Saisie de la plage de caractère permettant le regroupement des fichiers à assembler (1)</vt:lpstr>
      <vt:lpstr>Saisie de la plage de caractère permettant le regroupement des fichiers à assembler (2)</vt:lpstr>
      <vt:lpstr>Saisie de la plage de caractère permettant le regroupement des fichiers à assembler (3)</vt:lpstr>
      <vt:lpstr>Utilisation (2)</vt:lpstr>
      <vt:lpstr>Utilisation (3)</vt:lpstr>
      <vt:lpstr>APPLICATIONS</vt:lpstr>
      <vt:lpstr> Coordonnatrice: M.  COHEN,  Université Paris IV,              Espaces Nature et Culture (ENeC)                  Laboratoire Interdisciplinaire des Energies de Demain (LIED)</vt:lpstr>
      <vt:lpstr>Programme OLIZERO: Application de MéMoTF sur des données vecteurs</vt:lpstr>
      <vt:lpstr>Présentation PowerPoint</vt:lpstr>
      <vt:lpstr>Cadre : Suivi phénologique des formations végétales </vt:lpstr>
      <vt:lpstr>Application de l’outil MéMoTF sur des données RASTER    </vt:lpstr>
      <vt:lpstr>Etape 2  :   Import des fichiers HDF et sélection du canal EVI        (Arc GIS)</vt:lpstr>
      <vt:lpstr>Etape 3  :    Re-projection et Mosaïquage</vt:lpstr>
      <vt:lpstr>Etape 4:   Conversion en *.tif  et export  dans le répertoire de sortie</vt:lpstr>
      <vt:lpstr>Présentation PowerPoint</vt:lpstr>
      <vt:lpstr>Conclusion</vt:lpstr>
      <vt:lpstr>Perspectives</vt:lpstr>
      <vt:lpstr>Présentation PowerPoint</vt:lpstr>
      <vt:lpstr>Crédits photo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MeMoTF  Merge and mosaic through folders</dc:title>
  <dc:creator>Chercheurs</dc:creator>
  <cp:lastModifiedBy>Chercheurs</cp:lastModifiedBy>
  <cp:revision>181</cp:revision>
  <dcterms:created xsi:type="dcterms:W3CDTF">2015-09-16T15:11:40Z</dcterms:created>
  <dcterms:modified xsi:type="dcterms:W3CDTF">2015-10-06T17:07:06Z</dcterms:modified>
</cp:coreProperties>
</file>