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86" r:id="rId5"/>
    <p:sldId id="293" r:id="rId6"/>
    <p:sldId id="259" r:id="rId7"/>
    <p:sldId id="260" r:id="rId8"/>
    <p:sldId id="300" r:id="rId9"/>
    <p:sldId id="294" r:id="rId10"/>
    <p:sldId id="296" r:id="rId11"/>
    <p:sldId id="258" r:id="rId12"/>
    <p:sldId id="295" r:id="rId13"/>
    <p:sldId id="297" r:id="rId14"/>
    <p:sldId id="263" r:id="rId15"/>
    <p:sldId id="288" r:id="rId16"/>
    <p:sldId id="289" r:id="rId17"/>
    <p:sldId id="264" r:id="rId18"/>
    <p:sldId id="285" r:id="rId19"/>
    <p:sldId id="266" r:id="rId20"/>
    <p:sldId id="287" r:id="rId21"/>
    <p:sldId id="292" r:id="rId22"/>
    <p:sldId id="290" r:id="rId23"/>
    <p:sldId id="291" r:id="rId24"/>
    <p:sldId id="284" r:id="rId25"/>
    <p:sldId id="257" r:id="rId26"/>
    <p:sldId id="279" r:id="rId27"/>
    <p:sldId id="282" r:id="rId28"/>
    <p:sldId id="283" r:id="rId29"/>
    <p:sldId id="298" r:id="rId30"/>
    <p:sldId id="299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42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17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94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03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34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08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62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51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98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9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4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29C0F-00C3-4E88-B7EB-D2B524F265A1}" type="datetimeFigureOut">
              <a:rPr lang="fr-FR" smtClean="0"/>
              <a:t>01/03/2018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FCDA9-CB58-4403-872F-0DDE38F79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56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512" y="332656"/>
            <a:ext cx="2520280" cy="244827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chemeClr val="tx1"/>
                </a:solidFill>
                <a:latin typeface="+mj-lt"/>
              </a:rPr>
              <a:t>« Explorations du Moi-peau </a:t>
            </a:r>
          </a:p>
          <a:p>
            <a:r>
              <a:rPr lang="fr-FR" b="1" dirty="0" smtClean="0">
                <a:solidFill>
                  <a:schemeClr val="tx1"/>
                </a:solidFill>
                <a:latin typeface="+mj-lt"/>
              </a:rPr>
              <a:t>chez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David</a:t>
            </a:r>
            <a:r>
              <a:rPr lang="fr-FR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Boxer</a:t>
            </a:r>
            <a:r>
              <a:rPr lang="fr-FR" b="1" dirty="0" smtClean="0">
                <a:solidFill>
                  <a:schemeClr val="tx1"/>
                </a:solidFill>
                <a:latin typeface="+mj-lt"/>
              </a:rPr>
              <a:t> et 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Stan</a:t>
            </a:r>
            <a:r>
              <a:rPr lang="fr-FR" b="1" dirty="0" smtClean="0">
                <a:solidFill>
                  <a:schemeClr val="tx1"/>
                </a:solidFill>
                <a:latin typeface="+mj-lt"/>
              </a:rPr>
              <a:t> Musquer »</a:t>
            </a:r>
          </a:p>
          <a:p>
            <a:r>
              <a:rPr lang="fr-FR" b="1" dirty="0" smtClean="0">
                <a:solidFill>
                  <a:schemeClr val="tx1"/>
                </a:solidFill>
                <a:latin typeface="+mj-lt"/>
              </a:rPr>
              <a:t>F. </a:t>
            </a:r>
            <a:r>
              <a:rPr lang="fr-FR" b="1" dirty="0" err="1" smtClean="0">
                <a:solidFill>
                  <a:schemeClr val="tx1"/>
                </a:solidFill>
                <a:latin typeface="+mj-lt"/>
              </a:rPr>
              <a:t>Lefrançois</a:t>
            </a:r>
            <a:endParaRPr lang="fr-FR" b="1" dirty="0" smtClean="0">
              <a:solidFill>
                <a:schemeClr val="tx1"/>
              </a:solidFill>
              <a:latin typeface="+mj-lt"/>
            </a:endParaRPr>
          </a:p>
          <a:p>
            <a:endParaRPr lang="fr-FR" dirty="0" smtClean="0">
              <a:solidFill>
                <a:schemeClr val="tx1"/>
              </a:solidFill>
              <a:latin typeface="+mj-lt"/>
            </a:endParaRPr>
          </a:p>
          <a:p>
            <a:endParaRPr lang="fr-FR" dirty="0">
              <a:solidFill>
                <a:schemeClr val="tx1"/>
              </a:solidFill>
              <a:latin typeface="+mj-lt"/>
            </a:endParaRPr>
          </a:p>
          <a:p>
            <a:endParaRPr lang="fr-FR" dirty="0" smtClean="0">
              <a:solidFill>
                <a:schemeClr val="tx1"/>
              </a:solidFill>
              <a:latin typeface="+mj-lt"/>
            </a:endParaRPr>
          </a:p>
          <a:p>
            <a:endParaRPr lang="fr-FR" dirty="0">
              <a:solidFill>
                <a:schemeClr val="tx1"/>
              </a:solidFill>
              <a:latin typeface="+mj-lt"/>
            </a:endParaRPr>
          </a:p>
          <a:p>
            <a:endParaRPr lang="fr-FR" dirty="0" smtClean="0">
              <a:solidFill>
                <a:schemeClr val="tx1"/>
              </a:solidFill>
              <a:latin typeface="+mj-lt"/>
            </a:endParaRPr>
          </a:p>
          <a:p>
            <a:endParaRPr lang="fr-FR" dirty="0">
              <a:solidFill>
                <a:schemeClr val="tx1"/>
              </a:solidFill>
              <a:latin typeface="+mj-lt"/>
            </a:endParaRPr>
          </a:p>
          <a:p>
            <a:endParaRPr lang="fr-FR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084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Autoportrait à l’huile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86" y="1600200"/>
            <a:ext cx="3882427" cy="4525963"/>
          </a:xfrm>
        </p:spPr>
      </p:pic>
    </p:spTree>
    <p:extLst>
      <p:ext uri="{BB962C8B-B14F-4D97-AF65-F5344CB8AC3E}">
        <p14:creationId xmlns:p14="http://schemas.microsoft.com/office/powerpoint/2010/main" val="28202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« Black as a </a:t>
            </a:r>
            <a:r>
              <a:rPr lang="fr-FR" dirty="0" err="1" smtClean="0"/>
              <a:t>colour</a:t>
            </a:r>
            <a:r>
              <a:rPr lang="fr-FR" dirty="0" smtClean="0"/>
              <a:t> »</a:t>
            </a:r>
            <a:br>
              <a:rPr lang="fr-FR" dirty="0" smtClean="0"/>
            </a:br>
            <a:r>
              <a:rPr lang="fr-FR" dirty="0" smtClean="0"/>
              <a:t>(David Boxer)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4" y="2204864"/>
            <a:ext cx="2194244" cy="3358538"/>
          </a:xfrm>
        </p:spPr>
      </p:pic>
    </p:spTree>
    <p:extLst>
      <p:ext uri="{BB962C8B-B14F-4D97-AF65-F5344CB8AC3E}">
        <p14:creationId xmlns:p14="http://schemas.microsoft.com/office/powerpoint/2010/main" val="40928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National </a:t>
            </a:r>
            <a:r>
              <a:rPr lang="fr-FR" dirty="0" err="1" smtClean="0"/>
              <a:t>Gallery</a:t>
            </a:r>
            <a:r>
              <a:rPr lang="fr-FR" dirty="0" smtClean="0"/>
              <a:t> of </a:t>
            </a:r>
            <a:r>
              <a:rPr lang="fr-FR" dirty="0" err="1" smtClean="0"/>
              <a:t>Jamaica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2188"/>
            <a:ext cx="7488832" cy="5691512"/>
          </a:xfrm>
        </p:spPr>
      </p:pic>
    </p:spTree>
    <p:extLst>
      <p:ext uri="{BB962C8B-B14F-4D97-AF65-F5344CB8AC3E}">
        <p14:creationId xmlns:p14="http://schemas.microsoft.com/office/powerpoint/2010/main" val="229030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dirty="0" err="1" smtClean="0"/>
              <a:t>gallerie</a:t>
            </a:r>
            <a:r>
              <a:rPr lang="fr-FR" dirty="0" smtClean="0"/>
              <a:t> vue de l’intérieur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18" y="1600200"/>
            <a:ext cx="7323564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2123728" y="6265788"/>
            <a:ext cx="490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orbel" pitchFamily="34" charset="0"/>
              </a:rPr>
              <a:t>Installation monumentale d’un tambour Yoruba</a:t>
            </a:r>
            <a:endParaRPr lang="fr-FR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492896"/>
            <a:ext cx="6048672" cy="2088232"/>
          </a:xfr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fr-FR" dirty="0" err="1" smtClean="0"/>
              <a:t>Scene</a:t>
            </a:r>
            <a:r>
              <a:rPr lang="fr-FR" dirty="0" smtClean="0"/>
              <a:t> 1</a:t>
            </a:r>
            <a:br>
              <a:rPr lang="fr-FR" dirty="0" smtClean="0"/>
            </a:br>
            <a:r>
              <a:rPr lang="fr-FR" dirty="0" smtClean="0"/>
              <a:t>The Kidd </a:t>
            </a:r>
            <a:r>
              <a:rPr lang="fr-FR" dirty="0" err="1" smtClean="0"/>
              <a:t>Dyptichs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23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Composition de l’œuvre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Les </a:t>
            </a:r>
            <a:r>
              <a:rPr lang="fr-FR" dirty="0" smtClean="0"/>
              <a:t>diptyques Kidd font partie d’un cycle de collages de reproduction d’œuvres originales emblématiques de la corporéité du sujet </a:t>
            </a:r>
            <a:r>
              <a:rPr lang="fr-FR" dirty="0" smtClean="0"/>
              <a:t>colonial.</a:t>
            </a:r>
          </a:p>
          <a:p>
            <a:pPr marL="0" indent="0">
              <a:buNone/>
            </a:pPr>
            <a:r>
              <a:rPr lang="fr-FR" dirty="0" smtClean="0"/>
              <a:t>Ils font référence explicite à l’esclavage en Jamaïque au 198</a:t>
            </a:r>
            <a:r>
              <a:rPr lang="fr-FR" baseline="30000" dirty="0" smtClean="0"/>
              <a:t>ème</a:t>
            </a:r>
            <a:r>
              <a:rPr lang="fr-FR" dirty="0" smtClean="0"/>
              <a:t> siècle.</a:t>
            </a:r>
          </a:p>
          <a:p>
            <a:pPr marL="0" indent="0">
              <a:buNone/>
            </a:pPr>
            <a:r>
              <a:rPr lang="fr-FR" dirty="0" smtClean="0"/>
              <a:t>Document de référence : Manuscrits de Thomas conservés à la Bibliothèque de Pittsburgh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36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Kidd </a:t>
            </a:r>
            <a:r>
              <a:rPr lang="fr-FR" dirty="0" err="1" smtClean="0"/>
              <a:t>Diptychs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400" i="1" dirty="0" smtClean="0"/>
              <a:t>Ouvrage </a:t>
            </a:r>
            <a:r>
              <a:rPr lang="fr-FR" sz="2400" i="1" dirty="0" err="1" smtClean="0"/>
              <a:t>munu</a:t>
            </a:r>
            <a:endParaRPr lang="fr-FR" sz="2400" i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02" y="-60035"/>
            <a:ext cx="5096810" cy="691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34702"/>
            <a:ext cx="3008313" cy="441970"/>
          </a:xfrm>
        </p:spPr>
        <p:txBody>
          <a:bodyPr>
            <a:noAutofit/>
          </a:bodyPr>
          <a:lstStyle/>
          <a:p>
            <a:r>
              <a:rPr lang="fr-FR" sz="3200" dirty="0" smtClean="0"/>
              <a:t>The Kidd </a:t>
            </a:r>
            <a:r>
              <a:rPr lang="fr-FR" sz="3200" dirty="0" err="1" smtClean="0"/>
              <a:t>Diptychs</a:t>
            </a:r>
            <a:endParaRPr lang="fr-FR" sz="32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457200" y="826169"/>
            <a:ext cx="3008313" cy="5843191"/>
          </a:xfrm>
        </p:spPr>
        <p:txBody>
          <a:bodyPr>
            <a:noAutofit/>
          </a:bodyPr>
          <a:lstStyle/>
          <a:p>
            <a:r>
              <a:rPr lang="fr-FR" sz="1600" dirty="0" smtClean="0">
                <a:latin typeface="Corbel" pitchFamily="34" charset="0"/>
              </a:rPr>
              <a:t>Juxtaposition de fragments mêlés placés selon une disposition apparemment chaotique mais savamment conçue. </a:t>
            </a:r>
          </a:p>
          <a:p>
            <a:endParaRPr lang="fr-FR" sz="1600" dirty="0">
              <a:latin typeface="Corbel" pitchFamily="34" charset="0"/>
            </a:endParaRPr>
          </a:p>
          <a:p>
            <a:r>
              <a:rPr lang="fr-FR" sz="1600" dirty="0" smtClean="0">
                <a:latin typeface="Corbel" pitchFamily="34" charset="0"/>
              </a:rPr>
              <a:t>Box er procède en respectant un principe d’ordonnancement symbolique. </a:t>
            </a:r>
          </a:p>
          <a:p>
            <a:r>
              <a:rPr lang="fr-FR" sz="1600" dirty="0" smtClean="0">
                <a:latin typeface="Corbel" pitchFamily="34" charset="0"/>
              </a:rPr>
              <a:t>Chaque élément du </a:t>
            </a:r>
            <a:r>
              <a:rPr lang="fr-FR" sz="1600" dirty="0" err="1" smtClean="0">
                <a:latin typeface="Corbel" pitchFamily="34" charset="0"/>
              </a:rPr>
              <a:t>dyptique</a:t>
            </a:r>
            <a:r>
              <a:rPr lang="fr-FR" sz="1600" dirty="0" smtClean="0">
                <a:latin typeface="Corbel" pitchFamily="34" charset="0"/>
              </a:rPr>
              <a:t> met en exergue le contraste entre le passé et le présent : le personnage écorché figuré ici par un dessin à la mine de plomb , et extrait d’une planche d’anatomie dont l’effet dramatique semble traverser le temps. </a:t>
            </a:r>
          </a:p>
          <a:p>
            <a:endParaRPr lang="fr-FR" sz="1600" dirty="0">
              <a:latin typeface="Corbel" pitchFamily="34" charset="0"/>
            </a:endParaRPr>
          </a:p>
          <a:p>
            <a:r>
              <a:rPr lang="fr-FR" sz="1600" dirty="0" smtClean="0">
                <a:latin typeface="Corbel" pitchFamily="34" charset="0"/>
              </a:rPr>
              <a:t>La perspective atmosphérique de l’arrière-plan contraste fortement avec  la lourdeur du texte en rouge placé en bas de chaque élément.</a:t>
            </a:r>
            <a:endParaRPr lang="fr-FR" sz="1600" dirty="0">
              <a:latin typeface="Corbe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0"/>
            <a:ext cx="5614523" cy="684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20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652120" y="-27384"/>
            <a:ext cx="3475857" cy="779686"/>
          </a:xfrm>
        </p:spPr>
        <p:txBody>
          <a:bodyPr/>
          <a:lstStyle/>
          <a:p>
            <a:r>
              <a:rPr lang="en-US" sz="3200" dirty="0"/>
              <a:t>F</a:t>
            </a:r>
            <a:r>
              <a:rPr lang="en-US" sz="3200" dirty="0" smtClean="0"/>
              <a:t>riday</a:t>
            </a:r>
            <a:r>
              <a:rPr lang="en-US" sz="3200" dirty="0"/>
              <a:t>, 30th July 1756</a:t>
            </a:r>
            <a:r>
              <a:rPr lang="en-US" dirty="0"/>
              <a:t>: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40370" y="273050"/>
            <a:ext cx="5111750" cy="585311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5668143" y="836712"/>
            <a:ext cx="3475857" cy="602432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Punch </a:t>
            </a:r>
            <a:r>
              <a:rPr lang="en-US" sz="2400" dirty="0" err="1"/>
              <a:t>catched</a:t>
            </a:r>
            <a:r>
              <a:rPr lang="en-US" sz="2400" dirty="0"/>
              <a:t> at Salt River and brought home. Flogged him and </a:t>
            </a:r>
            <a:r>
              <a:rPr lang="en-US" sz="2400" dirty="0" err="1"/>
              <a:t>Quacoo</a:t>
            </a:r>
            <a:r>
              <a:rPr lang="en-US" sz="2400" dirty="0"/>
              <a:t> well, and then washed and rubbed in salt pickle, lime juice and bird pepper; also whipped Hector for losing his hoe, made New Negro Joe p*</a:t>
            </a:r>
            <a:r>
              <a:rPr lang="en-US" sz="2400" dirty="0" err="1"/>
              <a:t>ss</a:t>
            </a:r>
            <a:r>
              <a:rPr lang="en-US" sz="2400" dirty="0"/>
              <a:t> in his eyes &amp; mouth &amp;c." </a:t>
            </a:r>
            <a:r>
              <a:rPr lang="en-US" sz="2400" dirty="0" smtClean="0"/>
              <a:t>p73</a:t>
            </a:r>
          </a:p>
          <a:p>
            <a:r>
              <a:rPr lang="en-US" sz="2400" dirty="0" smtClean="0"/>
              <a:t>“</a:t>
            </a:r>
            <a:r>
              <a:rPr lang="en-US" sz="2400" dirty="0" smtClean="0">
                <a:latin typeface="Centaur" pitchFamily="18" charset="0"/>
              </a:rPr>
              <a:t>Ai </a:t>
            </a:r>
            <a:r>
              <a:rPr lang="en-US" sz="2400" dirty="0" err="1" smtClean="0">
                <a:latin typeface="Centaur" pitchFamily="18" charset="0"/>
              </a:rPr>
              <a:t>capturé</a:t>
            </a:r>
            <a:r>
              <a:rPr lang="en-US" sz="2400" dirty="0" smtClean="0">
                <a:latin typeface="Centaur" pitchFamily="18" charset="0"/>
              </a:rPr>
              <a:t> Punch à Salt River et </a:t>
            </a:r>
            <a:r>
              <a:rPr lang="en-US" sz="2400" dirty="0" err="1" smtClean="0">
                <a:latin typeface="Centaur" pitchFamily="18" charset="0"/>
              </a:rPr>
              <a:t>l’ai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ramené</a:t>
            </a:r>
            <a:r>
              <a:rPr lang="en-US" sz="2400" dirty="0" smtClean="0">
                <a:latin typeface="Centaur" pitchFamily="18" charset="0"/>
              </a:rPr>
              <a:t> à la </a:t>
            </a:r>
            <a:r>
              <a:rPr lang="en-US" sz="2400" dirty="0" err="1" smtClean="0">
                <a:latin typeface="Centaur" pitchFamily="18" charset="0"/>
              </a:rPr>
              <a:t>maison</a:t>
            </a:r>
            <a:r>
              <a:rPr lang="en-US" sz="2400" dirty="0" smtClean="0">
                <a:latin typeface="Centaur" pitchFamily="18" charset="0"/>
              </a:rPr>
              <a:t>. </a:t>
            </a:r>
            <a:r>
              <a:rPr lang="en-US" sz="2400" dirty="0" err="1" smtClean="0">
                <a:latin typeface="Centaur" pitchFamily="18" charset="0"/>
              </a:rPr>
              <a:t>L’ai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bien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fouetté</a:t>
            </a:r>
            <a:r>
              <a:rPr lang="en-US" sz="2400" dirty="0" smtClean="0">
                <a:latin typeface="Centaur" pitchFamily="18" charset="0"/>
              </a:rPr>
              <a:t>, </a:t>
            </a:r>
            <a:r>
              <a:rPr lang="en-US" sz="2400" dirty="0" err="1" smtClean="0">
                <a:latin typeface="Centaur" pitchFamily="18" charset="0"/>
              </a:rPr>
              <a:t>lui</a:t>
            </a:r>
            <a:r>
              <a:rPr lang="en-US" sz="2400" dirty="0" smtClean="0">
                <a:latin typeface="Centaur" pitchFamily="18" charset="0"/>
              </a:rPr>
              <a:t> et </a:t>
            </a:r>
            <a:r>
              <a:rPr lang="en-US" sz="2400" dirty="0" err="1" smtClean="0">
                <a:latin typeface="Centaur" pitchFamily="18" charset="0"/>
              </a:rPr>
              <a:t>Quacco</a:t>
            </a:r>
            <a:r>
              <a:rPr lang="en-US" sz="2400" dirty="0" smtClean="0">
                <a:latin typeface="Centaur" pitchFamily="18" charset="0"/>
              </a:rPr>
              <a:t>, </a:t>
            </a:r>
            <a:r>
              <a:rPr lang="en-US" sz="2400" dirty="0" err="1" smtClean="0">
                <a:latin typeface="Centaur" pitchFamily="18" charset="0"/>
              </a:rPr>
              <a:t>puis</a:t>
            </a:r>
            <a:r>
              <a:rPr lang="en-US" sz="2400" dirty="0" smtClean="0">
                <a:latin typeface="Centaur" pitchFamily="18" charset="0"/>
              </a:rPr>
              <a:t> les </a:t>
            </a:r>
            <a:r>
              <a:rPr lang="en-US" sz="2400" dirty="0" err="1" smtClean="0">
                <a:latin typeface="Centaur" pitchFamily="18" charset="0"/>
              </a:rPr>
              <a:t>ai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lavés</a:t>
            </a:r>
            <a:r>
              <a:rPr lang="en-US" sz="2400" dirty="0" smtClean="0">
                <a:latin typeface="Centaur" pitchFamily="18" charset="0"/>
              </a:rPr>
              <a:t> et </a:t>
            </a:r>
            <a:r>
              <a:rPr lang="en-US" sz="2400" dirty="0" err="1" smtClean="0">
                <a:latin typeface="Centaur" pitchFamily="18" charset="0"/>
              </a:rPr>
              <a:t>frottés</a:t>
            </a:r>
            <a:r>
              <a:rPr lang="en-US" sz="2400" dirty="0" smtClean="0">
                <a:latin typeface="Centaur" pitchFamily="18" charset="0"/>
              </a:rPr>
              <a:t> avec de la </a:t>
            </a:r>
            <a:r>
              <a:rPr lang="en-US" sz="2400" dirty="0" err="1" smtClean="0">
                <a:latin typeface="Centaur" pitchFamily="18" charset="0"/>
              </a:rPr>
              <a:t>saumure</a:t>
            </a:r>
            <a:r>
              <a:rPr lang="en-US" sz="2400" dirty="0" smtClean="0">
                <a:latin typeface="Centaur" pitchFamily="18" charset="0"/>
              </a:rPr>
              <a:t>, du jus de citron, et du </a:t>
            </a:r>
            <a:r>
              <a:rPr lang="en-US" sz="2400" dirty="0" err="1" smtClean="0">
                <a:latin typeface="Centaur" pitchFamily="18" charset="0"/>
              </a:rPr>
              <a:t>piment-oiseau</a:t>
            </a:r>
            <a:r>
              <a:rPr lang="en-US" sz="2400" dirty="0" smtClean="0">
                <a:latin typeface="Centaur" pitchFamily="18" charset="0"/>
              </a:rPr>
              <a:t>: </a:t>
            </a:r>
            <a:r>
              <a:rPr lang="en-US" sz="2400" dirty="0" err="1" smtClean="0">
                <a:latin typeface="Centaur" pitchFamily="18" charset="0"/>
              </a:rPr>
              <a:t>ai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aussi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fouetté</a:t>
            </a:r>
            <a:r>
              <a:rPr lang="en-US" sz="2400" dirty="0" smtClean="0">
                <a:latin typeface="Centaur" pitchFamily="18" charset="0"/>
              </a:rPr>
              <a:t> Hector pour </a:t>
            </a:r>
            <a:r>
              <a:rPr lang="en-US" sz="2400" dirty="0" err="1" smtClean="0">
                <a:latin typeface="Centaur" pitchFamily="18" charset="0"/>
              </a:rPr>
              <a:t>avoir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perdu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sa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houe</a:t>
            </a:r>
            <a:r>
              <a:rPr lang="en-US" sz="2400" dirty="0" smtClean="0">
                <a:latin typeface="Centaur" pitchFamily="18" charset="0"/>
              </a:rPr>
              <a:t>, fait le Nouveau </a:t>
            </a:r>
            <a:r>
              <a:rPr lang="en-US" sz="2400" dirty="0" err="1" smtClean="0">
                <a:latin typeface="Centaur" pitchFamily="18" charset="0"/>
              </a:rPr>
              <a:t>Nègre</a:t>
            </a:r>
            <a:r>
              <a:rPr lang="en-US" sz="2400" dirty="0" smtClean="0">
                <a:latin typeface="Centaur" pitchFamily="18" charset="0"/>
              </a:rPr>
              <a:t> Joe </a:t>
            </a:r>
            <a:r>
              <a:rPr lang="en-US" sz="2400" dirty="0" err="1" smtClean="0">
                <a:latin typeface="Centaur" pitchFamily="18" charset="0"/>
              </a:rPr>
              <a:t>lui</a:t>
            </a:r>
            <a:r>
              <a:rPr lang="en-US" sz="2400" dirty="0" smtClean="0">
                <a:latin typeface="Centaur" pitchFamily="18" charset="0"/>
              </a:rPr>
              <a:t> p*</a:t>
            </a:r>
            <a:r>
              <a:rPr lang="en-US" sz="2400" dirty="0" err="1" smtClean="0">
                <a:latin typeface="Centaur" pitchFamily="18" charset="0"/>
              </a:rPr>
              <a:t>isser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dans</a:t>
            </a:r>
            <a:r>
              <a:rPr lang="en-US" sz="2400" dirty="0" smtClean="0">
                <a:latin typeface="Centaur" pitchFamily="18" charset="0"/>
              </a:rPr>
              <a:t> </a:t>
            </a:r>
            <a:r>
              <a:rPr lang="en-US" sz="2400" dirty="0" err="1" smtClean="0">
                <a:latin typeface="Centaur" pitchFamily="18" charset="0"/>
              </a:rPr>
              <a:t>yeux</a:t>
            </a:r>
            <a:r>
              <a:rPr lang="en-US" sz="2400" dirty="0" smtClean="0">
                <a:latin typeface="Centaur" pitchFamily="18" charset="0"/>
              </a:rPr>
              <a:t> et la bouche, etc.” (p. 73)</a:t>
            </a:r>
            <a:endParaRPr lang="fr-F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580112" cy="686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9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Acte 1:Cartographies mémorielles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4103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668143" y="273050"/>
            <a:ext cx="3008313" cy="707678"/>
          </a:xfrm>
        </p:spPr>
        <p:txBody>
          <a:bodyPr>
            <a:normAutofit/>
          </a:bodyPr>
          <a:lstStyle/>
          <a:p>
            <a:r>
              <a:rPr lang="fr-FR" sz="3200" dirty="0" smtClean="0"/>
              <a:t>L’écorché vif</a:t>
            </a:r>
            <a:endParaRPr lang="fr-FR" sz="3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40370" y="273050"/>
            <a:ext cx="5111750" cy="585311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5668143" y="1196752"/>
            <a:ext cx="3296345" cy="4929411"/>
          </a:xfrm>
        </p:spPr>
        <p:txBody>
          <a:bodyPr>
            <a:noAutofit/>
          </a:bodyPr>
          <a:lstStyle/>
          <a:p>
            <a:pPr algn="just"/>
            <a:r>
              <a:rPr lang="fr-FR" sz="1800" dirty="0" smtClean="0">
                <a:latin typeface="Corbel" pitchFamily="34" charset="0"/>
              </a:rPr>
              <a:t>La pièce maîtresse du 2</a:t>
            </a:r>
            <a:r>
              <a:rPr lang="fr-FR" sz="1800" baseline="30000" dirty="0" smtClean="0">
                <a:latin typeface="Corbel" pitchFamily="34" charset="0"/>
              </a:rPr>
              <a:t>ème</a:t>
            </a:r>
            <a:r>
              <a:rPr lang="fr-FR" sz="1800" dirty="0" smtClean="0">
                <a:latin typeface="Corbel" pitchFamily="34" charset="0"/>
              </a:rPr>
              <a:t> </a:t>
            </a:r>
            <a:r>
              <a:rPr lang="fr-FR" sz="1800" dirty="0" err="1" smtClean="0">
                <a:latin typeface="Corbel" pitchFamily="34" charset="0"/>
              </a:rPr>
              <a:t>dyptique</a:t>
            </a:r>
            <a:r>
              <a:rPr lang="fr-FR" sz="1800" dirty="0" smtClean="0">
                <a:latin typeface="Corbel" pitchFamily="34" charset="0"/>
              </a:rPr>
              <a:t>. </a:t>
            </a:r>
          </a:p>
          <a:p>
            <a:pPr algn="just"/>
            <a:endParaRPr lang="fr-FR" sz="1800" dirty="0">
              <a:latin typeface="Corbel" pitchFamily="34" charset="0"/>
            </a:endParaRPr>
          </a:p>
          <a:p>
            <a:pPr algn="just"/>
            <a:r>
              <a:rPr lang="fr-FR" sz="1800" dirty="0" smtClean="0">
                <a:latin typeface="Corbel" pitchFamily="34" charset="0"/>
              </a:rPr>
              <a:t>Symbolique rouge du sang, projeté à l’horizon, pour se substitue r au soleil. </a:t>
            </a:r>
          </a:p>
          <a:p>
            <a:pPr algn="just"/>
            <a:endParaRPr lang="fr-FR" sz="1800" dirty="0">
              <a:latin typeface="Corbel" pitchFamily="34" charset="0"/>
            </a:endParaRPr>
          </a:p>
          <a:p>
            <a:pPr algn="just"/>
            <a:r>
              <a:rPr lang="fr-FR" sz="1800" dirty="0" smtClean="0">
                <a:latin typeface="Corbel" pitchFamily="34" charset="0"/>
              </a:rPr>
              <a:t>Les sphères maculées de tâches rouges témoignent, de l’irruption du passé dans le présent, et font affleurer à la surface de la toile. </a:t>
            </a:r>
          </a:p>
          <a:p>
            <a:pPr algn="just"/>
            <a:endParaRPr lang="fr-FR" sz="1800" dirty="0">
              <a:latin typeface="Corbel" pitchFamily="34" charset="0"/>
            </a:endParaRPr>
          </a:p>
          <a:p>
            <a:pPr algn="just"/>
            <a:r>
              <a:rPr lang="fr-FR" sz="1800" dirty="0" smtClean="0">
                <a:latin typeface="Corbel" pitchFamily="34" charset="0"/>
              </a:rPr>
              <a:t>La plantation apparaît en arrière-plan sur un </a:t>
            </a:r>
            <a:r>
              <a:rPr lang="fr-FR" sz="1800" dirty="0" err="1" smtClean="0">
                <a:latin typeface="Corbel" pitchFamily="34" charset="0"/>
              </a:rPr>
              <a:t>côteau</a:t>
            </a:r>
            <a:r>
              <a:rPr lang="fr-FR" sz="1800" dirty="0" smtClean="0">
                <a:latin typeface="Corbel" pitchFamily="34" charset="0"/>
              </a:rPr>
              <a:t> représenté dans une œuvre  peinte par le paysagiste </a:t>
            </a:r>
            <a:r>
              <a:rPr lang="fr-FR" sz="1800" dirty="0" err="1" smtClean="0">
                <a:latin typeface="Corbel" pitchFamily="34" charset="0"/>
              </a:rPr>
              <a:t>Cazabon</a:t>
            </a:r>
            <a:r>
              <a:rPr lang="fr-FR" sz="1800" dirty="0" smtClean="0">
                <a:latin typeface="Corbel" pitchFamily="34" charset="0"/>
              </a:rPr>
              <a:t>.</a:t>
            </a:r>
            <a:endParaRPr lang="fr-FR" sz="1800" dirty="0">
              <a:latin typeface="Corbe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0446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Renversements – chutes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>
                <a:latin typeface="Corbel" pitchFamily="34" charset="0"/>
              </a:rPr>
              <a:t>On notera l’inclusion d’objets au pouvoir symbolique manifeste. Les « pinces » d’un  corps hybride semi-animal, semi-inerte, fait allusion aux instruments de torture  (la cravache, le fouet à neuf </a:t>
            </a:r>
            <a:r>
              <a:rPr lang="fr-FR" dirty="0" err="1" smtClean="0">
                <a:latin typeface="Corbel" pitchFamily="34" charset="0"/>
              </a:rPr>
              <a:t>quoeues</a:t>
            </a:r>
            <a:r>
              <a:rPr lang="fr-FR" dirty="0" smtClean="0">
                <a:latin typeface="Corbel" pitchFamily="34" charset="0"/>
              </a:rPr>
              <a:t>, etc.)</a:t>
            </a:r>
            <a:endParaRPr lang="fr-FR" dirty="0">
              <a:latin typeface="Corbe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09" y="10870"/>
            <a:ext cx="5616103" cy="684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75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668143" y="273050"/>
            <a:ext cx="3008313" cy="116205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40370" y="273050"/>
            <a:ext cx="5111750" cy="585311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5668143" y="1435100"/>
            <a:ext cx="3008313" cy="4691063"/>
          </a:xfrm>
        </p:spPr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60179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2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616716" y="18372"/>
            <a:ext cx="3527284" cy="530308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/>
              <a:t>Ler</a:t>
            </a:r>
            <a:r>
              <a:rPr lang="fr-FR" sz="3200" dirty="0" smtClean="0"/>
              <a:t> dernier envol</a:t>
            </a:r>
            <a:endParaRPr lang="fr-FR" sz="3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40370" y="273050"/>
            <a:ext cx="5111750" cy="585311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5615406" y="836712"/>
            <a:ext cx="3528594" cy="6014539"/>
          </a:xfrm>
        </p:spPr>
        <p:txBody>
          <a:bodyPr>
            <a:normAutofit lnSpcReduction="10000"/>
          </a:bodyPr>
          <a:lstStyle/>
          <a:p>
            <a:r>
              <a:rPr lang="fr-FR" sz="1600" b="1" dirty="0" smtClean="0">
                <a:latin typeface="Corbel" pitchFamily="34" charset="0"/>
              </a:rPr>
              <a:t>La peau de l’écorchée a été pulvérisée et les éclaboussures occupent tout l’espace.</a:t>
            </a:r>
          </a:p>
          <a:p>
            <a:endParaRPr lang="fr-FR" sz="1600" b="1" dirty="0">
              <a:latin typeface="Corbel" pitchFamily="34" charset="0"/>
            </a:endParaRPr>
          </a:p>
          <a:p>
            <a:r>
              <a:rPr lang="fr-FR" sz="1600" b="1" dirty="0" smtClean="0">
                <a:latin typeface="Corbel" pitchFamily="34" charset="0"/>
              </a:rPr>
              <a:t>Communion de mémoire</a:t>
            </a:r>
          </a:p>
          <a:p>
            <a:endParaRPr lang="fr-FR" sz="1600" b="1" dirty="0">
              <a:latin typeface="Corbel" pitchFamily="34" charset="0"/>
            </a:endParaRPr>
          </a:p>
          <a:p>
            <a:r>
              <a:rPr lang="fr-FR" sz="1600" b="1" dirty="0" smtClean="0">
                <a:latin typeface="Corbel" pitchFamily="34" charset="0"/>
              </a:rPr>
              <a:t>Inclusion</a:t>
            </a:r>
          </a:p>
          <a:p>
            <a:endParaRPr lang="fr-FR" sz="1600" b="1" dirty="0">
              <a:latin typeface="Corbel" pitchFamily="34" charset="0"/>
            </a:endParaRPr>
          </a:p>
          <a:p>
            <a:r>
              <a:rPr lang="fr-FR" sz="1600" b="1" dirty="0" smtClean="0">
                <a:latin typeface="Corbel" pitchFamily="34" charset="0"/>
              </a:rPr>
              <a:t>Migration des symboles (voir les éléments Yoruba, et </a:t>
            </a:r>
            <a:r>
              <a:rPr lang="fr-FR" sz="1600" b="1" dirty="0" err="1" smtClean="0">
                <a:latin typeface="Corbel" pitchFamily="34" charset="0"/>
              </a:rPr>
              <a:t>Togu</a:t>
            </a:r>
            <a:r>
              <a:rPr lang="fr-FR" sz="1600" b="1" dirty="0" smtClean="0">
                <a:latin typeface="Corbel" pitchFamily="34" charset="0"/>
              </a:rPr>
              <a:t> Na).</a:t>
            </a:r>
          </a:p>
          <a:p>
            <a:endParaRPr lang="fr-FR" sz="1600" b="1" dirty="0">
              <a:latin typeface="Corbel" pitchFamily="34" charset="0"/>
            </a:endParaRPr>
          </a:p>
          <a:p>
            <a:r>
              <a:rPr lang="fr-FR" sz="1600" b="1" dirty="0" smtClean="0">
                <a:latin typeface="Corbel" pitchFamily="34" charset="0"/>
              </a:rPr>
              <a:t>Etalage, hiérarchisation  et pondération des symboles </a:t>
            </a:r>
          </a:p>
          <a:p>
            <a:endParaRPr lang="fr-FR" sz="1600" b="1" dirty="0">
              <a:latin typeface="Corbel" pitchFamily="34" charset="0"/>
            </a:endParaRPr>
          </a:p>
          <a:p>
            <a:r>
              <a:rPr lang="fr-FR" sz="1600" b="1" dirty="0" smtClean="0">
                <a:latin typeface="Corbel" pitchFamily="34" charset="0"/>
              </a:rPr>
              <a:t>La caravelle, rappelle le passé de la </a:t>
            </a:r>
            <a:r>
              <a:rPr lang="fr-FR" sz="1600" b="1" dirty="0" err="1" smtClean="0">
                <a:latin typeface="Corbel" pitchFamily="34" charset="0"/>
              </a:rPr>
              <a:t>décourverte</a:t>
            </a:r>
            <a:r>
              <a:rPr lang="fr-FR" sz="1600" b="1" dirty="0" smtClean="0">
                <a:latin typeface="Corbel" pitchFamily="34" charset="0"/>
              </a:rPr>
              <a:t>, de la possession, de la colonisation des espace et des peuples dont l’esprit demeure d’une liberté infrangible.</a:t>
            </a:r>
          </a:p>
          <a:p>
            <a:endParaRPr lang="fr-FR" sz="1600" b="1" dirty="0">
              <a:latin typeface="Corbel" pitchFamily="34" charset="0"/>
            </a:endParaRPr>
          </a:p>
          <a:p>
            <a:r>
              <a:rPr lang="fr-FR" sz="1600" b="1" dirty="0" smtClean="0">
                <a:latin typeface="Corbel" pitchFamily="34" charset="0"/>
              </a:rPr>
              <a:t>D’où l’envol de la sculpture à la denture reptilienne, très probablement </a:t>
            </a:r>
            <a:r>
              <a:rPr lang="fr-FR" sz="1600" b="1" dirty="0" err="1" smtClean="0">
                <a:latin typeface="Corbel" pitchFamily="34" charset="0"/>
              </a:rPr>
              <a:t>antropophage</a:t>
            </a:r>
            <a:r>
              <a:rPr lang="fr-FR" sz="1600" b="1" dirty="0" smtClean="0">
                <a:latin typeface="Corbel" pitchFamily="34" charset="0"/>
              </a:rPr>
              <a:t>.</a:t>
            </a:r>
            <a:endParaRPr lang="fr-FR" sz="1600" b="1" dirty="0">
              <a:latin typeface="Corbe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-6749"/>
            <a:ext cx="56044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9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50000">
              <a:srgbClr val="0070C0"/>
            </a:gs>
            <a:gs pos="100000">
              <a:schemeClr val="tx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188640"/>
            <a:ext cx="3008313" cy="116205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Stan Musquer</a:t>
            </a:r>
            <a:endParaRPr lang="fr-FR" sz="48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3" r="19938" b="51722"/>
          <a:stretch/>
        </p:blipFill>
        <p:spPr>
          <a:xfrm>
            <a:off x="3512042" y="1268760"/>
            <a:ext cx="5631958" cy="4643567"/>
          </a:xfrm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5112568"/>
          </a:xfrm>
        </p:spPr>
        <p:txBody>
          <a:bodyPr>
            <a:normAutofit/>
          </a:bodyPr>
          <a:lstStyle/>
          <a:p>
            <a:endParaRPr lang="fr-FR" sz="1800" u="sng" dirty="0" smtClean="0"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Né à Nantes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Etudes secondaires en Guadeloupe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Elevé dans la nostalgie d’une Guadeloupe courtoise « et « vieille-France »</a:t>
            </a:r>
            <a:endParaRPr lang="fr-F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Apprend en autodidacte</a:t>
            </a:r>
            <a:endParaRPr lang="fr-F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Série présentée « Anatomie d’une culture guadeloupéenne »</a:t>
            </a:r>
            <a:endParaRPr lang="fr-F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Utilisation très fine de la langue et de la culture créoles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Distanciation critique</a:t>
            </a:r>
            <a:endParaRPr lang="fr-F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  <a:p>
            <a:endParaRPr lang="fr-FR" sz="1800" dirty="0" smtClean="0">
              <a:latin typeface="Baskerville Old Face" pitchFamily="18" charset="0"/>
            </a:endParaRPr>
          </a:p>
          <a:p>
            <a:endParaRPr lang="fr-FR" sz="1800" dirty="0" smtClean="0">
              <a:latin typeface="Baskerville Old Face" pitchFamily="18" charset="0"/>
            </a:endParaRPr>
          </a:p>
          <a:p>
            <a:endParaRPr lang="fr-FR" sz="18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7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Hypothèse : </a:t>
            </a:r>
            <a:br>
              <a:rPr lang="fr-FR" dirty="0" smtClean="0"/>
            </a:br>
            <a:r>
              <a:rPr lang="fr-FR" dirty="0" smtClean="0"/>
              <a:t>Stan</a:t>
            </a:r>
            <a:r>
              <a:rPr lang="fr-FR" dirty="0" smtClean="0"/>
              <a:t>, </a:t>
            </a:r>
            <a:r>
              <a:rPr lang="fr-FR" dirty="0" smtClean="0"/>
              <a:t>un artiste </a:t>
            </a:r>
            <a:r>
              <a:rPr lang="fr-FR" dirty="0" smtClean="0"/>
              <a:t>aux peaux multiples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82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/>
              <a:t>Vénus aux amanites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655" y="34329"/>
            <a:ext cx="4951857" cy="6823671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sz="2000" b="1" dirty="0"/>
              <a:t>huile sur toile, 40 x 60 cm, 2013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55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89074"/>
            <a:ext cx="3008313" cy="1427758"/>
          </a:xfrm>
        </p:spPr>
        <p:txBody>
          <a:bodyPr>
            <a:noAutofit/>
          </a:bodyPr>
          <a:lstStyle/>
          <a:p>
            <a:r>
              <a:rPr lang="fr-FR" sz="3200" dirty="0" smtClean="0"/>
              <a:t>ANATOMIES D’UNE CULTURE GUADELOUPÉENNE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81" y="431238"/>
            <a:ext cx="3428579" cy="6094106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457200" y="2564904"/>
            <a:ext cx="3008313" cy="3561259"/>
          </a:xfrm>
        </p:spPr>
        <p:txBody>
          <a:bodyPr>
            <a:normAutofit/>
          </a:bodyPr>
          <a:lstStyle/>
          <a:p>
            <a:r>
              <a:rPr lang="fr-FR" sz="2800" dirty="0" smtClean="0"/>
              <a:t>Technique mixte sur papier</a:t>
            </a:r>
          </a:p>
          <a:p>
            <a:endParaRPr lang="fr-FR" sz="2800" b="1" dirty="0" smtClean="0"/>
          </a:p>
          <a:p>
            <a:r>
              <a:rPr lang="fr-FR" sz="2800" dirty="0" smtClean="0"/>
              <a:t>Détail extrait d’un panneau du polyptique en 9 pièces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6345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50000">
              <a:srgbClr val="FFC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/>
              <a:t>LE DÉVOILEMENT D’UN SECRET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87" y="-3339"/>
            <a:ext cx="4131325" cy="6861339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457200" y="2636912"/>
            <a:ext cx="3322712" cy="3489251"/>
          </a:xfrm>
        </p:spPr>
        <p:txBody>
          <a:bodyPr/>
          <a:lstStyle/>
          <a:p>
            <a:r>
              <a:rPr lang="fr-FR" sz="2800" dirty="0" smtClean="0"/>
              <a:t>Dimensions : 105x169 </a:t>
            </a:r>
            <a:r>
              <a:rPr lang="fr-FR" sz="2800" dirty="0"/>
              <a:t>cm, </a:t>
            </a:r>
            <a:endParaRPr lang="fr-FR" sz="2800" dirty="0" smtClean="0"/>
          </a:p>
          <a:p>
            <a:endParaRPr lang="fr-FR" sz="2800" dirty="0"/>
          </a:p>
          <a:p>
            <a:r>
              <a:rPr lang="fr-FR" sz="2800" dirty="0" smtClean="0"/>
              <a:t>Huile</a:t>
            </a:r>
            <a:r>
              <a:rPr lang="fr-FR" sz="2800" dirty="0"/>
              <a:t>, enluminures, maroufle sur toile, 2015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870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50000">
              <a:srgbClr val="FFC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/>
              <a:t>Pièce importante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59146"/>
            <a:ext cx="5184577" cy="6912769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sz="2400" dirty="0" smtClean="0">
                <a:latin typeface="Corbel" pitchFamily="34" charset="0"/>
              </a:rPr>
              <a:t>Le testament artistique de Stan en quelques mots … et pigments</a:t>
            </a:r>
            <a:endParaRPr lang="fr-FR" sz="24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9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dirty="0" smtClean="0"/>
              <a:t>Hommage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i="1" dirty="0" smtClean="0">
                <a:latin typeface="Gentium Book Basic" pitchFamily="2" charset="0"/>
              </a:rPr>
              <a:t>De toutes parts ainsi, ce fut et c’est moisson de couples,</a:t>
            </a:r>
          </a:p>
          <a:p>
            <a:pPr marL="0" indent="0">
              <a:buNone/>
            </a:pPr>
            <a:r>
              <a:rPr lang="fr-FR" sz="2400" i="1" dirty="0" smtClean="0">
                <a:latin typeface="Gentium Book Basic" pitchFamily="2" charset="0"/>
              </a:rPr>
              <a:t>Chaque chose gainant dans son cœur noir l’âme contraire de son chant, et chaque larme</a:t>
            </a:r>
          </a:p>
          <a:p>
            <a:pPr marL="0" indent="0">
              <a:buNone/>
            </a:pPr>
            <a:r>
              <a:rPr lang="fr-FR" sz="2400" i="1" dirty="0" smtClean="0">
                <a:latin typeface="Gentium Book Basic" pitchFamily="2" charset="0"/>
              </a:rPr>
              <a:t>Signant près d’elle le charbon qui la sua, et chaque foi lavant son crime,</a:t>
            </a:r>
          </a:p>
          <a:p>
            <a:pPr marL="0" indent="0">
              <a:buNone/>
            </a:pPr>
            <a:r>
              <a:rPr lang="fr-FR" sz="2400" i="1" dirty="0" smtClean="0">
                <a:latin typeface="Gentium Book Basic" pitchFamily="2" charset="0"/>
              </a:rPr>
              <a:t>Et chaque voix gardant sa rime pour le Terre! des vigies, et chaque mer</a:t>
            </a:r>
          </a:p>
          <a:p>
            <a:pPr marL="0" indent="0">
              <a:buNone/>
            </a:pPr>
            <a:r>
              <a:rPr lang="fr-FR" sz="2400" i="1" dirty="0" smtClean="0">
                <a:latin typeface="Gentium Book Basic" pitchFamily="2" charset="0"/>
              </a:rPr>
              <a:t>Baignant sa mer à l’autre face ! Et tout confus, et tout vivace !</a:t>
            </a:r>
          </a:p>
          <a:p>
            <a:pPr marL="0" indent="0">
              <a:buNone/>
            </a:pPr>
            <a:r>
              <a:rPr lang="fr-FR" sz="2400" i="1" dirty="0" smtClean="0">
                <a:latin typeface="Gentium Book Basic" pitchFamily="2" charset="0"/>
              </a:rPr>
              <a:t>Et le marin dit qu’il croit même, enfants, qu’il est deux Indes, deux levures d’or saignant !</a:t>
            </a:r>
          </a:p>
          <a:p>
            <a:pPr marL="0" indent="0">
              <a:buNone/>
            </a:pPr>
            <a:r>
              <a:rPr lang="fr-FR" sz="2400" i="1" dirty="0" smtClean="0">
                <a:latin typeface="Gentium Book Basic" pitchFamily="2" charset="0"/>
              </a:rPr>
              <a:t>Mais les Indes sont vérité.</a:t>
            </a:r>
          </a:p>
          <a:p>
            <a:pPr marL="0" indent="0" algn="r">
              <a:buNone/>
            </a:pPr>
            <a:r>
              <a:rPr lang="fr-FR" sz="2400" dirty="0" smtClean="0">
                <a:latin typeface="Gentium Book Basic" pitchFamily="2" charset="0"/>
              </a:rPr>
              <a:t>Edouard GLISSANT, </a:t>
            </a:r>
            <a:r>
              <a:rPr lang="fr-FR" sz="2400" i="1" dirty="0" smtClean="0">
                <a:latin typeface="Gentium Book Basic" pitchFamily="2" charset="0"/>
              </a:rPr>
              <a:t>Les Indes</a:t>
            </a:r>
            <a:r>
              <a:rPr lang="fr-FR" sz="2400" dirty="0" smtClean="0">
                <a:latin typeface="Gentium Book Basic" pitchFamily="2" charset="0"/>
              </a:rPr>
              <a:t>, chant XVII</a:t>
            </a:r>
          </a:p>
        </p:txBody>
      </p:sp>
    </p:spTree>
    <p:extLst>
      <p:ext uri="{BB962C8B-B14F-4D97-AF65-F5344CB8AC3E}">
        <p14:creationId xmlns:p14="http://schemas.microsoft.com/office/powerpoint/2010/main" val="226547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620688"/>
          </a:xfrm>
        </p:spPr>
        <p:txBody>
          <a:bodyPr>
            <a:normAutofit/>
          </a:bodyPr>
          <a:lstStyle/>
          <a:p>
            <a:r>
              <a:rPr lang="fr-FR" sz="2800" dirty="0" smtClean="0"/>
              <a:t>BILAN</a:t>
            </a:r>
            <a:endParaRPr lang="fr-FR" sz="2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12" y="-36940"/>
            <a:ext cx="4801000" cy="6889328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1520" y="692696"/>
            <a:ext cx="3744416" cy="60486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2000" b="1" dirty="0" smtClean="0">
                <a:latin typeface="Corbel" pitchFamily="34" charset="0"/>
              </a:rPr>
              <a:t>Chez David Boxer comme chez Stan Musquer, les symboles d’une nouvelle to-peau-</a:t>
            </a:r>
            <a:r>
              <a:rPr lang="fr-FR" sz="2000" b="1" dirty="0" err="1" smtClean="0">
                <a:latin typeface="Corbel" pitchFamily="34" charset="0"/>
              </a:rPr>
              <a:t>logie</a:t>
            </a:r>
            <a:r>
              <a:rPr lang="fr-FR" sz="2000" b="1" dirty="0" smtClean="0">
                <a:latin typeface="Corbel" pitchFamily="34" charset="0"/>
              </a:rPr>
              <a:t> identitaire marquant suivant des perspectives distinctes mais convergentes la possibilité d’une réconciliation avec le passé. </a:t>
            </a:r>
          </a:p>
          <a:p>
            <a:pPr algn="just"/>
            <a:endParaRPr lang="fr-FR" sz="2000" b="1" dirty="0">
              <a:latin typeface="Corbel" pitchFamily="34" charset="0"/>
            </a:endParaRPr>
          </a:p>
          <a:p>
            <a:pPr algn="just"/>
            <a:r>
              <a:rPr lang="fr-FR" sz="2000" b="1" dirty="0" smtClean="0">
                <a:latin typeface="Corbel" pitchFamily="34" charset="0"/>
              </a:rPr>
              <a:t>Le Moi-peau sert de fil conducteur pour ré-enraciner les identités hybrides dans un discours de vérité. Il agit comme une frontière mouvante dont la </a:t>
            </a:r>
            <a:r>
              <a:rPr lang="fr-FR" sz="2000" b="1" dirty="0" err="1" smtClean="0">
                <a:latin typeface="Corbel" pitchFamily="34" charset="0"/>
              </a:rPr>
              <a:t>sémioticité</a:t>
            </a:r>
            <a:r>
              <a:rPr lang="fr-FR" sz="2000" b="1" dirty="0" smtClean="0">
                <a:latin typeface="Corbel" pitchFamily="34" charset="0"/>
              </a:rPr>
              <a:t> offre une latitude à </a:t>
            </a:r>
            <a:r>
              <a:rPr lang="fr-FR" sz="2000" b="1" dirty="0" err="1" smtClean="0">
                <a:latin typeface="Corbel" pitchFamily="34" charset="0"/>
              </a:rPr>
              <a:t>à</a:t>
            </a:r>
            <a:r>
              <a:rPr lang="fr-FR" sz="2000" b="1" dirty="0" smtClean="0">
                <a:latin typeface="Corbel" pitchFamily="34" charset="0"/>
              </a:rPr>
              <a:t> la renégociation et la rencontre. Cela étant, la vérité de l’être dans toute sa complexité et sa profondeur historique.</a:t>
            </a:r>
          </a:p>
          <a:p>
            <a:pPr algn="just"/>
            <a:endParaRPr lang="fr-FR" sz="2000" b="1" dirty="0" smtClean="0">
              <a:latin typeface="Corbel" pitchFamily="34" charset="0"/>
            </a:endParaRPr>
          </a:p>
          <a:p>
            <a:pPr algn="just"/>
            <a:r>
              <a:rPr lang="fr-FR" sz="2000" b="1" dirty="0" smtClean="0">
                <a:latin typeface="Corbel" pitchFamily="34" charset="0"/>
              </a:rPr>
              <a:t>Car, comme nous le rappelle Glissant, « les Indes sont vérité ».</a:t>
            </a:r>
            <a:endParaRPr lang="fr-FR" sz="2000" b="1" dirty="0">
              <a:latin typeface="Corbel" pitchFamily="34" charset="0"/>
            </a:endParaRPr>
          </a:p>
          <a:p>
            <a:pPr algn="just"/>
            <a:endParaRPr lang="fr-FR" sz="2000" b="1" dirty="0" smtClean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FR" b="1" dirty="0" smtClean="0"/>
              <a:t>Le concept de Moi-peau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« </a:t>
            </a:r>
            <a:r>
              <a:rPr lang="fr-FR" sz="4000" b="1" dirty="0" smtClean="0">
                <a:latin typeface="Chiller" pitchFamily="82" charset="0"/>
              </a:rPr>
              <a:t>figuration </a:t>
            </a:r>
            <a:r>
              <a:rPr lang="fr-FR" sz="4000" b="1" dirty="0">
                <a:latin typeface="Chiller" pitchFamily="82" charset="0"/>
              </a:rPr>
              <a:t>dont le Moi de l’enfant se sert au cours des phases précoces de son développement pour se représenter lui-même comme Moi à partir de son expérience de la surface du </a:t>
            </a:r>
            <a:r>
              <a:rPr lang="fr-FR" sz="4000" b="1" dirty="0" smtClean="0">
                <a:latin typeface="Chiller" pitchFamily="82" charset="0"/>
              </a:rPr>
              <a:t>corps</a:t>
            </a:r>
            <a:r>
              <a:rPr lang="fr-FR" sz="4000" dirty="0" smtClean="0"/>
              <a:t> </a:t>
            </a:r>
            <a:r>
              <a:rPr lang="fr-FR" sz="2400" dirty="0" smtClean="0"/>
              <a:t>»</a:t>
            </a:r>
          </a:p>
          <a:p>
            <a:pPr marL="0" indent="0">
              <a:buNone/>
            </a:pPr>
            <a:endParaRPr lang="fr-FR" sz="2400" dirty="0">
              <a:latin typeface="Gentium Book Basic" pitchFamily="2" charset="0"/>
            </a:endParaRPr>
          </a:p>
          <a:p>
            <a:pPr marL="0" indent="0">
              <a:buNone/>
            </a:pPr>
            <a:r>
              <a:rPr lang="fr-FR" sz="2400" dirty="0" smtClean="0">
                <a:latin typeface="Gentium Book Basic" pitchFamily="2" charset="0"/>
              </a:rPr>
              <a:t>Didier ANZIEU, </a:t>
            </a:r>
            <a:r>
              <a:rPr lang="fr-FR" sz="2400" dirty="0">
                <a:latin typeface="Gentium Book Basic" pitchFamily="2" charset="0"/>
              </a:rPr>
              <a:t>« Le Moi-peau », Nouvelle Revue de Psychanalyse, Le Dehors et le dedans, n°9, printemps 1974, p. 195-208.</a:t>
            </a:r>
            <a:endParaRPr lang="fr-FR" sz="2400" dirty="0" smtClean="0">
              <a:latin typeface="Gentium Book Bas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r-FR" b="1" dirty="0"/>
              <a:t>E</a:t>
            </a:r>
            <a:r>
              <a:rPr lang="fr-FR" b="1" dirty="0" smtClean="0"/>
              <a:t>nveloppe </a:t>
            </a:r>
            <a:r>
              <a:rPr lang="fr-FR" b="1" dirty="0"/>
              <a:t>protectrice ou </a:t>
            </a:r>
            <a:r>
              <a:rPr lang="fr-FR" b="1" dirty="0" smtClean="0"/>
              <a:t>aliénante</a:t>
            </a:r>
            <a:r>
              <a:rPr lang="fr-FR" b="1" dirty="0"/>
              <a:t> 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u="sng" dirty="0" smtClean="0">
                <a:latin typeface="Corbel" pitchFamily="34" charset="0"/>
              </a:rPr>
              <a:t>Nos hypothèses</a:t>
            </a:r>
            <a:r>
              <a:rPr lang="fr-FR" sz="2400" b="1" dirty="0" smtClean="0">
                <a:latin typeface="Corbel" pitchFamily="34" charset="0"/>
              </a:rPr>
              <a:t> : </a:t>
            </a:r>
          </a:p>
          <a:p>
            <a:pPr marL="0" indent="0">
              <a:buNone/>
            </a:pPr>
            <a:endParaRPr lang="fr-FR" sz="2400" b="1" dirty="0">
              <a:latin typeface="Corbel" pitchFamily="34" charset="0"/>
            </a:endParaRPr>
          </a:p>
          <a:p>
            <a:pPr marL="0" indent="0">
              <a:buNone/>
            </a:pPr>
            <a:r>
              <a:rPr lang="fr-FR" sz="2400" b="1" dirty="0" smtClean="0">
                <a:latin typeface="Corbel" pitchFamily="34" charset="0"/>
              </a:rPr>
              <a:t>rôle </a:t>
            </a:r>
            <a:r>
              <a:rPr lang="fr-FR" sz="2400" b="1" dirty="0">
                <a:latin typeface="Corbel" pitchFamily="34" charset="0"/>
              </a:rPr>
              <a:t>d’agent-frontière, travaillant à la manière d’un opérateur d’exclusion ou d’inclusion en fonction du contexte socio-culturel, et ethnique dans lequel l’individu se trouve</a:t>
            </a:r>
            <a:endParaRPr lang="fr-FR" sz="2400" b="1" dirty="0">
              <a:latin typeface="Corbel" pitchFamily="34" charset="0"/>
            </a:endParaRPr>
          </a:p>
          <a:p>
            <a:pPr marL="0" indent="0">
              <a:buNone/>
            </a:pPr>
            <a:endParaRPr lang="fr-FR" sz="2400" dirty="0" smtClean="0">
              <a:latin typeface="Gentium Book Basic" pitchFamily="2" charset="0"/>
            </a:endParaRPr>
          </a:p>
          <a:p>
            <a:pPr marL="0" indent="0">
              <a:buNone/>
            </a:pPr>
            <a:r>
              <a:rPr lang="fr-FR" sz="2400" dirty="0" smtClean="0">
                <a:latin typeface="Gentium Book Basic" pitchFamily="2" charset="0"/>
              </a:rPr>
              <a:t>Didier </a:t>
            </a:r>
            <a:r>
              <a:rPr lang="fr-FR" sz="2400" dirty="0" smtClean="0">
                <a:latin typeface="Gentium Book Basic" pitchFamily="2" charset="0"/>
              </a:rPr>
              <a:t>ANZIEU, </a:t>
            </a:r>
            <a:r>
              <a:rPr lang="fr-FR" sz="2400" dirty="0">
                <a:latin typeface="Gentium Book Basic" pitchFamily="2" charset="0"/>
              </a:rPr>
              <a:t>« Le Moi-peau », Nouvelle Revue de Psychanalyse, Le Dehors et le dedans, n°9, printemps 1974, p. 195-208.</a:t>
            </a:r>
            <a:endParaRPr lang="fr-FR" sz="2400" dirty="0" smtClean="0">
              <a:latin typeface="Gentium Book Bas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0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34" y="0"/>
            <a:ext cx="73629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fr-F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 Moi-Peau selon David Boxer : </a:t>
            </a:r>
          </a:p>
          <a:p>
            <a:r>
              <a:rPr lang="fr-F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to-</a:t>
            </a:r>
            <a:r>
              <a:rPr lang="fr-FR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peaulogies</a:t>
            </a:r>
            <a:r>
              <a:rPr lang="fr-F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coloniales</a:t>
            </a:r>
            <a:endParaRPr lang="fr-F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24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496" y="44624"/>
            <a:ext cx="2448272" cy="720080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David BOXER</a:t>
            </a:r>
            <a:endParaRPr lang="fr-FR" sz="48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59" y="0"/>
            <a:ext cx="7698066" cy="6857999"/>
          </a:xfrm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-36511" y="692696"/>
            <a:ext cx="2736304" cy="6165304"/>
          </a:xfrm>
        </p:spPr>
        <p:txBody>
          <a:bodyPr>
            <a:normAutofit lnSpcReduction="10000"/>
          </a:bodyPr>
          <a:lstStyle/>
          <a:p>
            <a:r>
              <a:rPr lang="fr-FR" sz="1800" u="sng" dirty="0" smtClean="0">
                <a:latin typeface="Baskerville Old Face" pitchFamily="18" charset="0"/>
              </a:rPr>
              <a:t>1958- mai 2017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>
                <a:latin typeface="Baskerville Old Face" pitchFamily="18" charset="0"/>
              </a:rPr>
              <a:t>Né à la Jamaïque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>
                <a:latin typeface="Baskerville Old Face" pitchFamily="18" charset="0"/>
              </a:rPr>
              <a:t>Etudes secondaires à l’Edna </a:t>
            </a:r>
            <a:r>
              <a:rPr lang="fr-FR" sz="1800" dirty="0" err="1" smtClean="0">
                <a:latin typeface="Baskerville Old Face" pitchFamily="18" charset="0"/>
              </a:rPr>
              <a:t>Manley</a:t>
            </a:r>
            <a:r>
              <a:rPr lang="fr-FR" sz="1800" dirty="0" smtClean="0">
                <a:latin typeface="Baskerville Old Face" pitchFamily="18" charset="0"/>
              </a:rPr>
              <a:t> </a:t>
            </a:r>
            <a:r>
              <a:rPr lang="fr-FR" sz="1800" dirty="0" err="1" smtClean="0">
                <a:latin typeface="Baskerville Old Face" pitchFamily="18" charset="0"/>
              </a:rPr>
              <a:t>School</a:t>
            </a:r>
            <a:r>
              <a:rPr lang="fr-FR" sz="1800" dirty="0" smtClean="0">
                <a:latin typeface="Baskerville Old Face" pitchFamily="18" charset="0"/>
              </a:rPr>
              <a:t> of Arts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>
                <a:latin typeface="Baskerville Old Face" pitchFamily="18" charset="0"/>
              </a:rPr>
              <a:t>Protégé d’Edna </a:t>
            </a:r>
            <a:r>
              <a:rPr lang="fr-FR" sz="1800" dirty="0" err="1" smtClean="0">
                <a:latin typeface="Baskerville Old Face" pitchFamily="18" charset="0"/>
              </a:rPr>
              <a:t>Manley</a:t>
            </a:r>
            <a:endParaRPr lang="fr-FR" sz="1800" dirty="0" smtClean="0"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>
                <a:latin typeface="Baskerville Old Face" pitchFamily="18" charset="0"/>
              </a:rPr>
              <a:t>Etudes en Beaux-Arts à New York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>
                <a:latin typeface="Baskerville Old Face" pitchFamily="18" charset="0"/>
              </a:rPr>
              <a:t>Transforme le </a:t>
            </a:r>
            <a:r>
              <a:rPr lang="fr-FR" sz="1800" i="1" dirty="0" err="1" smtClean="0">
                <a:latin typeface="Baskerville Old Face" pitchFamily="18" charset="0"/>
              </a:rPr>
              <a:t>Jamaica</a:t>
            </a:r>
            <a:r>
              <a:rPr lang="fr-FR" sz="1800" i="1" dirty="0" smtClean="0">
                <a:latin typeface="Baskerville Old Face" pitchFamily="18" charset="0"/>
              </a:rPr>
              <a:t> Institute </a:t>
            </a:r>
            <a:r>
              <a:rPr lang="fr-FR" sz="1800" dirty="0" smtClean="0">
                <a:latin typeface="Baskerville Old Face" pitchFamily="18" charset="0"/>
              </a:rPr>
              <a:t>en galerie permanente, puis en musée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>
                <a:latin typeface="Baskerville Old Face" pitchFamily="18" charset="0"/>
              </a:rPr>
              <a:t>Conservateur de la National </a:t>
            </a:r>
            <a:r>
              <a:rPr lang="fr-FR" sz="1800" dirty="0" err="1" smtClean="0">
                <a:latin typeface="Baskerville Old Face" pitchFamily="18" charset="0"/>
              </a:rPr>
              <a:t>Gallery</a:t>
            </a:r>
            <a:r>
              <a:rPr lang="fr-FR" sz="1800" dirty="0" smtClean="0">
                <a:latin typeface="Baskerville Old Face" pitchFamily="18" charset="0"/>
              </a:rPr>
              <a:t> of </a:t>
            </a:r>
            <a:r>
              <a:rPr lang="fr-FR" sz="1800" dirty="0" err="1" smtClean="0">
                <a:latin typeface="Baskerville Old Face" pitchFamily="18" charset="0"/>
              </a:rPr>
              <a:t>Jamaica</a:t>
            </a:r>
            <a:r>
              <a:rPr lang="fr-FR" sz="1800" dirty="0" smtClean="0">
                <a:latin typeface="Baskerville Old Face" pitchFamily="18" charset="0"/>
              </a:rPr>
              <a:t> depuis 1979.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>
                <a:latin typeface="Baskerville Old Face" pitchFamily="18" charset="0"/>
              </a:rPr>
              <a:t>L’un des artistes-peintres les plus modernes et sophistiqués de la Jamaïque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smtClean="0">
                <a:latin typeface="Baskerville Old Face" pitchFamily="18" charset="0"/>
              </a:rPr>
              <a:t>Fortement influencé par Francis Bacon et William Turner</a:t>
            </a:r>
          </a:p>
          <a:p>
            <a:endParaRPr lang="fr-FR" sz="1800" dirty="0" smtClean="0">
              <a:latin typeface="Baskerville Old Face" pitchFamily="18" charset="0"/>
            </a:endParaRPr>
          </a:p>
          <a:p>
            <a:endParaRPr lang="fr-FR" sz="1800" dirty="0" smtClean="0">
              <a:latin typeface="Baskerville Old Face" pitchFamily="18" charset="0"/>
            </a:endParaRPr>
          </a:p>
          <a:p>
            <a:endParaRPr lang="fr-FR" sz="18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3008313" cy="491654"/>
          </a:xfrm>
        </p:spPr>
        <p:txBody>
          <a:bodyPr>
            <a:noAutofit/>
          </a:bodyPr>
          <a:lstStyle/>
          <a:p>
            <a:r>
              <a:rPr lang="fr-FR" sz="4400" dirty="0" smtClean="0"/>
              <a:t>Influences</a:t>
            </a:r>
            <a:endParaRPr lang="fr-FR" sz="4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36712"/>
            <a:ext cx="5111750" cy="2267971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fr-FR" sz="2800" dirty="0" smtClean="0">
                <a:latin typeface="Corbel" pitchFamily="34" charset="0"/>
              </a:rPr>
              <a:t>Les chairs meurtries de Francis Bacon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>
              <a:latin typeface="Corbel" pitchFamily="34" charset="0"/>
            </a:endParaRPr>
          </a:p>
          <a:p>
            <a:r>
              <a:rPr lang="fr-FR" sz="2800" dirty="0" smtClean="0">
                <a:latin typeface="Corbel" pitchFamily="34" charset="0"/>
              </a:rPr>
              <a:t>Ses stylisations subversives de personnages </a:t>
            </a:r>
            <a:r>
              <a:rPr lang="fr-FR" sz="2800" dirty="0" err="1" smtClean="0">
                <a:latin typeface="Corbel" pitchFamily="34" charset="0"/>
              </a:rPr>
              <a:t>hitoriques</a:t>
            </a:r>
            <a:endParaRPr lang="fr-FR" sz="2800" dirty="0">
              <a:latin typeface="Corbe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212976"/>
            <a:ext cx="2667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Aquarelle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34" y="1600200"/>
            <a:ext cx="5999532" cy="4525963"/>
          </a:xfrm>
        </p:spPr>
      </p:pic>
    </p:spTree>
    <p:extLst>
      <p:ext uri="{BB962C8B-B14F-4D97-AF65-F5344CB8AC3E}">
        <p14:creationId xmlns:p14="http://schemas.microsoft.com/office/powerpoint/2010/main" val="28441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Chiller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902</Words>
  <Application>Microsoft Office PowerPoint</Application>
  <PresentationFormat>Affichage à l'écran (4:3)</PresentationFormat>
  <Paragraphs>132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Acte 1:Cartographies mémorielles</vt:lpstr>
      <vt:lpstr>Hommage</vt:lpstr>
      <vt:lpstr>Le concept de Moi-peau</vt:lpstr>
      <vt:lpstr>Enveloppe protectrice ou aliénante ?</vt:lpstr>
      <vt:lpstr>Présentation PowerPoint</vt:lpstr>
      <vt:lpstr>David BOXER</vt:lpstr>
      <vt:lpstr>Influences</vt:lpstr>
      <vt:lpstr>Aquarelle</vt:lpstr>
      <vt:lpstr>Autoportrait à l’huile</vt:lpstr>
      <vt:lpstr>« Black as a colour » (David Boxer)</vt:lpstr>
      <vt:lpstr>La National Gallery of Jamaica</vt:lpstr>
      <vt:lpstr>La gallerie vue de l’intérieur</vt:lpstr>
      <vt:lpstr>Scene 1 The Kidd Dyptichs</vt:lpstr>
      <vt:lpstr>Composition de l’œuvre </vt:lpstr>
      <vt:lpstr>Présentation PowerPoint</vt:lpstr>
      <vt:lpstr>The Kidd Diptychs</vt:lpstr>
      <vt:lpstr>The Kidd Diptychs</vt:lpstr>
      <vt:lpstr>Friday, 30th July 1756: </vt:lpstr>
      <vt:lpstr>L’écorché vif</vt:lpstr>
      <vt:lpstr>Renversements – chutes</vt:lpstr>
      <vt:lpstr>Présentation PowerPoint</vt:lpstr>
      <vt:lpstr>Ler dernier envol</vt:lpstr>
      <vt:lpstr>Stan Musquer</vt:lpstr>
      <vt:lpstr>Hypothèse :  Stan, un artiste aux peaux multiples ?</vt:lpstr>
      <vt:lpstr>Vénus aux amanites</vt:lpstr>
      <vt:lpstr>ANATOMIES D’UNE CULTURE GUADELOUPÉENNE</vt:lpstr>
      <vt:lpstr>LE DÉVOILEMENT D’UN SECRET</vt:lpstr>
      <vt:lpstr>Pièce importante</vt:lpstr>
      <vt:lpstr>BILAN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Annoneemus</dc:creator>
  <cp:lastModifiedBy>Annoneemus</cp:lastModifiedBy>
  <cp:revision>35</cp:revision>
  <dcterms:created xsi:type="dcterms:W3CDTF">2018-03-01T01:29:20Z</dcterms:created>
  <dcterms:modified xsi:type="dcterms:W3CDTF">2018-03-01T20:17:09Z</dcterms:modified>
</cp:coreProperties>
</file>