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5" r:id="rId2"/>
    <p:sldId id="257" r:id="rId3"/>
    <p:sldId id="272" r:id="rId4"/>
    <p:sldId id="265" r:id="rId5"/>
    <p:sldId id="274" r:id="rId6"/>
    <p:sldId id="259" r:id="rId7"/>
    <p:sldId id="260" r:id="rId8"/>
    <p:sldId id="267" r:id="rId9"/>
    <p:sldId id="261" r:id="rId10"/>
    <p:sldId id="262" r:id="rId11"/>
    <p:sldId id="266" r:id="rId12"/>
    <p:sldId id="270" r:id="rId13"/>
    <p:sldId id="271" r:id="rId14"/>
    <p:sldId id="268" r:id="rId15"/>
    <p:sldId id="263" r:id="rId16"/>
    <p:sldId id="269" r:id="rId17"/>
    <p:sldId id="264" r:id="rId18"/>
    <p:sldId id="276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tthieu Bach" initials="MB [2]" lastIdx="1" clrIdx="6">
    <p:extLst/>
  </p:cmAuthor>
  <p:cmAuthor id="1" name="Utilisateur de Microsoft Office" initials="Office" lastIdx="1" clrIdx="0">
    <p:extLst/>
  </p:cmAuthor>
  <p:cmAuthor id="8" name="Matthieu Bach" initials="MB [3]" lastIdx="1" clrIdx="7">
    <p:extLst/>
  </p:cmAuthor>
  <p:cmAuthor id="2" name="Utilisateur de Microsoft Office" initials="Office [2]" lastIdx="1" clrIdx="1">
    <p:extLst/>
  </p:cmAuthor>
  <p:cmAuthor id="3" name="Utilisateur de Microsoft Office" initials="Office [3]" lastIdx="1" clrIdx="2">
    <p:extLst/>
  </p:cmAuthor>
  <p:cmAuthor id="4" name="Utilisateur de Microsoft Office" initials="Office [4]" lastIdx="1" clrIdx="3">
    <p:extLst/>
  </p:cmAuthor>
  <p:cmAuthor id="5" name="Utilisateur de Microsoft Office" initials="Office [5]" lastIdx="1" clrIdx="4">
    <p:extLst/>
  </p:cmAuthor>
  <p:cmAuthor id="6" name="Matthieu Bach" initials="MB" lastIdx="2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8"/>
    <p:restoredTop sz="94600"/>
  </p:normalViewPr>
  <p:slideViewPr>
    <p:cSldViewPr snapToGrid="0" snapToObjects="1">
      <p:cViewPr>
        <p:scale>
          <a:sx n="64" d="100"/>
          <a:sy n="64" d="100"/>
        </p:scale>
        <p:origin x="88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6924C-2CCE-8645-AD23-7A96516CBD87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BE222-BAA8-6B40-ADD5-7FC4ED031D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082E-BA06-7646-934F-0C8C720CEAD8}" type="datetimeFigureOut">
              <a:rPr lang="de-DE" smtClean="0"/>
              <a:t>24.01.19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F423D-2C01-8340-85B3-3C301BC554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756309"/>
            <a:ext cx="9013824" cy="2387600"/>
          </a:xfrm>
        </p:spPr>
        <p:txBody>
          <a:bodyPr anchor="ctr">
            <a:noAutofit/>
          </a:bodyPr>
          <a:lstStyle/>
          <a:p>
            <a:r>
              <a:rPr lang="de-DE" sz="4800" b="1" dirty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Von </a:t>
            </a:r>
            <a:r>
              <a:rPr lang="de-DE" sz="4800" b="1" i="1" dirty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Patterns</a:t>
            </a:r>
            <a:r>
              <a:rPr lang="de-DE" sz="4800" b="1" dirty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zu </a:t>
            </a:r>
            <a:r>
              <a:rPr lang="de-DE" sz="4800" b="1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fachspezifischen Konstruktionen </a:t>
            </a:r>
            <a:r>
              <a:rPr lang="de-DE" sz="4800" b="1" dirty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im </a:t>
            </a:r>
            <a:r>
              <a:rPr lang="de-DE" sz="4800" b="1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Fachdiskurs </a:t>
            </a:r>
            <a:br>
              <a:rPr lang="de-DE" sz="4800" b="1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</a:br>
            <a:r>
              <a:rPr lang="de-DE" sz="4400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Eine kontrastive </a:t>
            </a:r>
            <a:r>
              <a:rPr lang="de-DE" sz="4400" dirty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Fallstudie </a:t>
            </a:r>
            <a:r>
              <a:rPr lang="de-DE" sz="440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de-DE" sz="440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deutsch-französisch</a:t>
            </a:r>
            <a:r>
              <a:rPr lang="de-DE" sz="4400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 zu Weinsprache</a:t>
            </a:r>
            <a:endParaRPr lang="de-DE" sz="4400" dirty="0">
              <a:solidFill>
                <a:schemeClr val="bg1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3999" y="5477933"/>
            <a:ext cx="9013825" cy="1342495"/>
          </a:xfrm>
        </p:spPr>
        <p:txBody>
          <a:bodyPr anchor="ctr">
            <a:normAutofit/>
          </a:bodyPr>
          <a:lstStyle/>
          <a:p>
            <a:pPr algn="just"/>
            <a:r>
              <a:rPr lang="fr-FR" sz="1800" b="1" dirty="0" smtClean="0">
                <a:solidFill>
                  <a:srgbClr val="F51C2F"/>
                </a:solidFill>
                <a:latin typeface="Cambria Math" charset="0"/>
                <a:ea typeface="Cambria Math" charset="0"/>
                <a:cs typeface="Cambria Math" charset="0"/>
              </a:rPr>
              <a:t>Laurent GAUTIER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Prof. Dr.,</a:t>
            </a:r>
            <a:r>
              <a:rPr lang="fr-FR" sz="1800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Centre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Interlangues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Texte Image Langage (UBFC, EA 4182) </a:t>
            </a:r>
            <a:r>
              <a:rPr lang="mr-IN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MSH Dijon (USR CNRS </a:t>
            </a:r>
            <a:r>
              <a:rPr lang="mr-IN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uB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3516)</a:t>
            </a:r>
            <a:endParaRPr lang="fr-FR" sz="1800" b="1" dirty="0" smtClean="0"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r>
              <a:rPr lang="fr-FR" sz="1800" b="1" dirty="0" smtClean="0">
                <a:solidFill>
                  <a:srgbClr val="F51C2F"/>
                </a:solidFill>
                <a:latin typeface="Cambria Math" charset="0"/>
                <a:ea typeface="Cambria Math" charset="0"/>
                <a:cs typeface="Cambria Math" charset="0"/>
              </a:rPr>
              <a:t>Matthieu BACH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fr-FR" sz="180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Doktorand 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Centre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Interlangues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Texte Image Langage (UBFC, EA 4182) </a:t>
            </a:r>
            <a:r>
              <a:rPr lang="mr-IN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Universität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Innsbruck</a:t>
            </a:r>
            <a:endParaRPr lang="fr-FR" sz="2000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 rotWithShape="1">
          <a:blip r:embed="rId2"/>
          <a:srcRect l="14800" t="12589" r="10276" b="12025"/>
          <a:stretch/>
        </p:blipFill>
        <p:spPr>
          <a:xfrm>
            <a:off x="0" y="5324593"/>
            <a:ext cx="1524000" cy="1533407"/>
          </a:xfrm>
          <a:prstGeom prst="rect">
            <a:avLst/>
          </a:prstGeom>
        </p:spPr>
      </p:pic>
      <p:sp>
        <p:nvSpPr>
          <p:cNvPr id="5" name="Untertitel 2"/>
          <p:cNvSpPr txBox="1">
            <a:spLocks/>
          </p:cNvSpPr>
          <p:nvPr/>
        </p:nvSpPr>
        <p:spPr>
          <a:xfrm>
            <a:off x="1524000" y="3509962"/>
            <a:ext cx="9144000" cy="1463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25" y="5626554"/>
            <a:ext cx="1526400" cy="929484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1524000" y="3885360"/>
            <a:ext cx="9013824" cy="1211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b="1" dirty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EUROPHRAS 2019</a:t>
            </a:r>
          </a:p>
          <a:p>
            <a:r>
              <a:rPr lang="de-DE" sz="1600" dirty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PRODUCTIVE PATTERNS IN PHRASEOLOGY</a:t>
            </a:r>
          </a:p>
          <a:p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Santiago de </a:t>
            </a:r>
            <a:r>
              <a:rPr lang="de-DE" sz="1800" dirty="0" err="1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Compostela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24-25. Jänner 2019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 flipV="1">
            <a:off x="539839" y="541624"/>
            <a:ext cx="772733" cy="34860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449687" y="1543809"/>
            <a:ext cx="862885" cy="55922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268310" y="2991402"/>
            <a:ext cx="1066800" cy="239269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714777" y="4189232"/>
            <a:ext cx="631064" cy="36447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268310" y="270456"/>
            <a:ext cx="446467" cy="271168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177085" y="1100844"/>
            <a:ext cx="1158025" cy="211669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147033" y="2103029"/>
            <a:ext cx="883276" cy="7623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821989" y="3356744"/>
            <a:ext cx="489621" cy="710625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V="1">
            <a:off x="125032" y="4592487"/>
            <a:ext cx="883276" cy="76230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50979" y="663855"/>
            <a:ext cx="537692" cy="484187"/>
          </a:xfrm>
          <a:prstGeom prst="line">
            <a:avLst/>
          </a:prstGeom>
          <a:ln>
            <a:solidFill>
              <a:srgbClr val="F51C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268310" y="1834322"/>
            <a:ext cx="781486" cy="865337"/>
          </a:xfrm>
          <a:prstGeom prst="line">
            <a:avLst/>
          </a:prstGeom>
          <a:ln w="19050">
            <a:solidFill>
              <a:srgbClr val="F51C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>
            <a:off x="118112" y="3552844"/>
            <a:ext cx="727544" cy="654199"/>
          </a:xfrm>
          <a:prstGeom prst="line">
            <a:avLst/>
          </a:prstGeom>
          <a:ln w="38100">
            <a:solidFill>
              <a:srgbClr val="F51C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481884" y="4552898"/>
            <a:ext cx="507585" cy="761303"/>
          </a:xfrm>
          <a:prstGeom prst="line">
            <a:avLst/>
          </a:prstGeom>
          <a:ln w="76200">
            <a:solidFill>
              <a:srgbClr val="F51C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943377" y="741732"/>
            <a:ext cx="129862" cy="40681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V="1">
            <a:off x="205517" y="1840751"/>
            <a:ext cx="976111" cy="2343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415411" y="2938388"/>
            <a:ext cx="813156" cy="375838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524517" y="3421885"/>
            <a:ext cx="632528" cy="808053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239777" y="4933549"/>
            <a:ext cx="784469" cy="535761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5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Diskussion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7622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Zwei potentielle Kandidaten mit zwei ‚allgemeinen‘ Verben (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haben/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avoir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; 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sein/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être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): keine Termini, aber doch fach- und textmustermotivierte Verwendungsweisen: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(1a) [Als ersten Wein] </a:t>
            </a:r>
            <a:r>
              <a:rPr lang="de-DE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haben wir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[einen Riesling Classic] [aus dem Jahre 2014]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(1b)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sinon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a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[les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Gevrey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Chambertin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les *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Sevrey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] [de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chez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Olivier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Juin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] [en 2013] </a:t>
            </a: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(2a) und </a:t>
            </a:r>
            <a:r>
              <a:rPr lang="de-DE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das ist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[ganz ganz leichte intensive Weine] </a:t>
            </a: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2b)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donc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là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</a:t>
            </a:r>
            <a:r>
              <a:rPr lang="de-DE" i="1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est</a:t>
            </a:r>
            <a:r>
              <a:rPr lang="de-DE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vraiment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sur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[le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fruit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croquant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] en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plus</a:t>
            </a:r>
          </a:p>
        </p:txBody>
      </p:sp>
    </p:spTree>
    <p:extLst>
      <p:ext uri="{BB962C8B-B14F-4D97-AF65-F5344CB8AC3E}">
        <p14:creationId xmlns:p14="http://schemas.microsoft.com/office/powerpoint/2010/main" val="2035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423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Diskussion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834887"/>
            <a:ext cx="10515600" cy="6023113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w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ir haben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[wein] </a:t>
            </a:r>
          </a:p>
          <a:p>
            <a:pPr marL="0" indent="0">
              <a:buNone/>
            </a:pP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Zwang der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informationslinearisierung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(s.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Czicza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2015: 47): „Es sind ‚in hohem Masse Thema-, Textsorten- und Kontextschemata auszeichnende konventionale syntagmatische Ausdrücke‘ (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Feilke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2004: 213), die 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idiomatisch geprägt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sind.“</a:t>
            </a: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pragmatische Markierer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der Weinbeschreibung bzw.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Verkostungsnotiz: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- eingeschränkte deiktische Funktion von 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wir 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(wer?)</a:t>
            </a:r>
            <a:endParaRPr lang="de-DE" i="1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- „unübliche“ fixierte Valenzrealisierung des Verbs 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haben</a:t>
            </a:r>
            <a:r>
              <a:rPr lang="de-DE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: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[Wein] = diskriminierende Elemente wie der Jahrgang, das Prädikat oder der Name des Weines (Mobilisierung des Fachwissens in stabilen Strukturen)</a:t>
            </a: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Hoher Stabilitätsgrad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:</a:t>
            </a: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Und als fünften Wein haben wir dann eine / 2015er Spätlese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lieblich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DE_VG_HB_01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Hier haben wir nun einen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Kabernet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Mithos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im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Glas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DE_VG_WO_01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Diskussion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92333"/>
            <a:ext cx="10515600" cy="5032375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a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[wein] oder 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a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+ [sensorische Deskriptoren]</a:t>
            </a: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 algn="just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Erlaubt es dem Redner, auf die Weinbeschreibung zurückzukommen (= Ende der Kontextualisierung)</a:t>
            </a:r>
          </a:p>
          <a:p>
            <a:pPr marL="0" indent="0" algn="just">
              <a:buNone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pragmatischer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Markierer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Hoher Stabilitätsgrad</a:t>
            </a:r>
          </a:p>
          <a:p>
            <a:pPr algn="just"/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et du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coup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on a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rosé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/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beaucoup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plus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concentré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que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d'habitude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FR_VG_CM_01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a les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deux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en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début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de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bouche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donc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le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côté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masculin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gibier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et en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fin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de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palais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velours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/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voilà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donc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ça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je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pouvais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le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préciser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sur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Chambolle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voilà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 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(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FR_CA_CDM_03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Diskussion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72818"/>
            <a:ext cx="10515600" cy="568518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as </a:t>
            </a:r>
            <a:r>
              <a:rPr lang="de-DE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st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[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eskriptoren]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oder </a:t>
            </a:r>
            <a:r>
              <a:rPr lang="de-DE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das 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ist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[Wein]</a:t>
            </a: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Schwacher Stabilitätsgrad, der die 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das ist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-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Konstruktion als Konstruktion der Allgemeinsprache ausweist:</a:t>
            </a:r>
          </a:p>
          <a:p>
            <a:pPr marL="0" indent="0">
              <a:buNone/>
            </a:pP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Kein pragmatischer Mehrwert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Teil der textsortenspezifischer Diskursroutinen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 algn="just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Fachspezifische Färbung (über die reine Präsentationsfunktion hinaus) = Sensorik beruht auf einer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Deskriptorenliste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(= Aktualisierung von Emotionen, Erfahrungen und Sinnerfahrungen durch fachspezifische Frameaktivierung)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das ist ein sehr harmonischer runder fruchtiger Wein (DE_CA_WK_03)</a:t>
            </a: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und das ist dann bei uns Spätlese oder Kabinett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DE_VG_BU_01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Diskussion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est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sur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[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eskriptoren] oder 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est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sur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[Wein]</a:t>
            </a: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Mittlerer Stabilitätsgrad: ⇒ Variationen zwischen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sur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und [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eskriptoren] sind möglich</a:t>
            </a:r>
            <a:endParaRPr lang="de-DE" i="1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est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sur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euh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le Pinot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avec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euh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encore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fois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certaine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euh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ouais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certaine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puissance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de la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matière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(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FR_CA_AV_01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n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est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sur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2011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FR_VG_PL_01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Diskussion</a:t>
            </a:r>
            <a:endParaRPr lang="de-DE" dirty="0">
              <a:solidFill>
                <a:schemeClr val="accent2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Nach einer Theorie von Fachkonstruktionen als Ersatz für </a:t>
            </a: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terminologie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-basierte Ansätze?</a:t>
            </a:r>
          </a:p>
          <a:p>
            <a:pPr>
              <a:buFont typeface="Symbol" charset="2"/>
              <a:buChar char="Þ"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Rückgriff auf allgemein-sprachliche Konstruktionen (hier nicht behandelt)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fachspezifische Färbung von allgemein-sprachlichen  Konstruktionen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	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das ist/on a/wir haben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fach-spezifische Konstruktionen, wobei Fachspezifizität Fachwissen und Fachtextwissen mit einbezieht: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	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est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sur</a:t>
            </a: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Fazit</a:t>
            </a:r>
            <a:endParaRPr lang="de-DE" dirty="0">
              <a:solidFill>
                <a:schemeClr val="accent2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Zusammenfassung</a:t>
            </a: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Aktivierung des Fachwissens &gt; Textsorte &gt; Textmuster &gt;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Informationslinearisierung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durch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formulative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Einschränkungen &gt; Aktualisierung in einer stabilen lexikalisch-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morpho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-syntaktischen Struktur &gt; (Fach-)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Textkonstrkution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/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Specialized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Discourse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Construction</a:t>
            </a: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>
              <a:buFontTx/>
              <a:buChar char="-"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>
              <a:buFontTx/>
              <a:buChar char="-"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Variation des fachlichen Charakters der Konstruktion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838200" y="2023357"/>
            <a:ext cx="10515600" cy="759854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/>
              </a:gs>
              <a:gs pos="64000">
                <a:schemeClr val="accent2"/>
              </a:gs>
              <a:gs pos="100000">
                <a:srgbClr val="F51C2F"/>
              </a:gs>
            </a:gsLst>
            <a:lin ang="4200000" scaled="0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558772" y="2754092"/>
            <a:ext cx="149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Konstruktion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783041" y="2784696"/>
            <a:ext cx="192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Fachkonstruktion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351048" y="2642767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Das ist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682936" y="2642767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est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sur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150067" y="2642767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On  a / wir haben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Perspektiven</a:t>
            </a:r>
            <a:endParaRPr lang="de-DE" dirty="0">
              <a:solidFill>
                <a:schemeClr val="accent2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Perspektiven</a:t>
            </a:r>
          </a:p>
          <a:p>
            <a:pPr lvl="1"/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Auf dem Weg zum einem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Fachkonstruktikon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? (Ziem &amp; Lasch 2015);</a:t>
            </a:r>
          </a:p>
          <a:p>
            <a:pPr lvl="1"/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Überlegungen zur Stabilität bzw. Rekurrenz anderer semiotischer Elemente;</a:t>
            </a:r>
          </a:p>
          <a:p>
            <a:pPr lvl="1"/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Übertragbarkeit auf andere sensorische Bereiche? Unterscheidung je nach vertikaler Gliederung von Fachsprachen bzw. </a:t>
            </a:r>
            <a:r>
              <a:rPr lang="mr-IN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diskursen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b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Annwendungspotenzial</a:t>
            </a:r>
            <a:endParaRPr lang="de-DE" b="1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lvl="1"/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Automatische Textproduktion und Übersetzung;</a:t>
            </a:r>
          </a:p>
          <a:p>
            <a:pPr lvl="1"/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Verbesserung sprachbasierter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Apps (vgl. Bach 2018);</a:t>
            </a:r>
          </a:p>
          <a:p>
            <a:pPr lvl="1"/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Pädagogischer Output (z. B.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Vinolingua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: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Lavric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2015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13824" cy="2387600"/>
          </a:xfrm>
        </p:spPr>
        <p:txBody>
          <a:bodyPr anchor="ctr"/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Danke!</a:t>
            </a:r>
            <a:endParaRPr lang="de-DE" dirty="0">
              <a:solidFill>
                <a:schemeClr val="bg1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3999" y="5477933"/>
            <a:ext cx="9013825" cy="1342495"/>
          </a:xfrm>
        </p:spPr>
        <p:txBody>
          <a:bodyPr anchor="ctr">
            <a:normAutofit/>
          </a:bodyPr>
          <a:lstStyle/>
          <a:p>
            <a:pPr algn="just"/>
            <a:r>
              <a:rPr lang="fr-FR" sz="1800" b="1" dirty="0" smtClean="0">
                <a:solidFill>
                  <a:srgbClr val="F51C2F"/>
                </a:solidFill>
                <a:latin typeface="Cambria Math" charset="0"/>
                <a:ea typeface="Cambria Math" charset="0"/>
                <a:cs typeface="Cambria Math" charset="0"/>
              </a:rPr>
              <a:t>Laurent GAUTIER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Prof. Dr.,</a:t>
            </a:r>
            <a:r>
              <a:rPr lang="fr-FR" sz="1800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Centre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Interlangues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Texte Image Langage (UBFC, EA 4182) </a:t>
            </a:r>
            <a:r>
              <a:rPr lang="mr-IN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MSH Dijon (USR CNRS </a:t>
            </a:r>
            <a:r>
              <a:rPr lang="mr-IN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uB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3516)</a:t>
            </a:r>
            <a:endParaRPr lang="fr-FR" sz="1800" b="1" dirty="0" smtClean="0"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r>
              <a:rPr lang="fr-FR" sz="1800" b="1" dirty="0" smtClean="0">
                <a:solidFill>
                  <a:srgbClr val="F51C2F"/>
                </a:solidFill>
                <a:latin typeface="Cambria Math" charset="0"/>
                <a:ea typeface="Cambria Math" charset="0"/>
                <a:cs typeface="Cambria Math" charset="0"/>
              </a:rPr>
              <a:t>Matthieu BACH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Doktorand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Centre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Interlangues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Texte Image Langage (UBFC, EA 4182) </a:t>
            </a:r>
            <a:r>
              <a:rPr lang="mr-IN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Universität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Innsbruck</a:t>
            </a:r>
            <a:endParaRPr lang="fr-FR" sz="2000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524000" y="3509962"/>
            <a:ext cx="9144000" cy="1463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25" y="5626554"/>
            <a:ext cx="1526400" cy="929484"/>
          </a:xfrm>
          <a:prstGeom prst="rect">
            <a:avLst/>
          </a:prstGeom>
        </p:spPr>
      </p:pic>
      <p:pic>
        <p:nvPicPr>
          <p:cNvPr id="22" name="Bild 21"/>
          <p:cNvPicPr>
            <a:picLocks noChangeAspect="1"/>
          </p:cNvPicPr>
          <p:nvPr/>
        </p:nvPicPr>
        <p:blipFill rotWithShape="1">
          <a:blip r:embed="rId3"/>
          <a:srcRect l="14800" t="12589" r="10276" b="12025"/>
          <a:stretch/>
        </p:blipFill>
        <p:spPr>
          <a:xfrm>
            <a:off x="0" y="5324593"/>
            <a:ext cx="1524000" cy="1533407"/>
          </a:xfrm>
          <a:prstGeom prst="rect">
            <a:avLst/>
          </a:prstGeom>
        </p:spPr>
      </p:pic>
      <p:cxnSp>
        <p:nvCxnSpPr>
          <p:cNvPr id="24" name="Gerade Verbindung 23"/>
          <p:cNvCxnSpPr/>
          <p:nvPr/>
        </p:nvCxnSpPr>
        <p:spPr>
          <a:xfrm flipV="1">
            <a:off x="539839" y="541624"/>
            <a:ext cx="772733" cy="34860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449687" y="1543809"/>
            <a:ext cx="862885" cy="55922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V="1">
            <a:off x="268310" y="2991402"/>
            <a:ext cx="1066800" cy="239269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714777" y="4189232"/>
            <a:ext cx="631064" cy="36447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268310" y="270456"/>
            <a:ext cx="446467" cy="271168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177085" y="1100844"/>
            <a:ext cx="1158025" cy="211669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147033" y="2103029"/>
            <a:ext cx="883276" cy="7623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821989" y="3356744"/>
            <a:ext cx="489621" cy="710625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V="1">
            <a:off x="125032" y="4592487"/>
            <a:ext cx="883276" cy="76230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flipH="1">
            <a:off x="50979" y="663855"/>
            <a:ext cx="537692" cy="484187"/>
          </a:xfrm>
          <a:prstGeom prst="line">
            <a:avLst/>
          </a:prstGeom>
          <a:ln>
            <a:solidFill>
              <a:srgbClr val="F51C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268310" y="1834322"/>
            <a:ext cx="781486" cy="865337"/>
          </a:xfrm>
          <a:prstGeom prst="line">
            <a:avLst/>
          </a:prstGeom>
          <a:ln w="19050">
            <a:solidFill>
              <a:srgbClr val="F51C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>
            <a:off x="118112" y="3552844"/>
            <a:ext cx="727544" cy="654199"/>
          </a:xfrm>
          <a:prstGeom prst="line">
            <a:avLst/>
          </a:prstGeom>
          <a:ln w="38100">
            <a:solidFill>
              <a:srgbClr val="F51C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>
            <a:off x="481884" y="4552898"/>
            <a:ext cx="507585" cy="761303"/>
          </a:xfrm>
          <a:prstGeom prst="line">
            <a:avLst/>
          </a:prstGeom>
          <a:ln w="76200">
            <a:solidFill>
              <a:srgbClr val="F51C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943377" y="741732"/>
            <a:ext cx="129862" cy="40681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V="1">
            <a:off x="205517" y="1840751"/>
            <a:ext cx="976111" cy="234362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415411" y="2938388"/>
            <a:ext cx="813156" cy="375838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H="1">
            <a:off x="524517" y="3421885"/>
            <a:ext cx="632528" cy="808053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239777" y="4933549"/>
            <a:ext cx="784469" cy="535761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itel 1"/>
          <p:cNvSpPr txBox="1">
            <a:spLocks/>
          </p:cNvSpPr>
          <p:nvPr/>
        </p:nvSpPr>
        <p:spPr>
          <a:xfrm>
            <a:off x="1463673" y="3356744"/>
            <a:ext cx="9013824" cy="1211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b="1" dirty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EUROPHRAS 2019</a:t>
            </a:r>
          </a:p>
          <a:p>
            <a:r>
              <a:rPr lang="de-DE" sz="1600" dirty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PRODUCTIVE PATTERNS IN PHRASEOLOGY</a:t>
            </a:r>
          </a:p>
          <a:p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Santiago de </a:t>
            </a:r>
            <a:r>
              <a:rPr lang="de-DE" sz="1800" dirty="0" err="1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Compostela</a:t>
            </a: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24-25. Jänner 2019</a:t>
            </a:r>
            <a:endParaRPr lang="de-DE" sz="1800" dirty="0">
              <a:solidFill>
                <a:schemeClr val="bg1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9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Gliederung</a:t>
            </a:r>
            <a:endParaRPr lang="de-DE" dirty="0">
              <a:solidFill>
                <a:schemeClr val="accent2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Kontext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These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Korpus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Diskussion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Fazit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11964"/>
            <a:ext cx="10515600" cy="625805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Kontext</a:t>
            </a:r>
          </a:p>
        </p:txBody>
      </p:sp>
      <p:sp>
        <p:nvSpPr>
          <p:cNvPr id="8" name="Pfeil nach rechts 7"/>
          <p:cNvSpPr/>
          <p:nvPr/>
        </p:nvSpPr>
        <p:spPr>
          <a:xfrm>
            <a:off x="838200" y="673849"/>
            <a:ext cx="10515600" cy="759854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/>
              </a:gs>
              <a:gs pos="64000">
                <a:schemeClr val="accent2"/>
              </a:gs>
              <a:gs pos="100000">
                <a:srgbClr val="F51C2F"/>
              </a:gs>
            </a:gsLst>
            <a:lin ang="4200000" scaled="0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616530" y="1339893"/>
            <a:ext cx="187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„Gemeinsprache"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814777" y="1339893"/>
            <a:ext cx="14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Fachsprache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31320" y="1652861"/>
            <a:ext cx="1124884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Fachsprachenforschung: von ‚Sprachen im Fach‘ zu </a:t>
            </a:r>
            <a:r>
              <a:rPr lang="de-DE" sz="2800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Specialized</a:t>
            </a:r>
            <a:r>
              <a:rPr lang="de-DE" sz="2800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Communication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800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Studies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über Fach-Diskursanalyse 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(Hoffmann 1985; </a:t>
            </a:r>
            <a:r>
              <a:rPr lang="de-DE" sz="26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Lerat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1995; Petit 2010; Schubert 2011; Gautier 2014; van der </a:t>
            </a:r>
            <a:r>
              <a:rPr lang="de-DE" sz="26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Yeught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2016)</a:t>
            </a:r>
            <a:endParaRPr lang="de-DE" sz="2600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31319" y="3033888"/>
            <a:ext cx="112488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Angewandte Linguistik als „situierte Linguistik“ </a:t>
            </a:r>
            <a:r>
              <a:rPr lang="de-DE" sz="26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de-DE" sz="26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Condamines</a:t>
            </a:r>
            <a:r>
              <a:rPr lang="de-DE" sz="26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&amp; </a:t>
            </a:r>
            <a:r>
              <a:rPr lang="de-DE" sz="26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Narcy-Combes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6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2015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= eine </a:t>
            </a:r>
            <a:r>
              <a:rPr lang="de-DE" sz="2800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operationalisierbare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„vor-Ort-Fachsprachenlinguistik“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de-DE" sz="26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Condamines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2018: 211)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endParaRPr lang="de-DE" sz="2800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	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=&gt;</a:t>
            </a:r>
            <a:r>
              <a:rPr lang="de-DE" sz="2800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bottom-up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Ansatz (Tognini-</a:t>
            </a:r>
            <a:r>
              <a:rPr lang="de-DE" sz="28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Bonelli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2001) ⇒ </a:t>
            </a:r>
            <a:r>
              <a:rPr lang="de-DE" sz="2800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Sprachgebrauchs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- und </a:t>
            </a:r>
            <a:r>
              <a:rPr lang="de-DE" sz="2800" b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Korpuslinguistik</a:t>
            </a:r>
            <a:endParaRPr lang="de-DE" sz="2800" b="1" dirty="0"/>
          </a:p>
        </p:txBody>
      </p:sp>
      <p:sp>
        <p:nvSpPr>
          <p:cNvPr id="13" name="Rechteck 12"/>
          <p:cNvSpPr/>
          <p:nvPr/>
        </p:nvSpPr>
        <p:spPr>
          <a:xfrm>
            <a:off x="431321" y="5280657"/>
            <a:ext cx="109224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Fachstextlinguistik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: </a:t>
            </a:r>
            <a:r>
              <a:rPr lang="de-DE" sz="2800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Rekurrenz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Stabilität und </a:t>
            </a:r>
            <a:r>
              <a:rPr lang="de-DE" sz="2800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Musterhaftigkeit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de-DE" sz="26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Bubenhofer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6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2009; </a:t>
            </a:r>
            <a:r>
              <a:rPr lang="de-DE" sz="26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Gledhill</a:t>
            </a:r>
            <a:r>
              <a:rPr lang="de-DE" sz="26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&amp; </a:t>
            </a:r>
            <a:r>
              <a:rPr lang="de-DE" sz="26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Kübler </a:t>
            </a:r>
            <a:r>
              <a:rPr lang="de-DE" sz="26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2016)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auf allen Ebene der Diskursbeschreibung (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schon bei </a:t>
            </a:r>
            <a:r>
              <a:rPr lang="de-DE" sz="28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Gréciano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1995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mit </a:t>
            </a:r>
            <a:r>
              <a:rPr lang="de-DE" sz="2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Phraseotermini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de-DE" sz="2800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11964"/>
            <a:ext cx="10515600" cy="625805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Kontext</a:t>
            </a:r>
          </a:p>
        </p:txBody>
      </p:sp>
      <p:sp>
        <p:nvSpPr>
          <p:cNvPr id="11" name="Rechteck 10"/>
          <p:cNvSpPr/>
          <p:nvPr/>
        </p:nvSpPr>
        <p:spPr>
          <a:xfrm>
            <a:off x="471577" y="1205889"/>
            <a:ext cx="1124884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Kontinuierliche Ausweitung der </a:t>
            </a:r>
            <a:r>
              <a:rPr lang="de-DE" sz="2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Phraseologieforschung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(</a:t>
            </a:r>
            <a:r>
              <a:rPr lang="de-DE" sz="2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Legallois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/</a:t>
            </a:r>
            <a:r>
              <a:rPr lang="de-DE" sz="2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Tutin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2013) findet </a:t>
            </a:r>
            <a:r>
              <a:rPr lang="de-DE" sz="2800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besondere Resonanz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in der Fachsprachenforschung :</a:t>
            </a:r>
          </a:p>
          <a:p>
            <a:pPr algn="just"/>
            <a:endParaRPr lang="de-DE" sz="2800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- in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Richtung 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Lexik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: wohin mit idiomatischen </a:t>
            </a:r>
            <a:r>
              <a:rPr lang="de-DE" sz="28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Einwortlexemen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? (keine neue Frage, </a:t>
            </a:r>
            <a:r>
              <a:rPr lang="de-DE" sz="2800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cf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. </a:t>
            </a:r>
            <a:r>
              <a:rPr lang="de-DE" sz="28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Duhme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1991 </a:t>
            </a:r>
            <a:r>
              <a:rPr lang="de-DE" sz="28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vs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Burger 2001 : 38 „besser nicht von ‚</a:t>
            </a:r>
            <a:r>
              <a:rPr lang="de-DE" sz="28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Einwortphrasemen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‘ zu sprechen, da dadurch die strukturellen Grenzen zw. Komposition und polylexikalischen Verbindungen verwischt werden“)</a:t>
            </a:r>
          </a:p>
          <a:p>
            <a:pPr algn="just"/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- in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Richtung 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Syntax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: von syntaktischen Schablonen (Fleischer 1997) bis zu Konstruktionen (</a:t>
            </a:r>
            <a:r>
              <a:rPr lang="de-DE" sz="28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Dobrovol‘skij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2011, </a:t>
            </a:r>
            <a:r>
              <a:rPr lang="de-DE" sz="28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Dalmas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/Gautier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2013, 2018)</a:t>
            </a:r>
            <a:endParaRPr lang="de-DE" sz="2800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algn="just"/>
            <a:endParaRPr lang="de-DE" sz="2800" dirty="0" smtClean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Kontext</a:t>
            </a:r>
          </a:p>
        </p:txBody>
      </p:sp>
      <p:sp>
        <p:nvSpPr>
          <p:cNvPr id="11" name="Rechteck 10"/>
          <p:cNvSpPr/>
          <p:nvPr/>
        </p:nvSpPr>
        <p:spPr>
          <a:xfrm>
            <a:off x="838200" y="1802237"/>
            <a:ext cx="1051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de-DE" sz="2800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457200" indent="-457200" algn="just">
              <a:buFontTx/>
              <a:buChar char="-"/>
            </a:pP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n Richtung </a:t>
            </a:r>
            <a:r>
              <a:rPr lang="de-DE" sz="2800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Text und Diskurs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wo Präformierung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allgegenwärtig (Gautier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2017) ist: Lexeme, aber auch und vor allem Schreib-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und Textroutinen (</a:t>
            </a:r>
            <a:r>
              <a:rPr lang="de-DE" sz="28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Feilke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/Lehnen 2012), Kollokationen (Gläser 2007),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syntaktisch-semantische Muster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(Gautier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2019)</a:t>
            </a:r>
            <a:endParaRPr lang="de-DE" sz="2800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457200" indent="-457200" algn="just">
              <a:buFontTx/>
              <a:buChar char="-"/>
            </a:pPr>
            <a:endParaRPr lang="de-DE" sz="2800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Kontext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003796"/>
            <a:ext cx="10515600" cy="685755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Rekurrenz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in der Sprache (=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Formulaic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i="1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Languague</a:t>
            </a:r>
            <a:r>
              <a:rPr lang="de-DE" i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vgl. u. a.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Wray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2017):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38200" y="4966478"/>
            <a:ext cx="1051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Konstruktionsgrammatik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bzw. </a:t>
            </a:r>
            <a:r>
              <a:rPr lang="de-DE" sz="2800" b="1" i="1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Construction</a:t>
            </a:r>
            <a:r>
              <a:rPr lang="de-DE" sz="2800" b="1" i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800" b="1" i="1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Discourse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de-DE" sz="2800" dirty="0" err="1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Östman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2015a, 2015b) wirft ein neues Licht auf die Themenstellung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838200" y="2644795"/>
            <a:ext cx="10515600" cy="759854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/>
              </a:gs>
              <a:gs pos="64000">
                <a:schemeClr val="accent2"/>
              </a:gs>
              <a:gs pos="100000">
                <a:srgbClr val="F51C2F"/>
              </a:gs>
            </a:gsLst>
            <a:lin ang="4200000" scaled="0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616530" y="3342082"/>
            <a:ext cx="14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Terminologie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509730" y="3342082"/>
            <a:ext cx="2045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l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ex.-gram. Struktur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956991" y="3342082"/>
            <a:ext cx="149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Konstruktion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840303" y="33575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KxG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814777" y="3329817"/>
            <a:ext cx="1610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Konstruktikon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838200" y="1690688"/>
            <a:ext cx="1051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Kognitiver Ansatz mit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der Anerkennung eines Lexikon-Grammatik-Kontinuums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(</a:t>
            </a:r>
            <a:r>
              <a:rPr lang="de-DE" sz="28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Dobrovol‘skij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2011)</a:t>
            </a:r>
            <a:endParaRPr lang="de-DE" sz="2800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Thesen</a:t>
            </a:r>
            <a:endParaRPr lang="de-DE" dirty="0">
              <a:solidFill>
                <a:schemeClr val="accent2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895" y="2378776"/>
            <a:ext cx="10756670" cy="411702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Parallele Spezialisierung von Sprache, Textmuster und Konstruktionen, hier an einem Korpus mündlicher Weinbesprechungen exemplifiziert:</a:t>
            </a:r>
          </a:p>
          <a:p>
            <a:pPr>
              <a:buFontTx/>
              <a:buChar char="-"/>
            </a:pP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Unterhaltung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zw. Laien über eine Flasche im Laden ⇒ Allgemein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s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prache ⬄ allgemeinsprachliche Konstruktionen</a:t>
            </a:r>
          </a:p>
          <a:p>
            <a:pPr>
              <a:buFontTx/>
              <a:buChar char="-"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Unterhaltung zw. Kunde(</a:t>
            </a:r>
            <a:r>
              <a:rPr lang="de-DE" sz="24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n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 und Winzer(</a:t>
            </a:r>
            <a:r>
              <a:rPr lang="de-DE" sz="24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n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±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Fachsprache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⬄ ±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Fachkonstruktionen</a:t>
            </a:r>
          </a:p>
          <a:p>
            <a:pPr>
              <a:buFontTx/>
              <a:buChar char="-"/>
            </a:pP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Unterhaltung zw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. Winzer(</a:t>
            </a:r>
            <a:r>
              <a:rPr lang="de-DE" sz="24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n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 und Önologen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Fachsprache ⬄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Fachkonstruktionen</a:t>
            </a:r>
          </a:p>
          <a:p>
            <a:pPr marL="0" indent="0" algn="just">
              <a:buNone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⇒In Anlehnung an </a:t>
            </a:r>
            <a:r>
              <a:rPr lang="de-DE" sz="2400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Czicza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(2015: 46) zur Wissenschaftsspracheforschung: „ausgewählte grammatische Strukturen können unter &lt;fachsprachlichem&gt; Aspekt konstruktionsgrammatisch beschrieben werden“.</a:t>
            </a:r>
            <a:endParaRPr lang="de-DE" sz="2400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835430" y="1248105"/>
            <a:ext cx="10515600" cy="759854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2000">
                <a:schemeClr val="accent4"/>
              </a:gs>
              <a:gs pos="64000">
                <a:schemeClr val="accent2"/>
              </a:gs>
              <a:gs pos="100000">
                <a:srgbClr val="F51C2F"/>
              </a:gs>
            </a:gsLst>
            <a:lin ang="4200000" scaled="0"/>
            <a:tileRect/>
          </a:gra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556002" y="1978840"/>
            <a:ext cx="149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Konstruktion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780271" y="2009444"/>
            <a:ext cx="192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Fachkonstruktion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302329" y="46699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47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Thesen</a:t>
            </a:r>
            <a:endParaRPr lang="de-DE" dirty="0">
              <a:solidFill>
                <a:schemeClr val="accent2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1" y="1690688"/>
            <a:ext cx="10515600" cy="486913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Untersucht wird:</a:t>
            </a:r>
          </a:p>
          <a:p>
            <a:pPr>
              <a:buFontTx/>
              <a:buChar char="-"/>
            </a:pP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Stabilitätsgrad der Kandidaten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as Postulat von Fachkonstruktionen liegt (i) in syntaktischen und semantischen Einschränkungen , (ii) im Fachtextmuster sowie (iii) in der kognitiven Struktur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des Faches 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begründet. </a:t>
            </a: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Sie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ist eine Art „abstrakte Gebrauchsanweisung“ für die Terminologie, die somit ihren autonomen Status verliert und ins Sprachkontinuum integriert wird.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⇒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Antwort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auf die Frage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: inwiefern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üben sie eine fach- und textsortentypische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pragmatisch-diskursive Markierer-Funktion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aus?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302329" y="46699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8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  <a:latin typeface="Cambria Math" charset="0"/>
                <a:ea typeface="Cambria Math" charset="0"/>
                <a:cs typeface="Cambria Math" charset="0"/>
              </a:rPr>
              <a:t>Korpus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39516" y="1996807"/>
            <a:ext cx="4351202" cy="4351338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Vergleichbare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Subkorpora (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Teubert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, 1996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 im Rahmen von Bach 2017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=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gleiche Aufnahmestruktur und selbe offene Frage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+ 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nur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bildlicher Stimulus</a:t>
            </a:r>
            <a:endParaRPr lang="de-DE" b="1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KW.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36 (2016) =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Mosel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KW. 41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(2016) =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Burgund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KW.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43 (2016) =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Pfalz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KW.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48 (2016) =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Burgund</a:t>
            </a:r>
            <a:endParaRPr lang="de-DE" dirty="0">
              <a:solidFill>
                <a:schemeClr val="bg2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grpSp>
        <p:nvGrpSpPr>
          <p:cNvPr id="4" name="Grouper 12"/>
          <p:cNvGrpSpPr/>
          <p:nvPr/>
        </p:nvGrpSpPr>
        <p:grpSpPr>
          <a:xfrm>
            <a:off x="474718" y="1690688"/>
            <a:ext cx="6353503" cy="4866253"/>
            <a:chOff x="5626109" y="1269197"/>
            <a:chExt cx="6190687" cy="4762066"/>
          </a:xfrm>
        </p:grpSpPr>
        <p:sp>
          <p:nvSpPr>
            <p:cNvPr id="5" name="Forme libre 20"/>
            <p:cNvSpPr/>
            <p:nvPr/>
          </p:nvSpPr>
          <p:spPr>
            <a:xfrm>
              <a:off x="9571267" y="4576669"/>
              <a:ext cx="2138598" cy="1385327"/>
            </a:xfrm>
            <a:custGeom>
              <a:avLst/>
              <a:gdLst>
                <a:gd name="connsiteX0" fmla="*/ 0 w 2138598"/>
                <a:gd name="connsiteY0" fmla="*/ 138533 h 1385327"/>
                <a:gd name="connsiteX1" fmla="*/ 138533 w 2138598"/>
                <a:gd name="connsiteY1" fmla="*/ 0 h 1385327"/>
                <a:gd name="connsiteX2" fmla="*/ 2000065 w 2138598"/>
                <a:gd name="connsiteY2" fmla="*/ 0 h 1385327"/>
                <a:gd name="connsiteX3" fmla="*/ 2138598 w 2138598"/>
                <a:gd name="connsiteY3" fmla="*/ 138533 h 1385327"/>
                <a:gd name="connsiteX4" fmla="*/ 2138598 w 2138598"/>
                <a:gd name="connsiteY4" fmla="*/ 1246794 h 1385327"/>
                <a:gd name="connsiteX5" fmla="*/ 2000065 w 2138598"/>
                <a:gd name="connsiteY5" fmla="*/ 1385327 h 1385327"/>
                <a:gd name="connsiteX6" fmla="*/ 138533 w 2138598"/>
                <a:gd name="connsiteY6" fmla="*/ 1385327 h 1385327"/>
                <a:gd name="connsiteX7" fmla="*/ 0 w 2138598"/>
                <a:gd name="connsiteY7" fmla="*/ 1246794 h 1385327"/>
                <a:gd name="connsiteX8" fmla="*/ 0 w 2138598"/>
                <a:gd name="connsiteY8" fmla="*/ 138533 h 138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8598" h="1385327">
                  <a:moveTo>
                    <a:pt x="0" y="138533"/>
                  </a:moveTo>
                  <a:cubicBezTo>
                    <a:pt x="0" y="62023"/>
                    <a:pt x="62023" y="0"/>
                    <a:pt x="138533" y="0"/>
                  </a:cubicBezTo>
                  <a:lnTo>
                    <a:pt x="2000065" y="0"/>
                  </a:lnTo>
                  <a:cubicBezTo>
                    <a:pt x="2076575" y="0"/>
                    <a:pt x="2138598" y="62023"/>
                    <a:pt x="2138598" y="138533"/>
                  </a:cubicBezTo>
                  <a:lnTo>
                    <a:pt x="2138598" y="1246794"/>
                  </a:lnTo>
                  <a:cubicBezTo>
                    <a:pt x="2138598" y="1323304"/>
                    <a:pt x="2076575" y="1385327"/>
                    <a:pt x="2000065" y="1385327"/>
                  </a:cubicBezTo>
                  <a:lnTo>
                    <a:pt x="138533" y="1385327"/>
                  </a:lnTo>
                  <a:cubicBezTo>
                    <a:pt x="62023" y="1385327"/>
                    <a:pt x="0" y="1323304"/>
                    <a:pt x="0" y="1246794"/>
                  </a:cubicBezTo>
                  <a:lnTo>
                    <a:pt x="0" y="13853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2">
                    <a:lumMod val="75000"/>
                  </a:schemeClr>
                </a:gs>
                <a:gs pos="83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  <a:tileRect/>
            </a:gra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2970" tIns="437723" rIns="91391" bIns="91391" numCol="1" spcCol="1270" anchor="t" anchorCtr="0">
              <a:noAutofit/>
            </a:bodyPr>
            <a:lstStyle/>
            <a:p>
              <a:pPr marL="171450" lvl="1" indent="-171450" algn="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>9 </a:t>
              </a:r>
              <a:r>
                <a:rPr lang="fr-FR" sz="1600" dirty="0" err="1">
                  <a:latin typeface="Cambria Math" charset="0"/>
                  <a:ea typeface="Cambria Math" charset="0"/>
                  <a:cs typeface="Cambria Math" charset="0"/>
                </a:rPr>
                <a:t>Befragte</a:t>
              </a:r>
              <a:endParaRPr lang="fr-FR" sz="1600" kern="1200" dirty="0">
                <a:latin typeface="Cambria Math" charset="0"/>
                <a:ea typeface="Cambria Math" charset="0"/>
                <a:cs typeface="Cambria Math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fr-FR" sz="1600" kern="1200" dirty="0">
                <a:latin typeface="Cambria Math" charset="0"/>
                <a:ea typeface="Cambria Math" charset="0"/>
                <a:cs typeface="Cambria Math" charset="0"/>
              </a:endParaRPr>
            </a:p>
            <a:p>
              <a:pPr marL="0" lvl="1" algn="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fr-FR" sz="1600" kern="1200" dirty="0">
                  <a:latin typeface="Cambria Math" charset="0"/>
                  <a:ea typeface="Cambria Math" charset="0"/>
                  <a:cs typeface="Cambria Math" charset="0"/>
                </a:rPr>
                <a:t>33 Min 03</a:t>
              </a:r>
            </a:p>
          </p:txBody>
        </p:sp>
        <p:sp>
          <p:nvSpPr>
            <p:cNvPr id="6" name="Forme libre 21"/>
            <p:cNvSpPr/>
            <p:nvPr/>
          </p:nvSpPr>
          <p:spPr>
            <a:xfrm>
              <a:off x="5626109" y="4507402"/>
              <a:ext cx="2352461" cy="1523861"/>
            </a:xfrm>
            <a:custGeom>
              <a:avLst/>
              <a:gdLst>
                <a:gd name="connsiteX0" fmla="*/ 0 w 2352461"/>
                <a:gd name="connsiteY0" fmla="*/ 152386 h 1523861"/>
                <a:gd name="connsiteX1" fmla="*/ 152386 w 2352461"/>
                <a:gd name="connsiteY1" fmla="*/ 0 h 1523861"/>
                <a:gd name="connsiteX2" fmla="*/ 2200075 w 2352461"/>
                <a:gd name="connsiteY2" fmla="*/ 0 h 1523861"/>
                <a:gd name="connsiteX3" fmla="*/ 2352461 w 2352461"/>
                <a:gd name="connsiteY3" fmla="*/ 152386 h 1523861"/>
                <a:gd name="connsiteX4" fmla="*/ 2352461 w 2352461"/>
                <a:gd name="connsiteY4" fmla="*/ 1371475 h 1523861"/>
                <a:gd name="connsiteX5" fmla="*/ 2200075 w 2352461"/>
                <a:gd name="connsiteY5" fmla="*/ 1523861 h 1523861"/>
                <a:gd name="connsiteX6" fmla="*/ 152386 w 2352461"/>
                <a:gd name="connsiteY6" fmla="*/ 1523861 h 1523861"/>
                <a:gd name="connsiteX7" fmla="*/ 0 w 2352461"/>
                <a:gd name="connsiteY7" fmla="*/ 1371475 h 1523861"/>
                <a:gd name="connsiteX8" fmla="*/ 0 w 2352461"/>
                <a:gd name="connsiteY8" fmla="*/ 152386 h 152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2461" h="1523861">
                  <a:moveTo>
                    <a:pt x="0" y="152386"/>
                  </a:moveTo>
                  <a:cubicBezTo>
                    <a:pt x="0" y="68226"/>
                    <a:pt x="68226" y="0"/>
                    <a:pt x="152386" y="0"/>
                  </a:cubicBezTo>
                  <a:lnTo>
                    <a:pt x="2200075" y="0"/>
                  </a:lnTo>
                  <a:cubicBezTo>
                    <a:pt x="2284235" y="0"/>
                    <a:pt x="2352461" y="68226"/>
                    <a:pt x="2352461" y="152386"/>
                  </a:cubicBezTo>
                  <a:lnTo>
                    <a:pt x="2352461" y="1371475"/>
                  </a:lnTo>
                  <a:cubicBezTo>
                    <a:pt x="2352461" y="1455635"/>
                    <a:pt x="2284235" y="1523861"/>
                    <a:pt x="2200075" y="1523861"/>
                  </a:cubicBezTo>
                  <a:lnTo>
                    <a:pt x="152386" y="1523861"/>
                  </a:lnTo>
                  <a:cubicBezTo>
                    <a:pt x="68226" y="1523861"/>
                    <a:pt x="0" y="1455635"/>
                    <a:pt x="0" y="1371475"/>
                  </a:cubicBezTo>
                  <a:lnTo>
                    <a:pt x="0" y="1523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2">
                    <a:lumMod val="75000"/>
                  </a:schemeClr>
                </a:gs>
                <a:gs pos="83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8900000" scaled="1"/>
              <a:tileRect/>
            </a:gra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434" tIns="475399" rIns="800173" bIns="94434" numCol="1" spcCol="1270" anchor="t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dirty="0">
                  <a:latin typeface="Cambria Math" charset="0"/>
                  <a:ea typeface="Cambria Math" charset="0"/>
                  <a:cs typeface="Cambria Math" charset="0"/>
                </a:rPr>
                <a:t>9</a:t>
              </a: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> </a:t>
              </a:r>
              <a:r>
                <a:rPr lang="fr-FR" sz="1600" dirty="0" err="1">
                  <a:latin typeface="Cambria Math" charset="0"/>
                  <a:ea typeface="Cambria Math" charset="0"/>
                  <a:cs typeface="Cambria Math" charset="0"/>
                </a:rPr>
                <a:t>Befragte</a:t>
              </a:r>
              <a:r>
                <a:rPr lang="fr-FR" sz="1600" dirty="0">
                  <a:latin typeface="Cambria Math" charset="0"/>
                  <a:ea typeface="Cambria Math" charset="0"/>
                  <a:cs typeface="Cambria Math" charset="0"/>
                </a:rPr>
                <a:t> </a:t>
              </a: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/>
              </a:r>
              <a:b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</a:b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/>
              </a:r>
              <a:b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</a:b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/>
              </a:r>
              <a:b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</a:b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>30 Min 37</a:t>
              </a:r>
              <a:endParaRPr lang="fr-FR" sz="1600" kern="1200" dirty="0"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7" name="Forme libre 23"/>
            <p:cNvSpPr/>
            <p:nvPr/>
          </p:nvSpPr>
          <p:spPr>
            <a:xfrm>
              <a:off x="9464335" y="1269197"/>
              <a:ext cx="2352461" cy="1523861"/>
            </a:xfrm>
            <a:custGeom>
              <a:avLst/>
              <a:gdLst>
                <a:gd name="connsiteX0" fmla="*/ 0 w 2352461"/>
                <a:gd name="connsiteY0" fmla="*/ 152386 h 1523861"/>
                <a:gd name="connsiteX1" fmla="*/ 152386 w 2352461"/>
                <a:gd name="connsiteY1" fmla="*/ 0 h 1523861"/>
                <a:gd name="connsiteX2" fmla="*/ 2200075 w 2352461"/>
                <a:gd name="connsiteY2" fmla="*/ 0 h 1523861"/>
                <a:gd name="connsiteX3" fmla="*/ 2352461 w 2352461"/>
                <a:gd name="connsiteY3" fmla="*/ 152386 h 1523861"/>
                <a:gd name="connsiteX4" fmla="*/ 2352461 w 2352461"/>
                <a:gd name="connsiteY4" fmla="*/ 1371475 h 1523861"/>
                <a:gd name="connsiteX5" fmla="*/ 2200075 w 2352461"/>
                <a:gd name="connsiteY5" fmla="*/ 1523861 h 1523861"/>
                <a:gd name="connsiteX6" fmla="*/ 152386 w 2352461"/>
                <a:gd name="connsiteY6" fmla="*/ 1523861 h 1523861"/>
                <a:gd name="connsiteX7" fmla="*/ 0 w 2352461"/>
                <a:gd name="connsiteY7" fmla="*/ 1371475 h 1523861"/>
                <a:gd name="connsiteX8" fmla="*/ 0 w 2352461"/>
                <a:gd name="connsiteY8" fmla="*/ 152386 h 152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2461" h="1523861">
                  <a:moveTo>
                    <a:pt x="0" y="152386"/>
                  </a:moveTo>
                  <a:cubicBezTo>
                    <a:pt x="0" y="68226"/>
                    <a:pt x="68226" y="0"/>
                    <a:pt x="152386" y="0"/>
                  </a:cubicBezTo>
                  <a:lnTo>
                    <a:pt x="2200075" y="0"/>
                  </a:lnTo>
                  <a:cubicBezTo>
                    <a:pt x="2284235" y="0"/>
                    <a:pt x="2352461" y="68226"/>
                    <a:pt x="2352461" y="152386"/>
                  </a:cubicBezTo>
                  <a:lnTo>
                    <a:pt x="2352461" y="1371475"/>
                  </a:lnTo>
                  <a:cubicBezTo>
                    <a:pt x="2352461" y="1455635"/>
                    <a:pt x="2284235" y="1523861"/>
                    <a:pt x="2200075" y="1523861"/>
                  </a:cubicBezTo>
                  <a:lnTo>
                    <a:pt x="152386" y="1523861"/>
                  </a:lnTo>
                  <a:cubicBezTo>
                    <a:pt x="68226" y="1523861"/>
                    <a:pt x="0" y="1455635"/>
                    <a:pt x="0" y="1371475"/>
                  </a:cubicBezTo>
                  <a:lnTo>
                    <a:pt x="0" y="1523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2">
                    <a:lumMod val="75000"/>
                  </a:schemeClr>
                </a:gs>
                <a:gs pos="83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8100000" scaled="1"/>
              <a:tileRect/>
            </a:gra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73" tIns="94434" rIns="94434" bIns="475399" numCol="1" spcCol="1270" anchor="t" anchorCtr="0">
              <a:noAutofit/>
            </a:bodyPr>
            <a:lstStyle/>
            <a:p>
              <a:pPr marL="171450" lvl="1" indent="-171450" algn="r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dirty="0" smtClean="0">
                  <a:latin typeface="Cambria Math" charset="0"/>
                  <a:ea typeface="Cambria Math" charset="0"/>
                  <a:cs typeface="Cambria Math" charset="0"/>
                </a:rPr>
                <a:t>8 </a:t>
              </a:r>
              <a:r>
                <a:rPr lang="fr-FR" sz="1600" kern="1200" dirty="0" err="1" smtClean="0">
                  <a:latin typeface="Cambria Math" charset="0"/>
                  <a:ea typeface="Cambria Math" charset="0"/>
                  <a:cs typeface="Cambria Math" charset="0"/>
                </a:rPr>
                <a:t>Befragte</a:t>
              </a: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/>
              </a:r>
              <a:b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</a:b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/>
              </a:r>
              <a:b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</a:b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/>
              </a:r>
              <a:b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</a:b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>44 Min 26</a:t>
              </a:r>
              <a:endParaRPr lang="fr-FR" sz="1600" kern="1200" dirty="0"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8" name="Forme libre 24"/>
            <p:cNvSpPr/>
            <p:nvPr/>
          </p:nvSpPr>
          <p:spPr>
            <a:xfrm>
              <a:off x="5626109" y="1269197"/>
              <a:ext cx="2352461" cy="1523861"/>
            </a:xfrm>
            <a:custGeom>
              <a:avLst/>
              <a:gdLst>
                <a:gd name="connsiteX0" fmla="*/ 0 w 2352461"/>
                <a:gd name="connsiteY0" fmla="*/ 152386 h 1523861"/>
                <a:gd name="connsiteX1" fmla="*/ 152386 w 2352461"/>
                <a:gd name="connsiteY1" fmla="*/ 0 h 1523861"/>
                <a:gd name="connsiteX2" fmla="*/ 2200075 w 2352461"/>
                <a:gd name="connsiteY2" fmla="*/ 0 h 1523861"/>
                <a:gd name="connsiteX3" fmla="*/ 2352461 w 2352461"/>
                <a:gd name="connsiteY3" fmla="*/ 152386 h 1523861"/>
                <a:gd name="connsiteX4" fmla="*/ 2352461 w 2352461"/>
                <a:gd name="connsiteY4" fmla="*/ 1371475 h 1523861"/>
                <a:gd name="connsiteX5" fmla="*/ 2200075 w 2352461"/>
                <a:gd name="connsiteY5" fmla="*/ 1523861 h 1523861"/>
                <a:gd name="connsiteX6" fmla="*/ 152386 w 2352461"/>
                <a:gd name="connsiteY6" fmla="*/ 1523861 h 1523861"/>
                <a:gd name="connsiteX7" fmla="*/ 0 w 2352461"/>
                <a:gd name="connsiteY7" fmla="*/ 1371475 h 1523861"/>
                <a:gd name="connsiteX8" fmla="*/ 0 w 2352461"/>
                <a:gd name="connsiteY8" fmla="*/ 152386 h 152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2461" h="1523861">
                  <a:moveTo>
                    <a:pt x="0" y="152386"/>
                  </a:moveTo>
                  <a:cubicBezTo>
                    <a:pt x="0" y="68226"/>
                    <a:pt x="68226" y="0"/>
                    <a:pt x="152386" y="0"/>
                  </a:cubicBezTo>
                  <a:lnTo>
                    <a:pt x="2200075" y="0"/>
                  </a:lnTo>
                  <a:cubicBezTo>
                    <a:pt x="2284235" y="0"/>
                    <a:pt x="2352461" y="68226"/>
                    <a:pt x="2352461" y="152386"/>
                  </a:cubicBezTo>
                  <a:lnTo>
                    <a:pt x="2352461" y="1371475"/>
                  </a:lnTo>
                  <a:cubicBezTo>
                    <a:pt x="2352461" y="1455635"/>
                    <a:pt x="2284235" y="1523861"/>
                    <a:pt x="2200075" y="1523861"/>
                  </a:cubicBezTo>
                  <a:lnTo>
                    <a:pt x="152386" y="1523861"/>
                  </a:lnTo>
                  <a:cubicBezTo>
                    <a:pt x="68226" y="1523861"/>
                    <a:pt x="0" y="1455635"/>
                    <a:pt x="0" y="1371475"/>
                  </a:cubicBezTo>
                  <a:lnTo>
                    <a:pt x="0" y="1523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2">
                    <a:lumMod val="75000"/>
                  </a:schemeClr>
                </a:gs>
                <a:gs pos="83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434" tIns="94434" rIns="800173" bIns="475399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1600" kern="1200" dirty="0" smtClean="0">
                  <a:latin typeface="Cambria Math" charset="0"/>
                  <a:ea typeface="Cambria Math" charset="0"/>
                  <a:cs typeface="Cambria Math" charset="0"/>
                </a:rPr>
                <a:t>12 </a:t>
              </a:r>
              <a:r>
                <a:rPr lang="fr-FR" sz="1600" kern="1200" dirty="0" err="1" smtClean="0">
                  <a:latin typeface="Cambria Math" charset="0"/>
                  <a:ea typeface="Cambria Math" charset="0"/>
                  <a:cs typeface="Cambria Math" charset="0"/>
                </a:rPr>
                <a:t>Befragte</a:t>
              </a:r>
              <a:endParaRPr lang="fr-FR" sz="1600" kern="1200" dirty="0">
                <a:latin typeface="Cambria Math" charset="0"/>
                <a:ea typeface="Cambria Math" charset="0"/>
                <a:cs typeface="Cambria Math" charset="0"/>
              </a:endParaRPr>
            </a:p>
            <a:p>
              <a:pPr marL="171450" lvl="1" indent="-17145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fr-FR" sz="1600" kern="1200" dirty="0">
                <a:latin typeface="Cambria Math" charset="0"/>
                <a:ea typeface="Cambria Math" charset="0"/>
                <a:cs typeface="Cambria Math" charset="0"/>
              </a:endParaRPr>
            </a:p>
            <a:p>
              <a:pPr marL="0" lvl="1" algn="l" defTabSz="71120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fr-FR" sz="1600" kern="1200" dirty="0">
                  <a:latin typeface="Cambria Math" charset="0"/>
                  <a:ea typeface="Cambria Math" charset="0"/>
                  <a:cs typeface="Cambria Math" charset="0"/>
                </a:rPr>
                <a:t>37 Min 51</a:t>
              </a:r>
            </a:p>
          </p:txBody>
        </p:sp>
        <p:sp>
          <p:nvSpPr>
            <p:cNvPr id="9" name="Forme libre 25"/>
            <p:cNvSpPr/>
            <p:nvPr/>
          </p:nvSpPr>
          <p:spPr>
            <a:xfrm>
              <a:off x="6611857" y="1540634"/>
              <a:ext cx="2061975" cy="2061975"/>
            </a:xfrm>
            <a:custGeom>
              <a:avLst/>
              <a:gdLst>
                <a:gd name="connsiteX0" fmla="*/ 0 w 2061975"/>
                <a:gd name="connsiteY0" fmla="*/ 2061975 h 2061975"/>
                <a:gd name="connsiteX1" fmla="*/ 2061975 w 2061975"/>
                <a:gd name="connsiteY1" fmla="*/ 0 h 2061975"/>
                <a:gd name="connsiteX2" fmla="*/ 2061975 w 2061975"/>
                <a:gd name="connsiteY2" fmla="*/ 2061975 h 2061975"/>
                <a:gd name="connsiteX3" fmla="*/ 0 w 2061975"/>
                <a:gd name="connsiteY3" fmla="*/ 2061975 h 20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1975" h="2061975">
                  <a:moveTo>
                    <a:pt x="0" y="2061975"/>
                  </a:moveTo>
                  <a:cubicBezTo>
                    <a:pt x="0" y="923178"/>
                    <a:pt x="923178" y="0"/>
                    <a:pt x="2061975" y="0"/>
                  </a:cubicBezTo>
                  <a:lnTo>
                    <a:pt x="2061975" y="2061975"/>
                  </a:lnTo>
                  <a:lnTo>
                    <a:pt x="0" y="2061975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178" tIns="746178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err="1" smtClean="0">
                  <a:latin typeface="Cambria Math" charset="0"/>
                  <a:ea typeface="Cambria Math" charset="0"/>
                  <a:cs typeface="Cambria Math" charset="0"/>
                </a:rPr>
                <a:t>Dt</a:t>
              </a:r>
              <a:r>
                <a:rPr lang="fr-FR" sz="2000" kern="1200" dirty="0" smtClean="0">
                  <a:latin typeface="Cambria Math" charset="0"/>
                  <a:ea typeface="Cambria Math" charset="0"/>
                  <a:cs typeface="Cambria Math" charset="0"/>
                </a:rPr>
                <a:t>. </a:t>
              </a:r>
              <a:r>
                <a:rPr lang="fr-FR" sz="2000" kern="1200" dirty="0" err="1" smtClean="0">
                  <a:latin typeface="Cambria Math" charset="0"/>
                  <a:ea typeface="Cambria Math" charset="0"/>
                  <a:cs typeface="Cambria Math" charset="0"/>
                </a:rPr>
                <a:t>Winzer</a:t>
              </a:r>
              <a:endParaRPr lang="fr-FR" sz="2000" kern="1200" dirty="0"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10" name="Forme libre 26"/>
            <p:cNvSpPr/>
            <p:nvPr/>
          </p:nvSpPr>
          <p:spPr>
            <a:xfrm>
              <a:off x="8769074" y="1540634"/>
              <a:ext cx="2061975" cy="2061975"/>
            </a:xfrm>
            <a:custGeom>
              <a:avLst/>
              <a:gdLst>
                <a:gd name="connsiteX0" fmla="*/ 0 w 2061975"/>
                <a:gd name="connsiteY0" fmla="*/ 2061975 h 2061975"/>
                <a:gd name="connsiteX1" fmla="*/ 2061975 w 2061975"/>
                <a:gd name="connsiteY1" fmla="*/ 0 h 2061975"/>
                <a:gd name="connsiteX2" fmla="*/ 2061975 w 2061975"/>
                <a:gd name="connsiteY2" fmla="*/ 2061975 h 2061975"/>
                <a:gd name="connsiteX3" fmla="*/ 0 w 2061975"/>
                <a:gd name="connsiteY3" fmla="*/ 2061975 h 20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1975" h="2061975">
                  <a:moveTo>
                    <a:pt x="0" y="0"/>
                  </a:moveTo>
                  <a:cubicBezTo>
                    <a:pt x="1138797" y="0"/>
                    <a:pt x="2061975" y="923178"/>
                    <a:pt x="2061975" y="2061975"/>
                  </a:cubicBezTo>
                  <a:lnTo>
                    <a:pt x="0" y="20619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746178" rIns="746178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err="1" smtClean="0">
                  <a:latin typeface="Cambria Math" charset="0"/>
                  <a:ea typeface="Cambria Math" charset="0"/>
                  <a:cs typeface="Cambria Math" charset="0"/>
                </a:rPr>
                <a:t>Frz</a:t>
              </a:r>
              <a:r>
                <a:rPr lang="fr-FR" sz="2000" dirty="0" smtClean="0">
                  <a:latin typeface="Cambria Math" charset="0"/>
                  <a:ea typeface="Cambria Math" charset="0"/>
                  <a:cs typeface="Cambria Math" charset="0"/>
                </a:rPr>
                <a:t>. </a:t>
              </a:r>
              <a:r>
                <a:rPr lang="fr-FR" sz="2000" dirty="0" err="1" smtClean="0">
                  <a:latin typeface="Cambria Math" charset="0"/>
                  <a:ea typeface="Cambria Math" charset="0"/>
                  <a:cs typeface="Cambria Math" charset="0"/>
                </a:rPr>
                <a:t>Winzer</a:t>
              </a:r>
              <a:endParaRPr lang="fr-FR" sz="2000" kern="1200" dirty="0"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11" name="Forme libre 27"/>
            <p:cNvSpPr/>
            <p:nvPr/>
          </p:nvSpPr>
          <p:spPr>
            <a:xfrm rot="21600000">
              <a:off x="8769074" y="3697850"/>
              <a:ext cx="2061975" cy="2061976"/>
            </a:xfrm>
            <a:custGeom>
              <a:avLst/>
              <a:gdLst>
                <a:gd name="connsiteX0" fmla="*/ 0 w 2061975"/>
                <a:gd name="connsiteY0" fmla="*/ 2061975 h 2061975"/>
                <a:gd name="connsiteX1" fmla="*/ 2061975 w 2061975"/>
                <a:gd name="connsiteY1" fmla="*/ 0 h 2061975"/>
                <a:gd name="connsiteX2" fmla="*/ 2061975 w 2061975"/>
                <a:gd name="connsiteY2" fmla="*/ 2061975 h 2061975"/>
                <a:gd name="connsiteX3" fmla="*/ 0 w 2061975"/>
                <a:gd name="connsiteY3" fmla="*/ 2061975 h 20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1975" h="2061975">
                  <a:moveTo>
                    <a:pt x="2061975" y="0"/>
                  </a:moveTo>
                  <a:cubicBezTo>
                    <a:pt x="2061975" y="1138797"/>
                    <a:pt x="1138797" y="2061975"/>
                    <a:pt x="0" y="2061975"/>
                  </a:cubicBezTo>
                  <a:lnTo>
                    <a:pt x="0" y="0"/>
                  </a:lnTo>
                  <a:lnTo>
                    <a:pt x="2061975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1" rIns="746178" bIns="74617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dirty="0" err="1" smtClean="0">
                  <a:latin typeface="Cambria Math" charset="0"/>
                  <a:ea typeface="Cambria Math" charset="0"/>
                  <a:cs typeface="Cambria Math" charset="0"/>
                </a:rPr>
                <a:t>Dt</a:t>
              </a:r>
              <a:r>
                <a:rPr lang="fr-FR" sz="2000" dirty="0" smtClean="0">
                  <a:latin typeface="Cambria Math" charset="0"/>
                  <a:ea typeface="Cambria Math" charset="0"/>
                  <a:cs typeface="Cambria Math" charset="0"/>
                </a:rPr>
                <a:t>. </a:t>
              </a:r>
              <a:r>
                <a:rPr lang="fr-FR" sz="1750" dirty="0" err="1">
                  <a:latin typeface="Cambria Math" charset="0"/>
                  <a:ea typeface="Cambria Math" charset="0"/>
                  <a:cs typeface="Cambria Math" charset="0"/>
                </a:rPr>
                <a:t>Weinhändler</a:t>
              </a:r>
              <a:endParaRPr lang="fr-FR" sz="1750" dirty="0">
                <a:latin typeface="Cambria Math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12" name="Forme libre 28"/>
            <p:cNvSpPr/>
            <p:nvPr/>
          </p:nvSpPr>
          <p:spPr>
            <a:xfrm rot="21600000">
              <a:off x="6611857" y="3697851"/>
              <a:ext cx="2061975" cy="2061975"/>
            </a:xfrm>
            <a:custGeom>
              <a:avLst/>
              <a:gdLst>
                <a:gd name="connsiteX0" fmla="*/ 0 w 2061975"/>
                <a:gd name="connsiteY0" fmla="*/ 2061975 h 2061975"/>
                <a:gd name="connsiteX1" fmla="*/ 2061975 w 2061975"/>
                <a:gd name="connsiteY1" fmla="*/ 0 h 2061975"/>
                <a:gd name="connsiteX2" fmla="*/ 2061975 w 2061975"/>
                <a:gd name="connsiteY2" fmla="*/ 2061975 h 2061975"/>
                <a:gd name="connsiteX3" fmla="*/ 0 w 2061975"/>
                <a:gd name="connsiteY3" fmla="*/ 2061975 h 20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1975" h="2061975">
                  <a:moveTo>
                    <a:pt x="2061975" y="2061975"/>
                  </a:moveTo>
                  <a:cubicBezTo>
                    <a:pt x="923178" y="2061975"/>
                    <a:pt x="0" y="1138797"/>
                    <a:pt x="0" y="0"/>
                  </a:cubicBezTo>
                  <a:lnTo>
                    <a:pt x="2061975" y="0"/>
                  </a:lnTo>
                  <a:lnTo>
                    <a:pt x="2061975" y="2061975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178" tIns="142240" rIns="142240" bIns="74617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err="1" smtClean="0">
                  <a:latin typeface="Cambria Math" charset="0"/>
                  <a:ea typeface="Cambria Math" charset="0"/>
                  <a:cs typeface="Cambria Math" charset="0"/>
                </a:rPr>
                <a:t>Frz</a:t>
              </a:r>
              <a:r>
                <a:rPr lang="fr-FR" sz="2000" kern="1200" dirty="0" smtClean="0">
                  <a:latin typeface="Cambria Math" charset="0"/>
                  <a:ea typeface="Cambria Math" charset="0"/>
                  <a:cs typeface="Cambria Math" charset="0"/>
                </a:rPr>
                <a:t>. </a:t>
              </a:r>
              <a:r>
                <a:rPr lang="fr-FR" sz="1750" kern="1200" dirty="0" err="1" smtClean="0">
                  <a:latin typeface="Cambria Math" charset="0"/>
                  <a:ea typeface="Cambria Math" charset="0"/>
                  <a:cs typeface="Cambria Math" charset="0"/>
                </a:rPr>
                <a:t>Weinhändler</a:t>
              </a:r>
              <a:endParaRPr lang="fr-FR" sz="1750" kern="1200" dirty="0">
                <a:latin typeface="Cambria Math" charset="0"/>
                <a:ea typeface="Cambria Math" charset="0"/>
                <a:cs typeface="Cambria Math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Macintosh PowerPoint</Application>
  <PresentationFormat>Grand écran</PresentationFormat>
  <Paragraphs>154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Symbol</vt:lpstr>
      <vt:lpstr>Office-Design</vt:lpstr>
      <vt:lpstr>Von Patterns zu fachspezifischen Konstruktionen im Fachdiskurs  Eine kontrastive Fallstudie (deutsch-französisch) zu Weinsprache</vt:lpstr>
      <vt:lpstr>Gliederung</vt:lpstr>
      <vt:lpstr>Kontext</vt:lpstr>
      <vt:lpstr>Kontext</vt:lpstr>
      <vt:lpstr>Kontext</vt:lpstr>
      <vt:lpstr>Kontext</vt:lpstr>
      <vt:lpstr>Thesen</vt:lpstr>
      <vt:lpstr>Thesen</vt:lpstr>
      <vt:lpstr>Korpus</vt:lpstr>
      <vt:lpstr>Diskussion</vt:lpstr>
      <vt:lpstr>Diskussion</vt:lpstr>
      <vt:lpstr>Diskussion</vt:lpstr>
      <vt:lpstr>Diskussion</vt:lpstr>
      <vt:lpstr>Diskussion</vt:lpstr>
      <vt:lpstr>Diskussion</vt:lpstr>
      <vt:lpstr>Fazit</vt:lpstr>
      <vt:lpstr>Perspektiven</vt:lpstr>
      <vt:lpstr>Danke!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Matthieu Bach</dc:creator>
  <cp:lastModifiedBy>Utilisateur de Microsoft Office</cp:lastModifiedBy>
  <cp:revision>112</cp:revision>
  <dcterms:created xsi:type="dcterms:W3CDTF">2018-12-16T10:25:25Z</dcterms:created>
  <dcterms:modified xsi:type="dcterms:W3CDTF">2019-01-24T07:20:26Z</dcterms:modified>
</cp:coreProperties>
</file>