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0" r:id="rId3"/>
    <p:sldId id="284" r:id="rId4"/>
    <p:sldId id="287" r:id="rId5"/>
    <p:sldId id="276" r:id="rId6"/>
    <p:sldId id="277" r:id="rId7"/>
    <p:sldId id="274" r:id="rId8"/>
    <p:sldId id="275" r:id="rId9"/>
    <p:sldId id="273" r:id="rId10"/>
    <p:sldId id="280" r:id="rId11"/>
    <p:sldId id="281" r:id="rId12"/>
    <p:sldId id="285" r:id="rId13"/>
    <p:sldId id="282" r:id="rId14"/>
    <p:sldId id="283" r:id="rId15"/>
    <p:sldId id="271" r:id="rId16"/>
    <p:sldId id="286" r:id="rId17"/>
    <p:sldId id="278" r:id="rId18"/>
    <p:sldId id="279" r:id="rId19"/>
    <p:sldId id="269" r:id="rId20"/>
    <p:sldId id="267" r:id="rId21"/>
  </p:sldIdLst>
  <p:sldSz cx="9144000" cy="6858000" type="screen4x3"/>
  <p:notesSz cx="6662738" cy="9906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A7"/>
    <a:srgbClr val="00A6A4"/>
    <a:srgbClr val="FBFBFB"/>
    <a:srgbClr val="57AB27"/>
    <a:srgbClr val="CCF0CB"/>
    <a:srgbClr val="A0DF9D"/>
    <a:srgbClr val="C5CDD0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1" d="100"/>
          <a:sy n="101" d="100"/>
        </p:scale>
        <p:origin x="-3576" y="-108"/>
      </p:cViewPr>
      <p:guideLst>
        <p:guide orient="horz" pos="3120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17FEE-8C57-48A5-A1F2-222A2A6A71F3}" type="datetimeFigureOut">
              <a:rPr lang="fr-FR" smtClean="0"/>
              <a:pPr/>
              <a:t>05/09/2012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DBDF4-DB47-4F31-AA84-BB1F16AD6B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010" y="0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FA31A70-051C-4C0D-A2C4-5CE8B478C082}" type="datetime1">
              <a:rPr lang="fr-FR"/>
              <a:pPr/>
              <a:t>05/09/2012</a:t>
            </a:fld>
            <a:endParaRPr lang="fr-F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05350"/>
            <a:ext cx="533019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10" y="9408981"/>
            <a:ext cx="28871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5FB278-4F68-4C05-873E-4E2F9B1E44C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asquePPT_p2_mix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8507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 smtClean="0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79388" y="6669088"/>
            <a:ext cx="3887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sz="600" dirty="0" smtClean="0">
                <a:solidFill>
                  <a:srgbClr val="C5CDD0"/>
                </a:solidFill>
              </a:rPr>
              <a:t>Guerrero D. 2012</a:t>
            </a:r>
            <a:r>
              <a:rPr lang="fr-FR" sz="600" baseline="0" dirty="0" smtClean="0">
                <a:solidFill>
                  <a:srgbClr val="C5CDD0"/>
                </a:solidFill>
              </a:rPr>
              <a:t> French </a:t>
            </a:r>
            <a:r>
              <a:rPr lang="fr-FR" sz="600" baseline="0" dirty="0" err="1" smtClean="0">
                <a:solidFill>
                  <a:srgbClr val="C5CDD0"/>
                </a:solidFill>
              </a:rPr>
              <a:t>deep</a:t>
            </a:r>
            <a:r>
              <a:rPr lang="fr-FR" sz="600" baseline="0" dirty="0" smtClean="0">
                <a:solidFill>
                  <a:srgbClr val="C5CDD0"/>
                </a:solidFill>
              </a:rPr>
              <a:t> –</a:t>
            </a:r>
            <a:r>
              <a:rPr lang="fr-FR" sz="600" baseline="0" dirty="0" err="1" smtClean="0">
                <a:solidFill>
                  <a:srgbClr val="C5CDD0"/>
                </a:solidFill>
              </a:rPr>
              <a:t>sea</a:t>
            </a:r>
            <a:r>
              <a:rPr lang="fr-FR" sz="600" baseline="0" dirty="0" smtClean="0">
                <a:solidFill>
                  <a:srgbClr val="C5CDD0"/>
                </a:solidFill>
              </a:rPr>
              <a:t> hinterlands: …IAME, Taipei, </a:t>
            </a:r>
            <a:r>
              <a:rPr lang="fr-FR" sz="600" baseline="0" dirty="0" err="1" smtClean="0">
                <a:solidFill>
                  <a:srgbClr val="C5CDD0"/>
                </a:solidFill>
              </a:rPr>
              <a:t>September</a:t>
            </a:r>
            <a:r>
              <a:rPr lang="fr-FR" sz="600" baseline="0" dirty="0" smtClean="0">
                <a:solidFill>
                  <a:srgbClr val="C5CDD0"/>
                </a:solidFill>
              </a:rPr>
              <a:t> 5th</a:t>
            </a:r>
            <a:endParaRPr lang="fr-FR" sz="600" dirty="0">
              <a:solidFill>
                <a:srgbClr val="C5CDD0"/>
              </a:solidFill>
            </a:endParaRPr>
          </a:p>
        </p:txBody>
      </p:sp>
      <p:pic>
        <p:nvPicPr>
          <p:cNvPr id="6" name="Image 5" descr="PRES_Université_Paris-Est_(logo)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588224" y="6165304"/>
            <a:ext cx="1331639" cy="308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500" kern="1200">
          <a:solidFill>
            <a:srgbClr val="00A6A4"/>
          </a:solidFill>
          <a:latin typeface="Arial" charset="0"/>
          <a:ea typeface="ヒラギノ角ゴ Pro W3" pitchFamily="-6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56A9"/>
          </a:solidFill>
          <a:latin typeface="Arial" charset="0"/>
          <a:ea typeface="ヒラギノ角ゴ Pro W3" pitchFamily="-6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3333"/>
          </a:solidFill>
          <a:latin typeface="Arial" charset="0"/>
          <a:ea typeface="ヒラギノ角ゴ Pro W3" pitchFamily="-6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Arial" charset="0"/>
          <a:ea typeface="ヒラギノ角ゴ Pro W3" pitchFamily="-6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guerrero@ifsttar.fr" TargetMode="External"/><Relationship Id="rId2" Type="http://schemas.openxmlformats.org/officeDocument/2006/relationships/hyperlink" Target="http://www.ifsttar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masquePTT_p1_mi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  <p:sp>
        <p:nvSpPr>
          <p:cNvPr id="13315" name="ZoneTexte 4"/>
          <p:cNvSpPr txBox="1">
            <a:spLocks noChangeArrowheads="1"/>
          </p:cNvSpPr>
          <p:nvPr/>
        </p:nvSpPr>
        <p:spPr bwMode="auto">
          <a:xfrm>
            <a:off x="1116013" y="1484313"/>
            <a:ext cx="7777162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3600" b="1" dirty="0" smtClean="0">
                <a:solidFill>
                  <a:schemeClr val="bg1"/>
                </a:solidFill>
              </a:rPr>
              <a:t>French </a:t>
            </a:r>
            <a:r>
              <a:rPr lang="fr-FR" sz="3600" b="1" dirty="0" err="1" smtClean="0">
                <a:solidFill>
                  <a:schemeClr val="bg1"/>
                </a:solidFill>
              </a:rPr>
              <a:t>deep</a:t>
            </a:r>
            <a:r>
              <a:rPr lang="fr-FR" sz="3600" b="1" dirty="0" smtClean="0">
                <a:solidFill>
                  <a:schemeClr val="bg1"/>
                </a:solidFill>
              </a:rPr>
              <a:t>-</a:t>
            </a:r>
            <a:r>
              <a:rPr lang="fr-FR" sz="3600" b="1" dirty="0" err="1" smtClean="0">
                <a:solidFill>
                  <a:schemeClr val="bg1"/>
                </a:solidFill>
              </a:rPr>
              <a:t>sea</a:t>
            </a:r>
            <a:r>
              <a:rPr lang="fr-FR" sz="3600" b="1" dirty="0" smtClean="0">
                <a:solidFill>
                  <a:schemeClr val="bg1"/>
                </a:solidFill>
              </a:rPr>
              <a:t> hinterlands: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3200" b="1" dirty="0" err="1" smtClean="0">
                <a:solidFill>
                  <a:schemeClr val="bg1"/>
                </a:solidFill>
              </a:rPr>
              <a:t>Some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</a:rPr>
              <a:t>empirical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</a:rPr>
              <a:t>evidence</a:t>
            </a:r>
            <a:r>
              <a:rPr lang="fr-FR" sz="3200" b="1" dirty="0" smtClean="0">
                <a:solidFill>
                  <a:schemeClr val="bg1"/>
                </a:solidFill>
              </a:rPr>
              <a:t> of the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3200" b="1" dirty="0" smtClean="0">
                <a:solidFill>
                  <a:schemeClr val="bg1"/>
                </a:solidFill>
              </a:rPr>
              <a:t>spatial impact of containerisation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295400" y="4005263"/>
            <a:ext cx="3205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cs typeface="Arial" charset="0"/>
              </a:rPr>
              <a:t>David Guerrero</a:t>
            </a:r>
            <a:endParaRPr lang="fr-FR" sz="1600" dirty="0">
              <a:solidFill>
                <a:schemeClr val="bg1"/>
              </a:solidFill>
              <a:cs typeface="Arial" charset="0"/>
            </a:endParaRPr>
          </a:p>
          <a:p>
            <a:r>
              <a:rPr lang="fr-FR" sz="1000" dirty="0" smtClean="0">
                <a:solidFill>
                  <a:schemeClr val="bg1"/>
                </a:solidFill>
                <a:cs typeface="Arial" charset="0"/>
              </a:rPr>
              <a:t>IAME, Taipei, </a:t>
            </a:r>
            <a:r>
              <a:rPr lang="fr-FR" sz="1000" dirty="0" err="1" smtClean="0">
                <a:solidFill>
                  <a:schemeClr val="bg1"/>
                </a:solidFill>
                <a:cs typeface="Arial" charset="0"/>
              </a:rPr>
              <a:t>September</a:t>
            </a:r>
            <a:r>
              <a:rPr lang="fr-FR" sz="1000" dirty="0" smtClean="0">
                <a:solidFill>
                  <a:schemeClr val="bg1"/>
                </a:solidFill>
                <a:cs typeface="Arial" charset="0"/>
              </a:rPr>
              <a:t> 6th, 2012</a:t>
            </a:r>
            <a:endParaRPr lang="fr-FR" sz="1000" dirty="0">
              <a:solidFill>
                <a:schemeClr val="bg1"/>
              </a:solidFill>
              <a:cs typeface="Arial" charset="0"/>
            </a:endParaRPr>
          </a:p>
          <a:p>
            <a:endParaRPr lang="fr-FR" sz="1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Image 5" descr="PRES_Université_Paris-Est_(logo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5821948"/>
            <a:ext cx="1943645" cy="450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Global ports (National Hinterlands) versus </a:t>
            </a:r>
            <a:r>
              <a:rPr lang="fr-FR" sz="3200" dirty="0" err="1" smtClean="0"/>
              <a:t>Secondary</a:t>
            </a:r>
            <a:r>
              <a:rPr lang="fr-FR" sz="3200" dirty="0" smtClean="0"/>
              <a:t> ports (Local hinterlands)</a:t>
            </a:r>
            <a:endParaRPr lang="fr-FR" sz="3200" dirty="0"/>
          </a:p>
        </p:txBody>
      </p:sp>
      <p:pic>
        <p:nvPicPr>
          <p:cNvPr id="7" name="Image 6" descr="CAH_import_tons_IAME.png"/>
          <p:cNvPicPr>
            <a:picLocks noChangeAspect="1"/>
          </p:cNvPicPr>
          <p:nvPr/>
        </p:nvPicPr>
        <p:blipFill>
          <a:blip r:embed="rId2"/>
          <a:srcRect l="27950" r="-1187" b="3413"/>
          <a:stretch>
            <a:fillRect/>
          </a:stretch>
        </p:blipFill>
        <p:spPr>
          <a:xfrm>
            <a:off x="323528" y="1556792"/>
            <a:ext cx="7992888" cy="49892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Competition</a:t>
            </a:r>
            <a:r>
              <a:rPr lang="fr-FR" sz="3200" dirty="0" smtClean="0"/>
              <a:t> </a:t>
            </a:r>
            <a:r>
              <a:rPr lang="fr-FR" sz="3200" dirty="0" err="1" smtClean="0"/>
              <a:t>margins</a:t>
            </a:r>
            <a:r>
              <a:rPr lang="fr-FR" sz="3200" dirty="0" smtClean="0"/>
              <a:t> of global ports (</a:t>
            </a:r>
            <a:r>
              <a:rPr lang="fr-FR" sz="3200" dirty="0" err="1" smtClean="0"/>
              <a:t>mainly</a:t>
            </a:r>
            <a:r>
              <a:rPr lang="fr-FR" sz="3200" dirty="0" smtClean="0"/>
              <a:t> </a:t>
            </a:r>
            <a:r>
              <a:rPr lang="fr-FR" sz="3200" dirty="0" err="1" smtClean="0"/>
              <a:t>around</a:t>
            </a:r>
            <a:r>
              <a:rPr lang="fr-FR" sz="3200" dirty="0" smtClean="0"/>
              <a:t> Lyon)</a:t>
            </a:r>
            <a:endParaRPr lang="fr-FR" sz="3200" dirty="0"/>
          </a:p>
        </p:txBody>
      </p:sp>
      <p:pic>
        <p:nvPicPr>
          <p:cNvPr id="5" name="Image 4" descr="DIFFERENT_PROFILES_CA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29" y="1556792"/>
            <a:ext cx="6192015" cy="50252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Modelling</a:t>
            </a:r>
            <a:r>
              <a:rPr lang="fr-FR" dirty="0" smtClean="0"/>
              <a:t> the spatial distribution of </a:t>
            </a:r>
            <a:r>
              <a:rPr lang="fr-FR" dirty="0" err="1" smtClean="0"/>
              <a:t>flows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800" dirty="0" smtClean="0"/>
              <a:t>A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analyse the </a:t>
            </a:r>
            <a:r>
              <a:rPr lang="fr-FR" sz="2800" dirty="0" err="1" smtClean="0"/>
              <a:t>characteristics</a:t>
            </a:r>
            <a:r>
              <a:rPr lang="fr-FR" sz="2800" dirty="0" smtClean="0"/>
              <a:t> of hinterlands for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types of cargo, </a:t>
            </a:r>
            <a:r>
              <a:rPr lang="fr-FR" sz="2800" dirty="0" err="1" smtClean="0"/>
              <a:t>depending</a:t>
            </a:r>
            <a:r>
              <a:rPr lang="fr-FR" sz="2800" dirty="0" smtClean="0"/>
              <a:t> on:</a:t>
            </a:r>
          </a:p>
          <a:p>
            <a:pPr>
              <a:buFontTx/>
              <a:buChar char="-"/>
            </a:pPr>
            <a:r>
              <a:rPr lang="fr-FR" sz="2800" dirty="0" smtClean="0"/>
              <a:t>Friction (distance </a:t>
            </a:r>
            <a:r>
              <a:rPr lang="fr-FR" sz="2800" dirty="0" err="1" smtClean="0"/>
              <a:t>decay</a:t>
            </a:r>
            <a:r>
              <a:rPr lang="fr-FR" sz="2800" dirty="0" smtClean="0"/>
              <a:t>)</a:t>
            </a:r>
          </a:p>
          <a:p>
            <a:pPr>
              <a:buFontTx/>
              <a:buChar char="-"/>
            </a:pPr>
            <a:r>
              <a:rPr lang="fr-FR" sz="2800" dirty="0" err="1" smtClean="0"/>
              <a:t>Overlapping</a:t>
            </a:r>
            <a:endParaRPr lang="fr-FR" sz="2800" dirty="0" smtClean="0"/>
          </a:p>
          <a:p>
            <a:pPr algn="ctr">
              <a:buNone/>
            </a:pPr>
            <a:r>
              <a:rPr lang="fr-FR" sz="2800" dirty="0" err="1" smtClean="0"/>
              <a:t>Fij</a:t>
            </a:r>
            <a:r>
              <a:rPr lang="fr-FR" sz="2800" dirty="0" smtClean="0"/>
              <a:t> = ai </a:t>
            </a:r>
            <a:r>
              <a:rPr lang="fr-FR" sz="2800" dirty="0" err="1" smtClean="0"/>
              <a:t>Oi</a:t>
            </a:r>
            <a:r>
              <a:rPr lang="fr-FR" sz="2800" dirty="0" smtClean="0"/>
              <a:t> * </a:t>
            </a:r>
            <a:r>
              <a:rPr lang="fr-FR" sz="2800" dirty="0" err="1" smtClean="0"/>
              <a:t>bj</a:t>
            </a:r>
            <a:r>
              <a:rPr lang="fr-FR" sz="2800" dirty="0" smtClean="0"/>
              <a:t> Dj * </a:t>
            </a:r>
            <a:r>
              <a:rPr lang="fr-FR" sz="2800" dirty="0" err="1" smtClean="0"/>
              <a:t>dij</a:t>
            </a:r>
            <a:r>
              <a:rPr lang="fr-FR" sz="2800" dirty="0" smtClean="0"/>
              <a:t>-</a:t>
            </a:r>
            <a:r>
              <a:rPr lang="el-GR" sz="2800" dirty="0" smtClean="0"/>
              <a:t>α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	</a:t>
            </a:r>
            <a:r>
              <a:rPr lang="fr-FR" sz="1600" dirty="0" err="1" smtClean="0"/>
              <a:t>F</a:t>
            </a:r>
            <a:r>
              <a:rPr lang="fr-FR" sz="1000" dirty="0" err="1" smtClean="0"/>
              <a:t>ij</a:t>
            </a:r>
            <a:r>
              <a:rPr lang="fr-FR" sz="1000" dirty="0" smtClean="0"/>
              <a:t> </a:t>
            </a:r>
            <a:r>
              <a:rPr lang="fr-FR" sz="1600" dirty="0" smtClean="0"/>
              <a:t>: </a:t>
            </a:r>
            <a:r>
              <a:rPr lang="fr-FR" sz="1600" dirty="0" err="1" smtClean="0"/>
              <a:t>Estimated</a:t>
            </a:r>
            <a:r>
              <a:rPr lang="fr-FR" sz="1600" dirty="0" smtClean="0"/>
              <a:t> flow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the </a:t>
            </a:r>
            <a:r>
              <a:rPr lang="fr-FR" sz="1600" dirty="0" err="1" smtClean="0"/>
              <a:t>origin</a:t>
            </a:r>
            <a:r>
              <a:rPr lang="fr-FR" sz="1600" dirty="0" smtClean="0"/>
              <a:t> i and the destination j</a:t>
            </a:r>
            <a:br>
              <a:rPr lang="fr-FR" sz="1600" dirty="0" smtClean="0"/>
            </a:br>
            <a:r>
              <a:rPr lang="fr-FR" sz="1600" dirty="0" smtClean="0"/>
              <a:t> </a:t>
            </a:r>
            <a:r>
              <a:rPr lang="fr-FR" sz="1600" dirty="0" err="1" smtClean="0"/>
              <a:t>O</a:t>
            </a:r>
            <a:r>
              <a:rPr lang="fr-FR" sz="1050" dirty="0" err="1" smtClean="0"/>
              <a:t>i</a:t>
            </a:r>
            <a:r>
              <a:rPr lang="fr-FR" sz="1600" dirty="0" smtClean="0"/>
              <a:t> : Total </a:t>
            </a:r>
            <a:r>
              <a:rPr lang="fr-FR" sz="1600" dirty="0" err="1" smtClean="0"/>
              <a:t>traffic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origin</a:t>
            </a:r>
            <a:r>
              <a:rPr lang="fr-FR" sz="1600" dirty="0" smtClean="0"/>
              <a:t> i </a:t>
            </a:r>
            <a:br>
              <a:rPr lang="fr-FR" sz="1600" dirty="0" smtClean="0"/>
            </a:br>
            <a:r>
              <a:rPr lang="fr-FR" sz="1600" dirty="0" smtClean="0"/>
              <a:t> D</a:t>
            </a:r>
            <a:r>
              <a:rPr lang="fr-FR" sz="1050" dirty="0" smtClean="0"/>
              <a:t>j</a:t>
            </a:r>
            <a:r>
              <a:rPr lang="fr-FR" sz="1600" dirty="0" smtClean="0"/>
              <a:t> : Total </a:t>
            </a:r>
            <a:r>
              <a:rPr lang="fr-FR" sz="1600" dirty="0" err="1" smtClean="0"/>
              <a:t>traffic</a:t>
            </a:r>
            <a:r>
              <a:rPr lang="fr-FR" sz="1600" dirty="0" smtClean="0"/>
              <a:t> of the destination j </a:t>
            </a:r>
            <a:br>
              <a:rPr lang="fr-FR" sz="1600" dirty="0" smtClean="0"/>
            </a:br>
            <a:r>
              <a:rPr lang="fr-FR" sz="1600" dirty="0" smtClean="0"/>
              <a:t> </a:t>
            </a:r>
            <a:r>
              <a:rPr lang="fr-FR" sz="1600" dirty="0" err="1" smtClean="0"/>
              <a:t>d</a:t>
            </a:r>
            <a:r>
              <a:rPr lang="fr-FR" sz="1000" dirty="0" err="1" smtClean="0"/>
              <a:t>ij</a:t>
            </a:r>
            <a:r>
              <a:rPr lang="fr-FR" sz="1000" dirty="0" smtClean="0"/>
              <a:t> </a:t>
            </a:r>
            <a:r>
              <a:rPr lang="fr-FR" sz="1600" dirty="0" smtClean="0"/>
              <a:t>: road distance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</a:t>
            </a:r>
            <a:r>
              <a:rPr lang="fr-FR" sz="1600" dirty="0" err="1" smtClean="0"/>
              <a:t>origin</a:t>
            </a:r>
            <a:r>
              <a:rPr lang="fr-FR" sz="1600" dirty="0" smtClean="0"/>
              <a:t> i and destination j </a:t>
            </a:r>
            <a:br>
              <a:rPr lang="fr-FR" sz="1600" dirty="0" smtClean="0"/>
            </a:br>
            <a:r>
              <a:rPr lang="fr-FR" sz="1600" dirty="0" smtClean="0"/>
              <a:t> </a:t>
            </a:r>
            <a:r>
              <a:rPr lang="el-GR" sz="1600" dirty="0" smtClean="0"/>
              <a:t>α </a:t>
            </a:r>
            <a:r>
              <a:rPr lang="fr-FR" sz="1600" dirty="0" smtClean="0"/>
              <a:t>: Distance </a:t>
            </a:r>
            <a:r>
              <a:rPr lang="fr-FR" sz="1600" dirty="0" err="1" smtClean="0"/>
              <a:t>decay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 ai : </a:t>
            </a:r>
            <a:r>
              <a:rPr lang="fr-FR" sz="1600" dirty="0" err="1" smtClean="0"/>
              <a:t>Equilibrium</a:t>
            </a:r>
            <a:r>
              <a:rPr lang="fr-FR" sz="1600" dirty="0" smtClean="0"/>
              <a:t> factor </a:t>
            </a:r>
            <a:r>
              <a:rPr lang="fr-FR" sz="1600" dirty="0" err="1" smtClean="0"/>
              <a:t>linked</a:t>
            </a:r>
            <a:r>
              <a:rPr lang="fr-FR" sz="1600" dirty="0" smtClean="0"/>
              <a:t> to </a:t>
            </a:r>
            <a:r>
              <a:rPr lang="fr-FR" sz="1600" dirty="0" err="1" smtClean="0"/>
              <a:t>origins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 </a:t>
            </a:r>
            <a:r>
              <a:rPr lang="fr-FR" sz="1600" dirty="0" err="1" smtClean="0"/>
              <a:t>bj</a:t>
            </a:r>
            <a:r>
              <a:rPr lang="fr-FR" sz="1600" dirty="0" smtClean="0"/>
              <a:t> : </a:t>
            </a:r>
            <a:r>
              <a:rPr lang="fr-FR" sz="1600" dirty="0" err="1" smtClean="0"/>
              <a:t>Equilibrium</a:t>
            </a:r>
            <a:r>
              <a:rPr lang="fr-FR" sz="1600" dirty="0" smtClean="0"/>
              <a:t> factor </a:t>
            </a:r>
            <a:r>
              <a:rPr lang="fr-FR" sz="1600" dirty="0" err="1" smtClean="0"/>
              <a:t>linked</a:t>
            </a:r>
            <a:r>
              <a:rPr lang="fr-FR" sz="1600" dirty="0" smtClean="0"/>
              <a:t> to destination</a:t>
            </a:r>
          </a:p>
          <a:p>
            <a:pPr>
              <a:buFontTx/>
              <a:buChar char="-"/>
            </a:pPr>
            <a:endParaRPr lang="fr-FR" sz="1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12776"/>
            <a:ext cx="7085003" cy="51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4797152"/>
            <a:ext cx="6552728" cy="2880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3528" y="5373216"/>
            <a:ext cx="6552728" cy="2880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23528" y="1988840"/>
            <a:ext cx="6552728" cy="2880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Results</a:t>
            </a:r>
            <a:r>
              <a:rPr lang="fr-FR" sz="3200" dirty="0" smtClean="0"/>
              <a:t>: distance </a:t>
            </a:r>
            <a:r>
              <a:rPr lang="fr-FR" sz="3200" dirty="0" err="1" smtClean="0"/>
              <a:t>matters</a:t>
            </a:r>
            <a:r>
              <a:rPr lang="fr-FR" sz="3200" dirty="0" smtClean="0"/>
              <a:t> (a lot)</a:t>
            </a:r>
            <a:endParaRPr lang="fr-FR" sz="3200" dirty="0"/>
          </a:p>
        </p:txBody>
      </p:sp>
      <p:pic>
        <p:nvPicPr>
          <p:cNvPr id="5" name="Image 4" descr="GRAPH_FRICTION_IAME_COU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71"/>
            <a:ext cx="7164288" cy="4577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64088" y="1916832"/>
            <a:ext cx="2088232" cy="2880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364088" y="2924944"/>
            <a:ext cx="2088232" cy="2880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typology</a:t>
            </a:r>
            <a:r>
              <a:rPr lang="fr-FR" dirty="0" smtClean="0"/>
              <a:t> of hinterlands </a:t>
            </a:r>
            <a:r>
              <a:rPr lang="fr-FR" dirty="0" err="1" smtClean="0"/>
              <a:t>depending</a:t>
            </a:r>
            <a:r>
              <a:rPr lang="fr-FR" dirty="0" smtClean="0"/>
              <a:t> on size, distance-</a:t>
            </a:r>
            <a:r>
              <a:rPr lang="fr-FR" dirty="0" err="1" smtClean="0"/>
              <a:t>decay</a:t>
            </a:r>
            <a:r>
              <a:rPr lang="fr-FR" dirty="0" smtClean="0"/>
              <a:t> and </a:t>
            </a:r>
            <a:r>
              <a:rPr lang="fr-FR" dirty="0" err="1" smtClean="0"/>
              <a:t>overlapping</a:t>
            </a:r>
            <a:endParaRPr lang="fr-FR" dirty="0"/>
          </a:p>
        </p:txBody>
      </p:sp>
      <p:pic>
        <p:nvPicPr>
          <p:cNvPr id="8" name="Image 7" descr="SCHEME_HINTERLANDS_IA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4824"/>
            <a:ext cx="7810419" cy="4590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Robinson </a:t>
            </a:r>
            <a:r>
              <a:rPr lang="fr-FR" dirty="0" err="1" smtClean="0"/>
              <a:t>was</a:t>
            </a:r>
            <a:r>
              <a:rPr lang="fr-FR" dirty="0" smtClean="0"/>
              <a:t> right: </a:t>
            </a:r>
            <a:r>
              <a:rPr lang="fr-FR" dirty="0" err="1" smtClean="0"/>
              <a:t>Foreland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matters</a:t>
            </a:r>
            <a:r>
              <a:rPr lang="fr-FR" dirty="0" smtClean="0"/>
              <a:t> a </a:t>
            </a:r>
            <a:r>
              <a:rPr lang="fr-FR" dirty="0" smtClean="0"/>
              <a:t>lot!</a:t>
            </a:r>
            <a:endParaRPr lang="fr-FR" dirty="0"/>
          </a:p>
        </p:txBody>
      </p:sp>
      <p:pic>
        <p:nvPicPr>
          <p:cNvPr id="4" name="Espace réservé du contenu 3" descr="FIG8_HINTERLAND_LH_MA_ASIA_US_IAM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207293"/>
            <a:ext cx="5238344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Conclusion: </a:t>
            </a:r>
            <a:r>
              <a:rPr lang="fr-FR" sz="3200" dirty="0" err="1" smtClean="0"/>
              <a:t>Containerization</a:t>
            </a:r>
            <a:r>
              <a:rPr lang="fr-FR" sz="3200" dirty="0" smtClean="0"/>
              <a:t> has </a:t>
            </a:r>
            <a:r>
              <a:rPr lang="fr-FR" sz="3200" dirty="0" err="1" smtClean="0"/>
              <a:t>transformed</a:t>
            </a:r>
            <a:r>
              <a:rPr lang="fr-FR" sz="3200" dirty="0" smtClean="0"/>
              <a:t> </a:t>
            </a:r>
            <a:r>
              <a:rPr lang="fr-FR" sz="3200" dirty="0" smtClean="0"/>
              <a:t>hinterlands… </a:t>
            </a:r>
            <a:r>
              <a:rPr lang="fr-FR" sz="3200" dirty="0" smtClean="0"/>
              <a:t>but </a:t>
            </a:r>
            <a:r>
              <a:rPr lang="fr-FR" sz="3200" dirty="0" err="1" smtClean="0"/>
              <a:t>less</a:t>
            </a:r>
            <a:r>
              <a:rPr lang="fr-FR" sz="3200" dirty="0" smtClean="0"/>
              <a:t> </a:t>
            </a:r>
            <a:r>
              <a:rPr lang="fr-FR" sz="3200" dirty="0" err="1" smtClean="0"/>
              <a:t>than</a:t>
            </a:r>
            <a:r>
              <a:rPr lang="fr-FR" sz="3200" dirty="0" smtClean="0"/>
              <a:t> </a:t>
            </a:r>
            <a:r>
              <a:rPr lang="fr-FR" sz="3200" dirty="0" err="1" smtClean="0"/>
              <a:t>expected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fr-FR" sz="2100" dirty="0" smtClean="0"/>
              <a:t>Main </a:t>
            </a:r>
            <a:r>
              <a:rPr lang="fr-FR" sz="2100" dirty="0" smtClean="0"/>
              <a:t>cargo </a:t>
            </a:r>
            <a:r>
              <a:rPr lang="fr-FR" sz="2100" dirty="0" err="1" smtClean="0"/>
              <a:t>flows</a:t>
            </a:r>
            <a:r>
              <a:rPr lang="fr-FR" sz="2100" dirty="0" smtClean="0"/>
              <a:t> </a:t>
            </a:r>
            <a:r>
              <a:rPr lang="fr-FR" sz="2100" dirty="0" err="1" smtClean="0"/>
              <a:t>take</a:t>
            </a:r>
            <a:r>
              <a:rPr lang="fr-FR" sz="2100" dirty="0" smtClean="0"/>
              <a:t> place </a:t>
            </a:r>
            <a:r>
              <a:rPr lang="fr-FR" sz="2100" dirty="0" err="1" smtClean="0"/>
              <a:t>between</a:t>
            </a:r>
            <a:r>
              <a:rPr lang="fr-FR" sz="2100" dirty="0" smtClean="0"/>
              <a:t> ports and local </a:t>
            </a:r>
            <a:r>
              <a:rPr lang="fr-FR" sz="2100" dirty="0" err="1" smtClean="0"/>
              <a:t>regions</a:t>
            </a:r>
            <a:endParaRPr lang="fr-FR" sz="2100" dirty="0" smtClean="0"/>
          </a:p>
          <a:p>
            <a:endParaRPr lang="fr-FR" sz="2100" dirty="0" smtClean="0"/>
          </a:p>
          <a:p>
            <a:r>
              <a:rPr lang="fr-FR" sz="2100" dirty="0" smtClean="0"/>
              <a:t>The </a:t>
            </a:r>
            <a:r>
              <a:rPr lang="fr-FR" sz="2100" dirty="0" err="1" smtClean="0"/>
              <a:t>combined</a:t>
            </a:r>
            <a:r>
              <a:rPr lang="fr-FR" sz="2100" dirty="0" smtClean="0"/>
              <a:t> </a:t>
            </a:r>
            <a:r>
              <a:rPr lang="fr-FR" sz="2100" dirty="0" err="1" smtClean="0"/>
              <a:t>effect</a:t>
            </a:r>
            <a:r>
              <a:rPr lang="fr-FR" sz="2100" dirty="0" smtClean="0"/>
              <a:t> of mass (</a:t>
            </a:r>
            <a:r>
              <a:rPr lang="fr-FR" sz="2100" dirty="0" err="1" smtClean="0"/>
              <a:t>traffic</a:t>
            </a:r>
            <a:r>
              <a:rPr lang="fr-FR" sz="2100" dirty="0" smtClean="0"/>
              <a:t>) and distance </a:t>
            </a:r>
            <a:r>
              <a:rPr lang="fr-FR" sz="2100" dirty="0" err="1" smtClean="0"/>
              <a:t>accounts</a:t>
            </a:r>
            <a:r>
              <a:rPr lang="fr-FR" sz="2100" dirty="0" smtClean="0"/>
              <a:t> for 86% of the variation of total </a:t>
            </a:r>
            <a:r>
              <a:rPr lang="fr-FR" sz="2100" dirty="0" err="1" smtClean="0"/>
              <a:t>flows</a:t>
            </a:r>
            <a:r>
              <a:rPr lang="fr-FR" sz="2100" dirty="0" smtClean="0"/>
              <a:t>, 69% for </a:t>
            </a:r>
            <a:r>
              <a:rPr lang="fr-FR" sz="2100" dirty="0" err="1" smtClean="0"/>
              <a:t>manufactured</a:t>
            </a:r>
            <a:r>
              <a:rPr lang="fr-FR" sz="2100" dirty="0" smtClean="0"/>
              <a:t> cargo </a:t>
            </a:r>
            <a:r>
              <a:rPr lang="fr-FR" sz="2100" dirty="0" err="1" smtClean="0"/>
              <a:t>flows</a:t>
            </a:r>
            <a:endParaRPr lang="fr-FR" sz="2100" dirty="0" smtClean="0"/>
          </a:p>
          <a:p>
            <a:endParaRPr lang="fr-FR" sz="2100" dirty="0" smtClean="0"/>
          </a:p>
          <a:p>
            <a:r>
              <a:rPr lang="fr-FR" sz="2100" dirty="0" smtClean="0"/>
              <a:t>The </a:t>
            </a:r>
            <a:r>
              <a:rPr lang="fr-FR" sz="2100" dirty="0" err="1" smtClean="0"/>
              <a:t>rest</a:t>
            </a:r>
            <a:r>
              <a:rPr lang="fr-FR" sz="2100" dirty="0" smtClean="0"/>
              <a:t> </a:t>
            </a:r>
            <a:r>
              <a:rPr lang="fr-FR" sz="2100" dirty="0" err="1" smtClean="0"/>
              <a:t>is</a:t>
            </a:r>
            <a:r>
              <a:rPr lang="fr-FR" sz="2100" dirty="0" smtClean="0"/>
              <a:t> </a:t>
            </a:r>
            <a:r>
              <a:rPr lang="fr-FR" sz="2100" dirty="0" err="1" smtClean="0"/>
              <a:t>probably</a:t>
            </a:r>
            <a:r>
              <a:rPr lang="fr-FR" sz="2100" dirty="0" smtClean="0"/>
              <a:t> due to </a:t>
            </a:r>
            <a:r>
              <a:rPr lang="fr-FR" sz="2100" dirty="0" err="1" smtClean="0"/>
              <a:t>foreland</a:t>
            </a:r>
            <a:r>
              <a:rPr lang="fr-FR" sz="2100" dirty="0" smtClean="0"/>
              <a:t> </a:t>
            </a:r>
            <a:r>
              <a:rPr lang="fr-FR" sz="2100" dirty="0" err="1" smtClean="0"/>
              <a:t>differenciation</a:t>
            </a:r>
            <a:r>
              <a:rPr lang="fr-FR" sz="2100" dirty="0" smtClean="0"/>
              <a:t>, </a:t>
            </a:r>
            <a:r>
              <a:rPr lang="fr-FR" sz="2100" dirty="0" err="1" smtClean="0"/>
              <a:t>strategies</a:t>
            </a:r>
            <a:r>
              <a:rPr lang="fr-FR" sz="2100" dirty="0" smtClean="0"/>
              <a:t> </a:t>
            </a:r>
            <a:r>
              <a:rPr lang="fr-FR" sz="2100" dirty="0" err="1" smtClean="0"/>
              <a:t>pursued</a:t>
            </a:r>
            <a:r>
              <a:rPr lang="fr-FR" sz="2100" dirty="0" smtClean="0"/>
              <a:t> by transport </a:t>
            </a:r>
            <a:r>
              <a:rPr lang="fr-FR" sz="2100" dirty="0" err="1" smtClean="0"/>
              <a:t>operators</a:t>
            </a:r>
            <a:r>
              <a:rPr lang="fr-FR" sz="2100" dirty="0" smtClean="0"/>
              <a:t> and </a:t>
            </a:r>
            <a:r>
              <a:rPr lang="fr-FR" sz="2100" dirty="0" err="1" smtClean="0"/>
              <a:t>governments</a:t>
            </a:r>
            <a:r>
              <a:rPr lang="fr-FR" sz="2100" dirty="0" smtClean="0"/>
              <a:t>, </a:t>
            </a:r>
            <a:r>
              <a:rPr lang="fr-FR" sz="2100" dirty="0" err="1" smtClean="0"/>
              <a:t>specific</a:t>
            </a:r>
            <a:r>
              <a:rPr lang="fr-FR" sz="2100" dirty="0" smtClean="0"/>
              <a:t> </a:t>
            </a:r>
            <a:r>
              <a:rPr lang="fr-FR" sz="2100" dirty="0" err="1" smtClean="0"/>
              <a:t>geographies</a:t>
            </a:r>
            <a:r>
              <a:rPr lang="fr-FR" sz="2100" dirty="0" smtClean="0"/>
              <a:t> of niche </a:t>
            </a:r>
            <a:r>
              <a:rPr lang="fr-FR" sz="2100" dirty="0" err="1" smtClean="0"/>
              <a:t>markets</a:t>
            </a:r>
            <a:r>
              <a:rPr lang="fr-FR" sz="2100" dirty="0" smtClean="0"/>
              <a:t>,…</a:t>
            </a:r>
          </a:p>
          <a:p>
            <a:endParaRPr lang="fr-FR" sz="2100" dirty="0" smtClean="0"/>
          </a:p>
          <a:p>
            <a:r>
              <a:rPr lang="fr-FR" sz="2100" dirty="0" smtClean="0"/>
              <a:t>In the light of </a:t>
            </a:r>
            <a:r>
              <a:rPr lang="fr-FR" sz="2100" dirty="0" err="1" smtClean="0"/>
              <a:t>previous</a:t>
            </a:r>
            <a:r>
              <a:rPr lang="fr-FR" sz="2100" dirty="0" smtClean="0"/>
              <a:t> </a:t>
            </a:r>
            <a:r>
              <a:rPr lang="fr-FR" sz="2100" dirty="0" err="1" smtClean="0"/>
              <a:t>works</a:t>
            </a:r>
            <a:r>
              <a:rPr lang="fr-FR" sz="2100" dirty="0" smtClean="0"/>
              <a:t> (Charlier, 1981), French hinterlands are </a:t>
            </a:r>
            <a:r>
              <a:rPr lang="fr-FR" sz="2100" dirty="0" err="1" smtClean="0"/>
              <a:t>rather</a:t>
            </a:r>
            <a:r>
              <a:rPr lang="fr-FR" sz="2100" dirty="0" smtClean="0"/>
              <a:t> stable and </a:t>
            </a:r>
            <a:r>
              <a:rPr lang="fr-FR" sz="2100" dirty="0" err="1" smtClean="0"/>
              <a:t>path</a:t>
            </a:r>
            <a:r>
              <a:rPr lang="fr-FR" sz="2100" dirty="0" smtClean="0"/>
              <a:t> </a:t>
            </a:r>
            <a:r>
              <a:rPr lang="fr-FR" sz="2100" dirty="0" err="1" smtClean="0"/>
              <a:t>dependent</a:t>
            </a:r>
            <a:r>
              <a:rPr lang="fr-FR" sz="2100" dirty="0" smtClean="0"/>
              <a:t> over the long </a:t>
            </a:r>
            <a:r>
              <a:rPr lang="fr-FR" sz="2100" dirty="0" err="1" smtClean="0"/>
              <a:t>term</a:t>
            </a:r>
            <a:r>
              <a:rPr lang="fr-FR" sz="2100" dirty="0" smtClean="0"/>
              <a:t>.</a:t>
            </a:r>
          </a:p>
          <a:p>
            <a:endParaRPr lang="fr-FR" sz="2100" dirty="0" smtClean="0"/>
          </a:p>
          <a:p>
            <a:endParaRPr lang="fr-FR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 err="1" smtClean="0"/>
              <a:t>Immediate</a:t>
            </a:r>
            <a:r>
              <a:rPr lang="fr-FR" sz="2200" dirty="0" smtClean="0"/>
              <a:t> hinterlands are not captive. The </a:t>
            </a:r>
            <a:r>
              <a:rPr lang="fr-FR" sz="2200" dirty="0" err="1" smtClean="0"/>
              <a:t>demand</a:t>
            </a:r>
            <a:r>
              <a:rPr lang="fr-FR" sz="2200" dirty="0" smtClean="0"/>
              <a:t> of local </a:t>
            </a:r>
            <a:r>
              <a:rPr lang="fr-FR" sz="2200" dirty="0" err="1" smtClean="0"/>
              <a:t>shippers</a:t>
            </a:r>
            <a:r>
              <a:rPr lang="fr-FR" sz="2200" dirty="0" smtClean="0"/>
              <a:t> must </a:t>
            </a:r>
            <a:r>
              <a:rPr lang="fr-FR" sz="2200" dirty="0" err="1" smtClean="0"/>
              <a:t>be</a:t>
            </a:r>
            <a:r>
              <a:rPr lang="fr-FR" sz="2200" dirty="0" smtClean="0"/>
              <a:t> </a:t>
            </a:r>
            <a:r>
              <a:rPr lang="fr-FR" sz="2200" dirty="0" err="1" smtClean="0"/>
              <a:t>taken</a:t>
            </a:r>
            <a:r>
              <a:rPr lang="fr-FR" sz="2200" dirty="0" smtClean="0"/>
              <a:t> </a:t>
            </a:r>
            <a:r>
              <a:rPr lang="fr-FR" sz="2200" dirty="0" err="1" smtClean="0"/>
              <a:t>seriously</a:t>
            </a:r>
            <a:r>
              <a:rPr lang="fr-FR" sz="2200" dirty="0" smtClean="0"/>
              <a:t> by port </a:t>
            </a:r>
            <a:r>
              <a:rPr lang="fr-FR" sz="2200" dirty="0" err="1" smtClean="0"/>
              <a:t>authorities</a:t>
            </a:r>
            <a:r>
              <a:rPr lang="fr-FR" sz="2200" dirty="0" smtClean="0"/>
              <a:t>.</a:t>
            </a:r>
          </a:p>
          <a:p>
            <a:endParaRPr lang="fr-FR" sz="2200" dirty="0" smtClean="0"/>
          </a:p>
          <a:p>
            <a:r>
              <a:rPr lang="fr-FR" sz="2200" dirty="0" smtClean="0"/>
              <a:t>Hinterlands go </a:t>
            </a:r>
            <a:r>
              <a:rPr lang="fr-FR" sz="2200" dirty="0" err="1" smtClean="0"/>
              <a:t>beyond</a:t>
            </a:r>
            <a:r>
              <a:rPr lang="fr-FR" sz="2200" dirty="0" smtClean="0"/>
              <a:t> national </a:t>
            </a:r>
            <a:r>
              <a:rPr lang="fr-FR" sz="2200" dirty="0" err="1" smtClean="0"/>
              <a:t>borders</a:t>
            </a:r>
            <a:r>
              <a:rPr lang="fr-FR" sz="2200" dirty="0" smtClean="0"/>
              <a:t>. This </a:t>
            </a:r>
            <a:r>
              <a:rPr lang="fr-FR" sz="2200" dirty="0" err="1" smtClean="0"/>
              <a:t>suggests</a:t>
            </a:r>
            <a:r>
              <a:rPr lang="fr-FR" sz="2200" dirty="0" smtClean="0"/>
              <a:t> the </a:t>
            </a:r>
            <a:r>
              <a:rPr lang="fr-FR" sz="2200" dirty="0" err="1" smtClean="0"/>
              <a:t>need</a:t>
            </a:r>
            <a:r>
              <a:rPr lang="fr-FR" sz="2200" dirty="0" smtClean="0"/>
              <a:t> for a more </a:t>
            </a:r>
            <a:r>
              <a:rPr lang="fr-FR" sz="2200" dirty="0" err="1" smtClean="0"/>
              <a:t>cohesive</a:t>
            </a:r>
            <a:r>
              <a:rPr lang="fr-FR" sz="2200" dirty="0" smtClean="0"/>
              <a:t> </a:t>
            </a:r>
            <a:r>
              <a:rPr lang="fr-FR" sz="2200" dirty="0" err="1" smtClean="0"/>
              <a:t>European</a:t>
            </a:r>
            <a:r>
              <a:rPr lang="fr-FR" sz="2200" dirty="0" smtClean="0"/>
              <a:t> port </a:t>
            </a:r>
            <a:r>
              <a:rPr lang="fr-FR" sz="2200" dirty="0" err="1" smtClean="0"/>
              <a:t>policy</a:t>
            </a:r>
            <a:r>
              <a:rPr lang="fr-FR" sz="2200" dirty="0" smtClean="0"/>
              <a:t> (</a:t>
            </a:r>
            <a:r>
              <a:rPr lang="fr-FR" sz="2200" dirty="0" err="1" smtClean="0"/>
              <a:t>complementarity</a:t>
            </a:r>
            <a:r>
              <a:rPr lang="fr-FR" sz="2200" dirty="0" smtClean="0"/>
              <a:t>)</a:t>
            </a:r>
          </a:p>
          <a:p>
            <a:endParaRPr lang="fr-FR" sz="2200" dirty="0" smtClean="0"/>
          </a:p>
          <a:p>
            <a:r>
              <a:rPr lang="fr-FR" sz="2200" dirty="0" smtClean="0"/>
              <a:t>Our model </a:t>
            </a:r>
            <a:r>
              <a:rPr lang="fr-FR" sz="2200" dirty="0" err="1" smtClean="0"/>
              <a:t>quantified</a:t>
            </a:r>
            <a:r>
              <a:rPr lang="fr-FR" sz="2200" dirty="0" smtClean="0"/>
              <a:t> distance </a:t>
            </a:r>
            <a:r>
              <a:rPr lang="fr-FR" sz="2200" dirty="0" err="1" smtClean="0"/>
              <a:t>decay</a:t>
            </a:r>
            <a:r>
              <a:rPr lang="fr-FR" sz="2200" dirty="0" smtClean="0"/>
              <a:t> values for </a:t>
            </a:r>
            <a:r>
              <a:rPr lang="fr-FR" sz="2200" dirty="0" err="1" smtClean="0"/>
              <a:t>several</a:t>
            </a:r>
            <a:r>
              <a:rPr lang="fr-FR" sz="2200" dirty="0" smtClean="0"/>
              <a:t> types of cargo. </a:t>
            </a:r>
            <a:r>
              <a:rPr lang="fr-FR" sz="2200" dirty="0" err="1" smtClean="0"/>
              <a:t>These</a:t>
            </a:r>
            <a:r>
              <a:rPr lang="fr-FR" sz="2200" dirty="0" smtClean="0"/>
              <a:t> </a:t>
            </a:r>
            <a:r>
              <a:rPr lang="fr-FR" sz="2200" dirty="0" err="1" smtClean="0"/>
              <a:t>results</a:t>
            </a:r>
            <a:r>
              <a:rPr lang="fr-FR" sz="2200" dirty="0" smtClean="0"/>
              <a:t> </a:t>
            </a:r>
            <a:r>
              <a:rPr lang="fr-FR" sz="2200" dirty="0" err="1" smtClean="0"/>
              <a:t>provide</a:t>
            </a:r>
            <a:r>
              <a:rPr lang="fr-FR" sz="2200" dirty="0" smtClean="0"/>
              <a:t> </a:t>
            </a:r>
            <a:r>
              <a:rPr lang="fr-FR" sz="2200" dirty="0" err="1" smtClean="0"/>
              <a:t>empirical</a:t>
            </a:r>
            <a:r>
              <a:rPr lang="fr-FR" sz="2200" dirty="0" smtClean="0"/>
              <a:t> support for </a:t>
            </a:r>
            <a:r>
              <a:rPr lang="fr-FR" sz="2200" dirty="0" err="1" smtClean="0"/>
              <a:t>making</a:t>
            </a:r>
            <a:r>
              <a:rPr lang="fr-FR" sz="2200" dirty="0" smtClean="0"/>
              <a:t> scenarios (i.e. </a:t>
            </a:r>
            <a:r>
              <a:rPr lang="fr-FR" sz="2200" dirty="0" err="1" smtClean="0"/>
              <a:t>forecasting</a:t>
            </a:r>
            <a:r>
              <a:rPr lang="fr-FR" sz="2200" dirty="0" smtClean="0"/>
              <a:t> port </a:t>
            </a:r>
            <a:r>
              <a:rPr lang="fr-FR" sz="2200" dirty="0" err="1" smtClean="0"/>
              <a:t>traffic</a:t>
            </a:r>
            <a:r>
              <a:rPr lang="fr-FR" sz="2200" dirty="0" smtClean="0"/>
              <a:t>, </a:t>
            </a:r>
            <a:r>
              <a:rPr lang="fr-FR" sz="2200" dirty="0" err="1" smtClean="0"/>
              <a:t>measuring</a:t>
            </a:r>
            <a:r>
              <a:rPr lang="fr-FR" sz="2200" dirty="0" smtClean="0"/>
              <a:t> </a:t>
            </a:r>
            <a:r>
              <a:rPr lang="fr-FR" sz="2200" dirty="0" err="1" smtClean="0"/>
              <a:t>vulnerability</a:t>
            </a:r>
            <a:r>
              <a:rPr lang="fr-FR" sz="2200" dirty="0" smtClean="0"/>
              <a:t> of </a:t>
            </a:r>
            <a:r>
              <a:rPr lang="fr-FR" sz="2200" dirty="0" err="1" smtClean="0"/>
              <a:t>activities</a:t>
            </a:r>
            <a:r>
              <a:rPr lang="fr-FR" sz="2200" dirty="0" smtClean="0"/>
              <a:t> and </a:t>
            </a:r>
            <a:r>
              <a:rPr lang="fr-FR" sz="2200" dirty="0" err="1" smtClean="0"/>
              <a:t>territories</a:t>
            </a:r>
            <a:r>
              <a:rPr lang="fr-FR" sz="2200" dirty="0" smtClean="0"/>
              <a:t> in case of stop of port </a:t>
            </a:r>
            <a:r>
              <a:rPr lang="fr-FR" sz="2200" dirty="0" err="1" smtClean="0"/>
              <a:t>activity</a:t>
            </a:r>
            <a:r>
              <a:rPr lang="fr-FR" sz="2200" dirty="0" smtClean="0"/>
              <a:t>) </a:t>
            </a:r>
            <a:endParaRPr lang="fr-FR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Follow</a:t>
            </a:r>
            <a:r>
              <a:rPr lang="fr-FR" dirty="0" smtClean="0"/>
              <a:t>-on </a:t>
            </a:r>
            <a:r>
              <a:rPr lang="fr-FR" dirty="0" err="1" smtClean="0"/>
              <a:t>projects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>
              <a:buNone/>
            </a:pPr>
            <a:r>
              <a:rPr lang="fr-FR" i="1" dirty="0" err="1" smtClean="0"/>
              <a:t>Detailed</a:t>
            </a:r>
            <a:r>
              <a:rPr lang="fr-FR" i="1" dirty="0" smtClean="0"/>
              <a:t> </a:t>
            </a:r>
            <a:r>
              <a:rPr lang="fr-FR" i="1" dirty="0" err="1" smtClean="0"/>
              <a:t>sectoral</a:t>
            </a:r>
            <a:r>
              <a:rPr lang="fr-FR" i="1" dirty="0" smtClean="0"/>
              <a:t> </a:t>
            </a:r>
            <a:r>
              <a:rPr lang="fr-FR" i="1" dirty="0" err="1" smtClean="0"/>
              <a:t>analysis</a:t>
            </a:r>
            <a:r>
              <a:rPr lang="fr-FR" i="1" dirty="0" smtClean="0"/>
              <a:t> (i.e. </a:t>
            </a:r>
            <a:r>
              <a:rPr lang="fr-FR" i="1" dirty="0" err="1" smtClean="0"/>
              <a:t>wine</a:t>
            </a:r>
            <a:r>
              <a:rPr lang="fr-FR" i="1" dirty="0" smtClean="0"/>
              <a:t>)</a:t>
            </a:r>
          </a:p>
          <a:p>
            <a:pPr>
              <a:buNone/>
            </a:pPr>
            <a:r>
              <a:rPr lang="fr-FR" dirty="0" smtClean="0"/>
              <a:t>How </a:t>
            </a:r>
            <a:r>
              <a:rPr lang="fr-FR" dirty="0" err="1" smtClean="0"/>
              <a:t>wine</a:t>
            </a:r>
            <a:r>
              <a:rPr lang="fr-FR" dirty="0" smtClean="0"/>
              <a:t> </a:t>
            </a:r>
            <a:r>
              <a:rPr lang="fr-FR" dirty="0" err="1" smtClean="0"/>
              <a:t>producers</a:t>
            </a:r>
            <a:r>
              <a:rPr lang="fr-FR" dirty="0" smtClean="0"/>
              <a:t> and </a:t>
            </a:r>
            <a:r>
              <a:rPr lang="fr-FR" dirty="0" err="1" smtClean="0"/>
              <a:t>importers</a:t>
            </a:r>
            <a:r>
              <a:rPr lang="fr-FR" dirty="0" smtClean="0"/>
              <a:t> </a:t>
            </a:r>
            <a:r>
              <a:rPr lang="fr-FR" dirty="0" err="1" smtClean="0"/>
              <a:t>organize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maritime </a:t>
            </a:r>
            <a:r>
              <a:rPr lang="fr-FR" dirty="0" err="1" smtClean="0"/>
              <a:t>shipments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139952" y="1600201"/>
            <a:ext cx="3466728" cy="36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6A9"/>
                </a:solidFill>
                <a:effectLst/>
                <a:uLnTx/>
                <a:uFillTx/>
                <a:latin typeface="Arial" charset="0"/>
                <a:ea typeface="ヒラギノ角ゴ Pro W3" pitchFamily="-65" charset="-128"/>
                <a:cs typeface="+mn-cs"/>
              </a:rPr>
              <a:t>Indirect hinterlands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z="2400" dirty="0" smtClean="0">
                <a:solidFill>
                  <a:srgbClr val="0056A9"/>
                </a:solidFill>
              </a:rPr>
              <a:t>	</a:t>
            </a:r>
            <a:r>
              <a:rPr lang="fr-FR" sz="2000" dirty="0" smtClean="0">
                <a:solidFill>
                  <a:srgbClr val="0056A9"/>
                </a:solidFill>
              </a:rPr>
              <a:t>How and </a:t>
            </a:r>
            <a:r>
              <a:rPr lang="fr-FR" sz="2000" dirty="0" err="1" smtClean="0">
                <a:solidFill>
                  <a:srgbClr val="0056A9"/>
                </a:solidFill>
              </a:rPr>
              <a:t>where</a:t>
            </a:r>
            <a:r>
              <a:rPr lang="fr-FR" sz="2000" dirty="0" smtClean="0">
                <a:solidFill>
                  <a:srgbClr val="0056A9"/>
                </a:solidFill>
              </a:rPr>
              <a:t> imports are </a:t>
            </a:r>
            <a:r>
              <a:rPr lang="fr-FR" sz="2000" dirty="0" err="1" smtClean="0">
                <a:solidFill>
                  <a:srgbClr val="0056A9"/>
                </a:solidFill>
              </a:rPr>
              <a:t>redispatched</a:t>
            </a:r>
            <a:r>
              <a:rPr lang="fr-FR" sz="2000" dirty="0" smtClean="0">
                <a:solidFill>
                  <a:srgbClr val="0056A9"/>
                </a:solidFill>
              </a:rPr>
              <a:t> </a:t>
            </a:r>
            <a:r>
              <a:rPr lang="fr-FR" sz="2000" dirty="0" err="1" smtClean="0">
                <a:solidFill>
                  <a:srgbClr val="0056A9"/>
                </a:solidFill>
              </a:rPr>
              <a:t>inside</a:t>
            </a:r>
            <a:r>
              <a:rPr lang="fr-FR" sz="2000" dirty="0" smtClean="0">
                <a:solidFill>
                  <a:srgbClr val="0056A9"/>
                </a:solidFill>
              </a:rPr>
              <a:t> the country? (French ECHO </a:t>
            </a:r>
            <a:r>
              <a:rPr lang="fr-FR" sz="2000" dirty="0" err="1" smtClean="0">
                <a:solidFill>
                  <a:srgbClr val="0056A9"/>
                </a:solidFill>
              </a:rPr>
              <a:t>survey</a:t>
            </a:r>
            <a:r>
              <a:rPr lang="fr-FR" sz="2000" dirty="0" smtClean="0">
                <a:solidFill>
                  <a:srgbClr val="0056A9"/>
                </a:solidFill>
              </a:rPr>
              <a:t>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56A9"/>
              </a:solidFill>
              <a:effectLst/>
              <a:uLnTx/>
              <a:uFillTx/>
              <a:latin typeface="Arial" charset="0"/>
              <a:ea typeface="ヒラギノ角ゴ Pro W3" pitchFamily="-65" charset="-128"/>
              <a:cs typeface="+mn-cs"/>
            </a:endParaRPr>
          </a:p>
        </p:txBody>
      </p:sp>
      <p:pic>
        <p:nvPicPr>
          <p:cNvPr id="5" name="Image 4" descr="Flux_ECHO_LP_DG_tous_secteu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16" y="3573016"/>
            <a:ext cx="5148064" cy="19692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Aim</a:t>
            </a:r>
            <a:r>
              <a:rPr lang="fr-FR" dirty="0" smtClean="0"/>
              <a:t> of the </a:t>
            </a:r>
            <a:r>
              <a:rPr lang="fr-FR" dirty="0" err="1" smtClean="0"/>
              <a:t>paper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Understand</a:t>
            </a:r>
            <a:r>
              <a:rPr lang="fr-FR" dirty="0" smtClean="0"/>
              <a:t> the </a:t>
            </a:r>
            <a:r>
              <a:rPr lang="fr-FR" u="sng" dirty="0" err="1" smtClean="0"/>
              <a:t>evolution</a:t>
            </a:r>
            <a:r>
              <a:rPr lang="fr-FR" u="sng" dirty="0" smtClean="0"/>
              <a:t> of hinterlands in France</a:t>
            </a:r>
            <a:r>
              <a:rPr lang="fr-FR" dirty="0" smtClean="0"/>
              <a:t>, a middle-</a:t>
            </a:r>
            <a:r>
              <a:rPr lang="fr-FR" dirty="0" err="1" smtClean="0"/>
              <a:t>sized</a:t>
            </a:r>
            <a:r>
              <a:rPr lang="fr-FR" dirty="0" smtClean="0"/>
              <a:t> country </a:t>
            </a:r>
            <a:r>
              <a:rPr lang="fr-FR" dirty="0" err="1" smtClean="0"/>
              <a:t>located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two</a:t>
            </a:r>
            <a:r>
              <a:rPr lang="fr-FR" dirty="0" smtClean="0"/>
              <a:t> main </a:t>
            </a:r>
            <a:r>
              <a:rPr lang="fr-FR" dirty="0" err="1" smtClean="0"/>
              <a:t>European</a:t>
            </a:r>
            <a:r>
              <a:rPr lang="fr-FR" dirty="0" smtClean="0"/>
              <a:t> port ranges: </a:t>
            </a:r>
            <a:r>
              <a:rPr lang="fr-FR" dirty="0" err="1" smtClean="0"/>
              <a:t>Northern</a:t>
            </a:r>
            <a:r>
              <a:rPr lang="fr-FR" dirty="0" smtClean="0"/>
              <a:t> Range and </a:t>
            </a:r>
            <a:r>
              <a:rPr lang="fr-FR" dirty="0" err="1" smtClean="0"/>
              <a:t>Mediterranean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Build</a:t>
            </a:r>
            <a:r>
              <a:rPr lang="fr-FR" dirty="0" smtClean="0"/>
              <a:t> a </a:t>
            </a:r>
            <a:r>
              <a:rPr lang="fr-FR" u="sng" dirty="0" err="1" smtClean="0"/>
              <a:t>typology</a:t>
            </a:r>
            <a:r>
              <a:rPr lang="fr-FR" u="sng" dirty="0" smtClean="0"/>
              <a:t> of cargo </a:t>
            </a:r>
            <a:r>
              <a:rPr lang="fr-FR" dirty="0" err="1" smtClean="0"/>
              <a:t>depending</a:t>
            </a:r>
            <a:r>
              <a:rPr lang="fr-FR" dirty="0" smtClean="0"/>
              <a:t> on the </a:t>
            </a:r>
            <a:r>
              <a:rPr lang="fr-FR" u="sng" dirty="0" smtClean="0"/>
              <a:t>size and </a:t>
            </a:r>
            <a:r>
              <a:rPr lang="fr-FR" u="sng" dirty="0" err="1" smtClean="0"/>
              <a:t>degree</a:t>
            </a:r>
            <a:r>
              <a:rPr lang="fr-FR" u="sng" dirty="0" smtClean="0"/>
              <a:t> of </a:t>
            </a:r>
            <a:r>
              <a:rPr lang="fr-FR" u="sng" dirty="0" err="1" smtClean="0"/>
              <a:t>overlapping</a:t>
            </a:r>
            <a:r>
              <a:rPr lang="fr-FR" u="sng" dirty="0" smtClean="0"/>
              <a:t> of hinterlands</a:t>
            </a:r>
          </a:p>
          <a:p>
            <a:endParaRPr lang="fr-FR" dirty="0" smtClean="0"/>
          </a:p>
          <a:p>
            <a:r>
              <a:rPr lang="fr-FR" dirty="0" smtClean="0"/>
              <a:t>Examine the </a:t>
            </a:r>
            <a:r>
              <a:rPr lang="fr-FR" u="sng" dirty="0" err="1" smtClean="0"/>
              <a:t>link</a:t>
            </a:r>
            <a:r>
              <a:rPr lang="fr-FR" u="sng" dirty="0" smtClean="0"/>
              <a:t> </a:t>
            </a:r>
            <a:r>
              <a:rPr lang="fr-FR" u="sng" dirty="0" err="1" smtClean="0"/>
              <a:t>between</a:t>
            </a:r>
            <a:r>
              <a:rPr lang="fr-FR" u="sng" dirty="0" smtClean="0"/>
              <a:t> hinterland and </a:t>
            </a:r>
            <a:r>
              <a:rPr lang="fr-FR" u="sng" dirty="0" err="1" smtClean="0"/>
              <a:t>foreland</a:t>
            </a:r>
            <a:r>
              <a:rPr lang="fr-FR" u="sng" dirty="0" smtClean="0"/>
              <a:t> </a:t>
            </a:r>
            <a:r>
              <a:rPr lang="fr-FR" dirty="0" smtClean="0"/>
              <a:t>for French global ports (Le Havre and </a:t>
            </a:r>
            <a:r>
              <a:rPr lang="fr-FR" dirty="0" err="1" smtClean="0"/>
              <a:t>Marseilles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229600" cy="44656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Thank</a:t>
            </a:r>
            <a:r>
              <a:rPr lang="fr-F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</a:t>
            </a:r>
            <a:endParaRPr lang="fr-FR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None/>
            </a:pPr>
            <a:endParaRPr lang="fr-FR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None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None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David Guerrero, </a:t>
            </a:r>
          </a:p>
          <a:p>
            <a:pPr>
              <a:buFont typeface="Arial" charset="0"/>
              <a:buNone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Université Paris-Est, </a:t>
            </a:r>
            <a:r>
              <a:rPr lang="fr-F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Ifsttar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fr-F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Splott</a:t>
            </a: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None/>
            </a:pPr>
            <a:endParaRPr lang="fr-FR" sz="1600" dirty="0" smtClean="0"/>
          </a:p>
          <a:p>
            <a:pPr>
              <a:buFont typeface="Arial" charset="0"/>
              <a:buNone/>
            </a:pPr>
            <a:r>
              <a:rPr lang="fr-FR" sz="1600" dirty="0" smtClean="0"/>
              <a:t>Le Descartes II</a:t>
            </a:r>
          </a:p>
          <a:p>
            <a:pPr>
              <a:buFont typeface="Arial" charset="0"/>
              <a:buNone/>
            </a:pPr>
            <a:r>
              <a:rPr lang="fr-FR" sz="1600" dirty="0" smtClean="0"/>
              <a:t>2, rue de la Butte Verte</a:t>
            </a:r>
          </a:p>
          <a:p>
            <a:pPr>
              <a:buFont typeface="Arial" charset="0"/>
              <a:buNone/>
            </a:pPr>
            <a:r>
              <a:rPr lang="fr-FR" sz="1600" dirty="0" smtClean="0"/>
              <a:t>93166 Noisy-le-Grand, France</a:t>
            </a:r>
          </a:p>
          <a:p>
            <a:pPr>
              <a:buFont typeface="Arial" charset="0"/>
              <a:buNone/>
            </a:pPr>
            <a:r>
              <a:rPr lang="fr-FR" sz="1600" dirty="0" smtClean="0"/>
              <a:t>Tél. +33 (0)1 45 92 56 85</a:t>
            </a:r>
          </a:p>
          <a:p>
            <a:pPr>
              <a:buFont typeface="Arial" charset="0"/>
              <a:buNone/>
            </a:pPr>
            <a:r>
              <a:rPr lang="fr-FR" sz="1600" dirty="0" smtClean="0"/>
              <a:t>Fax. +33 (0)1 45 92 55 01</a:t>
            </a:r>
          </a:p>
          <a:p>
            <a:pPr>
              <a:buFont typeface="Arial" charset="0"/>
              <a:buNone/>
            </a:pPr>
            <a:r>
              <a:rPr lang="fr-FR" sz="1600" dirty="0" smtClean="0">
                <a:solidFill>
                  <a:schemeClr val="accent2"/>
                </a:solidFill>
                <a:hlinkClick r:id="rId2"/>
              </a:rPr>
              <a:t>www.ifsttar.fr</a:t>
            </a:r>
            <a:r>
              <a:rPr lang="fr-FR" sz="1600" dirty="0" smtClean="0">
                <a:solidFill>
                  <a:schemeClr val="accent2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fr-FR" sz="1600" dirty="0" smtClean="0">
                <a:solidFill>
                  <a:schemeClr val="accent2"/>
                </a:solidFill>
                <a:hlinkClick r:id="rId3"/>
              </a:rPr>
              <a:t>david.guerrero@ifsttar.fr</a:t>
            </a:r>
            <a:endParaRPr lang="fr-FR" sz="16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Analysing</a:t>
            </a:r>
            <a:r>
              <a:rPr lang="fr-FR" sz="3200" dirty="0" smtClean="0"/>
              <a:t> hinterlands </a:t>
            </a:r>
            <a:r>
              <a:rPr lang="fr-FR" sz="3200" dirty="0" smtClean="0"/>
              <a:t>and </a:t>
            </a:r>
            <a:r>
              <a:rPr lang="fr-FR" sz="3200" dirty="0" err="1" smtClean="0"/>
              <a:t>forelands</a:t>
            </a:r>
            <a:r>
              <a:rPr lang="fr-FR" sz="3200" dirty="0" smtClean="0"/>
              <a:t> (</a:t>
            </a:r>
            <a:r>
              <a:rPr lang="fr-FR" sz="3200" dirty="0" err="1" smtClean="0"/>
              <a:t>Weigend</a:t>
            </a:r>
            <a:r>
              <a:rPr lang="fr-FR" sz="3200" dirty="0" smtClean="0"/>
              <a:t>, 1956)</a:t>
            </a:r>
            <a:endParaRPr lang="fr-FR" sz="3200" dirty="0"/>
          </a:p>
        </p:txBody>
      </p:sp>
      <p:pic>
        <p:nvPicPr>
          <p:cNvPr id="7" name="Espace réservé du contenu 6" descr="FIG1_DEFIN_HINT_FOREL_IAME_COU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132856"/>
            <a:ext cx="6579805" cy="36820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We</a:t>
            </a:r>
            <a:r>
              <a:rPr lang="fr-FR" sz="3200" dirty="0" smtClean="0"/>
              <a:t> </a:t>
            </a:r>
            <a:r>
              <a:rPr lang="fr-FR" sz="3200" dirty="0" err="1" smtClean="0"/>
              <a:t>shouldn’t</a:t>
            </a:r>
            <a:r>
              <a:rPr lang="fr-FR" sz="3200" dirty="0" smtClean="0"/>
              <a:t> </a:t>
            </a:r>
            <a:r>
              <a:rPr lang="fr-FR" sz="3200" dirty="0" err="1" smtClean="0"/>
              <a:t>separate</a:t>
            </a:r>
            <a:r>
              <a:rPr lang="fr-FR" sz="3200" dirty="0" smtClean="0"/>
              <a:t> hinterland </a:t>
            </a:r>
            <a:br>
              <a:rPr lang="fr-FR" sz="3200" dirty="0" smtClean="0"/>
            </a:br>
            <a:r>
              <a:rPr lang="fr-FR" sz="3200" dirty="0" smtClean="0"/>
              <a:t>and </a:t>
            </a:r>
            <a:r>
              <a:rPr lang="fr-FR" sz="3200" dirty="0" err="1" smtClean="0"/>
              <a:t>foreland</a:t>
            </a:r>
            <a:r>
              <a:rPr lang="fr-FR" sz="3200" dirty="0" smtClean="0"/>
              <a:t> …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</a:t>
            </a:r>
            <a:r>
              <a:rPr lang="fr-FR" i="1" dirty="0" smtClean="0"/>
              <a:t>The </a:t>
            </a:r>
            <a:r>
              <a:rPr lang="en-US" b="1" i="1" dirty="0" smtClean="0"/>
              <a:t>separation </a:t>
            </a:r>
            <a:r>
              <a:rPr lang="en-US" b="1" i="1" dirty="0" smtClean="0"/>
              <a:t>of foreland and hinterland </a:t>
            </a:r>
            <a:r>
              <a:rPr lang="en-US" i="1" dirty="0" smtClean="0"/>
              <a:t>relationships </a:t>
            </a:r>
            <a:r>
              <a:rPr lang="en-US" i="1" dirty="0" smtClean="0"/>
              <a:t>of a port into two neatly labeled </a:t>
            </a:r>
            <a:r>
              <a:rPr lang="en-US" i="1" dirty="0" smtClean="0"/>
              <a:t>packages </a:t>
            </a:r>
            <a:r>
              <a:rPr lang="en-US" i="1" dirty="0" smtClean="0"/>
              <a:t>in previous conceptualization </a:t>
            </a:r>
            <a:r>
              <a:rPr lang="en-US" b="1" i="1" dirty="0" smtClean="0"/>
              <a:t>represents a </a:t>
            </a:r>
            <a:r>
              <a:rPr lang="en-US" b="1" i="1" dirty="0" smtClean="0"/>
              <a:t>false dichotomy</a:t>
            </a:r>
            <a:r>
              <a:rPr lang="en-US" i="1" dirty="0" smtClean="0"/>
              <a:t>. The flow </a:t>
            </a:r>
            <a:r>
              <a:rPr lang="en-US" i="1" dirty="0" smtClean="0"/>
              <a:t>of commodities </a:t>
            </a:r>
            <a:r>
              <a:rPr lang="en-US" i="1" dirty="0" smtClean="0"/>
              <a:t>from </a:t>
            </a:r>
            <a:r>
              <a:rPr lang="en-US" i="1" dirty="0" smtClean="0"/>
              <a:t>foreland </a:t>
            </a:r>
            <a:r>
              <a:rPr lang="en-US" i="1" dirty="0" smtClean="0"/>
              <a:t>to hinterland</a:t>
            </a:r>
            <a:r>
              <a:rPr lang="en-US" i="1" dirty="0" smtClean="0"/>
              <a:t>, </a:t>
            </a:r>
            <a:r>
              <a:rPr lang="en-US" i="1" dirty="0" smtClean="0"/>
              <a:t>albeit across segments of maritime </a:t>
            </a:r>
            <a:r>
              <a:rPr lang="en-US" i="1" dirty="0" smtClean="0"/>
              <a:t>and landward space and through two ports </a:t>
            </a:r>
            <a:r>
              <a:rPr lang="en-US" b="1" i="1" dirty="0" smtClean="0"/>
              <a:t>might be better viewed as a continuum</a:t>
            </a:r>
            <a:r>
              <a:rPr lang="en-US" i="1" dirty="0" smtClean="0"/>
              <a:t>”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				Ross Robinson, 1970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79388" y="4797152"/>
            <a:ext cx="8507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6A4"/>
                </a:solidFill>
                <a:effectLst/>
                <a:uLnTx/>
                <a:uFillTx/>
                <a:latin typeface="Arial" charset="0"/>
                <a:ea typeface="ヒラギノ角ゴ Pro W3" pitchFamily="-65" charset="-128"/>
                <a:cs typeface="+mj-cs"/>
              </a:rPr>
              <a:t>… but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6A4"/>
                </a:solidFill>
                <a:effectLst/>
                <a:uLnTx/>
                <a:uFillTx/>
                <a:latin typeface="Arial" charset="0"/>
                <a:ea typeface="ヒラギノ角ゴ Pro W3" pitchFamily="-65" charset="-128"/>
                <a:cs typeface="+mj-cs"/>
              </a:rPr>
              <a:t>we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6A4"/>
                </a:solidFill>
                <a:effectLst/>
                <a:uLnTx/>
                <a:uFillTx/>
                <a:latin typeface="Arial" charset="0"/>
                <a:ea typeface="ヒラギノ角ゴ Pro W3" pitchFamily="-65" charset="-128"/>
                <a:cs typeface="+mj-cs"/>
              </a:rPr>
              <a:t>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6A4"/>
                </a:solidFill>
                <a:effectLst/>
                <a:uLnTx/>
                <a:uFillTx/>
                <a:latin typeface="Arial" charset="0"/>
                <a:ea typeface="ヒラギノ角ゴ Pro W3" pitchFamily="-65" charset="-128"/>
                <a:cs typeface="+mj-cs"/>
              </a:rPr>
              <a:t>did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A6A4"/>
              </a:solidFill>
              <a:effectLst/>
              <a:uLnTx/>
              <a:uFillTx/>
              <a:latin typeface="Arial" charset="0"/>
              <a:ea typeface="ヒラギノ角ゴ Pro W3" pitchFamily="-65" charset="-128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Geographical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endParaRPr lang="fr-FR" dirty="0"/>
          </a:p>
        </p:txBody>
      </p:sp>
      <p:pic>
        <p:nvPicPr>
          <p:cNvPr id="11" name="Espace réservé du contenu 10" descr="WORLD_MAP_IAM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125" y="1595933"/>
            <a:ext cx="4462569" cy="4065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Geographical</a:t>
            </a:r>
            <a:r>
              <a:rPr lang="fr-FR" dirty="0" smtClean="0"/>
              <a:t> Framework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93979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Ports </a:t>
            </a:r>
            <a:r>
              <a:rPr lang="fr-FR" dirty="0" err="1" smtClean="0"/>
              <a:t>handling</a:t>
            </a:r>
            <a:r>
              <a:rPr lang="fr-FR" dirty="0" smtClean="0"/>
              <a:t> French Trade</a:t>
            </a:r>
          </a:p>
          <a:p>
            <a:pPr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6" name="Image 5" descr="FIG4_FRENCH_PORTS_IAME.png"/>
          <p:cNvPicPr>
            <a:picLocks noChangeAspect="1"/>
          </p:cNvPicPr>
          <p:nvPr/>
        </p:nvPicPr>
        <p:blipFill>
          <a:blip r:embed="rId2"/>
          <a:srcRect l="3335" t="7799" r="7388" b="2687"/>
          <a:stretch>
            <a:fillRect/>
          </a:stretch>
        </p:blipFill>
        <p:spPr>
          <a:xfrm>
            <a:off x="611560" y="2032129"/>
            <a:ext cx="3638598" cy="4569943"/>
          </a:xfrm>
          <a:prstGeom prst="rect">
            <a:avLst/>
          </a:prstGeom>
        </p:spPr>
      </p:pic>
      <p:pic>
        <p:nvPicPr>
          <p:cNvPr id="11" name="Image 10" descr="FRENCH_NUTS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793" y="2032129"/>
            <a:ext cx="2598591" cy="3557111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5364088" y="1484784"/>
            <a:ext cx="4826496" cy="59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A9"/>
                </a:solidFill>
                <a:effectLst/>
                <a:uLnTx/>
                <a:uFillTx/>
                <a:latin typeface="Arial" charset="0"/>
                <a:ea typeface="ヒラギノ角ゴ Pro W3" pitchFamily="-65" charset="-128"/>
                <a:cs typeface="+mn-cs"/>
              </a:rPr>
              <a:t>French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6A9"/>
                </a:solidFill>
                <a:effectLst/>
                <a:uLnTx/>
                <a:uFillTx/>
                <a:latin typeface="Arial" charset="0"/>
                <a:ea typeface="ヒラギノ角ゴ Pro W3" pitchFamily="-65" charset="-128"/>
                <a:cs typeface="+mn-cs"/>
              </a:rPr>
              <a:t>counties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6A9"/>
              </a:solidFill>
              <a:effectLst/>
              <a:uLnTx/>
              <a:uFillTx/>
              <a:latin typeface="Arial" charset="0"/>
              <a:ea typeface="ヒラギノ角ゴ Pro W3" pitchFamily="-65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6A9"/>
                </a:solidFill>
                <a:effectLst/>
                <a:uLnTx/>
                <a:uFillTx/>
                <a:latin typeface="Arial" charset="0"/>
                <a:ea typeface="ヒラギノ角ゴ Pro W3" pitchFamily="-65" charset="-128"/>
                <a:cs typeface="+mn-cs"/>
              </a:rPr>
              <a:t>	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56A9"/>
              </a:solidFill>
              <a:effectLst/>
              <a:uLnTx/>
              <a:uFillTx/>
              <a:latin typeface="Arial" charset="0"/>
              <a:ea typeface="ヒラギノ角ゴ Pro W3" pitchFamily="-65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Operational</a:t>
            </a:r>
            <a:r>
              <a:rPr lang="fr-FR" dirty="0" smtClean="0"/>
              <a:t> Framework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Port </a:t>
            </a:r>
            <a:r>
              <a:rPr lang="fr-FR" dirty="0" err="1" smtClean="0"/>
              <a:t>authorities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demand</a:t>
            </a:r>
            <a:r>
              <a:rPr lang="fr-FR" dirty="0" smtClean="0"/>
              <a:t> </a:t>
            </a:r>
            <a:r>
              <a:rPr lang="fr-FR" dirty="0" err="1" smtClean="0"/>
              <a:t>forecasts</a:t>
            </a:r>
            <a:r>
              <a:rPr lang="fr-FR" dirty="0" smtClean="0"/>
              <a:t>, </a:t>
            </a:r>
            <a:r>
              <a:rPr lang="fr-FR" dirty="0" err="1" smtClean="0"/>
              <a:t>mostly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exclusively</a:t>
            </a:r>
            <a:r>
              <a:rPr lang="fr-FR" dirty="0" smtClean="0"/>
              <a:t> on port </a:t>
            </a:r>
            <a:r>
              <a:rPr lang="fr-FR" dirty="0" err="1" smtClean="0"/>
              <a:t>traffic</a:t>
            </a:r>
            <a:r>
              <a:rPr lang="fr-FR" dirty="0" smtClean="0"/>
              <a:t> and GDP.</a:t>
            </a:r>
          </a:p>
          <a:p>
            <a:r>
              <a:rPr lang="fr-FR" dirty="0" err="1" smtClean="0"/>
              <a:t>Planners</a:t>
            </a:r>
            <a:r>
              <a:rPr lang="fr-FR" dirty="0" smtClean="0"/>
              <a:t> and </a:t>
            </a:r>
            <a:r>
              <a:rPr lang="fr-FR" dirty="0" err="1" smtClean="0"/>
              <a:t>policy</a:t>
            </a:r>
            <a:r>
              <a:rPr lang="fr-FR" dirty="0" smtClean="0"/>
              <a:t>-</a:t>
            </a:r>
            <a:r>
              <a:rPr lang="fr-FR" dirty="0" err="1" smtClean="0"/>
              <a:t>makers</a:t>
            </a:r>
            <a:r>
              <a:rPr lang="fr-FR" dirty="0" smtClean="0"/>
              <a:t> stress on the </a:t>
            </a:r>
            <a:r>
              <a:rPr lang="fr-FR" dirty="0" err="1" smtClean="0"/>
              <a:t>need</a:t>
            </a:r>
            <a:r>
              <a:rPr lang="fr-FR" dirty="0" smtClean="0"/>
              <a:t> of a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understanding</a:t>
            </a:r>
            <a:r>
              <a:rPr lang="fr-FR" dirty="0" smtClean="0"/>
              <a:t> of territorial issues: </a:t>
            </a:r>
          </a:p>
          <a:p>
            <a:pPr>
              <a:buFontTx/>
              <a:buChar char="-"/>
            </a:pPr>
            <a:r>
              <a:rPr lang="fr-FR" sz="2000" dirty="0" err="1" smtClean="0"/>
              <a:t>Which</a:t>
            </a:r>
            <a:r>
              <a:rPr lang="fr-FR" sz="2000" dirty="0" smtClean="0"/>
              <a:t> </a:t>
            </a:r>
            <a:r>
              <a:rPr lang="fr-FR" sz="2000" dirty="0" err="1" smtClean="0"/>
              <a:t>regions</a:t>
            </a:r>
            <a:r>
              <a:rPr lang="fr-FR" sz="2000" dirty="0" smtClean="0"/>
              <a:t> </a:t>
            </a:r>
            <a:r>
              <a:rPr lang="fr-FR" sz="2000" dirty="0" err="1" smtClean="0"/>
              <a:t>generate</a:t>
            </a:r>
            <a:r>
              <a:rPr lang="fr-FR" sz="2000" dirty="0" smtClean="0"/>
              <a:t> cargo </a:t>
            </a:r>
            <a:r>
              <a:rPr lang="fr-FR" sz="2000" dirty="0" err="1" smtClean="0"/>
              <a:t>flows</a:t>
            </a:r>
            <a:r>
              <a:rPr lang="fr-FR" sz="2000" dirty="0" smtClean="0"/>
              <a:t>? </a:t>
            </a:r>
          </a:p>
          <a:p>
            <a:pPr>
              <a:buFontTx/>
              <a:buChar char="-"/>
            </a:pPr>
            <a:r>
              <a:rPr lang="fr-FR" sz="2000" dirty="0" err="1" smtClean="0"/>
              <a:t>Which</a:t>
            </a:r>
            <a:r>
              <a:rPr lang="fr-FR" sz="2000" dirty="0" smtClean="0"/>
              <a:t> ports </a:t>
            </a:r>
            <a:r>
              <a:rPr lang="fr-FR" sz="2000" dirty="0" err="1" smtClean="0"/>
              <a:t>handle</a:t>
            </a:r>
            <a:r>
              <a:rPr lang="fr-FR" sz="2000" dirty="0" smtClean="0"/>
              <a:t> the </a:t>
            </a:r>
            <a:r>
              <a:rPr lang="fr-FR" sz="2000" dirty="0" err="1" smtClean="0"/>
              <a:t>traffic</a:t>
            </a:r>
            <a:r>
              <a:rPr lang="fr-FR" sz="2000" dirty="0" smtClean="0"/>
              <a:t> of </a:t>
            </a:r>
            <a:r>
              <a:rPr lang="fr-FR" sz="2000" dirty="0" err="1" smtClean="0"/>
              <a:t>regions</a:t>
            </a:r>
            <a:r>
              <a:rPr lang="fr-FR" sz="2000" dirty="0" smtClean="0"/>
              <a:t>? </a:t>
            </a:r>
          </a:p>
          <a:p>
            <a:pPr>
              <a:buFontTx/>
              <a:buChar char="-"/>
            </a:pPr>
            <a:r>
              <a:rPr lang="fr-FR" sz="2000" dirty="0" err="1" smtClean="0"/>
              <a:t>Which</a:t>
            </a:r>
            <a:r>
              <a:rPr lang="fr-FR" sz="2000" dirty="0" smtClean="0"/>
              <a:t> </a:t>
            </a:r>
            <a:r>
              <a:rPr lang="fr-FR" sz="2000" dirty="0" err="1" smtClean="0"/>
              <a:t>regions</a:t>
            </a:r>
            <a:r>
              <a:rPr lang="fr-FR" sz="2000" dirty="0" smtClean="0"/>
              <a:t> </a:t>
            </a:r>
            <a:r>
              <a:rPr lang="fr-FR" sz="2000" dirty="0" err="1" smtClean="0"/>
              <a:t>should</a:t>
            </a:r>
            <a:r>
              <a:rPr lang="fr-FR" sz="2000" dirty="0" smtClean="0"/>
              <a:t> support port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more </a:t>
            </a:r>
            <a:r>
              <a:rPr lang="fr-FR" dirty="0" err="1" smtClean="0"/>
              <a:t>accurate</a:t>
            </a:r>
            <a:r>
              <a:rPr lang="fr-FR" dirty="0" smtClean="0"/>
              <a:t> </a:t>
            </a:r>
            <a:r>
              <a:rPr lang="fr-FR" dirty="0" err="1" smtClean="0"/>
              <a:t>forecast</a:t>
            </a:r>
            <a:r>
              <a:rPr lang="fr-FR" dirty="0" smtClean="0"/>
              <a:t>…</a:t>
            </a:r>
          </a:p>
          <a:p>
            <a:pPr>
              <a:buNone/>
            </a:pPr>
            <a:r>
              <a:rPr lang="fr-FR" sz="2000" dirty="0" smtClean="0"/>
              <a:t>…</a:t>
            </a:r>
            <a:r>
              <a:rPr lang="fr-FR" sz="2000" dirty="0" err="1" smtClean="0"/>
              <a:t>justifying</a:t>
            </a:r>
            <a:r>
              <a:rPr lang="fr-FR" sz="2000" dirty="0" smtClean="0"/>
              <a:t> </a:t>
            </a:r>
            <a:r>
              <a:rPr lang="fr-FR" sz="2000" dirty="0" err="1" smtClean="0"/>
              <a:t>investment</a:t>
            </a:r>
            <a:r>
              <a:rPr lang="fr-FR" sz="2000" dirty="0" smtClean="0"/>
              <a:t> in port and </a:t>
            </a:r>
            <a:r>
              <a:rPr lang="fr-FR" sz="2000" dirty="0" err="1" smtClean="0"/>
              <a:t>inland</a:t>
            </a:r>
            <a:r>
              <a:rPr lang="fr-FR" sz="2000" dirty="0" smtClean="0"/>
              <a:t> transport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French </a:t>
            </a:r>
            <a:r>
              <a:rPr lang="fr-FR" dirty="0" err="1" smtClean="0"/>
              <a:t>Foreign</a:t>
            </a:r>
            <a:r>
              <a:rPr lang="fr-FR" dirty="0" smtClean="0"/>
              <a:t> Trade Data (non-EU countries)</a:t>
            </a:r>
            <a:endParaRPr lang="fr-FR" dirty="0"/>
          </a:p>
        </p:txBody>
      </p:sp>
      <p:sp>
        <p:nvSpPr>
          <p:cNvPr id="6" name="Cube 5"/>
          <p:cNvSpPr/>
          <p:nvPr/>
        </p:nvSpPr>
        <p:spPr>
          <a:xfrm>
            <a:off x="2895290" y="5202488"/>
            <a:ext cx="435714" cy="422756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8" name="ZoneTexte 7"/>
          <p:cNvSpPr txBox="1"/>
          <p:nvPr/>
        </p:nvSpPr>
        <p:spPr>
          <a:xfrm>
            <a:off x="1877559" y="5255912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Imports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877559" y="580991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Exports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916498" y="47425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€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492562" y="4742564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tons</a:t>
            </a:r>
            <a:endParaRPr lang="fr-FR" sz="1400" dirty="0"/>
          </a:p>
        </p:txBody>
      </p:sp>
      <p:sp>
        <p:nvSpPr>
          <p:cNvPr id="13" name="Cube 12"/>
          <p:cNvSpPr/>
          <p:nvPr/>
        </p:nvSpPr>
        <p:spPr>
          <a:xfrm>
            <a:off x="2895290" y="5809910"/>
            <a:ext cx="435714" cy="422756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4" name="Cube 13"/>
          <p:cNvSpPr/>
          <p:nvPr/>
        </p:nvSpPr>
        <p:spPr>
          <a:xfrm>
            <a:off x="3564570" y="5202488"/>
            <a:ext cx="435714" cy="422756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5" name="Cube 14"/>
          <p:cNvSpPr/>
          <p:nvPr/>
        </p:nvSpPr>
        <p:spPr>
          <a:xfrm>
            <a:off x="3564570" y="5809910"/>
            <a:ext cx="435714" cy="422756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17" name="Connecteur droit 16"/>
          <p:cNvCxnSpPr/>
          <p:nvPr/>
        </p:nvCxnSpPr>
        <p:spPr>
          <a:xfrm>
            <a:off x="2772482" y="4701914"/>
            <a:ext cx="0" cy="17328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420554" y="4701914"/>
            <a:ext cx="0" cy="17328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140634" y="4751856"/>
            <a:ext cx="0" cy="170612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877559" y="5111896"/>
            <a:ext cx="247909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877559" y="5687960"/>
            <a:ext cx="248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877559" y="6336032"/>
            <a:ext cx="248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be 32"/>
          <p:cNvSpPr/>
          <p:nvPr/>
        </p:nvSpPr>
        <p:spPr>
          <a:xfrm>
            <a:off x="4315389" y="2319263"/>
            <a:ext cx="1769373" cy="183155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459405" y="3139227"/>
            <a:ext cx="13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Foreland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 rot="16200000">
            <a:off x="3295307" y="3338548"/>
            <a:ext cx="16706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165 countries (</a:t>
            </a:r>
            <a:r>
              <a:rPr lang="fr-FR" sz="1050" dirty="0" err="1" smtClean="0"/>
              <a:t>overseas</a:t>
            </a:r>
            <a:r>
              <a:rPr lang="fr-FR" sz="1050" dirty="0" smtClean="0"/>
              <a:t>)</a:t>
            </a:r>
            <a:endParaRPr lang="fr-FR" sz="1050" dirty="0"/>
          </a:p>
        </p:txBody>
      </p:sp>
      <p:sp>
        <p:nvSpPr>
          <p:cNvPr id="36" name="Cube 35"/>
          <p:cNvSpPr/>
          <p:nvPr/>
        </p:nvSpPr>
        <p:spPr>
          <a:xfrm>
            <a:off x="1318193" y="2293821"/>
            <a:ext cx="1769373" cy="183155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390201" y="3113785"/>
            <a:ext cx="13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Hinterland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-17674" y="3313909"/>
            <a:ext cx="23022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94 </a:t>
            </a:r>
            <a:r>
              <a:rPr lang="fr-FR" sz="1050" dirty="0" err="1" smtClean="0"/>
              <a:t>counties</a:t>
            </a:r>
            <a:r>
              <a:rPr lang="fr-FR" sz="1050" dirty="0" smtClean="0"/>
              <a:t> (French </a:t>
            </a:r>
            <a:r>
              <a:rPr lang="fr-FR" sz="1050" dirty="0" err="1" smtClean="0"/>
              <a:t>inland</a:t>
            </a:r>
            <a:r>
              <a:rPr lang="fr-FR" sz="1050" dirty="0" smtClean="0"/>
              <a:t> </a:t>
            </a:r>
            <a:r>
              <a:rPr lang="fr-FR" sz="1050" dirty="0" err="1" smtClean="0"/>
              <a:t>regions</a:t>
            </a:r>
            <a:r>
              <a:rPr lang="fr-FR" sz="1050" dirty="0" smtClean="0"/>
              <a:t>)</a:t>
            </a:r>
            <a:endParaRPr lang="fr-FR" sz="1050" dirty="0"/>
          </a:p>
        </p:txBody>
      </p:sp>
      <p:sp>
        <p:nvSpPr>
          <p:cNvPr id="39" name="ZoneTexte 38"/>
          <p:cNvSpPr txBox="1"/>
          <p:nvPr/>
        </p:nvSpPr>
        <p:spPr>
          <a:xfrm>
            <a:off x="4603421" y="4221088"/>
            <a:ext cx="7248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20 ports*</a:t>
            </a:r>
            <a:endParaRPr lang="fr-FR" sz="1050" dirty="0"/>
          </a:p>
        </p:txBody>
      </p:sp>
      <p:sp>
        <p:nvSpPr>
          <p:cNvPr id="40" name="ZoneTexte 39"/>
          <p:cNvSpPr txBox="1"/>
          <p:nvPr/>
        </p:nvSpPr>
        <p:spPr>
          <a:xfrm>
            <a:off x="1606225" y="4221088"/>
            <a:ext cx="7248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20 ports*</a:t>
            </a:r>
            <a:endParaRPr lang="fr-FR" sz="1050" dirty="0"/>
          </a:p>
        </p:txBody>
      </p:sp>
      <p:sp>
        <p:nvSpPr>
          <p:cNvPr id="41" name="ZoneTexte 40"/>
          <p:cNvSpPr txBox="1"/>
          <p:nvPr/>
        </p:nvSpPr>
        <p:spPr>
          <a:xfrm rot="18857660">
            <a:off x="5531114" y="3866419"/>
            <a:ext cx="893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10 </a:t>
            </a:r>
            <a:r>
              <a:rPr lang="fr-FR" sz="900" dirty="0" smtClean="0"/>
              <a:t>cargo</a:t>
            </a:r>
            <a:r>
              <a:rPr lang="fr-FR" sz="800" dirty="0" smtClean="0"/>
              <a:t> types</a:t>
            </a:r>
            <a:endParaRPr lang="fr-FR" sz="800" dirty="0"/>
          </a:p>
        </p:txBody>
      </p:sp>
      <p:sp>
        <p:nvSpPr>
          <p:cNvPr id="42" name="ZoneTexte 41"/>
          <p:cNvSpPr txBox="1"/>
          <p:nvPr/>
        </p:nvSpPr>
        <p:spPr>
          <a:xfrm rot="18857660">
            <a:off x="2565339" y="3823989"/>
            <a:ext cx="893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10 </a:t>
            </a:r>
            <a:r>
              <a:rPr lang="fr-FR" sz="900" dirty="0" smtClean="0"/>
              <a:t>cargo</a:t>
            </a:r>
            <a:r>
              <a:rPr lang="fr-FR" sz="800" dirty="0" smtClean="0"/>
              <a:t> types</a:t>
            </a:r>
            <a:endParaRPr lang="fr-FR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Cluster </a:t>
            </a:r>
            <a:r>
              <a:rPr lang="fr-FR" b="1" dirty="0" err="1" smtClean="0"/>
              <a:t>analysis</a:t>
            </a:r>
            <a:r>
              <a:rPr lang="fr-FR" b="1" dirty="0" smtClean="0"/>
              <a:t> techniques</a:t>
            </a:r>
            <a:r>
              <a:rPr lang="fr-FR" dirty="0" smtClean="0"/>
              <a:t>,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Typology</a:t>
            </a:r>
            <a:r>
              <a:rPr lang="fr-FR" dirty="0" smtClean="0"/>
              <a:t> of ports </a:t>
            </a:r>
            <a:r>
              <a:rPr lang="fr-FR" dirty="0" err="1" smtClean="0"/>
              <a:t>depending</a:t>
            </a:r>
            <a:r>
              <a:rPr lang="fr-FR" dirty="0" smtClean="0"/>
              <a:t> on </a:t>
            </a:r>
            <a:r>
              <a:rPr lang="fr-FR" dirty="0" err="1" smtClean="0"/>
              <a:t>their</a:t>
            </a:r>
            <a:r>
              <a:rPr lang="fr-FR" dirty="0" smtClean="0"/>
              <a:t> hinterlands</a:t>
            </a:r>
          </a:p>
          <a:p>
            <a:pPr lvl="1"/>
            <a:r>
              <a:rPr lang="fr-FR" dirty="0" err="1" smtClean="0"/>
              <a:t>Typology</a:t>
            </a:r>
            <a:r>
              <a:rPr lang="fr-FR" dirty="0" smtClean="0"/>
              <a:t> of </a:t>
            </a:r>
            <a:r>
              <a:rPr lang="fr-FR" dirty="0" err="1" smtClean="0"/>
              <a:t>regions</a:t>
            </a:r>
            <a:r>
              <a:rPr lang="fr-FR" dirty="0" smtClean="0"/>
              <a:t> </a:t>
            </a:r>
            <a:r>
              <a:rPr lang="fr-FR" dirty="0" err="1" smtClean="0"/>
              <a:t>depending</a:t>
            </a:r>
            <a:r>
              <a:rPr lang="fr-FR" dirty="0" smtClean="0"/>
              <a:t> on the ports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handle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maritime </a:t>
            </a:r>
            <a:r>
              <a:rPr lang="fr-FR" dirty="0" err="1" smtClean="0"/>
              <a:t>flows</a:t>
            </a:r>
            <a:endParaRPr lang="fr-FR" dirty="0" smtClean="0"/>
          </a:p>
          <a:p>
            <a:endParaRPr lang="fr-FR" b="1" dirty="0" smtClean="0"/>
          </a:p>
          <a:p>
            <a:r>
              <a:rPr lang="fr-FR" b="1" dirty="0" smtClean="0"/>
              <a:t>Spatial interaction </a:t>
            </a:r>
            <a:r>
              <a:rPr lang="fr-FR" b="1" dirty="0" err="1" smtClean="0"/>
              <a:t>modelling</a:t>
            </a:r>
            <a:r>
              <a:rPr lang="fr-FR" b="1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ports and </a:t>
            </a:r>
            <a:r>
              <a:rPr lang="fr-FR" dirty="0" err="1" smtClean="0"/>
              <a:t>regions</a:t>
            </a:r>
            <a:r>
              <a:rPr lang="fr-FR" dirty="0" smtClean="0"/>
              <a:t>,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effect</a:t>
            </a:r>
            <a:r>
              <a:rPr lang="fr-FR" dirty="0" smtClean="0"/>
              <a:t> of distance and size for </a:t>
            </a:r>
            <a:r>
              <a:rPr lang="fr-FR" dirty="0" err="1" smtClean="0"/>
              <a:t>different</a:t>
            </a:r>
            <a:r>
              <a:rPr lang="fr-FR" dirty="0" smtClean="0"/>
              <a:t> types of cargo</a:t>
            </a:r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degree</a:t>
            </a:r>
            <a:r>
              <a:rPr lang="fr-FR" dirty="0" smtClean="0"/>
              <a:t> of </a:t>
            </a:r>
            <a:r>
              <a:rPr lang="fr-FR" dirty="0" err="1" smtClean="0"/>
              <a:t>overlapping</a:t>
            </a:r>
            <a:r>
              <a:rPr lang="fr-FR" dirty="0" smtClean="0"/>
              <a:t> of hinterlands</a:t>
            </a:r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673</Words>
  <Application>Microsoft Office PowerPoint</Application>
  <PresentationFormat>Affichage à l'écran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Aim of the paper</vt:lpstr>
      <vt:lpstr>Analysing hinterlands and forelands (Weigend, 1956)</vt:lpstr>
      <vt:lpstr>We shouldn’t separate hinterland  and foreland …</vt:lpstr>
      <vt:lpstr>Geographical framework</vt:lpstr>
      <vt:lpstr>Geographical Framework</vt:lpstr>
      <vt:lpstr>Operational Framework</vt:lpstr>
      <vt:lpstr>Data</vt:lpstr>
      <vt:lpstr>Methods</vt:lpstr>
      <vt:lpstr>Global ports (National Hinterlands) versus Secondary ports (Local hinterlands)</vt:lpstr>
      <vt:lpstr>Competition margins of global ports (mainly around Lyon)</vt:lpstr>
      <vt:lpstr>Modelling the spatial distribution of flows</vt:lpstr>
      <vt:lpstr>Results</vt:lpstr>
      <vt:lpstr>Results: distance matters (a lot)</vt:lpstr>
      <vt:lpstr>A typology of hinterlands depending on size, distance-decay and overlapping</vt:lpstr>
      <vt:lpstr>Robinson was right: Foreland also matters a lot!</vt:lpstr>
      <vt:lpstr>Conclusion: Containerization has transformed hinterlands… but less than expected</vt:lpstr>
      <vt:lpstr>Implications</vt:lpstr>
      <vt:lpstr>Follow-on projects</vt:lpstr>
      <vt:lpstr>Diapositive 20</vt:lpstr>
    </vt:vector>
  </TitlesOfParts>
  <Company>studio-3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Guillemette</dc:creator>
  <cp:lastModifiedBy>David Guerrero</cp:lastModifiedBy>
  <cp:revision>145</cp:revision>
  <dcterms:created xsi:type="dcterms:W3CDTF">2011-01-04T18:04:46Z</dcterms:created>
  <dcterms:modified xsi:type="dcterms:W3CDTF">2012-09-05T16:33:12Z</dcterms:modified>
</cp:coreProperties>
</file>