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4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3" r:id="rId13"/>
    <p:sldId id="274" r:id="rId14"/>
    <p:sldId id="275" r:id="rId15"/>
    <p:sldId id="276" r:id="rId16"/>
    <p:sldId id="268" r:id="rId17"/>
    <p:sldId id="270" r:id="rId18"/>
    <p:sldId id="277" r:id="rId19"/>
    <p:sldId id="278" r:id="rId20"/>
    <p:sldId id="279" r:id="rId21"/>
    <p:sldId id="280" r:id="rId22"/>
    <p:sldId id="267" r:id="rId23"/>
    <p:sldId id="269" r:id="rId24"/>
    <p:sldId id="281" r:id="rId25"/>
    <p:sldId id="282" r:id="rId26"/>
    <p:sldId id="283" r:id="rId27"/>
    <p:sldId id="285" r:id="rId28"/>
    <p:sldId id="286" r:id="rId29"/>
    <p:sldId id="287" r:id="rId30"/>
    <p:sldId id="289" r:id="rId31"/>
    <p:sldId id="271" r:id="rId32"/>
    <p:sldId id="272"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04/12/2012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04/12/2012</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620688"/>
            <a:ext cx="7772400" cy="2520280"/>
          </a:xfrm>
        </p:spPr>
        <p:txBody>
          <a:bodyPr>
            <a:normAutofit fontScale="90000"/>
          </a:bodyPr>
          <a:lstStyle/>
          <a:p>
            <a:pPr algn="r"/>
            <a:r>
              <a:rPr lang="fr-FR" sz="1400" b="1" dirty="0" smtClean="0">
                <a:latin typeface="Times New Roman" pitchFamily="18" charset="0"/>
                <a:cs typeface="Times New Roman" pitchFamily="18" charset="0"/>
              </a:rPr>
              <a:t>Kateryna Lobodenko-Senani</a:t>
            </a:r>
            <a:br>
              <a:rPr lang="fr-FR" sz="1400" b="1" dirty="0" smtClean="0">
                <a:latin typeface="Times New Roman" pitchFamily="18" charset="0"/>
                <a:cs typeface="Times New Roman" pitchFamily="18" charset="0"/>
              </a:rPr>
            </a:br>
            <a:r>
              <a:rPr lang="fr-FR" sz="1400" dirty="0" smtClean="0">
                <a:latin typeface="Times New Roman" pitchFamily="18" charset="0"/>
                <a:cs typeface="Times New Roman" pitchFamily="18" charset="0"/>
              </a:rPr>
              <a:t>UMR 7172 ARIAS, ED 267, </a:t>
            </a:r>
            <a:br>
              <a:rPr lang="fr-FR" sz="1400" dirty="0" smtClean="0">
                <a:latin typeface="Times New Roman" pitchFamily="18" charset="0"/>
                <a:cs typeface="Times New Roman" pitchFamily="18" charset="0"/>
              </a:rPr>
            </a:br>
            <a:r>
              <a:rPr lang="fr-FR" sz="1400" dirty="0" smtClean="0">
                <a:latin typeface="Times New Roman" pitchFamily="18" charset="0"/>
                <a:cs typeface="Times New Roman" pitchFamily="18" charset="0"/>
              </a:rPr>
              <a:t>Université Paris 3 – La Sorbonne Nouvelle</a:t>
            </a:r>
            <a:br>
              <a:rPr lang="fr-FR" sz="1400" dirty="0" smtClean="0">
                <a:latin typeface="Times New Roman" pitchFamily="18" charset="0"/>
                <a:cs typeface="Times New Roman" pitchFamily="18" charset="0"/>
              </a:rPr>
            </a:br>
            <a:r>
              <a:rPr lang="fr-FR" sz="1400" dirty="0" smtClean="0">
                <a:latin typeface="Times New Roman" pitchFamily="18" charset="0"/>
                <a:cs typeface="Times New Roman" pitchFamily="18" charset="0"/>
              </a:rPr>
              <a:t/>
            </a:r>
            <a:br>
              <a:rPr lang="fr-FR" sz="1400" dirty="0" smtClean="0">
                <a:latin typeface="Times New Roman" pitchFamily="18" charset="0"/>
                <a:cs typeface="Times New Roman" pitchFamily="18" charset="0"/>
              </a:rPr>
            </a:br>
            <a:r>
              <a:rPr lang="fr-FR" sz="1400" dirty="0" smtClean="0">
                <a:latin typeface="Times New Roman" pitchFamily="18" charset="0"/>
                <a:cs typeface="Times New Roman" pitchFamily="18" charset="0"/>
              </a:rPr>
              <a:t/>
            </a:r>
            <a:br>
              <a:rPr lang="fr-FR" sz="1400" dirty="0" smtClean="0">
                <a:latin typeface="Times New Roman" pitchFamily="18" charset="0"/>
                <a:cs typeface="Times New Roman" pitchFamily="18" charset="0"/>
              </a:rPr>
            </a:br>
            <a:r>
              <a:rPr lang="fr-FR" sz="1400" dirty="0" smtClean="0"/>
              <a:t/>
            </a:r>
            <a:br>
              <a:rPr lang="fr-FR" sz="1400" dirty="0" smtClean="0"/>
            </a:br>
            <a:r>
              <a:rPr lang="fr-FR" sz="1400" i="1" dirty="0" smtClean="0"/>
              <a:t>La puissance artistique de toute invention dans l’art ne se révèle qu’une fois et dépourvue de succès éternel. Grâce à l’invention de la peinture de chevalet, les œuvres les plus grandes ont vu le jour, mais leur force d’influence est, aujourd’hui, perdue. Le cinéma et l’hebdomadaire illustré ont gagné sur le terrain</a:t>
            </a:r>
            <a:br>
              <a:rPr lang="fr-FR" sz="1400" i="1" dirty="0" smtClean="0"/>
            </a:br>
            <a:r>
              <a:rPr lang="fr-FR" sz="1400" i="1" dirty="0" smtClean="0"/>
              <a:t/>
            </a:r>
            <a:br>
              <a:rPr lang="fr-FR" sz="1400" i="1" dirty="0" smtClean="0"/>
            </a:br>
            <a:r>
              <a:rPr lang="fr-FR" sz="1400" dirty="0" smtClean="0"/>
              <a:t> El Lissitzky, </a:t>
            </a:r>
            <a:r>
              <a:rPr lang="fr-FR" sz="1400" i="1" dirty="0" smtClean="0"/>
              <a:t>Le Livre dans la vue de la vision </a:t>
            </a:r>
            <a:r>
              <a:rPr lang="fr-FR" sz="1400" dirty="0" smtClean="0"/>
              <a:t>(1929)</a:t>
            </a:r>
            <a:br>
              <a:rPr lang="fr-FR" sz="1400" dirty="0" smtClean="0"/>
            </a:br>
            <a:endParaRPr lang="fr-FR" sz="1400" dirty="0"/>
          </a:p>
        </p:txBody>
      </p:sp>
      <p:sp>
        <p:nvSpPr>
          <p:cNvPr id="3" name="Sous-titre 2"/>
          <p:cNvSpPr>
            <a:spLocks noGrp="1"/>
          </p:cNvSpPr>
          <p:nvPr>
            <p:ph type="subTitle" idx="1"/>
          </p:nvPr>
        </p:nvSpPr>
        <p:spPr>
          <a:xfrm>
            <a:off x="611560" y="3717032"/>
            <a:ext cx="7992888" cy="2137792"/>
          </a:xfrm>
        </p:spPr>
        <p:txBody>
          <a:bodyPr/>
          <a:lstStyle/>
          <a:p>
            <a:r>
              <a:rPr lang="fr-FR" b="1" i="1" dirty="0" smtClean="0">
                <a:solidFill>
                  <a:schemeClr val="tx1"/>
                </a:solidFill>
              </a:rPr>
              <a:t>L’enfant perdu du fripon.</a:t>
            </a:r>
            <a:r>
              <a:rPr lang="fr-FR" b="1" dirty="0" smtClean="0">
                <a:solidFill>
                  <a:schemeClr val="tx1"/>
                </a:solidFill>
              </a:rPr>
              <a:t> </a:t>
            </a:r>
          </a:p>
          <a:p>
            <a:r>
              <a:rPr lang="fr-FR" b="1" dirty="0" smtClean="0">
                <a:solidFill>
                  <a:schemeClr val="tx1"/>
                </a:solidFill>
              </a:rPr>
              <a:t>Les arts visuels russes face à la mémorisation de l’exil</a:t>
            </a:r>
            <a:endParaRPr lang="fr-FR" dirty="0" smtClean="0">
              <a:solidFill>
                <a:schemeClr val="tx1"/>
              </a:solidFill>
            </a:endParaRPr>
          </a:p>
          <a:p>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123844" y="2603902"/>
            <a:ext cx="689631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1"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 Les figures de l’exil : cinéma et caricature</a:t>
            </a:r>
            <a:endParaRPr kumimoji="0" lang="fr-FR" sz="2800" b="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Katucha\Desktop\photos cité\Casanova.JPG"/>
          <p:cNvPicPr>
            <a:picLocks noChangeAspect="1" noChangeArrowheads="1"/>
          </p:cNvPicPr>
          <p:nvPr/>
        </p:nvPicPr>
        <p:blipFill>
          <a:blip r:embed="rId2" cstate="print"/>
          <a:srcRect/>
          <a:stretch>
            <a:fillRect/>
          </a:stretch>
        </p:blipFill>
        <p:spPr bwMode="auto">
          <a:xfrm>
            <a:off x="0" y="0"/>
            <a:ext cx="2915816" cy="3789040"/>
          </a:xfrm>
          <a:prstGeom prst="rect">
            <a:avLst/>
          </a:prstGeom>
          <a:noFill/>
        </p:spPr>
      </p:pic>
      <p:pic>
        <p:nvPicPr>
          <p:cNvPr id="23555" name="Picture 3" descr="C:\Users\Katucha\Desktop\photos cité\Les Ombres qui passent de Volkoff.JPG"/>
          <p:cNvPicPr>
            <a:picLocks noChangeAspect="1" noChangeArrowheads="1"/>
          </p:cNvPicPr>
          <p:nvPr/>
        </p:nvPicPr>
        <p:blipFill>
          <a:blip r:embed="rId3" cstate="print"/>
          <a:srcRect/>
          <a:stretch>
            <a:fillRect/>
          </a:stretch>
        </p:blipFill>
        <p:spPr bwMode="auto">
          <a:xfrm>
            <a:off x="3131840" y="0"/>
            <a:ext cx="2664296" cy="3717032"/>
          </a:xfrm>
          <a:prstGeom prst="rect">
            <a:avLst/>
          </a:prstGeom>
          <a:noFill/>
        </p:spPr>
      </p:pic>
      <p:pic>
        <p:nvPicPr>
          <p:cNvPr id="7170" name="Picture 2" descr="http://dvdtoile.com/FILMS/22/22005.jpg"/>
          <p:cNvPicPr>
            <a:picLocks noChangeAspect="1" noChangeArrowheads="1"/>
          </p:cNvPicPr>
          <p:nvPr/>
        </p:nvPicPr>
        <p:blipFill>
          <a:blip r:embed="rId4" cstate="print"/>
          <a:srcRect/>
          <a:stretch>
            <a:fillRect/>
          </a:stretch>
        </p:blipFill>
        <p:spPr bwMode="auto">
          <a:xfrm>
            <a:off x="0" y="3861048"/>
            <a:ext cx="3059832" cy="2448272"/>
          </a:xfrm>
          <a:prstGeom prst="rect">
            <a:avLst/>
          </a:prstGeom>
          <a:noFill/>
        </p:spPr>
      </p:pic>
      <p:sp>
        <p:nvSpPr>
          <p:cNvPr id="6" name="Rectangle 5"/>
          <p:cNvSpPr/>
          <p:nvPr/>
        </p:nvSpPr>
        <p:spPr>
          <a:xfrm>
            <a:off x="0" y="6309320"/>
            <a:ext cx="3377848" cy="261610"/>
          </a:xfrm>
          <a:prstGeom prst="rect">
            <a:avLst/>
          </a:prstGeom>
        </p:spPr>
        <p:txBody>
          <a:bodyPr wrap="none">
            <a:spAutoFit/>
          </a:bodyPr>
          <a:lstStyle/>
          <a:p>
            <a:r>
              <a:rPr lang="fr-FR" sz="1100" i="1" dirty="0" smtClean="0"/>
              <a:t>Le chant de l’amour triomphant </a:t>
            </a:r>
            <a:r>
              <a:rPr lang="fr-FR" sz="1100" dirty="0" smtClean="0"/>
              <a:t> de V. Tourjanski (1923)</a:t>
            </a:r>
            <a:endParaRPr lang="fr-FR" sz="1100" dirty="0"/>
          </a:p>
        </p:txBody>
      </p:sp>
      <p:sp>
        <p:nvSpPr>
          <p:cNvPr id="8" name="Rectangle 7"/>
          <p:cNvSpPr/>
          <p:nvPr/>
        </p:nvSpPr>
        <p:spPr>
          <a:xfrm>
            <a:off x="5940152" y="3717032"/>
            <a:ext cx="2933816" cy="261610"/>
          </a:xfrm>
          <a:prstGeom prst="rect">
            <a:avLst/>
          </a:prstGeom>
        </p:spPr>
        <p:txBody>
          <a:bodyPr wrap="none">
            <a:spAutoFit/>
          </a:bodyPr>
          <a:lstStyle/>
          <a:p>
            <a:r>
              <a:rPr lang="fr-FR" sz="1100" i="1" dirty="0" smtClean="0"/>
              <a:t>     L’Enfant du carnaval  </a:t>
            </a:r>
            <a:r>
              <a:rPr lang="fr-FR" sz="1100" dirty="0" smtClean="0"/>
              <a:t>de I. Mosjoukine (1921)</a:t>
            </a:r>
            <a:endParaRPr lang="fr-FR" sz="1100" dirty="0"/>
          </a:p>
        </p:txBody>
      </p:sp>
      <p:pic>
        <p:nvPicPr>
          <p:cNvPr id="7174" name="Picture 6" descr="http://www.thecinetourist.net/uploads/7/0/9/9/7099213/164874_orig.jpg?562"/>
          <p:cNvPicPr>
            <a:picLocks noChangeAspect="1" noChangeArrowheads="1"/>
          </p:cNvPicPr>
          <p:nvPr/>
        </p:nvPicPr>
        <p:blipFill>
          <a:blip r:embed="rId5" cstate="print"/>
          <a:srcRect/>
          <a:stretch>
            <a:fillRect/>
          </a:stretch>
        </p:blipFill>
        <p:spPr bwMode="auto">
          <a:xfrm>
            <a:off x="5508104" y="4077072"/>
            <a:ext cx="3419872" cy="2304256"/>
          </a:xfrm>
          <a:prstGeom prst="rect">
            <a:avLst/>
          </a:prstGeom>
          <a:noFill/>
        </p:spPr>
      </p:pic>
      <p:sp>
        <p:nvSpPr>
          <p:cNvPr id="10" name="Rectangle 9"/>
          <p:cNvSpPr/>
          <p:nvPr/>
        </p:nvSpPr>
        <p:spPr>
          <a:xfrm>
            <a:off x="5796136" y="6453336"/>
            <a:ext cx="2829621" cy="261610"/>
          </a:xfrm>
          <a:prstGeom prst="rect">
            <a:avLst/>
          </a:prstGeom>
        </p:spPr>
        <p:txBody>
          <a:bodyPr wrap="none">
            <a:spAutoFit/>
          </a:bodyPr>
          <a:lstStyle/>
          <a:p>
            <a:r>
              <a:rPr lang="fr-FR" sz="1100" i="1" dirty="0" smtClean="0"/>
              <a:t>         Le Brasier ardent </a:t>
            </a:r>
            <a:r>
              <a:rPr lang="fr-FR" sz="1100" dirty="0" smtClean="0"/>
              <a:t>de I. Mosjoukine </a:t>
            </a:r>
            <a:r>
              <a:rPr lang="fr-FR" sz="1100" i="1" dirty="0" smtClean="0"/>
              <a:t>(1923)</a:t>
            </a:r>
            <a:endParaRPr lang="fr-FR" sz="1100" dirty="0"/>
          </a:p>
        </p:txBody>
      </p:sp>
      <p:pic>
        <p:nvPicPr>
          <p:cNvPr id="7176" name="Picture 8" descr="http://i199.photobucket.com/albums/aa123/cleteux/SilverScreen/Kean.jpg"/>
          <p:cNvPicPr>
            <a:picLocks noChangeAspect="1" noChangeArrowheads="1"/>
          </p:cNvPicPr>
          <p:nvPr/>
        </p:nvPicPr>
        <p:blipFill>
          <a:blip r:embed="rId6" cstate="print"/>
          <a:srcRect/>
          <a:stretch>
            <a:fillRect/>
          </a:stretch>
        </p:blipFill>
        <p:spPr bwMode="auto">
          <a:xfrm>
            <a:off x="3563888" y="3861048"/>
            <a:ext cx="1562100" cy="2409826"/>
          </a:xfrm>
          <a:prstGeom prst="rect">
            <a:avLst/>
          </a:prstGeom>
          <a:noFill/>
        </p:spPr>
      </p:pic>
      <p:sp>
        <p:nvSpPr>
          <p:cNvPr id="12" name="Rectangle 11"/>
          <p:cNvSpPr/>
          <p:nvPr/>
        </p:nvSpPr>
        <p:spPr>
          <a:xfrm>
            <a:off x="3491880" y="6237312"/>
            <a:ext cx="1728192" cy="430887"/>
          </a:xfrm>
          <a:prstGeom prst="rect">
            <a:avLst/>
          </a:prstGeom>
        </p:spPr>
        <p:txBody>
          <a:bodyPr wrap="square">
            <a:spAutoFit/>
          </a:bodyPr>
          <a:lstStyle/>
          <a:p>
            <a:r>
              <a:rPr lang="fr-FR" sz="1100" i="1" dirty="0" smtClean="0"/>
              <a:t>Kean ou Désordre et génie</a:t>
            </a:r>
            <a:r>
              <a:rPr lang="fr-FR" sz="1100" dirty="0" smtClean="0"/>
              <a:t>  </a:t>
            </a:r>
          </a:p>
          <a:p>
            <a:r>
              <a:rPr lang="fr-FR" sz="1100" dirty="0" smtClean="0"/>
              <a:t>de A. Volkoff (1923)</a:t>
            </a:r>
            <a:endParaRPr lang="fr-FR" sz="1100" dirty="0"/>
          </a:p>
        </p:txBody>
      </p:sp>
      <p:pic>
        <p:nvPicPr>
          <p:cNvPr id="7178" name="Picture 10" descr="http://www.bifi.fr/upload/bibliotheque/File/Mediatheque/Nouveaut%C3%A9s%20DVD/enfantcarnaval.jpg"/>
          <p:cNvPicPr>
            <a:picLocks noChangeAspect="1" noChangeArrowheads="1"/>
          </p:cNvPicPr>
          <p:nvPr/>
        </p:nvPicPr>
        <p:blipFill>
          <a:blip r:embed="rId7" cstate="print"/>
          <a:srcRect/>
          <a:stretch>
            <a:fillRect/>
          </a:stretch>
        </p:blipFill>
        <p:spPr bwMode="auto">
          <a:xfrm>
            <a:off x="6156177" y="-1"/>
            <a:ext cx="2949790" cy="36450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librarium.fr/sites/default/files/imagecache/840x/images/issues/757/cover_4-1931.jpg"/>
          <p:cNvPicPr/>
          <p:nvPr/>
        </p:nvPicPr>
        <p:blipFill>
          <a:blip r:embed="rId2" cstate="print"/>
          <a:srcRect/>
          <a:stretch>
            <a:fillRect/>
          </a:stretch>
        </p:blipFill>
        <p:spPr bwMode="auto">
          <a:xfrm>
            <a:off x="755576" y="0"/>
            <a:ext cx="5230614" cy="6858000"/>
          </a:xfrm>
          <a:prstGeom prst="rect">
            <a:avLst/>
          </a:prstGeom>
          <a:noFill/>
          <a:ln w="9525">
            <a:noFill/>
            <a:miter lim="800000"/>
            <a:headEnd/>
            <a:tailEnd/>
          </a:ln>
        </p:spPr>
      </p:pic>
      <p:sp>
        <p:nvSpPr>
          <p:cNvPr id="5" name="Rectangle 4"/>
          <p:cNvSpPr/>
          <p:nvPr/>
        </p:nvSpPr>
        <p:spPr>
          <a:xfrm>
            <a:off x="5796136" y="5733256"/>
            <a:ext cx="3347864" cy="461665"/>
          </a:xfrm>
          <a:prstGeom prst="rect">
            <a:avLst/>
          </a:prstGeom>
        </p:spPr>
        <p:txBody>
          <a:bodyPr wrap="square">
            <a:spAutoFit/>
          </a:bodyPr>
          <a:lstStyle/>
          <a:p>
            <a:r>
              <a:rPr lang="fr-FR" sz="1200" dirty="0" err="1" smtClean="0"/>
              <a:t>Chariy</a:t>
            </a:r>
            <a:r>
              <a:rPr lang="fr-FR" sz="1200" dirty="0" smtClean="0"/>
              <a:t> A., « Nostalgie du terrain », </a:t>
            </a:r>
            <a:r>
              <a:rPr lang="fr-FR" sz="1200" i="1" dirty="0" smtClean="0"/>
              <a:t>Satyricon, n°4, </a:t>
            </a:r>
            <a:r>
              <a:rPr lang="fr-FR" sz="1200" dirty="0" smtClean="0"/>
              <a:t>25 avril 1931, 1</a:t>
            </a:r>
            <a:r>
              <a:rPr lang="fr-FR" sz="1200" baseline="30000" dirty="0" smtClean="0"/>
              <a:t>ère</a:t>
            </a:r>
            <a:r>
              <a:rPr lang="fr-FR" sz="1200" dirty="0" smtClean="0"/>
              <a:t> de couverture</a:t>
            </a:r>
            <a:endParaRPr lang="fr-FR"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ucha\Desktop\PRESSE RUSSE-images\1925_22_3_RI.jpg"/>
          <p:cNvPicPr>
            <a:picLocks noChangeAspect="1" noChangeArrowheads="1"/>
          </p:cNvPicPr>
          <p:nvPr/>
        </p:nvPicPr>
        <p:blipFill>
          <a:blip r:embed="rId2" cstate="print"/>
          <a:srcRect/>
          <a:stretch>
            <a:fillRect/>
          </a:stretch>
        </p:blipFill>
        <p:spPr bwMode="auto">
          <a:xfrm>
            <a:off x="179512" y="188640"/>
            <a:ext cx="6398517" cy="5445224"/>
          </a:xfrm>
          <a:prstGeom prst="rect">
            <a:avLst/>
          </a:prstGeom>
          <a:noFill/>
        </p:spPr>
      </p:pic>
      <p:sp>
        <p:nvSpPr>
          <p:cNvPr id="5" name="Rectangle 4"/>
          <p:cNvSpPr/>
          <p:nvPr/>
        </p:nvSpPr>
        <p:spPr>
          <a:xfrm>
            <a:off x="323528" y="5445224"/>
            <a:ext cx="8064896" cy="1138773"/>
          </a:xfrm>
          <a:prstGeom prst="rect">
            <a:avLst/>
          </a:prstGeom>
        </p:spPr>
        <p:txBody>
          <a:bodyPr wrap="square">
            <a:spAutoFit/>
          </a:bodyPr>
          <a:lstStyle/>
          <a:p>
            <a:endParaRPr lang="fr-FR" dirty="0" smtClean="0"/>
          </a:p>
          <a:p>
            <a:r>
              <a:rPr lang="fr-FR" dirty="0" smtClean="0"/>
              <a:t>« Plus nous descendons l’escalier social, plus nous montons l’escalier de service ».</a:t>
            </a:r>
          </a:p>
          <a:p>
            <a:endParaRPr lang="fr-FR" i="1" dirty="0" smtClean="0"/>
          </a:p>
          <a:p>
            <a:r>
              <a:rPr lang="fr-FR" sz="1400" i="1" dirty="0" smtClean="0"/>
              <a:t>(</a:t>
            </a:r>
            <a:r>
              <a:rPr lang="fr-FR" sz="1400" dirty="0" smtClean="0"/>
              <a:t>MAD, « Les pensées des émigrés », </a:t>
            </a:r>
            <a:r>
              <a:rPr lang="fr-FR" sz="1400" i="1" dirty="0" smtClean="0"/>
              <a:t>La Russie Illustrée</a:t>
            </a:r>
            <a:r>
              <a:rPr lang="fr-FR" sz="1400" dirty="0" smtClean="0"/>
              <a:t>  - n° 22 – 1 juin 1925, p.3.) </a:t>
            </a:r>
            <a:endParaRPr lang="fr-FR"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librarium.fr/sites/default/files/imagecache/840x/images/issues/1019/03.jpg"/>
          <p:cNvPicPr/>
          <p:nvPr/>
        </p:nvPicPr>
        <p:blipFill>
          <a:blip r:embed="rId2" cstate="print"/>
          <a:srcRect/>
          <a:stretch>
            <a:fillRect/>
          </a:stretch>
        </p:blipFill>
        <p:spPr bwMode="auto">
          <a:xfrm>
            <a:off x="0" y="0"/>
            <a:ext cx="5148064" cy="6858000"/>
          </a:xfrm>
          <a:prstGeom prst="rect">
            <a:avLst/>
          </a:prstGeom>
          <a:noFill/>
          <a:ln w="9525">
            <a:noFill/>
            <a:miter lim="800000"/>
            <a:headEnd/>
            <a:tailEnd/>
          </a:ln>
        </p:spPr>
      </p:pic>
      <p:sp>
        <p:nvSpPr>
          <p:cNvPr id="5" name="Rectangle 4"/>
          <p:cNvSpPr/>
          <p:nvPr/>
        </p:nvSpPr>
        <p:spPr>
          <a:xfrm>
            <a:off x="4860032" y="3645024"/>
            <a:ext cx="4283968" cy="1692771"/>
          </a:xfrm>
          <a:prstGeom prst="rect">
            <a:avLst/>
          </a:prstGeom>
        </p:spPr>
        <p:txBody>
          <a:bodyPr wrap="square">
            <a:spAutoFit/>
          </a:bodyPr>
          <a:lstStyle/>
          <a:p>
            <a:r>
              <a:rPr lang="fr-FR" sz="1600" dirty="0" smtClean="0"/>
              <a:t>« Les officiers ont appris le métier de la restauration, les bureaucrates ont appris à écrire des mémoires, les bourgeois ont appris à vivre modestement... » </a:t>
            </a:r>
          </a:p>
          <a:p>
            <a:endParaRPr lang="fr-FR" sz="1600" dirty="0" smtClean="0"/>
          </a:p>
          <a:p>
            <a:r>
              <a:rPr lang="fr-FR" sz="1200" dirty="0" smtClean="0"/>
              <a:t>(MAD, « Que les Russes ont-ils appris en émigration ? », </a:t>
            </a:r>
            <a:r>
              <a:rPr lang="fr-FR" sz="1200" i="1" dirty="0" smtClean="0"/>
              <a:t>La Russie Illustrée</a:t>
            </a:r>
            <a:r>
              <a:rPr lang="fr-FR" sz="1200" dirty="0" smtClean="0"/>
              <a:t>,  27 novembre 1926, p. 3).</a:t>
            </a:r>
            <a:endParaRPr lang="fr-FR"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ucha\Desktop\PRESSE RUSSE-images\1925_11_7_RI.jpg"/>
          <p:cNvPicPr>
            <a:picLocks noChangeAspect="1" noChangeArrowheads="1"/>
          </p:cNvPicPr>
          <p:nvPr/>
        </p:nvPicPr>
        <p:blipFill>
          <a:blip r:embed="rId2" cstate="print"/>
          <a:srcRect/>
          <a:stretch>
            <a:fillRect/>
          </a:stretch>
        </p:blipFill>
        <p:spPr bwMode="auto">
          <a:xfrm>
            <a:off x="899592" y="0"/>
            <a:ext cx="6048672" cy="6032166"/>
          </a:xfrm>
          <a:prstGeom prst="rect">
            <a:avLst/>
          </a:prstGeom>
          <a:noFill/>
        </p:spPr>
      </p:pic>
      <p:sp>
        <p:nvSpPr>
          <p:cNvPr id="5" name="Rectangle 4"/>
          <p:cNvSpPr/>
          <p:nvPr/>
        </p:nvSpPr>
        <p:spPr>
          <a:xfrm>
            <a:off x="395536" y="6021288"/>
            <a:ext cx="8208912" cy="276999"/>
          </a:xfrm>
          <a:prstGeom prst="rect">
            <a:avLst/>
          </a:prstGeom>
        </p:spPr>
        <p:txBody>
          <a:bodyPr wrap="square">
            <a:spAutoFit/>
          </a:bodyPr>
          <a:lstStyle/>
          <a:p>
            <a:r>
              <a:rPr lang="fr-FR" sz="1200" dirty="0" smtClean="0"/>
              <a:t>MAD, « Les Russes à l’étranger », </a:t>
            </a:r>
            <a:r>
              <a:rPr lang="fr-FR" sz="1200" i="1" dirty="0" smtClean="0"/>
              <a:t>La Russie Illustrée</a:t>
            </a:r>
            <a:r>
              <a:rPr lang="fr-FR" sz="1200" dirty="0" smtClean="0"/>
              <a:t> , 15 janvier 1925, p. 7.</a:t>
            </a:r>
            <a:endParaRPr lang="fr-FR"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Image"/>
          <p:cNvPicPr>
            <a:picLocks noChangeAspect="1" noChangeArrowheads="1"/>
          </p:cNvPicPr>
          <p:nvPr/>
        </p:nvPicPr>
        <p:blipFill>
          <a:blip r:embed="rId2" cstate="print"/>
          <a:srcRect/>
          <a:stretch>
            <a:fillRect/>
          </a:stretch>
        </p:blipFill>
        <p:spPr bwMode="auto">
          <a:xfrm>
            <a:off x="4427984" y="0"/>
            <a:ext cx="3657600" cy="2743201"/>
          </a:xfrm>
          <a:prstGeom prst="rect">
            <a:avLst/>
          </a:prstGeom>
          <a:noFill/>
        </p:spPr>
      </p:pic>
      <p:pic>
        <p:nvPicPr>
          <p:cNvPr id="25606" name="Picture 6" descr="Image"/>
          <p:cNvPicPr>
            <a:picLocks noChangeAspect="1" noChangeArrowheads="1"/>
          </p:cNvPicPr>
          <p:nvPr/>
        </p:nvPicPr>
        <p:blipFill>
          <a:blip r:embed="rId3" cstate="print"/>
          <a:srcRect/>
          <a:stretch>
            <a:fillRect/>
          </a:stretch>
        </p:blipFill>
        <p:spPr bwMode="auto">
          <a:xfrm>
            <a:off x="251520" y="3429000"/>
            <a:ext cx="3657600" cy="2743201"/>
          </a:xfrm>
          <a:prstGeom prst="rect">
            <a:avLst/>
          </a:prstGeom>
          <a:noFill/>
        </p:spPr>
      </p:pic>
      <p:pic>
        <p:nvPicPr>
          <p:cNvPr id="25608" name="Picture 8" descr="Image"/>
          <p:cNvPicPr>
            <a:picLocks noChangeAspect="1" noChangeArrowheads="1"/>
          </p:cNvPicPr>
          <p:nvPr/>
        </p:nvPicPr>
        <p:blipFill>
          <a:blip r:embed="rId4" cstate="print"/>
          <a:srcRect/>
          <a:stretch>
            <a:fillRect/>
          </a:stretch>
        </p:blipFill>
        <p:spPr bwMode="auto">
          <a:xfrm>
            <a:off x="4788024" y="3501008"/>
            <a:ext cx="3390900" cy="2476501"/>
          </a:xfrm>
          <a:prstGeom prst="rect">
            <a:avLst/>
          </a:prstGeom>
          <a:noFill/>
        </p:spPr>
      </p:pic>
      <p:sp>
        <p:nvSpPr>
          <p:cNvPr id="6" name="Rectangle 5"/>
          <p:cNvSpPr/>
          <p:nvPr/>
        </p:nvSpPr>
        <p:spPr>
          <a:xfrm>
            <a:off x="539552" y="3068960"/>
            <a:ext cx="2807820" cy="276999"/>
          </a:xfrm>
          <a:prstGeom prst="rect">
            <a:avLst/>
          </a:prstGeom>
        </p:spPr>
        <p:txBody>
          <a:bodyPr wrap="none">
            <a:spAutoFit/>
          </a:bodyPr>
          <a:lstStyle/>
          <a:p>
            <a:r>
              <a:rPr lang="fr-FR" sz="1200" i="1" dirty="0" smtClean="0"/>
              <a:t>La Dame masquée </a:t>
            </a:r>
            <a:r>
              <a:rPr lang="fr-FR" sz="1200" dirty="0" smtClean="0"/>
              <a:t>de V. Tourjanski  (1924)</a:t>
            </a:r>
            <a:endParaRPr lang="fr-FR" sz="1200" dirty="0"/>
          </a:p>
        </p:txBody>
      </p:sp>
      <p:sp>
        <p:nvSpPr>
          <p:cNvPr id="7" name="Rectangle 6"/>
          <p:cNvSpPr/>
          <p:nvPr/>
        </p:nvSpPr>
        <p:spPr>
          <a:xfrm>
            <a:off x="5076056" y="2852936"/>
            <a:ext cx="2817631" cy="276999"/>
          </a:xfrm>
          <a:prstGeom prst="rect">
            <a:avLst/>
          </a:prstGeom>
        </p:spPr>
        <p:txBody>
          <a:bodyPr wrap="none">
            <a:spAutoFit/>
          </a:bodyPr>
          <a:lstStyle/>
          <a:p>
            <a:r>
              <a:rPr lang="fr-FR" sz="1200" i="1" dirty="0" smtClean="0"/>
              <a:t>La Maison du mystère </a:t>
            </a:r>
            <a:r>
              <a:rPr lang="fr-FR" sz="1200" dirty="0" smtClean="0"/>
              <a:t>de A. Volkoff (1922)</a:t>
            </a:r>
            <a:endParaRPr lang="fr-FR" sz="1200" dirty="0"/>
          </a:p>
        </p:txBody>
      </p:sp>
      <p:sp>
        <p:nvSpPr>
          <p:cNvPr id="8" name="Rectangle 7"/>
          <p:cNvSpPr/>
          <p:nvPr/>
        </p:nvSpPr>
        <p:spPr>
          <a:xfrm>
            <a:off x="395536" y="6309320"/>
            <a:ext cx="2759217" cy="276999"/>
          </a:xfrm>
          <a:prstGeom prst="rect">
            <a:avLst/>
          </a:prstGeom>
        </p:spPr>
        <p:txBody>
          <a:bodyPr wrap="none">
            <a:spAutoFit/>
          </a:bodyPr>
          <a:lstStyle/>
          <a:p>
            <a:r>
              <a:rPr lang="fr-FR" sz="1200" i="1" dirty="0" smtClean="0"/>
              <a:t>Le Brasier ardent </a:t>
            </a:r>
            <a:r>
              <a:rPr lang="fr-FR" sz="1200" dirty="0" smtClean="0"/>
              <a:t>de I. Mosjoukine (1923)</a:t>
            </a:r>
            <a:endParaRPr lang="fr-FR" sz="1200" dirty="0"/>
          </a:p>
        </p:txBody>
      </p:sp>
      <p:sp>
        <p:nvSpPr>
          <p:cNvPr id="9" name="Rectangle 8"/>
          <p:cNvSpPr/>
          <p:nvPr/>
        </p:nvSpPr>
        <p:spPr>
          <a:xfrm>
            <a:off x="5292080" y="6093296"/>
            <a:ext cx="2606098" cy="276999"/>
          </a:xfrm>
          <a:prstGeom prst="rect">
            <a:avLst/>
          </a:prstGeom>
        </p:spPr>
        <p:txBody>
          <a:bodyPr wrap="none">
            <a:spAutoFit/>
          </a:bodyPr>
          <a:lstStyle/>
          <a:p>
            <a:r>
              <a:rPr lang="fr-FR" sz="1200" i="1" dirty="0" smtClean="0"/>
              <a:t>Le Lion des Mogols</a:t>
            </a:r>
            <a:r>
              <a:rPr lang="fr-FR" sz="1200" dirty="0" smtClean="0"/>
              <a:t> de J. Epstein (1924)</a:t>
            </a:r>
            <a:endParaRPr lang="fr-FR" sz="1200" dirty="0"/>
          </a:p>
        </p:txBody>
      </p:sp>
      <p:pic>
        <p:nvPicPr>
          <p:cNvPr id="5122" name="Picture 2" descr="http://www.cinematheque.fr/data/photo/13691.jpg"/>
          <p:cNvPicPr>
            <a:picLocks noChangeAspect="1" noChangeArrowheads="1"/>
          </p:cNvPicPr>
          <p:nvPr/>
        </p:nvPicPr>
        <p:blipFill>
          <a:blip r:embed="rId5" cstate="print"/>
          <a:srcRect/>
          <a:stretch>
            <a:fillRect/>
          </a:stretch>
        </p:blipFill>
        <p:spPr bwMode="auto">
          <a:xfrm>
            <a:off x="0" y="0"/>
            <a:ext cx="4211960" cy="306467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nf de c"/>
          <p:cNvPicPr>
            <a:picLocks noChangeAspect="1" noChangeArrowheads="1"/>
          </p:cNvPicPr>
          <p:nvPr/>
        </p:nvPicPr>
        <p:blipFill>
          <a:blip r:embed="rId2" cstate="print"/>
          <a:srcRect/>
          <a:stretch>
            <a:fillRect/>
          </a:stretch>
        </p:blipFill>
        <p:spPr bwMode="auto">
          <a:xfrm>
            <a:off x="0" y="0"/>
            <a:ext cx="5381625" cy="6480720"/>
          </a:xfrm>
          <a:prstGeom prst="rect">
            <a:avLst/>
          </a:prstGeom>
          <a:noFill/>
          <a:ln w="9525">
            <a:noFill/>
            <a:miter lim="800000"/>
            <a:headEnd/>
            <a:tailEnd/>
          </a:ln>
        </p:spPr>
      </p:pic>
      <p:sp>
        <p:nvSpPr>
          <p:cNvPr id="27651" name="Rectangle 3"/>
          <p:cNvSpPr>
            <a:spLocks noChangeArrowheads="1"/>
          </p:cNvSpPr>
          <p:nvPr/>
        </p:nvSpPr>
        <p:spPr bwMode="auto">
          <a:xfrm>
            <a:off x="5076056" y="2457763"/>
            <a:ext cx="4067944"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page de garde du scénario de </a:t>
            </a:r>
            <a:r>
              <a:rPr kumimoji="0" lang="fr-FR"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L’Enfant du carnaval</a:t>
            </a:r>
            <a:r>
              <a:rPr kumimoji="0" lang="fr-FR"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intitulé au départ </a:t>
            </a:r>
            <a:r>
              <a:rPr kumimoji="0" lang="fr-FR"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Grimaces</a:t>
            </a:r>
            <a:r>
              <a:rPr kumimoji="0" lang="fr-FR"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fr-FR"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sz="1000" b="1" dirty="0" smtClean="0">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Source:</a:t>
            </a:r>
            <a:r>
              <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F. Albéra d’auprès les archives de la Cinémathèque française de Paris (Albéra F., </a:t>
            </a:r>
            <a:r>
              <a:rPr kumimoji="0" lang="fr-FR" sz="1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Albatros : des Russes à Paris, 1919 – 1929</a:t>
            </a:r>
            <a:r>
              <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 Cinémathèque française, Milan : </a:t>
            </a:r>
            <a:r>
              <a:rPr kumimoji="0" lang="fr-FR" sz="1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Mazzotta</a:t>
            </a:r>
            <a:r>
              <a:rPr kumimoji="0" lang="fr-FR" sz="1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1995, p. 125).</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ucha\Desktop\05.jpg"/>
          <p:cNvPicPr>
            <a:picLocks noChangeAspect="1" noChangeArrowheads="1"/>
          </p:cNvPicPr>
          <p:nvPr/>
        </p:nvPicPr>
        <p:blipFill>
          <a:blip r:embed="rId2" cstate="print"/>
          <a:srcRect/>
          <a:stretch>
            <a:fillRect/>
          </a:stretch>
        </p:blipFill>
        <p:spPr bwMode="auto">
          <a:xfrm>
            <a:off x="395536" y="260648"/>
            <a:ext cx="4822304" cy="5760640"/>
          </a:xfrm>
          <a:prstGeom prst="rect">
            <a:avLst/>
          </a:prstGeom>
          <a:noFill/>
        </p:spPr>
      </p:pic>
      <p:sp>
        <p:nvSpPr>
          <p:cNvPr id="5" name="Rectangle 4"/>
          <p:cNvSpPr/>
          <p:nvPr/>
        </p:nvSpPr>
        <p:spPr>
          <a:xfrm>
            <a:off x="5148064" y="5085184"/>
            <a:ext cx="3995936" cy="461665"/>
          </a:xfrm>
          <a:prstGeom prst="rect">
            <a:avLst/>
          </a:prstGeom>
        </p:spPr>
        <p:txBody>
          <a:bodyPr wrap="square">
            <a:spAutoFit/>
          </a:bodyPr>
          <a:lstStyle/>
          <a:p>
            <a:r>
              <a:rPr lang="fr-FR" sz="1200" dirty="0" smtClean="0"/>
              <a:t>MAD, « Les cartes postales et les photos pour la Russie: Refugié », </a:t>
            </a:r>
            <a:r>
              <a:rPr lang="fr-FR" sz="1200" i="1" dirty="0" smtClean="0"/>
              <a:t>La Russie Illustrée</a:t>
            </a:r>
            <a:r>
              <a:rPr lang="fr-FR" sz="1200" dirty="0" smtClean="0"/>
              <a:t>,  17 juillet 1926, p. 5.</a:t>
            </a:r>
            <a:endParaRPr lang="fr-FR"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Katucha\Desktop\PRESSE RUSSE-images\1930_N21_3_RI.jpg"/>
          <p:cNvPicPr>
            <a:picLocks noChangeAspect="1" noChangeArrowheads="1"/>
          </p:cNvPicPr>
          <p:nvPr/>
        </p:nvPicPr>
        <p:blipFill>
          <a:blip r:embed="rId2" cstate="print"/>
          <a:srcRect/>
          <a:stretch>
            <a:fillRect/>
          </a:stretch>
        </p:blipFill>
        <p:spPr bwMode="auto">
          <a:xfrm>
            <a:off x="251520" y="0"/>
            <a:ext cx="4320480" cy="5907728"/>
          </a:xfrm>
          <a:prstGeom prst="rect">
            <a:avLst/>
          </a:prstGeom>
          <a:noFill/>
        </p:spPr>
      </p:pic>
      <p:sp>
        <p:nvSpPr>
          <p:cNvPr id="5" name="Rectangle 4"/>
          <p:cNvSpPr/>
          <p:nvPr/>
        </p:nvSpPr>
        <p:spPr>
          <a:xfrm>
            <a:off x="4716016" y="4293096"/>
            <a:ext cx="3960440" cy="1177245"/>
          </a:xfrm>
          <a:prstGeom prst="rect">
            <a:avLst/>
          </a:prstGeom>
        </p:spPr>
        <p:txBody>
          <a:bodyPr wrap="square">
            <a:spAutoFit/>
          </a:bodyPr>
          <a:lstStyle/>
          <a:p>
            <a:endParaRPr lang="fr-FR" sz="1050" dirty="0" smtClean="0"/>
          </a:p>
          <a:p>
            <a:r>
              <a:rPr lang="fr-FR" sz="1200" dirty="0" smtClean="0"/>
              <a:t>« Le naturisme est la meilleur façon, pour l’émigré, de s’habiller à la dernière mode »</a:t>
            </a:r>
          </a:p>
          <a:p>
            <a:endParaRPr lang="fr-FR" sz="1200" dirty="0" smtClean="0"/>
          </a:p>
          <a:p>
            <a:r>
              <a:rPr lang="fr-FR" sz="1200" dirty="0" smtClean="0"/>
              <a:t>(MAD, « Les pensées des émigrés » , </a:t>
            </a:r>
            <a:r>
              <a:rPr lang="fr-FR" sz="1200" i="1" dirty="0" smtClean="0"/>
              <a:t>La Russie Illustrée</a:t>
            </a:r>
            <a:r>
              <a:rPr lang="fr-FR" sz="1200" dirty="0" smtClean="0"/>
              <a:t> – n° 21 (262) – 1930, p. 3).</a:t>
            </a:r>
            <a:endParaRPr lang="fr-FR"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548680"/>
            <a:ext cx="7848872" cy="1369606"/>
          </a:xfrm>
          <a:prstGeom prst="rect">
            <a:avLst/>
          </a:prstGeom>
        </p:spPr>
        <p:txBody>
          <a:bodyPr wrap="square">
            <a:spAutoFit/>
          </a:bodyPr>
          <a:lstStyle/>
          <a:p>
            <a:r>
              <a:rPr lang="fr-FR" dirty="0" smtClean="0"/>
              <a:t>La Révolution russe de 1917 et la guerre civile provoquèrent le départ de plus d’un million de personnes, des militaires anti-bolcheviks, combattants de l’Armée blanche, mais aussi de l’élite intellectuelle hostile au nouveau régime</a:t>
            </a:r>
          </a:p>
          <a:p>
            <a:endParaRPr lang="fr-FR" dirty="0" smtClean="0"/>
          </a:p>
          <a:p>
            <a:r>
              <a:rPr lang="fr-FR" sz="1100" dirty="0" smtClean="0"/>
              <a:t>(Kovalevsky P., </a:t>
            </a:r>
            <a:r>
              <a:rPr lang="fr-FR" sz="1100" i="1" dirty="0" smtClean="0"/>
              <a:t>La Dispersion Russe à travers le monde et son rôle culturel</a:t>
            </a:r>
            <a:r>
              <a:rPr lang="fr-FR" sz="1100" dirty="0" smtClean="0"/>
              <a:t>, Chauny, éd. A. </a:t>
            </a:r>
            <a:r>
              <a:rPr lang="fr-FR" sz="1100" dirty="0" err="1" smtClean="0"/>
              <a:t>Baticle</a:t>
            </a:r>
            <a:r>
              <a:rPr lang="fr-FR" sz="1100" smtClean="0"/>
              <a:t>, 1951, p. 7).</a:t>
            </a:r>
            <a:endParaRPr lang="fr-FR" sz="1100"/>
          </a:p>
        </p:txBody>
      </p:sp>
      <p:sp>
        <p:nvSpPr>
          <p:cNvPr id="3" name="Rectangle 2"/>
          <p:cNvSpPr/>
          <p:nvPr/>
        </p:nvSpPr>
        <p:spPr>
          <a:xfrm>
            <a:off x="683568" y="2060848"/>
            <a:ext cx="7776864" cy="1938992"/>
          </a:xfrm>
          <a:prstGeom prst="rect">
            <a:avLst/>
          </a:prstGeom>
        </p:spPr>
        <p:txBody>
          <a:bodyPr wrap="square">
            <a:spAutoFit/>
          </a:bodyPr>
          <a:lstStyle/>
          <a:p>
            <a:r>
              <a:rPr lang="fr-FR" dirty="0" smtClean="0"/>
              <a:t>Paris devient un des centres les plus importants de la diaspora russe avec d’environs 100 mille émigrés</a:t>
            </a:r>
          </a:p>
          <a:p>
            <a:endParaRPr lang="fr-FR" sz="1100" dirty="0" smtClean="0"/>
          </a:p>
          <a:p>
            <a:r>
              <a:rPr lang="fr-FR" sz="1100" dirty="0" smtClean="0"/>
              <a:t>(Amar M., </a:t>
            </a:r>
            <a:r>
              <a:rPr lang="fr-FR" sz="1100" dirty="0" err="1" smtClean="0"/>
              <a:t>Milza</a:t>
            </a:r>
            <a:r>
              <a:rPr lang="fr-FR" sz="1100" dirty="0" smtClean="0"/>
              <a:t> P., </a:t>
            </a:r>
            <a:r>
              <a:rPr lang="fr-FR" sz="1100" i="1" dirty="0" smtClean="0"/>
              <a:t>L’immigration en France au XXe siècle</a:t>
            </a:r>
            <a:r>
              <a:rPr lang="fr-FR" sz="1100" dirty="0" smtClean="0"/>
              <a:t>, Paris, Armand </a:t>
            </a:r>
            <a:r>
              <a:rPr lang="fr-FR" sz="1100" dirty="0" err="1" smtClean="0"/>
              <a:t>Collin</a:t>
            </a:r>
            <a:r>
              <a:rPr lang="fr-FR" sz="1100" dirty="0" smtClean="0"/>
              <a:t>, 1990, p. 275.) </a:t>
            </a:r>
          </a:p>
          <a:p>
            <a:r>
              <a:rPr lang="fr-FR" sz="1100" dirty="0" smtClean="0"/>
              <a:t>D’après les études de C. </a:t>
            </a:r>
            <a:r>
              <a:rPr lang="fr-FR" sz="1100" dirty="0" err="1" smtClean="0"/>
              <a:t>Gousseff</a:t>
            </a:r>
            <a:r>
              <a:rPr lang="fr-FR" sz="1100" dirty="0" smtClean="0"/>
              <a:t> et de N. Struve, le nombre de réfugiés russes pendant l’entre-deux-guerres varie de 70 000 à 80 000 personnes (</a:t>
            </a:r>
            <a:r>
              <a:rPr lang="fr-FR" sz="1100" dirty="0" err="1" smtClean="0"/>
              <a:t>Gousseff</a:t>
            </a:r>
            <a:r>
              <a:rPr lang="fr-FR" sz="1100" dirty="0" smtClean="0"/>
              <a:t> C., </a:t>
            </a:r>
            <a:r>
              <a:rPr lang="fr-FR" sz="1100" i="1" dirty="0" smtClean="0"/>
              <a:t>L’exil russe. La fabrique du réfugié apatride</a:t>
            </a:r>
            <a:r>
              <a:rPr lang="fr-FR" sz="1100" dirty="0" smtClean="0"/>
              <a:t>, Paris, CNRS éditions, 2008, p. 9 ; Struve N., Soixante-dix ans de l’émigration russe (1919 – 1989), Paris, Fayard, 1996, p. 18), tandis que P. Kovalevsky évoque de 120 000 à 150 000 émigrés (Kovalevsky P., </a:t>
            </a:r>
            <a:r>
              <a:rPr lang="fr-FR" sz="1100" i="1" dirty="0" smtClean="0"/>
              <a:t>La Dispersion Russe à travers le monde et son rôle culturel</a:t>
            </a:r>
            <a:r>
              <a:rPr lang="fr-FR" sz="1100" dirty="0" smtClean="0"/>
              <a:t>, Chauny, éd. A. </a:t>
            </a:r>
            <a:r>
              <a:rPr lang="fr-FR" sz="1100" dirty="0" err="1" smtClean="0"/>
              <a:t>Baticle</a:t>
            </a:r>
            <a:r>
              <a:rPr lang="fr-FR" sz="1100" dirty="0" smtClean="0"/>
              <a:t>, 1951, p. 9). </a:t>
            </a:r>
          </a:p>
          <a:p>
            <a:endParaRPr lang="fr-FR" dirty="0"/>
          </a:p>
        </p:txBody>
      </p:sp>
      <p:sp>
        <p:nvSpPr>
          <p:cNvPr id="5" name="Rectangle 4"/>
          <p:cNvSpPr/>
          <p:nvPr/>
        </p:nvSpPr>
        <p:spPr>
          <a:xfrm>
            <a:off x="827584" y="4293096"/>
            <a:ext cx="7632848" cy="1200329"/>
          </a:xfrm>
          <a:prstGeom prst="rect">
            <a:avLst/>
          </a:prstGeom>
        </p:spPr>
        <p:txBody>
          <a:bodyPr wrap="square">
            <a:spAutoFit/>
          </a:bodyPr>
          <a:lstStyle/>
          <a:p>
            <a:r>
              <a:rPr lang="fr-FR" smtClean="0"/>
              <a:t>Les émigrés russes créent en France leurs propres sociétés de production cinématographique et studios de cinéma (Ermolieff-Film/Albatros, Ciné-France-Film, l’atelier de Ladislas Starewitch), en laissant après eux plus de 30 films d’artistes et 21 films d’animation.</a:t>
            </a:r>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ucha\Desktop\PRESSE RUSSE-images\Satyricon_N°18.jpg"/>
          <p:cNvPicPr>
            <a:picLocks noChangeAspect="1" noChangeArrowheads="1"/>
          </p:cNvPicPr>
          <p:nvPr/>
        </p:nvPicPr>
        <p:blipFill>
          <a:blip r:embed="rId2" cstate="print"/>
          <a:srcRect/>
          <a:stretch>
            <a:fillRect/>
          </a:stretch>
        </p:blipFill>
        <p:spPr bwMode="auto">
          <a:xfrm>
            <a:off x="251520" y="116632"/>
            <a:ext cx="3528392" cy="5004955"/>
          </a:xfrm>
          <a:prstGeom prst="rect">
            <a:avLst/>
          </a:prstGeom>
          <a:noFill/>
        </p:spPr>
      </p:pic>
      <p:sp>
        <p:nvSpPr>
          <p:cNvPr id="5" name="Rectangle 4"/>
          <p:cNvSpPr/>
          <p:nvPr/>
        </p:nvSpPr>
        <p:spPr>
          <a:xfrm>
            <a:off x="179512" y="5373216"/>
            <a:ext cx="3960440" cy="1015663"/>
          </a:xfrm>
          <a:prstGeom prst="rect">
            <a:avLst/>
          </a:prstGeom>
        </p:spPr>
        <p:txBody>
          <a:bodyPr wrap="square">
            <a:spAutoFit/>
          </a:bodyPr>
          <a:lstStyle/>
          <a:p>
            <a:r>
              <a:rPr lang="fr-FR" sz="1200" dirty="0" smtClean="0"/>
              <a:t>«  –  Nous descendons la Volga,  notre mère Volga! »</a:t>
            </a:r>
          </a:p>
          <a:p>
            <a:endParaRPr lang="fr-FR" sz="1200" dirty="0" smtClean="0"/>
          </a:p>
          <a:p>
            <a:endParaRPr lang="fr-FR" sz="1200" dirty="0" smtClean="0"/>
          </a:p>
          <a:p>
            <a:r>
              <a:rPr lang="fr-FR" sz="1200" dirty="0" smtClean="0"/>
              <a:t>(</a:t>
            </a:r>
            <a:r>
              <a:rPr lang="fr-FR" sz="1200" dirty="0" err="1" smtClean="0"/>
              <a:t>Chariy</a:t>
            </a:r>
            <a:r>
              <a:rPr lang="fr-FR" sz="1200" dirty="0" smtClean="0"/>
              <a:t> A., « Pour mieux comprendre l’émigration russe. Les incorrigibles », </a:t>
            </a:r>
            <a:r>
              <a:rPr lang="fr-FR" sz="1200" i="1" dirty="0" smtClean="0"/>
              <a:t>Satyricon</a:t>
            </a:r>
            <a:r>
              <a:rPr lang="fr-FR" sz="1200" dirty="0" smtClean="0"/>
              <a:t> – n° 18 – 1931, p. 5). </a:t>
            </a:r>
            <a:endParaRPr lang="fr-FR" sz="1200" dirty="0"/>
          </a:p>
        </p:txBody>
      </p:sp>
      <p:pic>
        <p:nvPicPr>
          <p:cNvPr id="6" name="Picture 2" descr="C:\Users\Katucha\Desktop\PRESSE RUSSE-images\Satyricon_Pères et fils.jpg"/>
          <p:cNvPicPr>
            <a:picLocks noChangeAspect="1" noChangeArrowheads="1"/>
          </p:cNvPicPr>
          <p:nvPr/>
        </p:nvPicPr>
        <p:blipFill>
          <a:blip r:embed="rId3" cstate="print"/>
          <a:srcRect/>
          <a:stretch>
            <a:fillRect/>
          </a:stretch>
        </p:blipFill>
        <p:spPr bwMode="auto">
          <a:xfrm>
            <a:off x="4860032" y="0"/>
            <a:ext cx="3923928" cy="5229200"/>
          </a:xfrm>
          <a:prstGeom prst="rect">
            <a:avLst/>
          </a:prstGeom>
          <a:noFill/>
        </p:spPr>
      </p:pic>
      <p:sp>
        <p:nvSpPr>
          <p:cNvPr id="7" name="Rectangle 6"/>
          <p:cNvSpPr/>
          <p:nvPr/>
        </p:nvSpPr>
        <p:spPr>
          <a:xfrm>
            <a:off x="4860032" y="5301208"/>
            <a:ext cx="4067944" cy="1231106"/>
          </a:xfrm>
          <a:prstGeom prst="rect">
            <a:avLst/>
          </a:prstGeom>
        </p:spPr>
        <p:txBody>
          <a:bodyPr wrap="square">
            <a:spAutoFit/>
          </a:bodyPr>
          <a:lstStyle/>
          <a:p>
            <a:r>
              <a:rPr lang="fr-FR" sz="1200" dirty="0" smtClean="0"/>
              <a:t>« –  Puisque, par la volonté du destin,  notre petit Nicolas chéri est obligé de devenir Parisien, j’ai donc décidé d’inviter Maria Ivanovna à lui donner des cours de français ! » </a:t>
            </a:r>
          </a:p>
          <a:p>
            <a:endParaRPr lang="fr-FR" sz="1400" dirty="0" smtClean="0"/>
          </a:p>
          <a:p>
            <a:r>
              <a:rPr lang="fr-FR" sz="1200" dirty="0" smtClean="0"/>
              <a:t>(</a:t>
            </a:r>
            <a:r>
              <a:rPr lang="fr-FR" sz="1200" dirty="0" err="1" smtClean="0"/>
              <a:t>Chariy</a:t>
            </a:r>
            <a:r>
              <a:rPr lang="fr-FR" sz="1200" dirty="0" smtClean="0"/>
              <a:t> A., « Pour mieux comprendre l’émigration russe : Pères et Fils »,  </a:t>
            </a:r>
            <a:r>
              <a:rPr lang="fr-FR" sz="1200" i="1" dirty="0" smtClean="0"/>
              <a:t>Satyricon</a:t>
            </a:r>
            <a:r>
              <a:rPr lang="fr-FR" sz="1200" dirty="0" smtClean="0"/>
              <a:t> – n° 24 – 12 septembre 1931, p. 9).</a:t>
            </a:r>
            <a:endParaRPr lang="fr-FR"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ucha\Desktop\PRESSE RUSSE-images\1931_N°52_3_RI.jpg"/>
          <p:cNvPicPr>
            <a:picLocks noChangeAspect="1" noChangeArrowheads="1"/>
          </p:cNvPicPr>
          <p:nvPr/>
        </p:nvPicPr>
        <p:blipFill>
          <a:blip r:embed="rId2" cstate="print"/>
          <a:srcRect/>
          <a:stretch>
            <a:fillRect/>
          </a:stretch>
        </p:blipFill>
        <p:spPr bwMode="auto">
          <a:xfrm>
            <a:off x="0" y="0"/>
            <a:ext cx="4932040" cy="6858000"/>
          </a:xfrm>
          <a:prstGeom prst="rect">
            <a:avLst/>
          </a:prstGeom>
          <a:noFill/>
        </p:spPr>
      </p:pic>
      <p:sp>
        <p:nvSpPr>
          <p:cNvPr id="5" name="Rectangle 4"/>
          <p:cNvSpPr/>
          <p:nvPr/>
        </p:nvSpPr>
        <p:spPr>
          <a:xfrm>
            <a:off x="4932040" y="2852936"/>
            <a:ext cx="3960440" cy="3200876"/>
          </a:xfrm>
          <a:prstGeom prst="rect">
            <a:avLst/>
          </a:prstGeom>
        </p:spPr>
        <p:txBody>
          <a:bodyPr wrap="square">
            <a:spAutoFit/>
          </a:bodyPr>
          <a:lstStyle/>
          <a:p>
            <a:r>
              <a:rPr lang="fr-FR" sz="1400" dirty="0" smtClean="0"/>
              <a:t>« Mon papa m’a dit que ma génération ne connait pas la langue russe. Cela le fâche, et il a donc décidé de m’apprendre le vrai russe. On ne dit pas en russe « agent » mais « </a:t>
            </a:r>
            <a:r>
              <a:rPr lang="fr-FR" sz="1400" dirty="0" err="1" smtClean="0"/>
              <a:t>polismen</a:t>
            </a:r>
            <a:r>
              <a:rPr lang="fr-FR" sz="1400" dirty="0" smtClean="0"/>
              <a:t> » ; on ne dit pas « ascenseur » mais « lift » ; on ne dit pas « accident » mais « catastrophe » (...) Et quand, tout à la fin,  j’ai dit à mon papa : « Merci bien » (en </a:t>
            </a:r>
            <a:r>
              <a:rPr lang="fr-FR" sz="1400" dirty="0" err="1" smtClean="0"/>
              <a:t>fr</a:t>
            </a:r>
            <a:r>
              <a:rPr lang="fr-FR" sz="1400" dirty="0" smtClean="0"/>
              <a:t>.), il s’est davantage emporté en me disant qu’en russe, c’est tout simplement « Merci ! » </a:t>
            </a:r>
          </a:p>
          <a:p>
            <a:endParaRPr lang="fr-FR" sz="1600" dirty="0" smtClean="0"/>
          </a:p>
          <a:p>
            <a:endParaRPr lang="fr-FR" sz="1200" dirty="0" smtClean="0"/>
          </a:p>
          <a:p>
            <a:endParaRPr lang="fr-FR" sz="1200" dirty="0" smtClean="0"/>
          </a:p>
          <a:p>
            <a:endParaRPr lang="fr-FR" sz="1200" dirty="0" smtClean="0"/>
          </a:p>
          <a:p>
            <a:r>
              <a:rPr lang="fr-FR" sz="1200" dirty="0" smtClean="0"/>
              <a:t>(MAD, « </a:t>
            </a:r>
            <a:r>
              <a:rPr lang="fr-FR" sz="1200" dirty="0" err="1" smtClean="0"/>
              <a:t>Koka</a:t>
            </a:r>
            <a:r>
              <a:rPr lang="fr-FR" sz="1200" dirty="0" smtClean="0"/>
              <a:t> </a:t>
            </a:r>
            <a:r>
              <a:rPr lang="fr-FR" sz="1200" dirty="0" err="1" smtClean="0"/>
              <a:t>Mad</a:t>
            </a:r>
            <a:r>
              <a:rPr lang="fr-FR" sz="1200" dirty="0" smtClean="0"/>
              <a:t>: Ce sont encore mes dessins... (une leçon de russe) », </a:t>
            </a:r>
            <a:r>
              <a:rPr lang="fr-FR" sz="1200" i="1" dirty="0" smtClean="0"/>
              <a:t>La Russie Illustrée</a:t>
            </a:r>
            <a:r>
              <a:rPr lang="fr-FR" sz="1200" dirty="0" smtClean="0"/>
              <a:t> – n°52 (345) – 1931, p. 3). </a:t>
            </a:r>
            <a:endParaRPr lang="fr-FR" sz="1200" dirty="0"/>
          </a:p>
        </p:txBody>
      </p:sp>
      <p:sp>
        <p:nvSpPr>
          <p:cNvPr id="7" name="Rectangle à coins arrondis 6"/>
          <p:cNvSpPr/>
          <p:nvPr/>
        </p:nvSpPr>
        <p:spPr>
          <a:xfrm>
            <a:off x="5292080" y="260648"/>
            <a:ext cx="3456384" cy="2232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                        </a:t>
            </a:r>
          </a:p>
          <a:p>
            <a:pPr algn="ctr"/>
            <a:endParaRPr lang="fr-FR" dirty="0" smtClean="0"/>
          </a:p>
          <a:p>
            <a:pPr algn="ctr"/>
            <a:endParaRPr lang="fr-FR" dirty="0" smtClean="0"/>
          </a:p>
          <a:p>
            <a:pPr algn="ctr"/>
            <a:endParaRPr lang="fr-FR" dirty="0" smtClean="0"/>
          </a:p>
          <a:p>
            <a:pPr algn="ctr"/>
            <a:endParaRPr lang="fr-FR" dirty="0" smtClean="0"/>
          </a:p>
          <a:p>
            <a:pPr algn="ctr"/>
            <a:r>
              <a:rPr lang="fr-FR" dirty="0" err="1" smtClean="0"/>
              <a:t>Koka</a:t>
            </a:r>
            <a:r>
              <a:rPr lang="fr-FR" dirty="0" smtClean="0"/>
              <a:t> </a:t>
            </a:r>
            <a:r>
              <a:rPr lang="fr-FR" dirty="0" err="1" smtClean="0"/>
              <a:t>Mad</a:t>
            </a:r>
            <a:endParaRPr lang="fr-FR" dirty="0"/>
          </a:p>
        </p:txBody>
      </p:sp>
      <p:pic>
        <p:nvPicPr>
          <p:cNvPr id="8" name="Picture 2" descr="C:\Users\Katucha\Desktop\Dossiers de Bureau\PRESSE RUSSE-images\1931_N°52_3_RI - Copie.jpg"/>
          <p:cNvPicPr>
            <a:picLocks noChangeAspect="1" noChangeArrowheads="1"/>
          </p:cNvPicPr>
          <p:nvPr/>
        </p:nvPicPr>
        <p:blipFill>
          <a:blip r:embed="rId3" cstate="print"/>
          <a:srcRect/>
          <a:stretch>
            <a:fillRect/>
          </a:stretch>
        </p:blipFill>
        <p:spPr bwMode="auto">
          <a:xfrm>
            <a:off x="7380312" y="476672"/>
            <a:ext cx="864096" cy="1184648"/>
          </a:xfrm>
          <a:prstGeom prst="rect">
            <a:avLst/>
          </a:prstGeom>
          <a:noFill/>
        </p:spPr>
      </p:pic>
      <p:pic>
        <p:nvPicPr>
          <p:cNvPr id="30723" name="Picture 3" descr="C:\Users\Katucha\Desktop\Dossiers de Bureau\PRESSE RUSSE-images\1936_n°16_5_RI - Copie (2).jpg"/>
          <p:cNvPicPr>
            <a:picLocks noChangeAspect="1" noChangeArrowheads="1"/>
          </p:cNvPicPr>
          <p:nvPr/>
        </p:nvPicPr>
        <p:blipFill>
          <a:blip r:embed="rId4" cstate="print"/>
          <a:srcRect/>
          <a:stretch>
            <a:fillRect/>
          </a:stretch>
        </p:blipFill>
        <p:spPr bwMode="auto">
          <a:xfrm>
            <a:off x="5580112" y="476672"/>
            <a:ext cx="1152128" cy="127620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1684831" y="2666037"/>
            <a:ext cx="5774337"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II. </a:t>
            </a:r>
            <a:r>
              <a:rPr kumimoji="0" lang="fr-FR" sz="2400" b="1" i="1"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L’enfant perdu du fripon</a:t>
            </a:r>
            <a:r>
              <a:rPr kumimoji="0" lang="fr-FR" sz="2400" b="1"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à qui ou à quoi s’identifiaient les émigrés ?</a:t>
            </a:r>
            <a:endParaRPr kumimoji="0" lang="fr-FR" sz="2400" b="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p:cNvPicPr>
            <a:picLocks noChangeAspect="1" noChangeArrowheads="1"/>
          </p:cNvPicPr>
          <p:nvPr/>
        </p:nvPicPr>
        <p:blipFill>
          <a:blip r:embed="rId2" cstate="print"/>
          <a:srcRect/>
          <a:stretch>
            <a:fillRect/>
          </a:stretch>
        </p:blipFill>
        <p:spPr bwMode="auto">
          <a:xfrm>
            <a:off x="3563888" y="260648"/>
            <a:ext cx="3657600" cy="2743201"/>
          </a:xfrm>
          <a:prstGeom prst="rect">
            <a:avLst/>
          </a:prstGeom>
          <a:noFill/>
        </p:spPr>
      </p:pic>
      <p:sp>
        <p:nvSpPr>
          <p:cNvPr id="4" name="Rectangle 3"/>
          <p:cNvSpPr/>
          <p:nvPr/>
        </p:nvSpPr>
        <p:spPr>
          <a:xfrm>
            <a:off x="6012160" y="3068960"/>
            <a:ext cx="2055243" cy="276999"/>
          </a:xfrm>
          <a:prstGeom prst="rect">
            <a:avLst/>
          </a:prstGeom>
        </p:spPr>
        <p:txBody>
          <a:bodyPr wrap="none">
            <a:spAutoFit/>
          </a:bodyPr>
          <a:lstStyle/>
          <a:p>
            <a:r>
              <a:rPr lang="fr-FR" sz="1200" i="1" dirty="0" smtClean="0"/>
              <a:t>Casanova </a:t>
            </a:r>
            <a:r>
              <a:rPr lang="fr-FR" sz="1200" dirty="0" smtClean="0"/>
              <a:t>de A. Volkoff (1926)</a:t>
            </a:r>
            <a:endParaRPr lang="fr-FR" sz="1200" dirty="0"/>
          </a:p>
        </p:txBody>
      </p:sp>
      <p:pic>
        <p:nvPicPr>
          <p:cNvPr id="4098" name="Picture 2" descr="http://t3.gstatic.com/images?q=tbn:ANd9GcTT-TZ-EMC5-52qMHC4L0FSnZ3LNAVQ486sHfgGU7BgQOB4kodirg"/>
          <p:cNvPicPr>
            <a:picLocks noChangeAspect="1" noChangeArrowheads="1"/>
          </p:cNvPicPr>
          <p:nvPr/>
        </p:nvPicPr>
        <p:blipFill>
          <a:blip r:embed="rId3" cstate="print"/>
          <a:srcRect/>
          <a:stretch>
            <a:fillRect/>
          </a:stretch>
        </p:blipFill>
        <p:spPr bwMode="auto">
          <a:xfrm>
            <a:off x="7236296" y="260648"/>
            <a:ext cx="1714500" cy="2667000"/>
          </a:xfrm>
          <a:prstGeom prst="rect">
            <a:avLst/>
          </a:prstGeom>
          <a:noFill/>
        </p:spPr>
      </p:pic>
      <p:pic>
        <p:nvPicPr>
          <p:cNvPr id="4100" name="Picture 4" descr="http://photo.auction.fr/c/0/1/ladislas-alexandrovitch-starewitch-fetiche-mascotte-1349425947703101.jpeg"/>
          <p:cNvPicPr>
            <a:picLocks noChangeAspect="1" noChangeArrowheads="1"/>
          </p:cNvPicPr>
          <p:nvPr/>
        </p:nvPicPr>
        <p:blipFill>
          <a:blip r:embed="rId4" cstate="print"/>
          <a:srcRect/>
          <a:stretch>
            <a:fillRect/>
          </a:stretch>
        </p:blipFill>
        <p:spPr bwMode="auto">
          <a:xfrm>
            <a:off x="179512" y="3689648"/>
            <a:ext cx="4363197" cy="3168352"/>
          </a:xfrm>
          <a:prstGeom prst="rect">
            <a:avLst/>
          </a:prstGeom>
          <a:noFill/>
        </p:spPr>
      </p:pic>
      <p:pic>
        <p:nvPicPr>
          <p:cNvPr id="4102" name="Picture 6" descr="http://media.kickstatic.com/kickapps/images/66470/photos/PHOTO_9454514_66470_18660554_ap.jpg"/>
          <p:cNvPicPr>
            <a:picLocks noChangeAspect="1" noChangeArrowheads="1"/>
          </p:cNvPicPr>
          <p:nvPr/>
        </p:nvPicPr>
        <p:blipFill>
          <a:blip r:embed="rId5" cstate="print"/>
          <a:srcRect/>
          <a:stretch>
            <a:fillRect/>
          </a:stretch>
        </p:blipFill>
        <p:spPr bwMode="auto">
          <a:xfrm>
            <a:off x="4607496" y="3833663"/>
            <a:ext cx="4536504" cy="3024337"/>
          </a:xfrm>
          <a:prstGeom prst="rect">
            <a:avLst/>
          </a:prstGeom>
          <a:noFill/>
        </p:spPr>
      </p:pic>
      <p:sp>
        <p:nvSpPr>
          <p:cNvPr id="8" name="Rectangle 7"/>
          <p:cNvSpPr/>
          <p:nvPr/>
        </p:nvSpPr>
        <p:spPr>
          <a:xfrm>
            <a:off x="4572000" y="3501008"/>
            <a:ext cx="2714910" cy="276999"/>
          </a:xfrm>
          <a:prstGeom prst="rect">
            <a:avLst/>
          </a:prstGeom>
        </p:spPr>
        <p:txBody>
          <a:bodyPr wrap="none">
            <a:spAutoFit/>
          </a:bodyPr>
          <a:lstStyle/>
          <a:p>
            <a:r>
              <a:rPr lang="fr-FR" sz="1200" i="1" dirty="0" smtClean="0"/>
              <a:t>Fétiche Mascotte </a:t>
            </a:r>
            <a:r>
              <a:rPr lang="fr-FR" sz="1200" dirty="0" smtClean="0"/>
              <a:t>de L. Starewitch (1933</a:t>
            </a:r>
            <a:r>
              <a:rPr lang="fr-FR" sz="1200" i="1" dirty="0" smtClean="0"/>
              <a:t>)</a:t>
            </a:r>
            <a:endParaRPr lang="fr-FR" sz="1200" dirty="0"/>
          </a:p>
        </p:txBody>
      </p:sp>
      <p:pic>
        <p:nvPicPr>
          <p:cNvPr id="4104" name="Picture 8" descr="Image"/>
          <p:cNvPicPr>
            <a:picLocks noChangeAspect="1" noChangeArrowheads="1"/>
          </p:cNvPicPr>
          <p:nvPr/>
        </p:nvPicPr>
        <p:blipFill>
          <a:blip r:embed="rId6" cstate="print"/>
          <a:srcRect/>
          <a:stretch>
            <a:fillRect/>
          </a:stretch>
        </p:blipFill>
        <p:spPr bwMode="auto">
          <a:xfrm>
            <a:off x="0" y="188640"/>
            <a:ext cx="3048000" cy="2390775"/>
          </a:xfrm>
          <a:prstGeom prst="rect">
            <a:avLst/>
          </a:prstGeom>
          <a:noFill/>
        </p:spPr>
      </p:pic>
      <p:sp>
        <p:nvSpPr>
          <p:cNvPr id="10" name="Rectangle 9"/>
          <p:cNvSpPr/>
          <p:nvPr/>
        </p:nvSpPr>
        <p:spPr>
          <a:xfrm>
            <a:off x="0" y="2636912"/>
            <a:ext cx="2941318" cy="276999"/>
          </a:xfrm>
          <a:prstGeom prst="rect">
            <a:avLst/>
          </a:prstGeom>
        </p:spPr>
        <p:txBody>
          <a:bodyPr wrap="none">
            <a:spAutoFit/>
          </a:bodyPr>
          <a:lstStyle/>
          <a:p>
            <a:r>
              <a:rPr lang="fr-FR" sz="1200" i="1" dirty="0" smtClean="0"/>
              <a:t>L’Enfant du carnaval </a:t>
            </a:r>
            <a:r>
              <a:rPr lang="fr-FR" sz="1200" dirty="0" smtClean="0"/>
              <a:t>de I. Mosjoukine (1921)</a:t>
            </a:r>
            <a:endParaRPr lang="fr-FR"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2987824" cy="2516837"/>
          </a:xfrm>
          <a:prstGeom prst="rect">
            <a:avLst/>
          </a:prstGeom>
          <a:noFill/>
          <a:ln w="9525">
            <a:noFill/>
            <a:miter lim="800000"/>
            <a:headEnd/>
            <a:tailEnd/>
          </a:ln>
        </p:spPr>
      </p:pic>
      <p:pic>
        <p:nvPicPr>
          <p:cNvPr id="31746" name="Picture 2" descr="http://i199.photobucket.com/albums/aa123/cleteux/SilverScreen/Lissenko.jpg"/>
          <p:cNvPicPr>
            <a:picLocks noChangeAspect="1" noChangeArrowheads="1"/>
          </p:cNvPicPr>
          <p:nvPr/>
        </p:nvPicPr>
        <p:blipFill>
          <a:blip r:embed="rId3" cstate="print"/>
          <a:srcRect/>
          <a:stretch>
            <a:fillRect/>
          </a:stretch>
        </p:blipFill>
        <p:spPr bwMode="auto">
          <a:xfrm>
            <a:off x="179512" y="3068960"/>
            <a:ext cx="2376264" cy="3267075"/>
          </a:xfrm>
          <a:prstGeom prst="rect">
            <a:avLst/>
          </a:prstGeom>
          <a:noFill/>
        </p:spPr>
      </p:pic>
      <p:sp>
        <p:nvSpPr>
          <p:cNvPr id="6" name="Rectangle 5"/>
          <p:cNvSpPr/>
          <p:nvPr/>
        </p:nvSpPr>
        <p:spPr>
          <a:xfrm>
            <a:off x="0" y="2564904"/>
            <a:ext cx="2995820" cy="276999"/>
          </a:xfrm>
          <a:prstGeom prst="rect">
            <a:avLst/>
          </a:prstGeom>
        </p:spPr>
        <p:txBody>
          <a:bodyPr wrap="none">
            <a:spAutoFit/>
          </a:bodyPr>
          <a:lstStyle/>
          <a:p>
            <a:r>
              <a:rPr lang="fr-FR" sz="1200" i="1" dirty="0" smtClean="0"/>
              <a:t>L’Enfant du carnaval </a:t>
            </a:r>
            <a:r>
              <a:rPr lang="fr-FR" sz="1200" dirty="0" smtClean="0"/>
              <a:t>de I. Mosjoukine (1921) </a:t>
            </a:r>
            <a:endParaRPr lang="fr-FR" sz="1200" dirty="0"/>
          </a:p>
        </p:txBody>
      </p:sp>
      <p:pic>
        <p:nvPicPr>
          <p:cNvPr id="31747" name="Picture 3" descr="C:\Users\Katucha\Desktop\photos cité\f44347.jpg"/>
          <p:cNvPicPr>
            <a:picLocks noChangeAspect="1" noChangeArrowheads="1"/>
          </p:cNvPicPr>
          <p:nvPr/>
        </p:nvPicPr>
        <p:blipFill>
          <a:blip r:embed="rId4" cstate="print"/>
          <a:srcRect/>
          <a:stretch>
            <a:fillRect/>
          </a:stretch>
        </p:blipFill>
        <p:spPr bwMode="auto">
          <a:xfrm>
            <a:off x="3131840" y="0"/>
            <a:ext cx="2736303" cy="3573016"/>
          </a:xfrm>
          <a:prstGeom prst="rect">
            <a:avLst/>
          </a:prstGeom>
          <a:noFill/>
        </p:spPr>
      </p:pic>
      <p:sp>
        <p:nvSpPr>
          <p:cNvPr id="8" name="Rectangle 7"/>
          <p:cNvSpPr/>
          <p:nvPr/>
        </p:nvSpPr>
        <p:spPr>
          <a:xfrm>
            <a:off x="3203848" y="3573016"/>
            <a:ext cx="2738442" cy="461665"/>
          </a:xfrm>
          <a:prstGeom prst="rect">
            <a:avLst/>
          </a:prstGeom>
        </p:spPr>
        <p:txBody>
          <a:bodyPr wrap="none">
            <a:spAutoFit/>
          </a:bodyPr>
          <a:lstStyle/>
          <a:p>
            <a:r>
              <a:rPr lang="fr-FR" sz="1200" i="1" dirty="0" smtClean="0"/>
              <a:t>L’Enfant du carnaval </a:t>
            </a:r>
            <a:r>
              <a:rPr lang="fr-FR" sz="1200" dirty="0" smtClean="0"/>
              <a:t>de A. Volkoff (1934) </a:t>
            </a:r>
          </a:p>
          <a:p>
            <a:r>
              <a:rPr lang="fr-FR" sz="1200" dirty="0" smtClean="0"/>
              <a:t>(remake du film de Mosjoukine de 1921)</a:t>
            </a:r>
            <a:endParaRPr lang="fr-FR" sz="1200" dirty="0"/>
          </a:p>
        </p:txBody>
      </p:sp>
      <p:pic>
        <p:nvPicPr>
          <p:cNvPr id="31749" name="Picture 5" descr="http://www.cinema-francais.fr/images/affiches/affiches_m/affiches_moguy_leonide/le_mioche01.jpg"/>
          <p:cNvPicPr>
            <a:picLocks noChangeAspect="1" noChangeArrowheads="1"/>
          </p:cNvPicPr>
          <p:nvPr/>
        </p:nvPicPr>
        <p:blipFill>
          <a:blip r:embed="rId5" cstate="print"/>
          <a:srcRect/>
          <a:stretch>
            <a:fillRect/>
          </a:stretch>
        </p:blipFill>
        <p:spPr bwMode="auto">
          <a:xfrm>
            <a:off x="6156176" y="0"/>
            <a:ext cx="2819400" cy="3486151"/>
          </a:xfrm>
          <a:prstGeom prst="rect">
            <a:avLst/>
          </a:prstGeom>
          <a:noFill/>
        </p:spPr>
      </p:pic>
      <p:sp>
        <p:nvSpPr>
          <p:cNvPr id="10" name="Rectangle 9"/>
          <p:cNvSpPr/>
          <p:nvPr/>
        </p:nvSpPr>
        <p:spPr>
          <a:xfrm>
            <a:off x="6588224" y="3501008"/>
            <a:ext cx="2061783" cy="276999"/>
          </a:xfrm>
          <a:prstGeom prst="rect">
            <a:avLst/>
          </a:prstGeom>
        </p:spPr>
        <p:txBody>
          <a:bodyPr wrap="none">
            <a:spAutoFit/>
          </a:bodyPr>
          <a:lstStyle/>
          <a:p>
            <a:r>
              <a:rPr lang="fr-FR" sz="1200" i="1" dirty="0" smtClean="0"/>
              <a:t>Le Mioche </a:t>
            </a:r>
            <a:r>
              <a:rPr lang="fr-FR" sz="1200" dirty="0" smtClean="0"/>
              <a:t>de L. </a:t>
            </a:r>
            <a:r>
              <a:rPr lang="fr-FR" sz="1200" dirty="0" err="1" smtClean="0"/>
              <a:t>Moguy</a:t>
            </a:r>
            <a:r>
              <a:rPr lang="fr-FR" sz="1200" dirty="0" smtClean="0"/>
              <a:t> (1936)</a:t>
            </a:r>
            <a:endParaRPr lang="fr-FR" sz="1200" dirty="0"/>
          </a:p>
        </p:txBody>
      </p:sp>
      <p:sp>
        <p:nvSpPr>
          <p:cNvPr id="11" name="Rectangle 10"/>
          <p:cNvSpPr/>
          <p:nvPr/>
        </p:nvSpPr>
        <p:spPr>
          <a:xfrm>
            <a:off x="0" y="6381328"/>
            <a:ext cx="2759217" cy="276999"/>
          </a:xfrm>
          <a:prstGeom prst="rect">
            <a:avLst/>
          </a:prstGeom>
        </p:spPr>
        <p:txBody>
          <a:bodyPr wrap="none">
            <a:spAutoFit/>
          </a:bodyPr>
          <a:lstStyle/>
          <a:p>
            <a:r>
              <a:rPr lang="fr-FR" sz="1200" i="1" dirty="0" smtClean="0"/>
              <a:t>Le Brasier ardent </a:t>
            </a:r>
            <a:r>
              <a:rPr lang="fr-FR" sz="1200" dirty="0" smtClean="0"/>
              <a:t>de I. Mosjoukine (1923)</a:t>
            </a:r>
            <a:endParaRPr lang="fr-FR" sz="1200" dirty="0"/>
          </a:p>
        </p:txBody>
      </p:sp>
      <p:pic>
        <p:nvPicPr>
          <p:cNvPr id="31751" name="Picture 7" descr="http://www.dvdclassik.com/upload/images/affiches/fetiche-mascotte.jpeg"/>
          <p:cNvPicPr>
            <a:picLocks noChangeAspect="1" noChangeArrowheads="1"/>
          </p:cNvPicPr>
          <p:nvPr/>
        </p:nvPicPr>
        <p:blipFill>
          <a:blip r:embed="rId6" cstate="print"/>
          <a:srcRect/>
          <a:stretch>
            <a:fillRect/>
          </a:stretch>
        </p:blipFill>
        <p:spPr bwMode="auto">
          <a:xfrm>
            <a:off x="5004048" y="4077072"/>
            <a:ext cx="4139952" cy="2780928"/>
          </a:xfrm>
          <a:prstGeom prst="rect">
            <a:avLst/>
          </a:prstGeom>
          <a:noFill/>
        </p:spPr>
      </p:pic>
      <p:sp>
        <p:nvSpPr>
          <p:cNvPr id="13" name="Rectangle 12"/>
          <p:cNvSpPr/>
          <p:nvPr/>
        </p:nvSpPr>
        <p:spPr>
          <a:xfrm>
            <a:off x="3059832" y="5229200"/>
            <a:ext cx="1932645" cy="646331"/>
          </a:xfrm>
          <a:prstGeom prst="rect">
            <a:avLst/>
          </a:prstGeom>
        </p:spPr>
        <p:txBody>
          <a:bodyPr wrap="none">
            <a:spAutoFit/>
          </a:bodyPr>
          <a:lstStyle/>
          <a:p>
            <a:r>
              <a:rPr lang="fr-FR" sz="1200" dirty="0" smtClean="0"/>
              <a:t>La « naissance » de Fétiche  </a:t>
            </a:r>
          </a:p>
          <a:p>
            <a:r>
              <a:rPr lang="fr-FR" sz="1200" dirty="0" smtClean="0"/>
              <a:t>dans </a:t>
            </a:r>
            <a:r>
              <a:rPr lang="fr-FR" sz="1200" i="1" dirty="0" smtClean="0"/>
              <a:t>Fétiche Mascotte </a:t>
            </a:r>
            <a:r>
              <a:rPr lang="fr-FR" sz="1200" dirty="0" smtClean="0"/>
              <a:t>de </a:t>
            </a:r>
          </a:p>
          <a:p>
            <a:r>
              <a:rPr lang="fr-FR" sz="1200" dirty="0" smtClean="0"/>
              <a:t>L. Starewitch (1933)</a:t>
            </a:r>
            <a:endParaRPr lang="fr-FR"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996952"/>
            <a:ext cx="3751796" cy="461665"/>
          </a:xfrm>
          <a:prstGeom prst="rect">
            <a:avLst/>
          </a:prstGeom>
        </p:spPr>
        <p:txBody>
          <a:bodyPr wrap="none">
            <a:spAutoFit/>
          </a:bodyPr>
          <a:lstStyle/>
          <a:p>
            <a:r>
              <a:rPr lang="fr-FR" sz="1200" dirty="0" smtClean="0"/>
              <a:t>Pierre Brasseur  dans le rôle de </a:t>
            </a:r>
            <a:r>
              <a:rPr lang="fr-FR" sz="1200" dirty="0" err="1" smtClean="0"/>
              <a:t>Koretzky</a:t>
            </a:r>
            <a:r>
              <a:rPr lang="fr-FR" sz="1200" dirty="0" smtClean="0"/>
              <a:t>, un escroc russe</a:t>
            </a:r>
          </a:p>
          <a:p>
            <a:r>
              <a:rPr lang="fr-FR" sz="1200" dirty="0" smtClean="0"/>
              <a:t>(</a:t>
            </a:r>
            <a:r>
              <a:rPr lang="fr-FR" sz="1200" i="1" dirty="0" smtClean="0"/>
              <a:t>La Chanson d’une nuit </a:t>
            </a:r>
            <a:r>
              <a:rPr lang="fr-FR" sz="1200" dirty="0" smtClean="0"/>
              <a:t>de A. </a:t>
            </a:r>
            <a:r>
              <a:rPr lang="fr-FR" sz="1200" dirty="0" err="1" smtClean="0"/>
              <a:t>Litvak</a:t>
            </a:r>
            <a:r>
              <a:rPr lang="fr-FR" sz="1200" dirty="0" smtClean="0"/>
              <a:t>  (1932)</a:t>
            </a:r>
            <a:r>
              <a:rPr lang="fr-FR" sz="1200" i="1" dirty="0" smtClean="0"/>
              <a:t> </a:t>
            </a:r>
            <a:endParaRPr lang="fr-FR" sz="1200" dirty="0"/>
          </a:p>
        </p:txBody>
      </p:sp>
      <p:pic>
        <p:nvPicPr>
          <p:cNvPr id="39938" name="Picture 2" descr="Photo de La Chanson d'une nuit"/>
          <p:cNvPicPr>
            <a:picLocks noChangeAspect="1" noChangeArrowheads="1"/>
          </p:cNvPicPr>
          <p:nvPr/>
        </p:nvPicPr>
        <p:blipFill>
          <a:blip r:embed="rId2" cstate="print"/>
          <a:srcRect/>
          <a:stretch>
            <a:fillRect/>
          </a:stretch>
        </p:blipFill>
        <p:spPr bwMode="auto">
          <a:xfrm>
            <a:off x="179512" y="188640"/>
            <a:ext cx="3333750" cy="2705100"/>
          </a:xfrm>
          <a:prstGeom prst="rect">
            <a:avLst/>
          </a:prstGeom>
          <a:noFill/>
        </p:spPr>
      </p:pic>
      <p:sp>
        <p:nvSpPr>
          <p:cNvPr id="39942" name="AutoShape 6" descr="data:image/jpeg;base64,/9j/4AAQSkZJRgABAQAAAQABAAD/2wCEAAkGBhQSEBUUEhQWFRUVGBgVFxcVFBQUFBQUFxQXFRQXFBQXHCYeFxojGRUUHy8gJCcpLCwsFR4xNTAqNSYrLCkBCQoKBQUFDQUFDSkYEhgpKSkpKSkpKSkpKSkpKSkpKSkpKSkpKSkpKSkpKSkpKSkpKSkpKSkpKSkpKSkpKSkpKf/AABEIAMMBAgMBIgACEQEDEQH/xAAcAAABBQEBAQAAAAAAAAAAAAADAAECBAYFBwj/xABAEAACAQIEAwYDBAcGBwAAAAABAgADEQQSITEFBkETIlFhcYGRobEyUsHwBxRCcpLR4SNic4KishYzNGOzwvH/xAAUAQEAAAAAAAAAAAAAAAAAAAAA/8QAFBEBAAAAAAAAAAAAAAAAAAAAAP/aAAwDAQACEQMRAD8As0V0hgIOkYcQCUd5bRfaVVlmmYBkWO8SR2EAUTGORIsIDWj2jER4ESs6XD+FNUVmH7NrCxN/GxG0oU6eZgBuSBC80c9HBvSw9M60yBV0FiOoB9IEHBgiJ16OJwmKBahVAc65CQNbbC4nNqUiDY3HygDbb8+chJldZFl/PtAjJQuGwrVGyoCTr7evhLb08NSv+sYhO7ulPvH0zbX2gcxxIEzQcE54wtTMiIqW0UGxLfjOPjCO0awsLnTw+MCm4gX2lhxAVLQKzGCYSwYBoA7SNpMxrwBtIsdIRoFjAZm0+H4wBhHg82sATmDYwjCAcwFnjxgIoGnpbCWFEr0TpDqYBUlimYBDFXqEIxUXYAkDxIGggX6ZknnnVfnKoQbgC2ouxN7+QtOrydzK1Z3p1GuT3l9BowF/aBrAY1owOkZoCEYmKxiAgSoLdxc2Fxr77zFfpG4ei4s1KbZlqd4+IfZrjp4za5Jyec8FTbDBlVnrbkhdEVdwfGB51hq9jvtrvt6T2PgfHKGJw3b1m71Fe+FPeYLYA2PjeeKrTJO2k6+GxTKvd2tYja/kflA9w4fxahiQMiMVGneRLLY/ZzDW9vPrDVOGYYsLBjYnzAsOoPTQ6zyXgvNdbC5cqKVJLHMDc30+0NdLfOWeMc9VKpOXuXFiVa7H0IAtA7vPHMRoA0aQVQ6AsU63Jtv5ATynGYkl97XnX4jxI1mJc3JAF/ScLGoc6C99/jA03JGHV8SMzWKaqPvNYm/tp8Ztmv13vM1yDg1NF6n7QcW12utvf+k0rQGKwFRZYKwVQQKpEgVhWEG0ADrIGFYQdoEDAuYdjAPAExgrwrGCYwBuYGpDEwDmAwijgxQNTQ2EOogKOwh0GkAqiTkEhBA8v5pwwTFVFAsM1wPAEBvxMblmsaeLpEG3fVD6Ocp+s7vP/DO8lYbHuN+8BdT7i/8ADMjQrZGV/uOr/wALBvwge0IZICMhHT29JK0BpJY1o42gPBY5gKNW5tdGF/MggfOw94UTmcz1suFb+8yr9WPyUwMK7qugAI21Fz6ydOmOmt9beUCWDHQ28pGpWK6CwtoSSB1MC1VxBIyk6DYeElSwqEguSim+oXMxt91bj4k21lSjXVXDMO0Ubrmyg+pGoHn5QzcQ6DQbAaXsPP8Al4wA49aQYdmHA65ytyfEBRYDyuZyMa1mB3AP1natnF9D5X1nBxq2JHQ6wNhyBxoU3amVBWoRa/jNpUTUzAcg4PtHY7FArLudc4uPW1/hPQGWAIwTCHdYJ1gAdYFxLDiAeAEiDMMwgWgQcQLCGaCYQA1N4IwjwRMAbwDLCvBM0BhFEIoGqw+wlhZWo7QwMAyGEUwQMkrQOZzXh8+Eqf3crfwtr8iZ5tkvcT1uvSzoyH9tSv8AECPxnk76HX3gep8t4jtMJRY7mmoPqoyH5qZ1M0zXIWIzYQD7juvxYOP980p1gICSMYCPaAjM1z5WIoUwOtRifZMo/wBzTTATM8+Ub0qZ6AsPcgEfQwMBd0sx0uCR5gHKT8QR7SCYjMe/a+m/US0aF7JYtoVFnyjLfPZhY3F9ZEYcMenh7AWH0gCNdAwJHXoenUSdbioa4AsvQ2sQZGrg7sAfGG4tgqRZP1YBFypnFVjnDjMKltLspupHhaBSTFEEecHXq5umwlqrw5FUHM19dxbzvbpOY9Sy2G94Gg5P5iXCuWa9jl+zvYOG/AT0KjzLQqKXVrLv3rKfcdJ4vmtDYbFlTuQDvrYEQPXqnMtBaZqMSqDbqSfIXEfh/EUxFJKqXyuDa+4sxUg28wZ5DxvjRqWQHQeZ38fWem8o0MuBw4/7Yb+Ni/8A7QOq8BUMNUWBaAB2gyZNoJmgMTAkyZMExgDYwDDWFcwDNAi4gSYR94J94DC8UkDFA1FHYQ2aBonQQl4BFaTUwIMJTMCypnlfGqOSvUHg7j/UbfK09Tpmefc54QjFP4MFce62P+pTA6v6NK91rp4Mj/xKyn/xibcTzHkHF9njCh2qoV/zL31+Qf4z06A4EKBICPVqhQWYgKoLEnYAC5J9oEmIA1+czvMl8QHRdqeYi3UhCxv55gqj96ZnjPP+asxW4QXCWtceDG/xnf4VjsmHqVKhu2VWJy6klV3HTXx2gYftLXt7H1ioGT3bTY7eks9jYQBE6+cs9sAL9fxnPxlW2oletjNLX16/hADxfHec5JS+ohFomtVCJqToPWaXmLlg4emtZPs2VXBI7raAEeNyYGTD333jwlShe5H1giht5eMCtUS5J9Z6dwPnzD2p0WVksqUw32lNlVQTbUXM85YfGXeAYXtMRR6ntaQI8V7Rbm3pvA9mqCVnltllWqIFaqYBjDVDK7GBEmCqGTYwbQBOYEmEqGCYwIGAeHY6QDQJBYo4IjQNPROkLeApHSTvAKDC0zAKYZIFpJkv0gUjmpP0KlfdWv8ARj8Jrac4XPdK+GQ/dqD4Mj3+ggedpiTSqLVQ95GV19Va9ve1vee0YXEK6K6/ZcB1/dYBh8iJ4tiaR3tp+M9M5CxoqYKmt9aV6begJNM+hVgP8pgaQmYn9I/HsijDqdWAep+7+wvvYn2HjNr67dfKeIcy8V7fEVKvRmJF+ibIP4QsCXAOHGvX1F0pjtKn7oYKqn95yq/5iek2vFVcUXPVmGbpcG1/mRMlydzGtDtKT91a2W72vbJmKg+C3a+nUCej1LGip0yki5NrX0y/E2+EDzcY7Lawv116C8t0+Mg6EWPrpH5k4ctJxka+YXGll0NmA+U4NhbM77bKBqYBcZiwSbbTm9uzsES5LG1he5J0AgcSxM9G/R7yn2YWtUXvuRlv+wu+3ibfOBpOT+Qkw9LM9jWYWv8Ad8l/nMx+lLH5TTww3Fqj26E3FMH2zN7rPRuJ8VXDUXq1D3aak22LNsqjzJ0nhmIxtSvVqVqmrO2Y+HkB4ACwHkBAqWZRtFTxwN1/CWauNG0rV6AYZlFrQBbydCsUcMpsVIIINiGGxEAlTWGK3ED17lrmAYuhm0FRe7UXwPQjyI1+Il2qJ5Py5xlsNWDjUbMPvKdx+M9Vp4hXUMpurC4PkYFR4BpZqCAKwBPBPJuYNjAC5g3Gkm0FUaAJmgzCMYJmgIN+dYowP5vFA01FtBCgytSOkMDAOBDJAIYdIFunvOTzt/0o/wARPo86dN7anbrODzZxalUw+RWuwdTax2GYH6wMPidrGaD9G2JP6zUT9k0859VdFX5O0z1Y3E3f6OuC9nQNY/ar7eVNSQvxN29MsDucwVymExDDcUqlvUqQPmZ4bjH7x+E9v5qS+BxH+E3yF54jUpanpqfeBXLSxg8aQbMSVtbLc2t5eEqVRaBDWgaCmmdgRWWwI7lRirEHfLcZenjBcWweSo1r5DZlJFrKRezW0uNr7GUMIhfMBq1rqPva6gedtbeUuYPjTJkpsAyqSAD0BGwPTW594Fzlvg5rVcwAYUypPhrmsTboMs9NwvFalKmGyCqwORUGWmg7xBYudFFupPScPkClTq1HUMNFBy9mEa+a3fYd1wLgX03mW50xprYllQ5qaMyJY3FlY5m8NSPgBA6/OXHXxFlqVKYVWDCnSYOL2Iu1QaGwvoPGZ2wtpOfhUN/lJYom4AgFbA6X+UdqRVdZHC5hrrJ4l+6b/kQORfvaS3TaUlUS3RbWBJDYzacn8cynsWOh1XyJ3HvMSd5Yw9Yg6GB63UaAqmc7gvGO2p6/aAsf5y4zQBtBPtJvBM0AbmBJjtBtAg5tBtExgXMAwijK2kaBpKW0KIOnsJNTANTMspKqGWaUA1VgqMTsASfS2s82xmI75toPjpNpxnjPZXUpe43OxvMJiUuYAK4JBK6//J6zgeK4akqUhWp9xVQDN90AenSeU/Z16TrcM4jSCZKlNW1JzHfXYAjX43gemcXwvaUKtMWvUpsgudLspAN/CeOcf5brYdv7RdD+0pDL8tp6RyzjlzWp1iUNhkezMhvYBW6jXaaHiPAmqKVfJUVh00Ou1/C2vwgfOta1+sBlE1/MnJVegSTSbJcgMO8COh0/GZr9RYGxEAeGq2IPUHS2hB9Z08lOudSKVW+jG/Zuf7xH2D57ek5zYQg6DbrOjRYOnZlQDurDo1rd7xBEDucB4r+pGutQkVKtI0sqDvJmKtnVjptex138pzcZige7QpBEAtq2Z283bqfKwE57VKmUKxJC3sNDlvuAd7eXr4x8hNtbQCrVCanQxU8YGNtum0q4oa+P4x8HSsdYHVqBQvnOLjaust4qpbbac2rUuYCoaDWFotqYNzYR8OdYBGY38o6PGqaGRD+EDs8G4madQG+mx8xNvQxIcXB3E82Vtp3OC8Xy91tunlA1zGBZoLtbi4O8ZngMTBOdIzVIMtAYtA1Hkna0rVakCyj6CKAXaPA19NdBJiQpbSYgFSWUMqqZKrWKoT4AmBn+a693sDfTbwmabeWMbiCW1gK9BlsSLX1HnAHUjKZBtoMVfOB2OF4402vbylj/AIkrK+ZHZT+8fx6ThpWiqPA9G4Nzh2hUO1mGhuLgjxAnB5z5op1wEp0kXKftBQGJ2J+FplkxFjvIVql4E2cMhHWc8Pla4luk1gZXqQCUq5J1gsRRYG4EJSYCHqYsWgV6K3sSI9dwLgQLYvpKtWtrAnia4IAEqqvjaIS02Ww010gV6zaR8ONZFzrHpNYwC1mMGAJKobyI2gGRoWm8ACOkKggajg2LJp2O4nQZ5x+B0yFJnUJgMxgna0m8r1HgRerAM8djBO0C2mwigkbQRQNrSOkneCo7CSvAMhhD5wCmEDQMRxRP7RgB1MBWzFQTqBp6TR8T4IWbMttd7yHFcIEw6jzF/hAy3ZXIHj+MFiMMUYqemk6Ap94eo+s6PFuCPUqsyjQ6/KBmcwkg87VHlNyRmsB18Zer8rjMqpsR3iYHB4bgDVqBF3N/kJ2a3KFUDSze81PD+GpTAygXA36/GXK57h9D9IHllRrAiUC356ToVqZiwnCHqMFVT3jYGxt8YHMYGM7aC/wmj47y4cOqG9y1wfAEWmbq0TArsY2W8spQlhKC9flApHCNlDEaG4BtobWvY9bXHxkBLuOLBQLnKL2HQX3I+A+E57QIlrmEUeMGBrCq0BBZIrJDYW94SlSLNYDfSBfwHBO0XMTadBeBAHfSX8LRCIF8IYvAilMLtoImMYmQZoEalTpK1QydRoCo0AbmRL6x5AtAtIdB6RQAeKBtqLaQwMqUm0EItSAe8mpglaTEA2ecnjbg5FPiT8v6zoGpOHx+scy+kCi9EdotvEfWa1RMZhKt6q/vD6zXq8Al5JWgryWeBYV5U4mXy9w6jp4iTzyQeBmuD8FZqgdhZR0PWaxWSnb7K+HT4QatM7xuuO0OY7bekC1zrUBog72a4t6Wnn9dpoatanUXKXNht5GcfEcJNzlNx0gVAZOlXA1MFiMOwtoZALpALjsRmA8pR3h2TwjBIAMkknhJuRBJAsUz0nR4MwFTacgbyzh6hBuOnvA14qi0i1Sc2nxDSGTE3gWS8HUrQRqaQbVIEnqQTGRNSQFSBJ30kM0TPpcwZeBaTYf0ikUqaD0iga+k2gk88rUqmg9BJdpAsrUkw+kqCpJdrAtF5wONtdx6TqdrOLxapd/aBXwK/wBoPWaxaky/DP8AmTQrUgWRUi7WV88iWgWw8dXlXtYDF4zKLiBdr4rKCT0ExXFeKF3J6dJZ4lxQm4vp1nDqawGerFTxpB3leo0Gh1EDrDiVxYi8Z0BtYbzm31h6GNykdbQJYunY28NIB6TdIWriLm8bt/GBSqA7RgstVmBle8BKIWkY1HTeWUQWgGoNcSyQQNJWVgJL9ZgGXEGRevK5rX6R9YE+29owqSKx7QCZ7+EcSAaOLXgWUU2EUSPoI0DUUl0EdxFFAih2kzHigRI0nGxw70UUBcPHfnYG0UUCbSNQxRQFl3lfiFIZdoooGcxK6yt2YvFFAG9Ifm8GKIv/AFMUUBdmIjQHh8zFFAbsR4fMxGiPyTFFAhTpDwkWpD8kxRQCiiPD6x2SKKAqax6K3B/mYooB+yEJSoi+31iigMaYj9kPzeKKA/ZCMKY/N48UCzTpiw9B1MeKKB//2Q=="/>
          <p:cNvSpPr>
            <a:spLocks noChangeAspect="1" noChangeArrowheads="1"/>
          </p:cNvSpPr>
          <p:nvPr/>
        </p:nvSpPr>
        <p:spPr bwMode="auto">
          <a:xfrm>
            <a:off x="155575" y="-890588"/>
            <a:ext cx="2457450" cy="1857376"/>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9944" name="Picture 8" descr="http://www.dvdclassik.com/upload/images/galeries/film-le-roman-de-renart5.jpg"/>
          <p:cNvPicPr>
            <a:picLocks noChangeAspect="1" noChangeArrowheads="1"/>
          </p:cNvPicPr>
          <p:nvPr/>
        </p:nvPicPr>
        <p:blipFill>
          <a:blip r:embed="rId3" cstate="print"/>
          <a:srcRect/>
          <a:stretch>
            <a:fillRect/>
          </a:stretch>
        </p:blipFill>
        <p:spPr bwMode="auto">
          <a:xfrm>
            <a:off x="4283968" y="1"/>
            <a:ext cx="4860032" cy="3717032"/>
          </a:xfrm>
          <a:prstGeom prst="rect">
            <a:avLst/>
          </a:prstGeom>
          <a:noFill/>
        </p:spPr>
      </p:pic>
      <p:pic>
        <p:nvPicPr>
          <p:cNvPr id="39946" name="Picture 10" descr="&lt;p&gt;© Wladyslaw Starewicz Production&lt;/p&gt;"/>
          <p:cNvPicPr>
            <a:picLocks noChangeAspect="1" noChangeArrowheads="1"/>
          </p:cNvPicPr>
          <p:nvPr/>
        </p:nvPicPr>
        <p:blipFill>
          <a:blip r:embed="rId4" cstate="print"/>
          <a:srcRect/>
          <a:stretch>
            <a:fillRect/>
          </a:stretch>
        </p:blipFill>
        <p:spPr bwMode="auto">
          <a:xfrm>
            <a:off x="0" y="3429001"/>
            <a:ext cx="5774221" cy="3429000"/>
          </a:xfrm>
          <a:prstGeom prst="rect">
            <a:avLst/>
          </a:prstGeom>
          <a:noFill/>
        </p:spPr>
      </p:pic>
      <p:sp>
        <p:nvSpPr>
          <p:cNvPr id="11" name="Rectangle 10"/>
          <p:cNvSpPr/>
          <p:nvPr/>
        </p:nvSpPr>
        <p:spPr>
          <a:xfrm>
            <a:off x="5868144" y="3933056"/>
            <a:ext cx="2903808" cy="276999"/>
          </a:xfrm>
          <a:prstGeom prst="rect">
            <a:avLst/>
          </a:prstGeom>
        </p:spPr>
        <p:txBody>
          <a:bodyPr wrap="none">
            <a:spAutoFit/>
          </a:bodyPr>
          <a:lstStyle/>
          <a:p>
            <a:r>
              <a:rPr lang="fr-FR" sz="1200" i="1" dirty="0" smtClean="0"/>
              <a:t>Le Roman de </a:t>
            </a:r>
            <a:r>
              <a:rPr lang="fr-FR" sz="1200" i="1" dirty="0" err="1" smtClean="0"/>
              <a:t>Renart</a:t>
            </a:r>
            <a:r>
              <a:rPr lang="fr-FR" sz="1200" i="1" dirty="0" smtClean="0"/>
              <a:t> </a:t>
            </a:r>
            <a:r>
              <a:rPr lang="fr-FR" sz="1200" dirty="0" smtClean="0"/>
              <a:t>de L. Starewitch (1939)</a:t>
            </a:r>
            <a:endParaRPr lang="fr-FR"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ucha\Desktop\PRESSE RUSSE-images\Bejentsev.jpg"/>
          <p:cNvPicPr>
            <a:picLocks noChangeAspect="1" noChangeArrowheads="1"/>
          </p:cNvPicPr>
          <p:nvPr/>
        </p:nvPicPr>
        <p:blipFill>
          <a:blip r:embed="rId2" cstate="print"/>
          <a:srcRect/>
          <a:stretch>
            <a:fillRect/>
          </a:stretch>
        </p:blipFill>
        <p:spPr bwMode="auto">
          <a:xfrm>
            <a:off x="323528" y="0"/>
            <a:ext cx="4824536" cy="6669360"/>
          </a:xfrm>
          <a:prstGeom prst="rect">
            <a:avLst/>
          </a:prstGeom>
          <a:noFill/>
        </p:spPr>
      </p:pic>
      <p:sp>
        <p:nvSpPr>
          <p:cNvPr id="5" name="Rectangle 4"/>
          <p:cNvSpPr/>
          <p:nvPr/>
        </p:nvSpPr>
        <p:spPr>
          <a:xfrm>
            <a:off x="5508104" y="5517232"/>
            <a:ext cx="3240360" cy="646331"/>
          </a:xfrm>
          <a:prstGeom prst="rect">
            <a:avLst/>
          </a:prstGeom>
        </p:spPr>
        <p:txBody>
          <a:bodyPr wrap="square">
            <a:spAutoFit/>
          </a:bodyPr>
          <a:lstStyle/>
          <a:p>
            <a:r>
              <a:rPr lang="fr-FR" sz="1200" dirty="0" smtClean="0"/>
              <a:t>AGHA, « Ivan Ivanovitch </a:t>
            </a:r>
            <a:r>
              <a:rPr lang="fr-FR" sz="1200" dirty="0" err="1" smtClean="0"/>
              <a:t>Bejentsev</a:t>
            </a:r>
            <a:r>
              <a:rPr lang="fr-FR" sz="1200" dirty="0" smtClean="0"/>
              <a:t> : Histoire d’un steak »,  </a:t>
            </a:r>
            <a:r>
              <a:rPr lang="fr-FR" sz="1200" i="1" dirty="0" smtClean="0"/>
              <a:t>La Russie Illustrée</a:t>
            </a:r>
            <a:r>
              <a:rPr lang="fr-FR" sz="1200" dirty="0" smtClean="0"/>
              <a:t>  - n° 10 – 1 janvier 1925, p. 7. </a:t>
            </a:r>
            <a:endParaRPr lang="fr-FR"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ucha\Desktop\PRESSE RUSSE-images\1928_n20_3_RI.jpg"/>
          <p:cNvPicPr>
            <a:picLocks noChangeAspect="1" noChangeArrowheads="1"/>
          </p:cNvPicPr>
          <p:nvPr/>
        </p:nvPicPr>
        <p:blipFill>
          <a:blip r:embed="rId2" cstate="print"/>
          <a:srcRect/>
          <a:stretch>
            <a:fillRect/>
          </a:stretch>
        </p:blipFill>
        <p:spPr bwMode="auto">
          <a:xfrm>
            <a:off x="6588224" y="188640"/>
            <a:ext cx="2282230" cy="4608512"/>
          </a:xfrm>
          <a:prstGeom prst="rect">
            <a:avLst/>
          </a:prstGeom>
          <a:noFill/>
        </p:spPr>
      </p:pic>
      <p:sp>
        <p:nvSpPr>
          <p:cNvPr id="5" name="Rectangle 4"/>
          <p:cNvSpPr/>
          <p:nvPr/>
        </p:nvSpPr>
        <p:spPr>
          <a:xfrm>
            <a:off x="6176649" y="5013176"/>
            <a:ext cx="2967351" cy="276999"/>
          </a:xfrm>
          <a:prstGeom prst="rect">
            <a:avLst/>
          </a:prstGeom>
        </p:spPr>
        <p:txBody>
          <a:bodyPr wrap="none">
            <a:spAutoFit/>
          </a:bodyPr>
          <a:lstStyle/>
          <a:p>
            <a:r>
              <a:rPr lang="fr-FR" sz="1200" i="1" dirty="0" smtClean="0"/>
              <a:t>La Russie Illustrée</a:t>
            </a:r>
            <a:r>
              <a:rPr lang="fr-FR" sz="1200" dirty="0" smtClean="0"/>
              <a:t>  - n° 20 (157) – 1928, p. 3. </a:t>
            </a:r>
            <a:endParaRPr lang="fr-FR" sz="1200" dirty="0"/>
          </a:p>
        </p:txBody>
      </p:sp>
      <p:pic>
        <p:nvPicPr>
          <p:cNvPr id="6" name="Picture 7" descr="C:\Users\Katucha\Desktop\1926_n°38_3_RI.jpg"/>
          <p:cNvPicPr>
            <a:picLocks noChangeAspect="1" noChangeArrowheads="1"/>
          </p:cNvPicPr>
          <p:nvPr/>
        </p:nvPicPr>
        <p:blipFill>
          <a:blip r:embed="rId3" cstate="print"/>
          <a:srcRect/>
          <a:stretch>
            <a:fillRect/>
          </a:stretch>
        </p:blipFill>
        <p:spPr bwMode="auto">
          <a:xfrm>
            <a:off x="323528" y="260648"/>
            <a:ext cx="2474022" cy="3384376"/>
          </a:xfrm>
          <a:prstGeom prst="rect">
            <a:avLst/>
          </a:prstGeom>
          <a:noFill/>
        </p:spPr>
      </p:pic>
      <p:sp>
        <p:nvSpPr>
          <p:cNvPr id="7" name="Rectangle 6"/>
          <p:cNvSpPr/>
          <p:nvPr/>
        </p:nvSpPr>
        <p:spPr>
          <a:xfrm>
            <a:off x="179512" y="4005064"/>
            <a:ext cx="2815066" cy="276999"/>
          </a:xfrm>
          <a:prstGeom prst="rect">
            <a:avLst/>
          </a:prstGeom>
        </p:spPr>
        <p:txBody>
          <a:bodyPr wrap="none">
            <a:spAutoFit/>
          </a:bodyPr>
          <a:lstStyle/>
          <a:p>
            <a:r>
              <a:rPr lang="fr-FR" sz="1200" i="1" dirty="0" smtClean="0"/>
              <a:t>La Russie Illustrée</a:t>
            </a:r>
            <a:r>
              <a:rPr lang="fr-FR" sz="1200" dirty="0" smtClean="0"/>
              <a:t>  - n° 38 (71) – 1926, p. 3</a:t>
            </a:r>
            <a:endParaRPr lang="fr-FR" sz="1200" dirty="0"/>
          </a:p>
        </p:txBody>
      </p:sp>
      <p:pic>
        <p:nvPicPr>
          <p:cNvPr id="8" name="Picture 3" descr="C:\Users\Katucha\Desktop\PRESSE RUSSE-images\1928_N11_3_RI.jpg"/>
          <p:cNvPicPr>
            <a:picLocks noChangeAspect="1" noChangeArrowheads="1"/>
          </p:cNvPicPr>
          <p:nvPr/>
        </p:nvPicPr>
        <p:blipFill>
          <a:blip r:embed="rId4" cstate="print"/>
          <a:srcRect/>
          <a:stretch>
            <a:fillRect/>
          </a:stretch>
        </p:blipFill>
        <p:spPr bwMode="auto">
          <a:xfrm>
            <a:off x="3419872" y="0"/>
            <a:ext cx="2232248" cy="3861048"/>
          </a:xfrm>
          <a:prstGeom prst="rect">
            <a:avLst/>
          </a:prstGeom>
          <a:noFill/>
        </p:spPr>
      </p:pic>
      <p:sp>
        <p:nvSpPr>
          <p:cNvPr id="9" name="Rectangle 8"/>
          <p:cNvSpPr/>
          <p:nvPr/>
        </p:nvSpPr>
        <p:spPr>
          <a:xfrm>
            <a:off x="3203848" y="3861048"/>
            <a:ext cx="3024336" cy="276999"/>
          </a:xfrm>
          <a:prstGeom prst="rect">
            <a:avLst/>
          </a:prstGeom>
        </p:spPr>
        <p:txBody>
          <a:bodyPr wrap="square">
            <a:spAutoFit/>
          </a:bodyPr>
          <a:lstStyle/>
          <a:p>
            <a:r>
              <a:rPr lang="fr-FR" sz="1200" i="1" dirty="0" smtClean="0"/>
              <a:t>La Russie Illustrée</a:t>
            </a:r>
            <a:r>
              <a:rPr lang="fr-FR" sz="1200" dirty="0" smtClean="0"/>
              <a:t> – n° 11 (148) – 1928, p. 3. </a:t>
            </a:r>
            <a:endParaRPr lang="fr-FR"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librarium.fr/sites/default/files/imagecache/840x/images/issues/758/cover_12-1931.jpg"/>
          <p:cNvPicPr/>
          <p:nvPr/>
        </p:nvPicPr>
        <p:blipFill>
          <a:blip r:embed="rId2" cstate="print"/>
          <a:srcRect/>
          <a:stretch>
            <a:fillRect/>
          </a:stretch>
        </p:blipFill>
        <p:spPr bwMode="auto">
          <a:xfrm>
            <a:off x="1979712" y="0"/>
            <a:ext cx="513777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atucha\Desktop\PRESSE RUSSE-images\1925_N°13_4_RI.jpg"/>
          <p:cNvPicPr>
            <a:picLocks noChangeAspect="1" noChangeArrowheads="1"/>
          </p:cNvPicPr>
          <p:nvPr/>
        </p:nvPicPr>
        <p:blipFill>
          <a:blip r:embed="rId2" cstate="print"/>
          <a:srcRect/>
          <a:stretch>
            <a:fillRect/>
          </a:stretch>
        </p:blipFill>
        <p:spPr bwMode="auto">
          <a:xfrm>
            <a:off x="0" y="0"/>
            <a:ext cx="5024628" cy="6525344"/>
          </a:xfrm>
          <a:prstGeom prst="rect">
            <a:avLst/>
          </a:prstGeom>
          <a:noFill/>
        </p:spPr>
      </p:pic>
      <p:sp>
        <p:nvSpPr>
          <p:cNvPr id="6" name="Rectangle 3"/>
          <p:cNvSpPr>
            <a:spLocks noChangeArrowheads="1"/>
          </p:cNvSpPr>
          <p:nvPr/>
        </p:nvSpPr>
        <p:spPr bwMode="auto">
          <a:xfrm>
            <a:off x="5076056" y="3602631"/>
            <a:ext cx="4067944" cy="2985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fr-FR" sz="1400" dirty="0" smtClean="0">
                <a:latin typeface="Calibri" pitchFamily="34" charset="0"/>
                <a:ea typeface="Calibri" pitchFamily="34" charset="0"/>
                <a:cs typeface="Times New Roman" pitchFamily="18" charset="0"/>
              </a:rPr>
              <a:t>« Quand un Français boit, c’est un signe de joie. Quand un Russe boit, c’est pour soulager sa tristesse.</a:t>
            </a:r>
          </a:p>
          <a:p>
            <a:pPr lvl="0" algn="just" fontAlgn="base">
              <a:spcBef>
                <a:spcPct val="0"/>
              </a:spcBef>
              <a:spcAft>
                <a:spcPct val="0"/>
              </a:spcAft>
            </a:pPr>
            <a:endParaRPr lang="fr-FR" sz="1400" dirty="0" smtClean="0">
              <a:latin typeface="Calibri" pitchFamily="34" charset="0"/>
              <a:ea typeface="Calibri" pitchFamily="34" charset="0"/>
              <a:cs typeface="Times New Roman" pitchFamily="18" charset="0"/>
            </a:endParaRPr>
          </a:p>
          <a:p>
            <a:pPr lvl="0" algn="just" fontAlgn="base">
              <a:spcBef>
                <a:spcPct val="0"/>
              </a:spcBef>
              <a:spcAft>
                <a:spcPct val="0"/>
              </a:spcAft>
            </a:pPr>
            <a:r>
              <a:rPr lang="fr-FR" sz="1400" dirty="0" smtClean="0">
                <a:latin typeface="Calibri" pitchFamily="34" charset="0"/>
                <a:ea typeface="Calibri" pitchFamily="34" charset="0"/>
                <a:cs typeface="Times New Roman" pitchFamily="18" charset="0"/>
              </a:rPr>
              <a:t> Quand un Français se vêt d’un smoking, c’est pour être chic. Si un Russe porte un smoking, c’est parce qu’il n’a rien d’autre à mettre. </a:t>
            </a:r>
          </a:p>
          <a:p>
            <a:pPr lvl="0" algn="just" fontAlgn="base">
              <a:spcBef>
                <a:spcPct val="0"/>
              </a:spcBef>
              <a:spcAft>
                <a:spcPct val="0"/>
              </a:spcAft>
            </a:pPr>
            <a:endParaRPr lang="fr-FR" sz="1400" dirty="0" smtClean="0">
              <a:latin typeface="Calibri" pitchFamily="34" charset="0"/>
              <a:ea typeface="Calibri" pitchFamily="34" charset="0"/>
              <a:cs typeface="Times New Roman" pitchFamily="18" charset="0"/>
            </a:endParaRPr>
          </a:p>
          <a:p>
            <a:pPr lvl="0" algn="just" fontAlgn="base">
              <a:spcBef>
                <a:spcPct val="0"/>
              </a:spcBef>
              <a:spcAft>
                <a:spcPct val="0"/>
              </a:spcAft>
            </a:pPr>
            <a:r>
              <a:rPr lang="fr-FR" sz="1400" dirty="0" smtClean="0">
                <a:latin typeface="Calibri" pitchFamily="34" charset="0"/>
                <a:ea typeface="Calibri" pitchFamily="34" charset="0"/>
                <a:cs typeface="Times New Roman" pitchFamily="18" charset="0"/>
              </a:rPr>
              <a:t>Quand un véhicule renverse un Français, cela s’appelle « un accident ».  Quand un Russe est touché par le même sort, cela s’appelle « une chance ».</a:t>
            </a:r>
          </a:p>
          <a:p>
            <a:pPr lvl="0" algn="just" fontAlgn="base">
              <a:spcBef>
                <a:spcPct val="0"/>
              </a:spcBef>
              <a:spcAft>
                <a:spcPct val="0"/>
              </a:spcAft>
            </a:pPr>
            <a:endParaRPr lang="fr-FR" sz="1200" dirty="0" smtClean="0">
              <a:latin typeface="Calibri" pitchFamily="34" charset="0"/>
              <a:ea typeface="Calibri" pitchFamily="34" charset="0"/>
              <a:cs typeface="Times New Roman" pitchFamily="18" charset="0"/>
            </a:endParaRPr>
          </a:p>
          <a:p>
            <a:pPr lvl="0" algn="just" fontAlgn="base">
              <a:spcBef>
                <a:spcPct val="0"/>
              </a:spcBef>
              <a:spcAft>
                <a:spcPct val="0"/>
              </a:spcAft>
            </a:pPr>
            <a:endParaRPr lang="fr-FR" sz="1200" dirty="0" smtClean="0">
              <a:latin typeface="Calibri" pitchFamily="34" charset="0"/>
              <a:ea typeface="Calibri" pitchFamily="34" charset="0"/>
              <a:cs typeface="Times New Roman" pitchFamily="18" charset="0"/>
            </a:endParaRPr>
          </a:p>
          <a:p>
            <a:pPr lvl="0" algn="just" fontAlgn="base">
              <a:spcBef>
                <a:spcPct val="0"/>
              </a:spcBef>
              <a:spcAft>
                <a:spcPct val="0"/>
              </a:spcAft>
            </a:pPr>
            <a:r>
              <a:rPr lang="fr-FR" sz="1200" dirty="0" smtClean="0">
                <a:latin typeface="Calibri" pitchFamily="34" charset="0"/>
                <a:ea typeface="Calibri" pitchFamily="34" charset="0"/>
                <a:cs typeface="Times New Roman" pitchFamily="18" charset="0"/>
              </a:rPr>
              <a:t>(MAD, « Les Français et les Russes », </a:t>
            </a:r>
            <a:r>
              <a:rPr kumimoji="0" lang="fr-FR" sz="1200" b="0" i="1" u="none" strike="noStrike" cap="none" normalizeH="0" baseline="0" dirty="0" smtClean="0">
                <a:ln>
                  <a:noFill/>
                </a:ln>
                <a:effectLst/>
                <a:latin typeface="Calibri" pitchFamily="34" charset="0"/>
                <a:ea typeface="Calibri" pitchFamily="34" charset="0"/>
                <a:cs typeface="Times New Roman" pitchFamily="18" charset="0"/>
              </a:rPr>
              <a:t>La Russie Illustrée </a:t>
            </a:r>
            <a:r>
              <a:rPr kumimoji="0" lang="fr-FR" sz="1200" b="0" i="0" u="none" strike="noStrike" cap="none" normalizeH="0" baseline="0" dirty="0" smtClean="0">
                <a:ln>
                  <a:noFill/>
                </a:ln>
                <a:effectLst/>
                <a:latin typeface="Calibri" pitchFamily="34" charset="0"/>
                <a:ea typeface="Calibri" pitchFamily="34" charset="0"/>
                <a:cs typeface="Times New Roman" pitchFamily="18" charset="0"/>
              </a:rPr>
              <a:t>– 1925 – n°13 – p. 4</a:t>
            </a:r>
            <a:r>
              <a:rPr lang="fr-FR" sz="1200" dirty="0" smtClean="0">
                <a:latin typeface="Calibri" pitchFamily="34" charset="0"/>
                <a:ea typeface="Calibri" pitchFamily="34" charset="0"/>
                <a:cs typeface="Times New Roman" pitchFamily="18" charset="0"/>
              </a:rPr>
              <a:t>.)</a:t>
            </a:r>
            <a:endParaRPr kumimoji="0" lang="fr-FR" sz="12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548681"/>
            <a:ext cx="8136904" cy="2277547"/>
          </a:xfrm>
          <a:prstGeom prst="rect">
            <a:avLst/>
          </a:prstGeom>
        </p:spPr>
        <p:txBody>
          <a:bodyPr wrap="square">
            <a:spAutoFit/>
          </a:bodyPr>
          <a:lstStyle/>
          <a:p>
            <a:pPr algn="ctr"/>
            <a:r>
              <a:rPr lang="fr-FR" sz="1400" b="1" smtClean="0"/>
              <a:t>Entre 500</a:t>
            </a:r>
            <a:r>
              <a:rPr lang="ru-RU" sz="1400" b="1" smtClean="0"/>
              <a:t>*</a:t>
            </a:r>
            <a:r>
              <a:rPr lang="fr-FR" sz="1400" b="1" smtClean="0"/>
              <a:t> et 300</a:t>
            </a:r>
            <a:r>
              <a:rPr lang="ru-RU" sz="1400" b="1" smtClean="0"/>
              <a:t>**</a:t>
            </a:r>
            <a:r>
              <a:rPr lang="fr-FR" sz="1400" b="1" smtClean="0"/>
              <a:t> </a:t>
            </a:r>
            <a:r>
              <a:rPr lang="fr-FR" sz="1400" smtClean="0"/>
              <a:t> </a:t>
            </a:r>
            <a:r>
              <a:rPr lang="fr-FR" sz="1400" b="1" smtClean="0"/>
              <a:t>titres en langue russe paraissent en France entre 1920 et 1939 </a:t>
            </a:r>
            <a:br>
              <a:rPr lang="fr-FR" sz="1400" b="1" smtClean="0"/>
            </a:br>
            <a:r>
              <a:rPr lang="fr-FR" sz="1400" smtClean="0"/>
              <a:t>presse généraliste et spécialisée: quotidiens, hebdomadaires, mensuels et bimensuels, orientés  tout âge, sexe, appartenance politique et religieuse</a:t>
            </a:r>
            <a:r>
              <a:rPr lang="ru-RU" sz="1400" smtClean="0"/>
              <a:t/>
            </a:r>
            <a:br>
              <a:rPr lang="ru-RU" sz="1400" smtClean="0"/>
            </a:br>
            <a:r>
              <a:rPr lang="fr-FR" sz="1400" smtClean="0"/>
              <a:t/>
            </a:r>
            <a:br>
              <a:rPr lang="fr-FR" sz="1400" smtClean="0"/>
            </a:br>
            <a:r>
              <a:rPr lang="fr-FR" sz="1400" smtClean="0"/>
              <a:t> </a:t>
            </a:r>
            <a:r>
              <a:rPr lang="ru-RU" sz="1100" smtClean="0"/>
              <a:t>*</a:t>
            </a:r>
            <a:r>
              <a:rPr lang="fr-FR" sz="1100" smtClean="0"/>
              <a:t>Kaplan H., Gousseff C., « Presse et  émigration russes en France », dans </a:t>
            </a:r>
            <a:r>
              <a:rPr lang="fr-FR" sz="1100" i="1" smtClean="0"/>
              <a:t>France des étrangers. France des libertés. Presse et mémoire</a:t>
            </a:r>
            <a:r>
              <a:rPr lang="fr-FR" sz="1100" smtClean="0"/>
              <a:t> (sous la dir. de R. Rémond), Paris, Mémoire génériques éditions/Éditions ouvrières, 1990, p. 162. </a:t>
            </a:r>
            <a:r>
              <a:rPr lang="ru-RU" sz="1100" smtClean="0"/>
              <a:t/>
            </a:r>
            <a:br>
              <a:rPr lang="ru-RU" sz="1100" smtClean="0"/>
            </a:br>
            <a:r>
              <a:rPr lang="ru-RU" sz="1100" smtClean="0"/>
              <a:t/>
            </a:r>
            <a:br>
              <a:rPr lang="ru-RU" sz="1100" smtClean="0"/>
            </a:br>
            <a:r>
              <a:rPr lang="ru-RU" sz="1100" smtClean="0"/>
              <a:t>**</a:t>
            </a:r>
            <a:r>
              <a:rPr lang="fr-FR" sz="1100" i="1" smtClean="0"/>
              <a:t>L’Émigration russe en Europe. Catalogue collectif des périodiques en langue russe : 1855 – 1940</a:t>
            </a:r>
            <a:r>
              <a:rPr lang="fr-FR" sz="1100" smtClean="0"/>
              <a:t> (sous la dir. de T. Ossirguine-Bakounine), Vol. 1, 2</a:t>
            </a:r>
            <a:r>
              <a:rPr lang="fr-FR" sz="1100" baseline="30000" smtClean="0"/>
              <a:t>ème</a:t>
            </a:r>
            <a:r>
              <a:rPr lang="fr-FR" sz="1100" smtClean="0"/>
              <a:t> édition, Paris, Institut d’études slaves, 1990.</a:t>
            </a:r>
            <a:r>
              <a:rPr lang="ru-RU" sz="1400" smtClean="0"/>
              <a:t/>
            </a:r>
            <a:br>
              <a:rPr lang="ru-RU" sz="1400" smtClean="0"/>
            </a:br>
            <a:r>
              <a:rPr lang="fr-FR" sz="1400" smtClean="0"/>
              <a:t/>
            </a:r>
            <a:br>
              <a:rPr lang="fr-FR" sz="1400" smtClean="0"/>
            </a:br>
            <a:r>
              <a:rPr lang="fr-FR" sz="1400" smtClean="0"/>
              <a:t>Presse illustrée:</a:t>
            </a:r>
            <a:endParaRPr lang="fr-FR" sz="1400"/>
          </a:p>
        </p:txBody>
      </p:sp>
      <p:sp>
        <p:nvSpPr>
          <p:cNvPr id="6" name="Espace réservé du contenu 2"/>
          <p:cNvSpPr>
            <a:spLocks noGrp="1"/>
          </p:cNvSpPr>
          <p:nvPr>
            <p:ph idx="1"/>
          </p:nvPr>
        </p:nvSpPr>
        <p:spPr>
          <a:xfrm>
            <a:off x="539552" y="2780928"/>
            <a:ext cx="8229600" cy="3888432"/>
          </a:xfrm>
        </p:spPr>
        <p:txBody>
          <a:bodyPr>
            <a:normAutofit fontScale="47500" lnSpcReduction="20000"/>
          </a:bodyPr>
          <a:lstStyle/>
          <a:p>
            <a:pPr>
              <a:buNone/>
            </a:pPr>
            <a:endParaRPr lang="fr-FR" b="1" i="1" smtClean="0"/>
          </a:p>
          <a:p>
            <a:r>
              <a:rPr lang="fr-FR" b="1" i="1" smtClean="0"/>
              <a:t>Иллюстрированная жизнь </a:t>
            </a:r>
            <a:r>
              <a:rPr lang="fr-FR" i="1" smtClean="0"/>
              <a:t>(La Vie illustrée)</a:t>
            </a:r>
            <a:r>
              <a:rPr lang="fr-FR" smtClean="0"/>
              <a:t> (mars – octobre 1934) </a:t>
            </a:r>
          </a:p>
          <a:p>
            <a:r>
              <a:rPr lang="fr-FR" b="1" i="1" smtClean="0"/>
              <a:t>Иллюстрированная Россия</a:t>
            </a:r>
            <a:r>
              <a:rPr lang="fr-FR" i="1" smtClean="0"/>
              <a:t> (La Russie Illustrée)</a:t>
            </a:r>
            <a:r>
              <a:rPr lang="fr-FR" smtClean="0"/>
              <a:t> (1924 – 1939)</a:t>
            </a:r>
          </a:p>
          <a:p>
            <a:r>
              <a:rPr lang="fr-FR" b="1" i="1" smtClean="0"/>
              <a:t>Кино</a:t>
            </a:r>
            <a:r>
              <a:rPr lang="fr-FR" i="1" smtClean="0"/>
              <a:t> (Kino. Revue internationale du cinéma)</a:t>
            </a:r>
            <a:r>
              <a:rPr lang="fr-FR" smtClean="0"/>
              <a:t> (1931) </a:t>
            </a:r>
          </a:p>
          <a:p>
            <a:r>
              <a:rPr lang="ru-RU" b="1" i="1" smtClean="0"/>
              <a:t>Кинотворчество</a:t>
            </a:r>
            <a:r>
              <a:rPr lang="fr-FR" i="1" smtClean="0"/>
              <a:t> (L’Art du Cinéma)</a:t>
            </a:r>
            <a:r>
              <a:rPr lang="fr-FR" smtClean="0"/>
              <a:t> (1923 – 1926)</a:t>
            </a:r>
          </a:p>
          <a:p>
            <a:r>
              <a:rPr lang="ru-RU" b="1" i="1" smtClean="0"/>
              <a:t>Мир и искусство</a:t>
            </a:r>
            <a:r>
              <a:rPr lang="fr-FR" i="1" smtClean="0"/>
              <a:t> (Le Monde de l’art)</a:t>
            </a:r>
            <a:r>
              <a:rPr lang="fr-FR" smtClean="0"/>
              <a:t> (1930 – 1931) </a:t>
            </a:r>
          </a:p>
          <a:p>
            <a:r>
              <a:rPr lang="ru-RU" b="1" i="1" smtClean="0"/>
              <a:t>Наш русский журнал</a:t>
            </a:r>
            <a:r>
              <a:rPr lang="fr-FR" i="1" smtClean="0"/>
              <a:t> </a:t>
            </a:r>
            <a:r>
              <a:rPr lang="ru-RU" i="1" smtClean="0"/>
              <a:t>(</a:t>
            </a:r>
            <a:r>
              <a:rPr lang="fr-FR" i="1" smtClean="0"/>
              <a:t>Notre magazine russe</a:t>
            </a:r>
            <a:r>
              <a:rPr lang="ru-RU" i="1" smtClean="0"/>
              <a:t>)</a:t>
            </a:r>
            <a:r>
              <a:rPr lang="ru-RU" smtClean="0"/>
              <a:t> (22 – 29 </a:t>
            </a:r>
            <a:r>
              <a:rPr lang="fr-FR" smtClean="0"/>
              <a:t>novembre</a:t>
            </a:r>
            <a:r>
              <a:rPr lang="ru-RU" smtClean="0"/>
              <a:t> 1925) </a:t>
            </a:r>
            <a:endParaRPr lang="fr-FR" smtClean="0"/>
          </a:p>
          <a:p>
            <a:r>
              <a:rPr lang="ru-RU" smtClean="0"/>
              <a:t> </a:t>
            </a:r>
            <a:r>
              <a:rPr lang="ru-RU" b="1" i="1" smtClean="0"/>
              <a:t>Россия</a:t>
            </a:r>
            <a:r>
              <a:rPr lang="fr-FR" b="1" i="1" smtClean="0"/>
              <a:t> </a:t>
            </a:r>
            <a:r>
              <a:rPr lang="ru-RU" i="1" smtClean="0"/>
              <a:t>(</a:t>
            </a:r>
            <a:r>
              <a:rPr lang="fr-FR" i="1" smtClean="0"/>
              <a:t>La Russie</a:t>
            </a:r>
            <a:r>
              <a:rPr lang="ru-RU" i="1" smtClean="0"/>
              <a:t>)</a:t>
            </a:r>
            <a:r>
              <a:rPr lang="ru-RU" smtClean="0"/>
              <a:t> (</a:t>
            </a:r>
            <a:r>
              <a:rPr lang="fr-FR" smtClean="0"/>
              <a:t>f</a:t>
            </a:r>
            <a:r>
              <a:rPr lang="ru-RU" smtClean="0"/>
              <a:t>é</a:t>
            </a:r>
            <a:r>
              <a:rPr lang="fr-FR" smtClean="0"/>
              <a:t>vrier</a:t>
            </a:r>
            <a:r>
              <a:rPr lang="ru-RU" smtClean="0"/>
              <a:t> 1930 – </a:t>
            </a:r>
            <a:r>
              <a:rPr lang="fr-FR" smtClean="0"/>
              <a:t>mai</a:t>
            </a:r>
            <a:r>
              <a:rPr lang="ru-RU" smtClean="0"/>
              <a:t> 1931) </a:t>
            </a:r>
            <a:endParaRPr lang="fr-FR" smtClean="0"/>
          </a:p>
          <a:p>
            <a:r>
              <a:rPr lang="ru-RU" b="1" i="1" smtClean="0"/>
              <a:t>Русское время</a:t>
            </a:r>
            <a:r>
              <a:rPr lang="ru-RU" smtClean="0"/>
              <a:t> </a:t>
            </a:r>
            <a:r>
              <a:rPr lang="ru-RU" i="1" smtClean="0"/>
              <a:t>(</a:t>
            </a:r>
            <a:r>
              <a:rPr lang="fr-FR" i="1" smtClean="0"/>
              <a:t>Le Temps Russe</a:t>
            </a:r>
            <a:r>
              <a:rPr lang="ru-RU" i="1" smtClean="0"/>
              <a:t>)</a:t>
            </a:r>
            <a:r>
              <a:rPr lang="ru-RU" smtClean="0"/>
              <a:t> (1925 – 1929)</a:t>
            </a:r>
            <a:endParaRPr lang="fr-FR" smtClean="0"/>
          </a:p>
          <a:p>
            <a:r>
              <a:rPr lang="ru-RU" smtClean="0"/>
              <a:t> </a:t>
            </a:r>
            <a:r>
              <a:rPr lang="ru-RU" b="1" i="1" smtClean="0"/>
              <a:t>Русь</a:t>
            </a:r>
            <a:r>
              <a:rPr lang="ru-RU" i="1" smtClean="0"/>
              <a:t> (</a:t>
            </a:r>
            <a:r>
              <a:rPr lang="fr-FR" i="1" smtClean="0"/>
              <a:t>La Russie</a:t>
            </a:r>
            <a:r>
              <a:rPr lang="ru-RU" i="1" smtClean="0"/>
              <a:t>. </a:t>
            </a:r>
            <a:r>
              <a:rPr lang="fr-FR" i="1" smtClean="0"/>
              <a:t>Almanach illustr</a:t>
            </a:r>
            <a:r>
              <a:rPr lang="ru-RU" i="1" smtClean="0"/>
              <a:t>é </a:t>
            </a:r>
            <a:r>
              <a:rPr lang="fr-FR" i="1" smtClean="0"/>
              <a:t>pour la jeunesse russe</a:t>
            </a:r>
            <a:r>
              <a:rPr lang="ru-RU" i="1" smtClean="0"/>
              <a:t>)</a:t>
            </a:r>
            <a:r>
              <a:rPr lang="ru-RU" smtClean="0"/>
              <a:t> (1924 – 1936</a:t>
            </a:r>
            <a:r>
              <a:rPr lang="fr-FR" smtClean="0"/>
              <a:t>)</a:t>
            </a:r>
          </a:p>
          <a:p>
            <a:r>
              <a:rPr lang="ru-RU" b="1" i="1" smtClean="0"/>
              <a:t>Семь дней в иллюстрациях</a:t>
            </a:r>
            <a:r>
              <a:rPr lang="fr-FR" i="1" smtClean="0"/>
              <a:t> </a:t>
            </a:r>
            <a:r>
              <a:rPr lang="ru-RU" i="1" smtClean="0"/>
              <a:t>(</a:t>
            </a:r>
            <a:r>
              <a:rPr lang="fr-FR" i="1" smtClean="0"/>
              <a:t>La Semaine illustr</a:t>
            </a:r>
            <a:r>
              <a:rPr lang="ru-RU" i="1" smtClean="0"/>
              <a:t>é</a:t>
            </a:r>
            <a:r>
              <a:rPr lang="fr-FR" i="1" smtClean="0"/>
              <a:t>e</a:t>
            </a:r>
            <a:r>
              <a:rPr lang="ru-RU" i="1" smtClean="0"/>
              <a:t>)</a:t>
            </a:r>
            <a:r>
              <a:rPr lang="ru-RU" smtClean="0"/>
              <a:t> (29 </a:t>
            </a:r>
            <a:r>
              <a:rPr lang="fr-FR" smtClean="0"/>
              <a:t>septembre</a:t>
            </a:r>
            <a:r>
              <a:rPr lang="ru-RU" smtClean="0"/>
              <a:t> 1934 – 1936)</a:t>
            </a:r>
            <a:r>
              <a:rPr lang="fr-FR" smtClean="0"/>
              <a:t> </a:t>
            </a:r>
          </a:p>
          <a:p>
            <a:r>
              <a:rPr lang="ru-RU" b="1" i="1" smtClean="0"/>
              <a:t>Сатирикон</a:t>
            </a:r>
            <a:r>
              <a:rPr lang="fr-FR" b="1" i="1" smtClean="0"/>
              <a:t> </a:t>
            </a:r>
            <a:r>
              <a:rPr lang="ru-RU" i="1" smtClean="0"/>
              <a:t>(</a:t>
            </a:r>
            <a:r>
              <a:rPr lang="fr-FR" i="1" smtClean="0"/>
              <a:t>Satyricon</a:t>
            </a:r>
            <a:r>
              <a:rPr lang="ru-RU" i="1" smtClean="0"/>
              <a:t>)</a:t>
            </a:r>
            <a:r>
              <a:rPr lang="ru-RU" smtClean="0"/>
              <a:t> (</a:t>
            </a:r>
            <a:r>
              <a:rPr lang="fr-FR" smtClean="0"/>
              <a:t>avril</a:t>
            </a:r>
            <a:r>
              <a:rPr lang="ru-RU" smtClean="0"/>
              <a:t> – </a:t>
            </a:r>
            <a:r>
              <a:rPr lang="fr-FR" smtClean="0"/>
              <a:t>octobre</a:t>
            </a:r>
            <a:r>
              <a:rPr lang="ru-RU" smtClean="0"/>
              <a:t> 1931</a:t>
            </a:r>
            <a:r>
              <a:rPr lang="fr-FR" smtClean="0"/>
              <a:t>)</a:t>
            </a:r>
          </a:p>
          <a:p>
            <a:r>
              <a:rPr lang="ru-RU" b="1" i="1" smtClean="0"/>
              <a:t>Театр и искусство</a:t>
            </a:r>
            <a:r>
              <a:rPr lang="ru-RU" i="1" smtClean="0"/>
              <a:t> (</a:t>
            </a:r>
            <a:r>
              <a:rPr lang="fr-FR" i="1" smtClean="0"/>
              <a:t>Le Th</a:t>
            </a:r>
            <a:r>
              <a:rPr lang="ru-RU" i="1" smtClean="0"/>
              <a:t>éâ</a:t>
            </a:r>
            <a:r>
              <a:rPr lang="fr-FR" i="1" smtClean="0"/>
              <a:t>tre et l</a:t>
            </a:r>
            <a:r>
              <a:rPr lang="ru-RU" i="1" smtClean="0"/>
              <a:t>’</a:t>
            </a:r>
            <a:r>
              <a:rPr lang="fr-FR" i="1" smtClean="0"/>
              <a:t>Art</a:t>
            </a:r>
            <a:r>
              <a:rPr lang="ru-RU" i="1" smtClean="0"/>
              <a:t>)</a:t>
            </a:r>
            <a:r>
              <a:rPr lang="ru-RU" smtClean="0"/>
              <a:t> (1924)</a:t>
            </a:r>
            <a:endParaRPr lang="fr-FR" smtClean="0"/>
          </a:p>
          <a:p>
            <a:r>
              <a:rPr lang="ru-RU" b="1" i="1" smtClean="0"/>
              <a:t>Ухват</a:t>
            </a:r>
            <a:r>
              <a:rPr lang="fr-FR" b="1" i="1" smtClean="0"/>
              <a:t> </a:t>
            </a:r>
            <a:r>
              <a:rPr lang="ru-RU" i="1" smtClean="0"/>
              <a:t> (</a:t>
            </a:r>
            <a:r>
              <a:rPr lang="fr-FR" i="1" smtClean="0"/>
              <a:t>Oukwat</a:t>
            </a:r>
            <a:r>
              <a:rPr lang="ru-RU" i="1" smtClean="0"/>
              <a:t>)</a:t>
            </a:r>
            <a:r>
              <a:rPr lang="ru-RU" smtClean="0"/>
              <a:t> (1926)</a:t>
            </a:r>
            <a:endParaRPr lang="fr-FR" smtClean="0"/>
          </a:p>
          <a:p>
            <a:r>
              <a:rPr lang="fr-FR" b="1" i="1" smtClean="0"/>
              <a:t>Удар</a:t>
            </a:r>
            <a:r>
              <a:rPr lang="fr-FR" i="1" smtClean="0"/>
              <a:t> (Souffler. La chronique artistique et littéraire de Sergei Romov)</a:t>
            </a:r>
            <a:r>
              <a:rPr lang="fr-FR" smtClean="0"/>
              <a:t> (1922 – 1923)  </a:t>
            </a:r>
          </a:p>
          <a:p>
            <a:pPr>
              <a:buNone/>
            </a:pPr>
            <a:r>
              <a:rPr lang="fr-FR" smtClean="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899592" y="332656"/>
            <a:ext cx="7416824"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Pleurant sur son sort, l’émigré russe passa donc beaucoup de son temps dans des restaurants : « Le Français sait se refuser beaucoup de choses. Le Russe aussi. Le Français se fait donc des économies. Le Russe aussi. Le Français les apporte à la banque. Le Russe – dans des restaurants... »</a:t>
            </a:r>
          </a:p>
          <a:p>
            <a:pPr algn="ctr"/>
            <a:endParaRPr lang="fr-FR" dirty="0" smtClean="0"/>
          </a:p>
          <a:p>
            <a:pPr algn="ctr"/>
            <a:r>
              <a:rPr lang="fr-FR" sz="1400" dirty="0" smtClean="0"/>
              <a:t>(MAD, « Les économies », </a:t>
            </a:r>
            <a:r>
              <a:rPr lang="fr-FR" sz="1400" i="1" dirty="0" smtClean="0"/>
              <a:t>La Russie Illustrée</a:t>
            </a:r>
            <a:r>
              <a:rPr lang="fr-FR" sz="1400" dirty="0" smtClean="0"/>
              <a:t>, Paris, 17 octobre 1931,  p.3).</a:t>
            </a:r>
          </a:p>
          <a:p>
            <a:pPr algn="ctr"/>
            <a:endParaRPr lang="fr-FR" dirty="0"/>
          </a:p>
        </p:txBody>
      </p:sp>
      <p:sp>
        <p:nvSpPr>
          <p:cNvPr id="7" name="Rectangle à coins arrondis 6"/>
          <p:cNvSpPr/>
          <p:nvPr/>
        </p:nvSpPr>
        <p:spPr>
          <a:xfrm>
            <a:off x="1043608" y="3284984"/>
            <a:ext cx="7488832" cy="3240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Or, quand ces deux se retrouvaient à la même table, la différence culturelle fut encore plus frappante, et tout tourna à la farce : « </a:t>
            </a:r>
            <a:r>
              <a:rPr lang="fr-FR" i="1" dirty="0" smtClean="0"/>
              <a:t>Veuve Clicquot</a:t>
            </a:r>
            <a:r>
              <a:rPr lang="fr-FR" dirty="0" smtClean="0"/>
              <a:t>… Pauvre femme, elle a donc perdu son mari… Mes condoléances ! […] L’an nouveau arrive, hein… arrive… […] Nous disons tout le temps : c’est la dernière fois que nous fêtons le réveillon à l’étranger. Peut-être, la dernière, si nous mourrions cette année… Écoutez ! Et si nous fêtons le nouvel an russe, ensemble, ah ? Le 13 soir, ah ? D’ailleurs, on dit que le 13  ne porte pas de bonheur… »</a:t>
            </a:r>
          </a:p>
          <a:p>
            <a:pPr algn="ctr"/>
            <a:endParaRPr lang="fr-FR" dirty="0" smtClean="0"/>
          </a:p>
          <a:p>
            <a:pPr algn="ctr"/>
            <a:r>
              <a:rPr lang="fr-FR" sz="1400" dirty="0" smtClean="0"/>
              <a:t>(MAD, « L’agréable compagnie », </a:t>
            </a:r>
            <a:r>
              <a:rPr lang="fr-FR" sz="1400" i="1" dirty="0" smtClean="0"/>
              <a:t>La Russie Illustrée</a:t>
            </a:r>
            <a:r>
              <a:rPr lang="fr-FR" sz="1400" dirty="0" smtClean="0"/>
              <a:t>, Paris, 1 janvier 1936, p. 3).</a:t>
            </a:r>
          </a:p>
          <a:p>
            <a:pPr algn="ctr"/>
            <a:endParaRPr lang="fr-FR" dirty="0" smtClean="0"/>
          </a:p>
          <a:p>
            <a:pPr algn="ct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404917" y="2747918"/>
            <a:ext cx="233416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Pour conclure</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457833"/>
            <a:ext cx="8568952" cy="58015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Bibliographie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Amar M.,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Milza</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L’immigration en France au XX</a:t>
            </a:r>
            <a:r>
              <a:rPr kumimoji="0" lang="fr-FR" sz="1400" b="0" i="1"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e</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siècle</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Armand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Collin</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1990.</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Borger</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 Morel C., « L’Angoissante aventure : L’apport des russes d’entre-deux guerres »,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Positif</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1988, n° 323, p. 39 – 41. </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Bourget J.-L.,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mélodrame hollywoodien</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Stock, 1985.</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Gousseff</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L’exil russe. La fabrique du réfugié apatride</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CNRS éditions, 2008. </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 Henderson J. L., « Les mythes primitifs et l’homme moderne », Jung C. G.,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L’Homme et ses symboles</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(1964), Paris, Robert Laffont, 1990, p. 104 – 157. </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6. Struve N.,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Soixante-dix ans de l’émigration russe (1919 – 1989)</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Fayard, 1996.</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7. Kaplan H.,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Gousseff</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 « Presse et  émigration russes en France »,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Rémond</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 (éd.),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France des étrangers. France des libertés. Presse et mémoire</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Mémoire génériques éditions/Éditions ouvrières, 1990, p. 161 – 165. </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8.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Khoa</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Le Huu, « L’identité du créateur exilé »,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Barou</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J.,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Khoa</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Le H. (dir.),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L’immigration : entre loi et vie quotidienne</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L’Harmattan, 1993, p. 149 – 159.</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9. Kovalevsky P.,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Dispersion Russe à travers le monde et son rôle culturel</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Chauny, éd. A.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Baticle</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1951.</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10.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Makarius</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 « Le mythe du « Trickster »,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Revue de l’histoire des religions</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1969, n° 175, p. 17 – 45.</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Ossirguine</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-Bakounine Tatiana (dir.),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L’Émigration russe en Europe. Catalogue collectif des périodiques en langue russe : 1855 – 1940</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Vol. 1, 2</a:t>
            </a:r>
            <a:r>
              <a:rPr kumimoji="0" lang="fr-FR" sz="14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ème</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édition, Paris, Institut d’études slaves, 1990. </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12. Radin P., « Préface », Jung C.G.,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Kerényi</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Ch., Radin P.,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Fripon divin</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Genève, La Librairie de l’université/ George &amp; Cie, 1984, p. 7 – 10. </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13. </a:t>
            </a:r>
            <a:r>
              <a:rPr kumimoji="0" lang="fr-FR"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Routkevitch</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 « Révolution et modernisation de la Russie : les débats dans l’émigration entre Struve et Milioukov », dans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Cahiers du CREMOC’</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2009, № 33, p. 21 – 44.</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14. Schütz Alfred, « L’Étranger, essai de psychologie sociale » (1944), dans Schütz Alfred,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L’Étranger</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Paris, Éditions Allia, p. 7 – 39.</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15. Нусинова Н., </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Когда мы в Россию вернемся... Русское кинематографическое зарубежье. 1918 – 1939</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Москва: НИИК, Эйзенштейн-центр, 2003 (</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Noussinova</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Quand</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nous</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reviendrons</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en</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Russie</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cinéma russe de l’étranger. 1918-1939, </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Moscou, NIIK-Eisenstein Centre, 2003) (en russe).</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goissante aventure"/>
          <p:cNvPicPr>
            <a:picLocks noChangeAspect="1" noChangeArrowheads="1"/>
          </p:cNvPicPr>
          <p:nvPr/>
        </p:nvPicPr>
        <p:blipFill>
          <a:blip r:embed="rId2" cstate="print"/>
          <a:srcRect/>
          <a:stretch>
            <a:fillRect/>
          </a:stretch>
        </p:blipFill>
        <p:spPr bwMode="auto">
          <a:xfrm>
            <a:off x="0" y="0"/>
            <a:ext cx="4457700" cy="6096000"/>
          </a:xfrm>
          <a:prstGeom prst="rect">
            <a:avLst/>
          </a:prstGeom>
          <a:noFill/>
          <a:ln w="9525">
            <a:noFill/>
            <a:miter lim="800000"/>
            <a:headEnd/>
            <a:tailEnd/>
          </a:ln>
        </p:spPr>
      </p:pic>
      <p:sp>
        <p:nvSpPr>
          <p:cNvPr id="5" name="Rectangle 4"/>
          <p:cNvSpPr/>
          <p:nvPr/>
        </p:nvSpPr>
        <p:spPr>
          <a:xfrm>
            <a:off x="0" y="6021288"/>
            <a:ext cx="4572000" cy="830997"/>
          </a:xfrm>
          <a:prstGeom prst="rect">
            <a:avLst/>
          </a:prstGeom>
        </p:spPr>
        <p:txBody>
          <a:bodyPr>
            <a:spAutoFit/>
          </a:bodyPr>
          <a:lstStyle/>
          <a:p>
            <a:endParaRPr lang="fr-FR" sz="1200" dirty="0" smtClean="0"/>
          </a:p>
          <a:p>
            <a:r>
              <a:rPr lang="fr-FR" sz="1200" dirty="0" smtClean="0"/>
              <a:t>L’affiche en russe de </a:t>
            </a:r>
            <a:r>
              <a:rPr lang="fr-FR" sz="1200" i="1" dirty="0" smtClean="0"/>
              <a:t>L’Angoissante aventure</a:t>
            </a:r>
            <a:r>
              <a:rPr lang="fr-FR" sz="1200" dirty="0" smtClean="0"/>
              <a:t> (1920) de Jacob Protazanoff  (source: N. Noussinova)</a:t>
            </a:r>
          </a:p>
          <a:p>
            <a:endParaRPr lang="fr-FR" sz="1200" dirty="0"/>
          </a:p>
        </p:txBody>
      </p:sp>
      <p:pic>
        <p:nvPicPr>
          <p:cNvPr id="1027" name="Picture 3"/>
          <p:cNvPicPr>
            <a:picLocks noChangeAspect="1" noChangeArrowheads="1"/>
          </p:cNvPicPr>
          <p:nvPr/>
        </p:nvPicPr>
        <p:blipFill>
          <a:blip r:embed="rId3" cstate="print"/>
          <a:srcRect/>
          <a:stretch>
            <a:fillRect/>
          </a:stretch>
        </p:blipFill>
        <p:spPr bwMode="auto">
          <a:xfrm>
            <a:off x="5148064" y="0"/>
            <a:ext cx="3384376" cy="2492896"/>
          </a:xfrm>
          <a:prstGeom prst="rect">
            <a:avLst/>
          </a:prstGeom>
          <a:noFill/>
          <a:ln w="9525">
            <a:noFill/>
            <a:miter lim="800000"/>
            <a:headEnd/>
            <a:tailEnd/>
          </a:ln>
        </p:spPr>
      </p:pic>
      <p:pic>
        <p:nvPicPr>
          <p:cNvPr id="1028" name="Picture 4" descr="C:\Users\Katucha\Desktop\cadres du film Angoissante aventure.jpg"/>
          <p:cNvPicPr>
            <a:picLocks noChangeAspect="1" noChangeArrowheads="1"/>
          </p:cNvPicPr>
          <p:nvPr/>
        </p:nvPicPr>
        <p:blipFill>
          <a:blip r:embed="rId4" cstate="print"/>
          <a:srcRect/>
          <a:stretch>
            <a:fillRect/>
          </a:stretch>
        </p:blipFill>
        <p:spPr bwMode="auto">
          <a:xfrm>
            <a:off x="4499992" y="2636913"/>
            <a:ext cx="4644008" cy="2304256"/>
          </a:xfrm>
          <a:prstGeom prst="rect">
            <a:avLst/>
          </a:prstGeom>
          <a:noFill/>
        </p:spPr>
      </p:pic>
      <p:sp>
        <p:nvSpPr>
          <p:cNvPr id="8" name="Rectangle 7"/>
          <p:cNvSpPr/>
          <p:nvPr/>
        </p:nvSpPr>
        <p:spPr>
          <a:xfrm>
            <a:off x="4932040" y="5157192"/>
            <a:ext cx="2754985" cy="276999"/>
          </a:xfrm>
          <a:prstGeom prst="rect">
            <a:avLst/>
          </a:prstGeom>
        </p:spPr>
        <p:txBody>
          <a:bodyPr wrap="none">
            <a:spAutoFit/>
          </a:bodyPr>
          <a:lstStyle/>
          <a:p>
            <a:r>
              <a:rPr lang="fr-FR" sz="1200" dirty="0" smtClean="0"/>
              <a:t>Les cadres du film </a:t>
            </a:r>
            <a:r>
              <a:rPr lang="fr-FR" sz="1200" i="1" dirty="0" smtClean="0"/>
              <a:t>L’Angoissante aventure</a:t>
            </a:r>
            <a:endParaRPr lang="fr-FR" sz="1200" i="1" dirty="0"/>
          </a:p>
        </p:txBody>
      </p:sp>
      <p:sp>
        <p:nvSpPr>
          <p:cNvPr id="1029" name="Rectangle 5"/>
          <p:cNvSpPr>
            <a:spLocks noChangeArrowheads="1"/>
          </p:cNvSpPr>
          <p:nvPr/>
        </p:nvSpPr>
        <p:spPr bwMode="auto">
          <a:xfrm>
            <a:off x="4572001" y="5289684"/>
            <a:ext cx="432048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fr-FR" sz="1200" dirty="0" smtClean="0">
              <a:latin typeface="+mj-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fr-FR" sz="1200" dirty="0" smtClean="0">
                <a:latin typeface="+mj-lt"/>
                <a:ea typeface="Times New Roman" pitchFamily="18" charset="0"/>
                <a:cs typeface="Arial" pitchFamily="34" charset="0"/>
              </a:rPr>
              <a:t>Le navire  </a:t>
            </a:r>
            <a:r>
              <a:rPr kumimoji="0" lang="fr-FR" sz="1200" b="0" i="0" u="none" strike="noStrike" cap="none" normalizeH="0" baseline="0" dirty="0" smtClean="0">
                <a:ln>
                  <a:noFill/>
                </a:ln>
                <a:solidFill>
                  <a:schemeClr val="tx1"/>
                </a:solidFill>
                <a:effectLst/>
                <a:latin typeface="+mj-lt"/>
                <a:ea typeface="Times New Roman" pitchFamily="18" charset="0"/>
                <a:cs typeface="Arial" pitchFamily="34" charset="0"/>
              </a:rPr>
              <a:t>fut le moyen de transport principal des exilés russes qui se réfugièrent en France</a:t>
            </a:r>
            <a:r>
              <a:rPr lang="fr-FR" sz="1200" dirty="0" smtClean="0">
                <a:latin typeface="+mj-lt"/>
                <a:cs typeface="Arial" pitchFamily="34" charset="0"/>
              </a:rPr>
              <a:t>.</a:t>
            </a:r>
            <a:endParaRPr kumimoji="0" lang="fr-FR" sz="12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pitchFamily="34" charset="0"/>
                <a:cs typeface="Arial" pitchFamily="34" charset="0"/>
              </a:rPr>
              <a:t/>
            </a:r>
            <a:br>
              <a:rPr kumimoji="0" lang="fr-FR" sz="1800" b="0" i="0" u="none" strike="noStrike" cap="none" normalizeH="0" baseline="0" dirty="0" smtClean="0">
                <a:ln>
                  <a:noFill/>
                </a:ln>
                <a:solidFill>
                  <a:schemeClr val="tx1"/>
                </a:solidFill>
                <a:effectLst/>
                <a:latin typeface="Arial" pitchFamily="34" charset="0"/>
                <a:cs typeface="Arial" pitchFamily="34" charset="0"/>
              </a:rPr>
            </a:b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ropagandahistory.ru/pics/2012/07/1342094659_a800.jpg"/>
          <p:cNvPicPr>
            <a:picLocks noChangeAspect="1" noChangeArrowheads="1"/>
          </p:cNvPicPr>
          <p:nvPr/>
        </p:nvPicPr>
        <p:blipFill>
          <a:blip r:embed="rId2" cstate="print"/>
          <a:srcRect/>
          <a:stretch>
            <a:fillRect/>
          </a:stretch>
        </p:blipFill>
        <p:spPr bwMode="auto">
          <a:xfrm>
            <a:off x="0" y="0"/>
            <a:ext cx="6084168" cy="5370241"/>
          </a:xfrm>
          <a:prstGeom prst="rect">
            <a:avLst/>
          </a:prstGeom>
          <a:noFill/>
        </p:spPr>
      </p:pic>
      <p:sp>
        <p:nvSpPr>
          <p:cNvPr id="5" name="Rectangle 4"/>
          <p:cNvSpPr/>
          <p:nvPr/>
        </p:nvSpPr>
        <p:spPr>
          <a:xfrm>
            <a:off x="0" y="5517232"/>
            <a:ext cx="8283678" cy="954107"/>
          </a:xfrm>
          <a:prstGeom prst="rect">
            <a:avLst/>
          </a:prstGeom>
        </p:spPr>
        <p:txBody>
          <a:bodyPr wrap="none">
            <a:spAutoFit/>
          </a:bodyPr>
          <a:lstStyle/>
          <a:p>
            <a:r>
              <a:rPr lang="fr-FR" sz="1400" dirty="0" smtClean="0"/>
              <a:t>1</a:t>
            </a:r>
            <a:r>
              <a:rPr lang="fr-FR" sz="1400" baseline="30000" dirty="0" smtClean="0"/>
              <a:t>er</a:t>
            </a:r>
            <a:r>
              <a:rPr lang="fr-FR" sz="1400" dirty="0" smtClean="0"/>
              <a:t>  réfugié:  – On dit que </a:t>
            </a:r>
            <a:r>
              <a:rPr lang="fr-FR" sz="1400" dirty="0" err="1" smtClean="0"/>
              <a:t>Koumakhin</a:t>
            </a:r>
            <a:r>
              <a:rPr lang="fr-FR" sz="1400" dirty="0" smtClean="0"/>
              <a:t> a été fusillé à Odessa. </a:t>
            </a:r>
          </a:p>
          <a:p>
            <a:r>
              <a:rPr lang="fr-FR" sz="1400" dirty="0" smtClean="0"/>
              <a:t>2</a:t>
            </a:r>
            <a:r>
              <a:rPr lang="fr-FR" sz="1400" baseline="30000" dirty="0" smtClean="0"/>
              <a:t>ème</a:t>
            </a:r>
            <a:r>
              <a:rPr lang="fr-FR" sz="1400" dirty="0" smtClean="0"/>
              <a:t> réfugié:  – </a:t>
            </a:r>
            <a:r>
              <a:rPr lang="fr-FR" sz="1400" dirty="0" err="1" smtClean="0"/>
              <a:t>Ch</a:t>
            </a:r>
            <a:r>
              <a:rPr lang="fr-FR" sz="1400" dirty="0" smtClean="0"/>
              <a:t>! Chut!.. Ce </a:t>
            </a:r>
            <a:r>
              <a:rPr lang="fr-FR" sz="1400" dirty="0" err="1" smtClean="0"/>
              <a:t>Koumakhin</a:t>
            </a:r>
            <a:r>
              <a:rPr lang="fr-FR" sz="1400" dirty="0" smtClean="0"/>
              <a:t>-là est assis à la table  d’à côté;  il pourrait t’entendre et aurait peur...   </a:t>
            </a:r>
          </a:p>
          <a:p>
            <a:endParaRPr lang="fr-FR" sz="1400" dirty="0" smtClean="0"/>
          </a:p>
          <a:p>
            <a:r>
              <a:rPr lang="fr-FR" sz="1200" dirty="0" smtClean="0"/>
              <a:t>(« Au Café de la Paix », </a:t>
            </a:r>
            <a:r>
              <a:rPr lang="fr-FR" sz="1200" i="1" dirty="0" err="1" smtClean="0"/>
              <a:t>Bitche</a:t>
            </a:r>
            <a:r>
              <a:rPr lang="fr-FR" sz="1200" dirty="0" smtClean="0"/>
              <a:t>, </a:t>
            </a:r>
            <a:r>
              <a:rPr lang="fr-FR" sz="1200" dirty="0" smtClean="0"/>
              <a:t>n° 1, août 1920, p. 10).</a:t>
            </a:r>
            <a:endParaRPr lang="fr-FR" sz="1200" dirty="0"/>
          </a:p>
        </p:txBody>
      </p:sp>
      <p:sp>
        <p:nvSpPr>
          <p:cNvPr id="6" name="Rectangle à coins arrondis 5"/>
          <p:cNvSpPr/>
          <p:nvPr/>
        </p:nvSpPr>
        <p:spPr>
          <a:xfrm>
            <a:off x="6300192" y="332656"/>
            <a:ext cx="2843808" cy="4968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t>Une journée d’évacuation de Crimée (novembre 1920):</a:t>
            </a:r>
          </a:p>
          <a:p>
            <a:pPr algn="ctr"/>
            <a:endParaRPr lang="fr-FR" sz="1100" dirty="0" smtClean="0"/>
          </a:p>
          <a:p>
            <a:r>
              <a:rPr lang="fr-FR" sz="1400" dirty="0" smtClean="0"/>
              <a:t>« À Sébastopol, où  les dépôts étaient en flammes, on attendait dans la soirée les bolchéviques qui avaient juré d’exterminer un par un tous les amis du mouvement blanc. La communication était coupée avec Yalta et  les autres villes de Crimée  (...) </a:t>
            </a:r>
            <a:r>
              <a:rPr lang="en-US" sz="1400" dirty="0" smtClean="0"/>
              <a:t>Les fugitifs ne </a:t>
            </a:r>
            <a:r>
              <a:rPr lang="en-US" sz="1400" dirty="0" err="1" smtClean="0"/>
              <a:t>pouvaient</a:t>
            </a:r>
            <a:r>
              <a:rPr lang="en-US" sz="1400" dirty="0" smtClean="0"/>
              <a:t> pas </a:t>
            </a:r>
            <a:r>
              <a:rPr lang="en-US" sz="1400" dirty="0" err="1" smtClean="0"/>
              <a:t>joindre</a:t>
            </a:r>
            <a:r>
              <a:rPr lang="en-US" sz="1400" dirty="0" smtClean="0"/>
              <a:t> </a:t>
            </a:r>
            <a:r>
              <a:rPr lang="en-US" sz="1400" dirty="0" err="1" smtClean="0"/>
              <a:t>leur</a:t>
            </a:r>
            <a:r>
              <a:rPr lang="en-US" sz="1400" dirty="0" smtClean="0"/>
              <a:t> </a:t>
            </a:r>
            <a:r>
              <a:rPr lang="en-US" sz="1400" dirty="0" err="1" smtClean="0"/>
              <a:t>famille</a:t>
            </a:r>
            <a:r>
              <a:rPr lang="en-US" sz="1400" dirty="0" smtClean="0"/>
              <a:t>. À la suite de </a:t>
            </a:r>
            <a:r>
              <a:rPr lang="en-US" sz="1400" dirty="0" err="1" smtClean="0"/>
              <a:t>cela</a:t>
            </a:r>
            <a:r>
              <a:rPr lang="en-US" sz="1400" dirty="0" smtClean="0"/>
              <a:t>, beaucoup </a:t>
            </a:r>
            <a:r>
              <a:rPr lang="en-US" sz="1400" dirty="0" err="1" smtClean="0"/>
              <a:t>furent</a:t>
            </a:r>
            <a:r>
              <a:rPr lang="en-US" sz="1400" dirty="0" smtClean="0"/>
              <a:t> à </a:t>
            </a:r>
            <a:r>
              <a:rPr lang="en-US" sz="1400" dirty="0" err="1" smtClean="0"/>
              <a:t>jamais</a:t>
            </a:r>
            <a:r>
              <a:rPr lang="en-US" sz="1400" dirty="0" smtClean="0"/>
              <a:t> </a:t>
            </a:r>
            <a:r>
              <a:rPr lang="en-US" sz="1400" dirty="0" err="1" smtClean="0"/>
              <a:t>séparés</a:t>
            </a:r>
            <a:r>
              <a:rPr lang="en-US" sz="1400" dirty="0" smtClean="0"/>
              <a:t> de  </a:t>
            </a:r>
            <a:r>
              <a:rPr lang="en-US" sz="1400" dirty="0" err="1" smtClean="0"/>
              <a:t>leurs</a:t>
            </a:r>
            <a:r>
              <a:rPr lang="en-US" sz="1400" dirty="0" smtClean="0"/>
              <a:t>”</a:t>
            </a:r>
          </a:p>
          <a:p>
            <a:endParaRPr lang="en-US" sz="1400" dirty="0" smtClean="0"/>
          </a:p>
          <a:p>
            <a:r>
              <a:rPr lang="en-US" sz="1100" dirty="0" smtClean="0"/>
              <a:t>(</a:t>
            </a:r>
            <a:r>
              <a:rPr lang="en-US" sz="1100" dirty="0" err="1" smtClean="0"/>
              <a:t>Korliakov</a:t>
            </a:r>
            <a:r>
              <a:rPr lang="en-US" sz="1100" dirty="0" smtClean="0"/>
              <a:t> A., “Le grand </a:t>
            </a:r>
            <a:r>
              <a:rPr lang="en-US" sz="1100" dirty="0" err="1" smtClean="0"/>
              <a:t>exode</a:t>
            </a:r>
            <a:r>
              <a:rPr lang="en-US" sz="1100" dirty="0" smtClean="0"/>
              <a:t> </a:t>
            </a:r>
            <a:r>
              <a:rPr lang="en-US" sz="1100" dirty="0" err="1" smtClean="0"/>
              <a:t>russe</a:t>
            </a:r>
            <a:r>
              <a:rPr lang="en-US" sz="1100" dirty="0" smtClean="0"/>
              <a:t>, 1917 – 1939. </a:t>
            </a:r>
            <a:r>
              <a:rPr lang="en-US" sz="1100" dirty="0" err="1" smtClean="0"/>
              <a:t>Tous</a:t>
            </a:r>
            <a:r>
              <a:rPr lang="en-US" sz="1100" dirty="0" smtClean="0"/>
              <a:t> les  </a:t>
            </a:r>
            <a:r>
              <a:rPr lang="en-US" sz="1100" dirty="0" err="1" smtClean="0"/>
              <a:t>chemins</a:t>
            </a:r>
            <a:r>
              <a:rPr lang="en-US" sz="1100" dirty="0" smtClean="0"/>
              <a:t> </a:t>
            </a:r>
            <a:r>
              <a:rPr lang="en-US" sz="1100" dirty="0" err="1" smtClean="0"/>
              <a:t>ménent</a:t>
            </a:r>
            <a:r>
              <a:rPr lang="en-US" sz="1100" dirty="0" smtClean="0"/>
              <a:t> en France”, </a:t>
            </a:r>
            <a:r>
              <a:rPr lang="en-US" sz="1100" dirty="0" err="1" smtClean="0"/>
              <a:t>dans</a:t>
            </a:r>
            <a:r>
              <a:rPr lang="en-US" sz="1100" dirty="0" smtClean="0"/>
              <a:t>  Figures de </a:t>
            </a:r>
            <a:r>
              <a:rPr lang="en-US" sz="1100" dirty="0" err="1" smtClean="0"/>
              <a:t>l’émigré</a:t>
            </a:r>
            <a:r>
              <a:rPr lang="en-US" sz="1100" dirty="0" smtClean="0"/>
              <a:t> </a:t>
            </a:r>
            <a:r>
              <a:rPr lang="en-US" sz="1100" dirty="0" err="1" smtClean="0"/>
              <a:t>russe</a:t>
            </a:r>
            <a:r>
              <a:rPr lang="en-US" sz="1100" dirty="0" smtClean="0"/>
              <a:t> en France au </a:t>
            </a:r>
            <a:r>
              <a:rPr lang="en-US" sz="1100" dirty="0" err="1" smtClean="0"/>
              <a:t>XIXe</a:t>
            </a:r>
            <a:r>
              <a:rPr lang="en-US" sz="1100" dirty="0" smtClean="0"/>
              <a:t> et </a:t>
            </a:r>
            <a:r>
              <a:rPr lang="en-US" sz="1100" dirty="0" err="1" smtClean="0"/>
              <a:t>XXe</a:t>
            </a:r>
            <a:r>
              <a:rPr lang="en-US" sz="1100" dirty="0" smtClean="0"/>
              <a:t> siècle. Fiction et </a:t>
            </a:r>
            <a:r>
              <a:rPr lang="en-US" sz="1100" dirty="0" err="1" smtClean="0"/>
              <a:t>réalité</a:t>
            </a:r>
            <a:r>
              <a:rPr lang="en-US" sz="1100" dirty="0" smtClean="0"/>
              <a:t> (</a:t>
            </a:r>
            <a:r>
              <a:rPr lang="en-US" sz="1100" dirty="0" err="1" smtClean="0"/>
              <a:t>sous</a:t>
            </a:r>
            <a:r>
              <a:rPr lang="en-US" sz="1100" dirty="0" smtClean="0"/>
              <a:t> la dir. De Ch. Krauss et T. </a:t>
            </a:r>
            <a:r>
              <a:rPr lang="en-US" sz="1100" dirty="0" err="1" smtClean="0"/>
              <a:t>Viktoroff</a:t>
            </a:r>
            <a:r>
              <a:rPr lang="en-US" sz="1100" dirty="0" smtClean="0"/>
              <a:t>, </a:t>
            </a:r>
            <a:r>
              <a:rPr lang="en-US" sz="1100" dirty="0" err="1" smtClean="0"/>
              <a:t>Rodopi</a:t>
            </a:r>
            <a:r>
              <a:rPr lang="en-US" sz="1100" dirty="0" smtClean="0"/>
              <a:t>, Amsterdam, 2012, p.  38 – 39). </a:t>
            </a:r>
            <a:endParaRPr lang="fr-FR" sz="11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Katucha\Desktop\photos cité\2848646.jpg"/>
          <p:cNvPicPr>
            <a:picLocks noChangeAspect="1" noChangeArrowheads="1"/>
          </p:cNvPicPr>
          <p:nvPr/>
        </p:nvPicPr>
        <p:blipFill>
          <a:blip r:embed="rId2" cstate="print"/>
          <a:srcRect/>
          <a:stretch>
            <a:fillRect/>
          </a:stretch>
        </p:blipFill>
        <p:spPr bwMode="auto">
          <a:xfrm>
            <a:off x="1" y="1"/>
            <a:ext cx="4572000" cy="3329940"/>
          </a:xfrm>
          <a:prstGeom prst="rect">
            <a:avLst/>
          </a:prstGeom>
          <a:noFill/>
        </p:spPr>
      </p:pic>
      <p:pic>
        <p:nvPicPr>
          <p:cNvPr id="18435" name="Picture 3" descr="C:\Users\Katucha\Desktop\photos cité\hqdefault.jpg"/>
          <p:cNvPicPr>
            <a:picLocks noChangeAspect="1" noChangeArrowheads="1"/>
          </p:cNvPicPr>
          <p:nvPr/>
        </p:nvPicPr>
        <p:blipFill>
          <a:blip r:embed="rId3" cstate="print"/>
          <a:srcRect/>
          <a:stretch>
            <a:fillRect/>
          </a:stretch>
        </p:blipFill>
        <p:spPr bwMode="auto">
          <a:xfrm>
            <a:off x="4716016" y="0"/>
            <a:ext cx="4427984" cy="3356992"/>
          </a:xfrm>
          <a:prstGeom prst="rect">
            <a:avLst/>
          </a:prstGeom>
          <a:noFill/>
        </p:spPr>
      </p:pic>
      <p:sp>
        <p:nvSpPr>
          <p:cNvPr id="6" name="Rectangle 5"/>
          <p:cNvSpPr/>
          <p:nvPr/>
        </p:nvSpPr>
        <p:spPr>
          <a:xfrm>
            <a:off x="323528" y="3356992"/>
            <a:ext cx="6252674" cy="276999"/>
          </a:xfrm>
          <a:prstGeom prst="rect">
            <a:avLst/>
          </a:prstGeom>
        </p:spPr>
        <p:txBody>
          <a:bodyPr wrap="none">
            <a:spAutoFit/>
          </a:bodyPr>
          <a:lstStyle/>
          <a:p>
            <a:r>
              <a:rPr lang="fr-FR" sz="1200" dirty="0" smtClean="0"/>
              <a:t>Les cadres du film d’animation  </a:t>
            </a:r>
            <a:r>
              <a:rPr lang="fr-FR" sz="1200" i="1" dirty="0" smtClean="0"/>
              <a:t>Fétiche en voyage de noces </a:t>
            </a:r>
            <a:r>
              <a:rPr lang="fr-FR" sz="1200" dirty="0" smtClean="0"/>
              <a:t>de Ladislas Starewitch (1936, 10 min).</a:t>
            </a:r>
            <a:endParaRPr lang="fr-FR" sz="1200" dirty="0"/>
          </a:p>
        </p:txBody>
      </p:sp>
      <p:pic>
        <p:nvPicPr>
          <p:cNvPr id="18436" name="Picture 4" descr="C:\Users\Katucha\Desktop\photos cité\iv_tom_001.jpg"/>
          <p:cNvPicPr>
            <a:picLocks noChangeAspect="1" noChangeArrowheads="1"/>
          </p:cNvPicPr>
          <p:nvPr/>
        </p:nvPicPr>
        <p:blipFill>
          <a:blip r:embed="rId4" cstate="print"/>
          <a:srcRect/>
          <a:stretch>
            <a:fillRect/>
          </a:stretch>
        </p:blipFill>
        <p:spPr bwMode="auto">
          <a:xfrm>
            <a:off x="4788024" y="3645024"/>
            <a:ext cx="4355976" cy="2710385"/>
          </a:xfrm>
          <a:prstGeom prst="rect">
            <a:avLst/>
          </a:prstGeom>
          <a:noFill/>
        </p:spPr>
      </p:pic>
      <p:pic>
        <p:nvPicPr>
          <p:cNvPr id="18439" name="Picture 7" descr="Fichier:GeneralAlekseev-posle1919.jpg"/>
          <p:cNvPicPr>
            <a:picLocks noChangeAspect="1" noChangeArrowheads="1"/>
          </p:cNvPicPr>
          <p:nvPr/>
        </p:nvPicPr>
        <p:blipFill>
          <a:blip r:embed="rId5" cstate="print"/>
          <a:srcRect/>
          <a:stretch>
            <a:fillRect/>
          </a:stretch>
        </p:blipFill>
        <p:spPr bwMode="auto">
          <a:xfrm>
            <a:off x="0" y="3573016"/>
            <a:ext cx="4644008" cy="2808312"/>
          </a:xfrm>
          <a:prstGeom prst="rect">
            <a:avLst/>
          </a:prstGeom>
          <a:noFill/>
        </p:spPr>
      </p:pic>
      <p:sp>
        <p:nvSpPr>
          <p:cNvPr id="10" name="Rectangle 9"/>
          <p:cNvSpPr/>
          <p:nvPr/>
        </p:nvSpPr>
        <p:spPr>
          <a:xfrm>
            <a:off x="0" y="6488668"/>
            <a:ext cx="8839279" cy="261610"/>
          </a:xfrm>
          <a:prstGeom prst="rect">
            <a:avLst/>
          </a:prstGeom>
        </p:spPr>
        <p:txBody>
          <a:bodyPr wrap="none">
            <a:spAutoFit/>
          </a:bodyPr>
          <a:lstStyle/>
          <a:p>
            <a:r>
              <a:rPr lang="fr-FR" sz="1100" dirty="0" smtClean="0"/>
              <a:t>L’évacuation de Crimée. 126 navires furent chargés de troupes, des familles de militaires, de la population civile des ports de Crimée  (coll. A. </a:t>
            </a:r>
            <a:r>
              <a:rPr lang="fr-FR" sz="1100" dirty="0" err="1" smtClean="0"/>
              <a:t>Korliakov</a:t>
            </a:r>
            <a:r>
              <a:rPr lang="fr-FR" sz="1100" dirty="0" smtClean="0"/>
              <a:t>)</a:t>
            </a:r>
            <a:endParaRPr lang="fr-FR" sz="11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ucha\Desktop\PRESSE RUSSE-images\1928_n°14_3_RI.jpg"/>
          <p:cNvPicPr>
            <a:picLocks noChangeAspect="1" noChangeArrowheads="1"/>
          </p:cNvPicPr>
          <p:nvPr/>
        </p:nvPicPr>
        <p:blipFill>
          <a:blip r:embed="rId2" cstate="print"/>
          <a:srcRect/>
          <a:stretch>
            <a:fillRect/>
          </a:stretch>
        </p:blipFill>
        <p:spPr bwMode="auto">
          <a:xfrm>
            <a:off x="0" y="0"/>
            <a:ext cx="5015484" cy="6858000"/>
          </a:xfrm>
          <a:prstGeom prst="rect">
            <a:avLst/>
          </a:prstGeom>
          <a:noFill/>
        </p:spPr>
      </p:pic>
      <p:sp>
        <p:nvSpPr>
          <p:cNvPr id="5" name="Rectangle 4"/>
          <p:cNvSpPr/>
          <p:nvPr/>
        </p:nvSpPr>
        <p:spPr>
          <a:xfrm>
            <a:off x="5076056" y="5589240"/>
            <a:ext cx="4067944" cy="461665"/>
          </a:xfrm>
          <a:prstGeom prst="rect">
            <a:avLst/>
          </a:prstGeom>
        </p:spPr>
        <p:txBody>
          <a:bodyPr wrap="square">
            <a:spAutoFit/>
          </a:bodyPr>
          <a:lstStyle/>
          <a:p>
            <a:r>
              <a:rPr lang="fr-FR" sz="1200" dirty="0" smtClean="0"/>
              <a:t>MAD, « Le film français de la vie russe », </a:t>
            </a:r>
            <a:r>
              <a:rPr lang="fr-FR" sz="1200" i="1" dirty="0" smtClean="0"/>
              <a:t>La Russie Illustrée </a:t>
            </a:r>
            <a:r>
              <a:rPr lang="fr-FR" sz="1200" dirty="0" smtClean="0"/>
              <a:t>– n°14 – 1928, p. 3. </a:t>
            </a:r>
            <a:endParaRPr lang="fr-FR"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tucha\Desktop\PRESSE RUSSE-images\1928_n°11 _3_RI.jpg"/>
          <p:cNvPicPr>
            <a:picLocks noChangeAspect="1" noChangeArrowheads="1"/>
          </p:cNvPicPr>
          <p:nvPr/>
        </p:nvPicPr>
        <p:blipFill>
          <a:blip r:embed="rId2" cstate="print"/>
          <a:srcRect/>
          <a:stretch>
            <a:fillRect/>
          </a:stretch>
        </p:blipFill>
        <p:spPr bwMode="auto">
          <a:xfrm>
            <a:off x="0" y="0"/>
            <a:ext cx="4745165" cy="6858000"/>
          </a:xfrm>
          <a:prstGeom prst="rect">
            <a:avLst/>
          </a:prstGeom>
          <a:noFill/>
        </p:spPr>
      </p:pic>
      <p:sp>
        <p:nvSpPr>
          <p:cNvPr id="5" name="Rectangle 3"/>
          <p:cNvSpPr>
            <a:spLocks noChangeArrowheads="1"/>
          </p:cNvSpPr>
          <p:nvPr/>
        </p:nvSpPr>
        <p:spPr bwMode="auto">
          <a:xfrm>
            <a:off x="4837626" y="2125668"/>
            <a:ext cx="3982846"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effectLst/>
                <a:latin typeface="Calibri" pitchFamily="34" charset="0"/>
                <a:ea typeface="Calibri" pitchFamily="34" charset="0"/>
                <a:cs typeface="Times New Roman" pitchFamily="18" charset="0"/>
              </a:rPr>
              <a:t>« L’émigré russe au cinéma ... </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14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14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14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14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14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14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fr-FR" sz="14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smtClean="0">
              <a:ln>
                <a:noFill/>
              </a:ln>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effectLst/>
                <a:latin typeface="Calibri" pitchFamily="34" charset="0"/>
                <a:ea typeface="Calibri" pitchFamily="34" charset="0"/>
                <a:cs typeface="Times New Roman" pitchFamily="18" charset="0"/>
              </a:rPr>
              <a:t>... et </a:t>
            </a:r>
            <a:r>
              <a:rPr lang="fr-FR" sz="1400" dirty="0" smtClean="0">
                <a:latin typeface="Calibri" pitchFamily="34" charset="0"/>
                <a:ea typeface="Calibri" pitchFamily="34" charset="0"/>
                <a:cs typeface="Times New Roman" pitchFamily="18" charset="0"/>
              </a:rPr>
              <a:t> </a:t>
            </a:r>
            <a:r>
              <a:rPr kumimoji="0" lang="fr-FR" sz="1400" b="0" i="0" u="none" strike="noStrike" cap="none" normalizeH="0" baseline="0" dirty="0" smtClean="0">
                <a:ln>
                  <a:noFill/>
                </a:ln>
                <a:effectLst/>
                <a:latin typeface="Calibri" pitchFamily="34" charset="0"/>
                <a:ea typeface="Calibri" pitchFamily="34" charset="0"/>
                <a:cs typeface="Times New Roman" pitchFamily="18" charset="0"/>
              </a:rPr>
              <a:t>dans la vie quotidienne »</a:t>
            </a:r>
          </a:p>
          <a:p>
            <a:pPr marL="0" marR="0" lvl="0" indent="0" algn="just" defTabSz="914400" rtl="0" eaLnBrk="1" fontAlgn="base" latinLnBrk="0" hangingPunct="1">
              <a:lnSpc>
                <a:spcPct val="100000"/>
              </a:lnSpc>
              <a:spcBef>
                <a:spcPct val="0"/>
              </a:spcBef>
              <a:spcAft>
                <a:spcPct val="0"/>
              </a:spcAft>
              <a:buClrTx/>
              <a:buSzTx/>
              <a:buFontTx/>
              <a:buNone/>
              <a:tabLst/>
            </a:pPr>
            <a:endParaRPr lang="fr-FR" sz="12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effectLst/>
              <a:latin typeface="Calibri" pitchFamily="34" charset="0"/>
              <a:ea typeface="Calibri" pitchFamily="34" charset="0"/>
              <a:cs typeface="Times New Roman" pitchFamily="18" charset="0"/>
            </a:endParaRPr>
          </a:p>
          <a:p>
            <a:pPr lvl="0" algn="just" fontAlgn="base">
              <a:spcBef>
                <a:spcPct val="0"/>
              </a:spcBef>
              <a:spcAft>
                <a:spcPct val="0"/>
              </a:spcAft>
            </a:pPr>
            <a:r>
              <a:rPr lang="fr-FR" sz="1200" dirty="0" smtClean="0">
                <a:latin typeface="Calibri" pitchFamily="34" charset="0"/>
                <a:ea typeface="Calibri" pitchFamily="34" charset="0"/>
                <a:cs typeface="Times New Roman" pitchFamily="18" charset="0"/>
              </a:rPr>
              <a:t>(</a:t>
            </a:r>
            <a:r>
              <a:rPr lang="fr-FR" sz="1200" dirty="0" smtClean="0"/>
              <a:t>MAD, « L’écran et la vie » </a:t>
            </a:r>
            <a:r>
              <a:rPr lang="fr-FR" sz="1200" i="1" dirty="0" smtClean="0"/>
              <a:t>La Russie Illustrée</a:t>
            </a:r>
            <a:r>
              <a:rPr lang="fr-FR" sz="1200" dirty="0" smtClean="0"/>
              <a:t> – n°11 (148) – 1928, p. 28)</a:t>
            </a:r>
            <a:endParaRPr kumimoji="0" lang="fr-FR" sz="12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Katucha\Desktop\Dossiers de Bureau\PRESSE RUSSE-images\Satyricon_Thèrese.jpg"/>
          <p:cNvPicPr>
            <a:picLocks noChangeAspect="1" noChangeArrowheads="1"/>
          </p:cNvPicPr>
          <p:nvPr/>
        </p:nvPicPr>
        <p:blipFill>
          <a:blip r:embed="rId2" cstate="print"/>
          <a:srcRect/>
          <a:stretch>
            <a:fillRect/>
          </a:stretch>
        </p:blipFill>
        <p:spPr bwMode="auto">
          <a:xfrm>
            <a:off x="251520" y="188640"/>
            <a:ext cx="4032448" cy="6237312"/>
          </a:xfrm>
          <a:prstGeom prst="rect">
            <a:avLst/>
          </a:prstGeom>
          <a:noFill/>
        </p:spPr>
      </p:pic>
      <p:sp>
        <p:nvSpPr>
          <p:cNvPr id="5" name="Rectangle 4"/>
          <p:cNvSpPr/>
          <p:nvPr/>
        </p:nvSpPr>
        <p:spPr>
          <a:xfrm>
            <a:off x="4283968" y="3356992"/>
            <a:ext cx="4680520" cy="984885"/>
          </a:xfrm>
          <a:prstGeom prst="rect">
            <a:avLst/>
          </a:prstGeom>
        </p:spPr>
        <p:txBody>
          <a:bodyPr wrap="square">
            <a:spAutoFit/>
          </a:bodyPr>
          <a:lstStyle/>
          <a:p>
            <a:r>
              <a:rPr lang="fr-FR" sz="1400" dirty="0" smtClean="0"/>
              <a:t>« Nous ne savons pas pourquoi la Sainte Thérèse est considérée comme la patronne des émigrés russes ... »</a:t>
            </a:r>
          </a:p>
          <a:p>
            <a:endParaRPr lang="fr-FR" dirty="0" smtClean="0"/>
          </a:p>
          <a:p>
            <a:r>
              <a:rPr lang="fr-FR" sz="1200" dirty="0" smtClean="0"/>
              <a:t>(</a:t>
            </a:r>
            <a:r>
              <a:rPr lang="fr-FR" sz="1200" dirty="0" err="1" smtClean="0"/>
              <a:t>Lory</a:t>
            </a:r>
            <a:r>
              <a:rPr lang="fr-FR" sz="1200" dirty="0" smtClean="0"/>
              <a:t>, « Devant la statue de la Ste Thérèse », </a:t>
            </a:r>
            <a:r>
              <a:rPr lang="fr-FR" sz="1200" i="1" dirty="0" smtClean="0"/>
              <a:t>Satyricon</a:t>
            </a:r>
            <a:r>
              <a:rPr lang="fr-FR" sz="1200" dirty="0" smtClean="0"/>
              <a:t>,  n° 3, 1931, p. 6).</a:t>
            </a:r>
            <a:endParaRPr lang="fr-FR"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TotalTime>
  <Words>763</Words>
  <Application>Microsoft Office PowerPoint</Application>
  <PresentationFormat>Affichage à l'écran (4:3)</PresentationFormat>
  <Paragraphs>168</Paragraphs>
  <Slides>32</Slides>
  <Notes>0</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Kateryna Lobodenko-Senani UMR 7172 ARIAS, ED 267,  Université Paris 3 – La Sorbonne Nouvelle    La puissance artistique de toute invention dans l’art ne se révèle qu’une fois et dépourvue de succès éternel. Grâce à l’invention de la peinture de chevalet, les œuvres les plus grandes ont vu le jour, mais leur force d’influence est, aujourd’hui, perdue. Le cinéma et l’hebdomadaire illustré ont gagné sur le terrain   El Lissitzky, Le Livre dans la vue de la vision (1929) </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Katucha</dc:creator>
  <cp:lastModifiedBy>Katucha</cp:lastModifiedBy>
  <cp:revision>187</cp:revision>
  <dcterms:created xsi:type="dcterms:W3CDTF">2012-10-26T09:34:05Z</dcterms:created>
  <dcterms:modified xsi:type="dcterms:W3CDTF">2012-12-04T13:46:08Z</dcterms:modified>
</cp:coreProperties>
</file>