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37" r:id="rId2"/>
    <p:sldId id="351" r:id="rId3"/>
    <p:sldId id="350" r:id="rId4"/>
    <p:sldId id="279" r:id="rId5"/>
    <p:sldId id="309" r:id="rId6"/>
    <p:sldId id="311" r:id="rId7"/>
    <p:sldId id="339" r:id="rId8"/>
    <p:sldId id="275" r:id="rId9"/>
    <p:sldId id="325" r:id="rId10"/>
    <p:sldId id="341" r:id="rId11"/>
  </p:sldIdLst>
  <p:sldSz cx="9144000" cy="6858000" type="screen4x3"/>
  <p:notesSz cx="6858000" cy="9190038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5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35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1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26" algn="l" defTabSz="91429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71" algn="l" defTabSz="91429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16" algn="l" defTabSz="91429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61" algn="l" defTabSz="91429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F0060"/>
    <a:srgbClr val="FF66B3"/>
    <a:srgbClr val="66CCFF"/>
    <a:srgbClr val="D1D1F0"/>
    <a:srgbClr val="33CCFF"/>
    <a:srgbClr val="5E5E5E"/>
    <a:srgbClr val="FFC9E4"/>
    <a:srgbClr val="FF81C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0929"/>
  </p:normalViewPr>
  <p:slideViewPr>
    <p:cSldViewPr showGuides="1">
      <p:cViewPr>
        <p:scale>
          <a:sx n="56" d="100"/>
          <a:sy n="56" d="100"/>
        </p:scale>
        <p:origin x="-13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9" d="100"/>
          <a:sy n="39" d="100"/>
        </p:scale>
        <p:origin x="-2190" y="-102"/>
      </p:cViewPr>
      <p:guideLst>
        <p:guide orient="horz" pos="289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B534-FD4D-4593-8B4A-794380550CBA}" type="datetimeFigureOut">
              <a:rPr lang="fr-FR" smtClean="0"/>
              <a:pPr/>
              <a:t>27/03/2013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Cf. Babelo(J-P), et 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8A50-6BB4-42E6-B3B4-FA75D028A8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426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BA42-9AEF-4C2F-B946-E63629D7F421}" type="datetimeFigureOut">
              <a:rPr lang="fr-FR" smtClean="0"/>
              <a:pPr/>
              <a:t>27/03/2013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65625"/>
            <a:ext cx="5486400" cy="413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Cf. Babelo(J-P), et 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0581-39B1-49DB-A87C-4C93379437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071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70F9A-A304-4C5A-AC12-2652C812955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Cf. Babelo(J-P), et 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20581-39B1-49DB-A87C-4C93379437B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dlight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7DEA-878F-484E-AA59-C4BB721476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8E57-DABF-4B64-9C88-9ECB0505F3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DAF9-8273-458F-8D6E-C143F8A430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6217-216A-45C7-9BB7-61D0617122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2C99-9640-445C-822D-F7B2DBCA25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B053-8D2C-48F7-8715-D9E501A744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E383-52A4-4A62-8A41-83BF170705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434F-C93E-4F36-815C-FDDB5AF59F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39E3-EE9D-4FFD-A83E-18A99DE2A1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7B64-5436-42A4-8D46-D02A23AC2D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754E-BABA-4AF7-83B4-C26FC4C4FB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DDA2-7BF5-4DC1-AA42-C234D23C9E2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9685-5D7E-4E19-9F5F-2AF8763902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edlight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13"/>
            <a:ext cx="9144000" cy="6846887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FR" smtClean="0"/>
              <a:t>Soutenue publiquement le:  05-JUIN-2011                                                          par: Aziza Nesrine SI AMER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E1CC71-D429-4F2E-AB5B-F1922B15D0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3870325" y="2001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4348" y="4286256"/>
            <a:ext cx="7643866" cy="1285884"/>
          </a:xfrm>
          <a:solidFill>
            <a:srgbClr val="FFC000">
              <a:alpha val="43137"/>
            </a:srgbClr>
          </a:solidFill>
          <a:effectLst>
            <a:softEdge rad="31750"/>
          </a:effectLst>
        </p:spPr>
        <p:txBody>
          <a:bodyPr/>
          <a:lstStyle/>
          <a:p>
            <a:pPr algn="ctr"/>
            <a:r>
              <a:rPr lang="fr-FR" sz="1800" b="1" i="1" dirty="0" smtClean="0">
                <a:solidFill>
                  <a:schemeClr val="bg2"/>
                </a:solidFill>
              </a:rPr>
              <a:t>Aziza Nesrine  SI AMER   </a:t>
            </a:r>
          </a:p>
          <a:p>
            <a:pPr algn="ctr"/>
            <a:r>
              <a:rPr lang="fr-FR" sz="1800" b="1" dirty="0" smtClean="0">
                <a:solidFill>
                  <a:schemeClr val="bg2"/>
                </a:solidFill>
              </a:rPr>
              <a:t>Ecole </a:t>
            </a:r>
            <a:r>
              <a:rPr lang="fr-FR" sz="1800" b="1" dirty="0" smtClean="0">
                <a:solidFill>
                  <a:schemeClr val="bg2"/>
                </a:solidFill>
              </a:rPr>
              <a:t>Polytechnique  d’architecture et d’Urbanisme </a:t>
            </a:r>
            <a:r>
              <a:rPr lang="fr-FR" sz="1800" b="1" dirty="0" smtClean="0">
                <a:solidFill>
                  <a:schemeClr val="bg2"/>
                </a:solidFill>
              </a:rPr>
              <a:t> d’Alger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 algn="ctr"/>
            <a:endParaRPr lang="fr-FR" sz="1800" b="1" dirty="0" smtClean="0">
              <a:solidFill>
                <a:schemeClr val="bg2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85720" y="1714488"/>
            <a:ext cx="8429684" cy="2428892"/>
          </a:xfrm>
          <a:prstGeom prst="roundRect">
            <a:avLst/>
          </a:prstGeom>
          <a:solidFill>
            <a:srgbClr val="FFC000">
              <a:alpha val="80000"/>
            </a:srgb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fr-FR" sz="2800" b="1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defRPr/>
            </a:pPr>
            <a:endParaRPr kumimoji="0" lang="fr-FR" sz="2800" b="1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defRPr/>
            </a:pPr>
            <a:endParaRPr kumimoji="0" lang="fr-FR" sz="2800" b="1" kern="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kumimoji="0" lang="fr-FR" sz="2800" b="1" kern="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fr-FR" sz="28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PRISE EN COMPTE DES ATRIBUTS TOURISTIQUES DANS LE PROCESSUS DE PATRIMONIALISATION DE L’ESPACE OASIEN.</a:t>
            </a:r>
          </a:p>
          <a:p>
            <a:pPr lvl="0" algn="ctr">
              <a:defRPr/>
            </a:pPr>
            <a:r>
              <a:rPr kumimoji="0" lang="fr-FR" sz="2800" b="1" i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Zgag El Hadjadj</a:t>
            </a:r>
            <a:r>
              <a:rPr kumimoji="0" lang="fr-FR" sz="28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fr-FR" sz="2800" b="1" i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Algérie</a:t>
            </a:r>
            <a:r>
              <a:rPr kumimoji="0" lang="fr-FR" sz="2800" b="1" kern="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fr-FR" sz="3600" kern="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kumimoji="0" lang="fr-FR" sz="3600" kern="0" dirty="0" smtClean="0">
                <a:solidFill>
                  <a:schemeClr val="bg2">
                    <a:lumMod val="75000"/>
                  </a:schemeClr>
                </a:solidFill>
              </a:rPr>
            </a:br>
            <a:endParaRPr kumimoji="0" lang="fr-FR" sz="3200" b="1" kern="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kumimoji="0" lang="fr-FR" sz="28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defRPr/>
            </a:pPr>
            <a:endParaRPr kumimoji="0" lang="fr-FR" sz="28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215338" y="6524650"/>
            <a:ext cx="857256" cy="476250"/>
          </a:xfrm>
        </p:spPr>
        <p:txBody>
          <a:bodyPr/>
          <a:lstStyle/>
          <a:p>
            <a:pPr>
              <a:defRPr/>
            </a:pPr>
            <a:fld id="{9B087DEA-878F-484E-AA59-C4BB721476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547664" y="33265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Ouarzazate 21-22 Novembre 2011- Maroc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Colloque international: Ressources patrimoniales et alternatives touristiques: Entre oasis et montagnes</a:t>
            </a:r>
            <a:endParaRPr lang="fr-FR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2071670" y="1428736"/>
            <a:ext cx="4429156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Attributs immatériels du tourisme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2" name="Connecteur en angle 21"/>
          <p:cNvCxnSpPr>
            <a:stCxn id="9" idx="2"/>
          </p:cNvCxnSpPr>
          <p:nvPr/>
        </p:nvCxnSpPr>
        <p:spPr>
          <a:xfrm rot="5400000">
            <a:off x="2536017" y="392885"/>
            <a:ext cx="214314" cy="3286148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643307" y="2500703"/>
            <a:ext cx="71358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e 26"/>
          <p:cNvCxnSpPr/>
          <p:nvPr/>
        </p:nvCxnSpPr>
        <p:spPr>
          <a:xfrm rot="16200000" flipH="1">
            <a:off x="5965041" y="607199"/>
            <a:ext cx="214314" cy="2857520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7180281" y="2463793"/>
            <a:ext cx="64294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4107653" y="2250273"/>
            <a:ext cx="64294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6357950" y="2786058"/>
            <a:ext cx="2571768" cy="5000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Les personnes sources</a:t>
            </a:r>
            <a:endParaRPr lang="fr-FR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000792" y="3500438"/>
            <a:ext cx="3428992" cy="571504"/>
          </a:xfrm>
          <a:prstGeom prst="roundRect">
            <a:avLst/>
          </a:prstGeom>
          <a:solidFill>
            <a:srgbClr val="66CCFF">
              <a:alpha val="3294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Des </a:t>
            </a:r>
            <a:r>
              <a:rPr lang="fr-FR" dirty="0" smtClean="0">
                <a:solidFill>
                  <a:srgbClr val="FFC000"/>
                </a:solidFill>
              </a:rPr>
              <a:t>Hommes </a:t>
            </a:r>
            <a:r>
              <a:rPr lang="fr-FR" i="1" dirty="0" smtClean="0">
                <a:solidFill>
                  <a:srgbClr val="FFC000"/>
                </a:solidFill>
              </a:rPr>
              <a:t>fascicules</a:t>
            </a:r>
            <a:endParaRPr lang="fr-FR" sz="1400" i="1" dirty="0">
              <a:solidFill>
                <a:srgbClr val="FFFF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143240" y="3143248"/>
            <a:ext cx="2786050" cy="1071570"/>
          </a:xfrm>
          <a:prstGeom prst="roundRect">
            <a:avLst/>
          </a:prstGeom>
          <a:solidFill>
            <a:srgbClr val="66CCFF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tombeau de Sidi </a:t>
            </a:r>
            <a:r>
              <a:rPr lang="fr-FR" sz="1400" dirty="0" err="1" smtClean="0">
                <a:solidFill>
                  <a:srgbClr val="FFFF00"/>
                </a:solidFill>
              </a:rPr>
              <a:t>Hakkoum</a:t>
            </a:r>
            <a:r>
              <a:rPr lang="fr-FR" sz="1400" dirty="0" smtClean="0">
                <a:solidFill>
                  <a:srgbClr val="FFFF00"/>
                </a:solidFill>
              </a:rPr>
              <a:t>  au sommet de  l’Oued M’zi.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question tribale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</a:t>
            </a:r>
            <a:r>
              <a:rPr lang="fr-FR" sz="1400" dirty="0" err="1" smtClean="0">
                <a:solidFill>
                  <a:srgbClr val="FFFF00"/>
                </a:solidFill>
              </a:rPr>
              <a:t>Fantazia</a:t>
            </a:r>
            <a:r>
              <a:rPr lang="fr-FR" sz="1400" dirty="0" smtClean="0">
                <a:solidFill>
                  <a:srgbClr val="FFFF00"/>
                </a:solidFill>
              </a:rPr>
              <a:t> (la course des </a:t>
            </a:r>
            <a:r>
              <a:rPr lang="fr-FR" sz="1400" dirty="0" err="1" smtClean="0">
                <a:solidFill>
                  <a:srgbClr val="FFFF00"/>
                </a:solidFill>
              </a:rPr>
              <a:t>cheveaux</a:t>
            </a:r>
            <a:r>
              <a:rPr lang="fr-FR" sz="1400" dirty="0" smtClean="0">
                <a:solidFill>
                  <a:srgbClr val="FFFF00"/>
                </a:solidFill>
              </a:rPr>
              <a:t> )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14282" y="2857496"/>
            <a:ext cx="2571768" cy="5000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L’événementiel</a:t>
            </a:r>
            <a:endParaRPr lang="fr-FR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5" name="Forme 44"/>
          <p:cNvCxnSpPr/>
          <p:nvPr/>
        </p:nvCxnSpPr>
        <p:spPr>
          <a:xfrm rot="16200000" flipH="1">
            <a:off x="1678761" y="3536157"/>
            <a:ext cx="571504" cy="214314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000364" y="4071942"/>
            <a:ext cx="14287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5400000">
            <a:off x="1945862" y="4125522"/>
            <a:ext cx="2108213" cy="7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3000364" y="5143512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à coins arrondis 62"/>
          <p:cNvSpPr/>
          <p:nvPr/>
        </p:nvSpPr>
        <p:spPr>
          <a:xfrm>
            <a:off x="3143240" y="4357694"/>
            <a:ext cx="2928926" cy="2500306"/>
          </a:xfrm>
          <a:prstGeom prst="roundRect">
            <a:avLst/>
          </a:prstGeom>
          <a:solidFill>
            <a:srgbClr val="66CCFF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Les tabous sur les croyances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Les </a:t>
            </a:r>
            <a:r>
              <a:rPr lang="fr-FR" sz="1400" dirty="0" err="1" smtClean="0">
                <a:solidFill>
                  <a:srgbClr val="FFFF00"/>
                </a:solidFill>
              </a:rPr>
              <a:t>Bkhors</a:t>
            </a:r>
            <a:r>
              <a:rPr lang="fr-FR" sz="1400" dirty="0" smtClean="0">
                <a:solidFill>
                  <a:srgbClr val="FFFF00"/>
                </a:solidFill>
              </a:rPr>
              <a:t> et les Odeurs des maisons.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L’introversion est –elle de vrai? Ou seulement dans l’apparence!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contenu de la </a:t>
            </a:r>
            <a:r>
              <a:rPr lang="fr-FR" sz="1400" dirty="0" err="1" smtClean="0">
                <a:solidFill>
                  <a:srgbClr val="FFFF00"/>
                </a:solidFill>
              </a:rPr>
              <a:t>ziyara</a:t>
            </a:r>
            <a:r>
              <a:rPr lang="fr-FR" sz="1400" dirty="0" smtClean="0">
                <a:solidFill>
                  <a:srgbClr val="FFFF00"/>
                </a:solidFill>
              </a:rPr>
              <a:t> des </a:t>
            </a:r>
            <a:r>
              <a:rPr lang="fr-FR" sz="1400" dirty="0" err="1" smtClean="0">
                <a:solidFill>
                  <a:srgbClr val="FFFF00"/>
                </a:solidFill>
              </a:rPr>
              <a:t>wélia</a:t>
            </a:r>
            <a:r>
              <a:rPr lang="fr-FR" sz="1400" dirty="0" smtClean="0">
                <a:solidFill>
                  <a:srgbClr val="FFFF00"/>
                </a:solidFill>
              </a:rPr>
              <a:t>. Aspect d’un mythe social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Les fables, et les contes.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gastronomie: Thé, </a:t>
            </a:r>
            <a:r>
              <a:rPr lang="fr-FR" sz="1400" dirty="0" err="1" smtClean="0">
                <a:solidFill>
                  <a:srgbClr val="FFFF00"/>
                </a:solidFill>
              </a:rPr>
              <a:t>Mardoud</a:t>
            </a:r>
            <a:r>
              <a:rPr lang="fr-FR" sz="1400" dirty="0" smtClean="0">
                <a:solidFill>
                  <a:srgbClr val="FFFF00"/>
                </a:solidFill>
              </a:rPr>
              <a:t>, Couscous.</a:t>
            </a: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3143240" y="2571744"/>
            <a:ext cx="2571768" cy="5000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mythologie</a:t>
            </a:r>
            <a:endParaRPr lang="fr-FR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rot="10800000">
            <a:off x="3000364" y="3071810"/>
            <a:ext cx="14287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à coins arrondis 97"/>
          <p:cNvSpPr/>
          <p:nvPr/>
        </p:nvSpPr>
        <p:spPr>
          <a:xfrm>
            <a:off x="1785918" y="4000504"/>
            <a:ext cx="1143008" cy="2857496"/>
          </a:xfrm>
          <a:prstGeom prst="roundRect">
            <a:avLst/>
          </a:prstGeom>
          <a:solidFill>
            <a:srgbClr val="66CCFF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</a:t>
            </a:r>
            <a:r>
              <a:rPr lang="fr-FR" sz="1400" dirty="0" err="1" smtClean="0">
                <a:solidFill>
                  <a:srgbClr val="FFFF00"/>
                </a:solidFill>
              </a:rPr>
              <a:t>touiza</a:t>
            </a: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circonscription des garçons.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</a:t>
            </a:r>
            <a:r>
              <a:rPr lang="fr-FR" sz="1400" dirty="0" err="1" smtClean="0">
                <a:solidFill>
                  <a:srgbClr val="FFFF00"/>
                </a:solidFill>
              </a:rPr>
              <a:t>Hanné</a:t>
            </a: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Les </a:t>
            </a:r>
            <a:r>
              <a:rPr lang="fr-FR" sz="1400" dirty="0" err="1" smtClean="0">
                <a:solidFill>
                  <a:srgbClr val="FFFF00"/>
                </a:solidFill>
              </a:rPr>
              <a:t>Khouls</a:t>
            </a: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rituel de nudité dans les Hammam.</a:t>
            </a:r>
          </a:p>
          <a:p>
            <a:pPr>
              <a:buFont typeface="Arial" pitchFamily="34" charset="0"/>
              <a:buChar char="•"/>
            </a:pP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103" name="Rectangle à coins arrondis 102"/>
          <p:cNvSpPr/>
          <p:nvPr/>
        </p:nvSpPr>
        <p:spPr>
          <a:xfrm>
            <a:off x="0" y="3357562"/>
            <a:ext cx="1714480" cy="3643338"/>
          </a:xfrm>
          <a:prstGeom prst="roundRect">
            <a:avLst/>
          </a:prstGeom>
          <a:solidFill>
            <a:srgbClr val="66CCFF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 la place du souk du vendredi.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vente du tapis(tapisserie et autres métiers du tissage)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vie matriarcal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rituel de la mariée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 la </a:t>
            </a:r>
            <a:r>
              <a:rPr lang="fr-FR" sz="1400" dirty="0" err="1" smtClean="0">
                <a:solidFill>
                  <a:srgbClr val="FFFF00"/>
                </a:solidFill>
              </a:rPr>
              <a:t>chbira</a:t>
            </a:r>
            <a:r>
              <a:rPr lang="fr-FR" sz="1400" dirty="0" smtClean="0">
                <a:solidFill>
                  <a:srgbClr val="FFFF00"/>
                </a:solidFill>
              </a:rPr>
              <a:t> des nouveaux nés.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La </a:t>
            </a:r>
            <a:r>
              <a:rPr lang="fr-FR" sz="1400" dirty="0" err="1" smtClean="0">
                <a:solidFill>
                  <a:srgbClr val="FFFF00"/>
                </a:solidFill>
              </a:rPr>
              <a:t>ziyara</a:t>
            </a:r>
            <a:r>
              <a:rPr lang="fr-FR" sz="1400" dirty="0" smtClean="0">
                <a:solidFill>
                  <a:srgbClr val="FFFF00"/>
                </a:solidFill>
              </a:rPr>
              <a:t> et la sainteté.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Le </a:t>
            </a:r>
            <a:r>
              <a:rPr lang="fr-FR" sz="1400" dirty="0" err="1" smtClean="0">
                <a:solidFill>
                  <a:srgbClr val="FFFF00"/>
                </a:solidFill>
              </a:rPr>
              <a:t>Maarouf</a:t>
            </a:r>
            <a:r>
              <a:rPr lang="fr-FR" sz="1400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7000892" y="6524650"/>
            <a:ext cx="2133600" cy="476250"/>
          </a:xfrm>
        </p:spPr>
        <p:txBody>
          <a:bodyPr/>
          <a:lstStyle/>
          <a:p>
            <a:pPr>
              <a:defRPr/>
            </a:pPr>
            <a:fld id="{1C7EB053-8D2C-48F7-8715-D9E501A744F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6000760" y="4357694"/>
            <a:ext cx="3571900" cy="2071702"/>
          </a:xfrm>
          <a:prstGeom prst="roundRect">
            <a:avLst/>
          </a:prstGeom>
          <a:solidFill>
            <a:srgbClr val="66CCFF">
              <a:alpha val="3294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FFFF00"/>
                </a:solidFill>
              </a:rPr>
              <a:t>Management des Hommes. 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solidFill>
                  <a:srgbClr val="FFFF00"/>
                </a:solidFill>
              </a:rPr>
              <a:t>Des Hommes à la merci de leur Héritage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solidFill>
                  <a:srgbClr val="FFFF00"/>
                </a:solidFill>
              </a:rPr>
              <a:t>Le temps de la transmission …de l’Histoire racontée.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solidFill>
                  <a:srgbClr val="FFFF00"/>
                </a:solidFill>
              </a:rPr>
              <a:t>Les coutumes et les traditions héritées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solidFill>
                  <a:srgbClr val="FFFF00"/>
                </a:solidFill>
              </a:rPr>
              <a:t>Les cérémonies de vie religieuse</a:t>
            </a:r>
          </a:p>
          <a:p>
            <a:pPr>
              <a:buFont typeface="Arial" pitchFamily="34" charset="0"/>
              <a:buChar char="•"/>
            </a:pPr>
            <a:r>
              <a:rPr lang="fr-FR" sz="1400" i="1" dirty="0" smtClean="0">
                <a:solidFill>
                  <a:srgbClr val="FFFF00"/>
                </a:solidFill>
              </a:rPr>
              <a:t>Le rythme de temps différents de celui du touriste.</a:t>
            </a:r>
          </a:p>
          <a:p>
            <a:pPr>
              <a:buFont typeface="Arial" pitchFamily="34" charset="0"/>
              <a:buChar char="•"/>
            </a:pPr>
            <a:endParaRPr lang="fr-FR" sz="1400" i="1" dirty="0">
              <a:solidFill>
                <a:srgbClr val="FFFF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7394595" y="3392487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>
            <a:off x="7358082" y="4214818"/>
            <a:ext cx="28575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714480" y="3643314"/>
            <a:ext cx="14287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2" grpId="0" animBg="1"/>
      <p:bldP spid="34" grpId="0" animBg="1"/>
      <p:bldP spid="35" grpId="0" animBg="1"/>
      <p:bldP spid="63" grpId="0" animBg="1"/>
      <p:bldP spid="64" grpId="0" animBg="1"/>
      <p:bldP spid="98" grpId="0" animBg="1"/>
      <p:bldP spid="103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EB053-8D2C-48F7-8715-D9E501A744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2" descr="C:\Users\PCexpress\Desktop\Image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5825" y="0"/>
            <a:ext cx="9615552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286644" y="192880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/>
                </a:solidFill>
              </a:rPr>
              <a:t>440 Km De la capitale Alger</a:t>
            </a:r>
            <a:endParaRPr lang="fr-FR" b="1" dirty="0">
              <a:solidFill>
                <a:schemeClr val="bg2"/>
              </a:solidFill>
            </a:endParaRPr>
          </a:p>
        </p:txBody>
      </p:sp>
      <p:pic>
        <p:nvPicPr>
          <p:cNvPr id="2051" name="Picture 3" descr="DSC02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85728"/>
            <a:ext cx="744203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Attributs immatériels= caractères /Oasien</a:t>
            </a:r>
          </a:p>
          <a:p>
            <a:r>
              <a:rPr lang="fr-FR" dirty="0" smtClean="0"/>
              <a:t>Tautologie du questionnement?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Comment (</a:t>
            </a:r>
            <a:r>
              <a:rPr lang="fr-FR" sz="4400" dirty="0" err="1" smtClean="0">
                <a:solidFill>
                  <a:srgbClr val="FFC000"/>
                </a:solidFill>
              </a:rPr>
              <a:t>re</a:t>
            </a:r>
            <a:r>
              <a:rPr lang="fr-FR" dirty="0" smtClean="0"/>
              <a:t>)connaitre l’</a:t>
            </a:r>
            <a:r>
              <a:rPr lang="fr-FR" sz="4000" dirty="0" smtClean="0">
                <a:solidFill>
                  <a:srgbClr val="FFC000"/>
                </a:solidFill>
              </a:rPr>
              <a:t>héritage</a:t>
            </a:r>
            <a:r>
              <a:rPr lang="fr-FR" dirty="0" smtClean="0"/>
              <a:t> immatériel de l’autre?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</a:t>
            </a:r>
            <a:r>
              <a:rPr lang="fr-FR" sz="4000" dirty="0" smtClean="0">
                <a:solidFill>
                  <a:srgbClr val="FFC000"/>
                </a:solidFill>
              </a:rPr>
              <a:t>langue</a:t>
            </a:r>
            <a:r>
              <a:rPr lang="fr-FR" dirty="0" smtClean="0"/>
              <a:t> (attribut </a:t>
            </a:r>
            <a:r>
              <a:rPr lang="fr-FR" dirty="0" err="1" smtClean="0"/>
              <a:t>immat</a:t>
            </a:r>
            <a:r>
              <a:rPr lang="fr-FR" dirty="0" smtClean="0"/>
              <a:t>) véhicule un </a:t>
            </a:r>
            <a:r>
              <a:rPr lang="fr-FR" sz="4000" dirty="0" smtClean="0">
                <a:solidFill>
                  <a:srgbClr val="FFC000"/>
                </a:solidFill>
              </a:rPr>
              <a:t>système de pensée </a:t>
            </a:r>
            <a:r>
              <a:rPr lang="fr-FR" dirty="0" smtClean="0"/>
              <a:t>référentiel.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même: l’</a:t>
            </a:r>
            <a:r>
              <a:rPr lang="fr-FR" dirty="0" err="1" smtClean="0"/>
              <a:t>unité,la</a:t>
            </a:r>
            <a:r>
              <a:rPr lang="fr-FR" dirty="0" smtClean="0"/>
              <a:t> totalité, </a:t>
            </a:r>
            <a:r>
              <a:rPr lang="fr-FR" b="1" dirty="0" smtClean="0">
                <a:solidFill>
                  <a:srgbClr val="FFFF00"/>
                </a:solidFill>
              </a:rPr>
              <a:t>la différence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Sujet à </a:t>
            </a:r>
            <a:r>
              <a:rPr lang="fr-FR" sz="3600" b="1" dirty="0" smtClean="0">
                <a:solidFill>
                  <a:srgbClr val="FFFF00"/>
                </a:solidFill>
              </a:rPr>
              <a:t>controverse</a:t>
            </a:r>
            <a:r>
              <a:rPr lang="fr-FR" dirty="0" smtClean="0"/>
              <a:t> pour plusieurs raisons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EB053-8D2C-48F7-8715-D9E501A744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428596" y="1071546"/>
            <a:ext cx="8286808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1" lang="fr-FR" sz="18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Quelle différence y-a-t-il</a:t>
            </a:r>
            <a:r>
              <a:rPr kumimoji="1" lang="fr-FR" sz="1800" b="1" i="0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entre choisir et être choisi? Lorsque nous ne pouvons faire autrement que nous soumettre au choix!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lang="fr-FR" sz="1800" b="1" kern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Mieux</a:t>
            </a:r>
            <a:r>
              <a:rPr lang="fr-FR" sz="1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encore le choix se fait sur </a:t>
            </a:r>
            <a:r>
              <a:rPr lang="fr-FR" b="1" i="1" kern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 tradition </a:t>
            </a:r>
            <a:r>
              <a:rPr lang="fr-FR" sz="1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proclamée par le touriste comme une aventure ( </a:t>
            </a:r>
            <a:r>
              <a:rPr lang="fr-FR" b="1" i="1" kern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 choix future</a:t>
            </a:r>
            <a:r>
              <a:rPr lang="fr-FR" sz="1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Au commencement de l’herméneutique. </a:t>
            </a:r>
            <a:endParaRPr kumimoji="1" lang="fr-FR" sz="18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76732">
            <a:off x="376128" y="3117176"/>
            <a:ext cx="8391413" cy="954107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0" h="266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Low">
              <a:defRPr/>
            </a:pPr>
            <a:r>
              <a:rPr lang="fr-FR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Lorsque on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proclame</a:t>
            </a:r>
            <a:r>
              <a:rPr lang="fr-FR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lieu, depuis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l’outre- mémoire.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lieu </a:t>
            </a:r>
            <a:r>
              <a:rPr lang="fr-FR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sera toujours lointain. Il est donc aussi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un avenir ».</a:t>
            </a:r>
            <a:endParaRPr lang="fr-FR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57158" y="4214818"/>
            <a:ext cx="8391413" cy="113877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0" h="26670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justLow">
              <a:defRPr/>
            </a:pPr>
            <a:r>
              <a:rPr lang="fr-FR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Effervescence sur le concept même d’</a:t>
            </a:r>
            <a:r>
              <a:rPr lang="fr-FR" sz="28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oasis </a:t>
            </a:r>
          </a:p>
          <a:p>
            <a:pPr algn="justLow">
              <a:defRPr/>
            </a:pP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désert= absence de lieu = SARAB </a:t>
            </a:r>
          </a:p>
          <a:p>
            <a:pPr algn="justLow">
              <a:defRPr/>
            </a:pP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Est-ce nous qui la formulons  (l’oasis) ou bien elle qui nous modèle? </a:t>
            </a:r>
            <a:endParaRPr lang="fr-FR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rot="21374952">
            <a:off x="372543" y="5682512"/>
            <a:ext cx="8420267" cy="754053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0" h="26670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Low">
              <a:lnSpc>
                <a:spcPct val="115000"/>
              </a:lnSpc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Entre ville et </a:t>
            </a:r>
            <a:r>
              <a:rPr lang="fr-FR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desert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(l’Oasis) ou la racine est également refusée, et stérilisée.</a:t>
            </a:r>
          </a:p>
          <a:p>
            <a:pPr algn="justLow">
              <a:defRPr/>
            </a:pPr>
            <a:endParaRPr lang="fr-FR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7010432" y="6524650"/>
            <a:ext cx="2133600" cy="476250"/>
          </a:xfrm>
        </p:spPr>
        <p:txBody>
          <a:bodyPr/>
          <a:lstStyle/>
          <a:p>
            <a:pPr>
              <a:defRPr/>
            </a:pPr>
            <a:fld id="{9B087DEA-878F-484E-AA59-C4BB721476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0" name="Titre 19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85723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 rot="176732">
            <a:off x="576209" y="1490187"/>
            <a:ext cx="8391413" cy="70788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0" h="266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Low">
              <a:defRPr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Loin de son langage , loin de son chemin de pensée référentiel , deux possibilités se proposent.</a:t>
            </a:r>
            <a:endParaRPr lang="fr-FR" sz="20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71472" y="2357430"/>
            <a:ext cx="8391413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0" h="26670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justLow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qu’est ce qui fait l’activité touristiques de la région?</a:t>
            </a:r>
            <a:endParaRPr lang="fr-F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21374952">
            <a:off x="565243" y="3132244"/>
            <a:ext cx="8420267" cy="771493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0" h="266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Low">
              <a:lnSpc>
                <a:spcPct val="115000"/>
              </a:lnSpc>
              <a:defRPr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cadre bâti qui constitue encore une part importante de l’établissement humain des vallées présahariennes.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rot="21367164">
            <a:off x="596627" y="4208178"/>
            <a:ext cx="8391413" cy="9541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00" h="26670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justLow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valorisation du tourisme de l’espace oasien reste encore plus </a:t>
            </a:r>
            <a:r>
              <a:rPr lang="fr-FR" sz="2800" dirty="0" smtClean="0">
                <a:solidFill>
                  <a:srgbClr val="FFFF00"/>
                </a:solidFill>
              </a:rPr>
              <a:t>une affaire de masses qu’une situation d’Etat.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 rot="21287156">
            <a:off x="706891" y="5373633"/>
            <a:ext cx="8420267" cy="770147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0" h="266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Low">
              <a:lnSpc>
                <a:spcPct val="115000"/>
              </a:lnSpc>
              <a:defRPr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Le patrimoine immatériel sous-tendu par les pratiques sociales.</a:t>
            </a:r>
          </a:p>
          <a:p>
            <a:pPr algn="justLow">
              <a:lnSpc>
                <a:spcPct val="115000"/>
              </a:lnSpc>
              <a:defRPr/>
            </a:pPr>
            <a:endParaRPr lang="fr-FR" sz="2000" b="1" dirty="0">
              <a:solidFill>
                <a:srgbClr val="FFC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010432" y="6524650"/>
            <a:ext cx="2133600" cy="476250"/>
          </a:xfrm>
        </p:spPr>
        <p:txBody>
          <a:bodyPr/>
          <a:lstStyle/>
          <a:p>
            <a:pPr>
              <a:defRPr/>
            </a:pPr>
            <a:fld id="{9B087DEA-878F-484E-AA59-C4BB721476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Titre 14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92867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14282" y="1357298"/>
            <a:ext cx="8643966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</p:spPr>
        <p:txBody>
          <a:bodyPr vert="horz" wrap="square" lIns="92064" tIns="46032" rIns="92064" bIns="46032" numCol="1" anchor="t" anchorCtr="0" compatLnSpc="1"/>
          <a:lstStyle/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La  dynamique de l’espace oasien de Laghouat remonte à une présence hydrographique (Oued M’zi) ainsi que des terres fertiles au milieu d’une zone aride, et des collines faciles à défendre. Cette terre représentait un des passages obligés pour les caravanes qui vont de l’Afrique noire à la méditerranée .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FR" sz="1800" kern="0" dirty="0" smtClean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285720" y="4071942"/>
            <a:ext cx="8643966" cy="27860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</p:spPr>
        <p:txBody>
          <a:bodyPr vert="horz" wrap="square" lIns="92064" tIns="46032" rIns="92064" bIns="46032" numCol="1" anchor="t" anchorCtr="0" compatLnSpc="1"/>
          <a:lstStyle/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les messages touristiques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rites funéraires, coutumes, traditions, un rythme incessant de cérémonies de la vie religieuse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kern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</a:t>
            </a:r>
            <a:r>
              <a:rPr lang="fr-FR" sz="1800" kern="0" dirty="0" err="1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mytologie</a:t>
            </a:r>
            <a:r>
              <a:rPr lang="fr-FR" sz="1800" kern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l’espace oasien: </a:t>
            </a:r>
            <a:r>
              <a:rPr lang="fr-FR" sz="1800" kern="0" dirty="0" err="1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Bkhor</a:t>
            </a:r>
            <a:r>
              <a:rPr lang="fr-FR" sz="1800" kern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r-FR" sz="1800" kern="0" dirty="0" err="1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Khol</a:t>
            </a:r>
            <a:r>
              <a:rPr lang="fr-FR" sz="1800" kern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Superstitions, Croyance, foi 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richesses touristiques : richesses culturelles, cultuelles.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amnésies socio- politiques, et l’oubli des cadres des mémoires collectives</a:t>
            </a:r>
          </a:p>
          <a:p>
            <a:pPr marL="342859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1800" dirty="0" smtClean="0">
                <a:solidFill>
                  <a:schemeClr val="bg2"/>
                </a:solidFill>
              </a:rPr>
              <a:t>L’enquête anthropologique, ainsi que le travail sur les gestes, le folklore, et l’intimité  sont les outils afin de remédier à un traumatisme causé par un décalage dans le temps de constitution des  caractères touristiques.</a:t>
            </a:r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FR" sz="1800" dirty="0" smtClean="0"/>
          </a:p>
          <a:p>
            <a:pPr marL="342859" lvl="0" indent="-342859" algn="just" eaLnBrk="1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FR" sz="1800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32" y="6572272"/>
            <a:ext cx="2133600" cy="476250"/>
          </a:xfrm>
        </p:spPr>
        <p:txBody>
          <a:bodyPr/>
          <a:lstStyle/>
          <a:p>
            <a:pPr>
              <a:defRPr/>
            </a:pPr>
            <a:fld id="{9B087DEA-878F-484E-AA59-C4BB721476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" name="Titre 2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85723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tx2">
              <a:lumMod val="50000"/>
            </a:schemeClr>
          </a:solidFill>
          <a:ln w="19050">
            <a:solidFill>
              <a:srgbClr val="FFFF00"/>
            </a:solidFill>
          </a:ln>
        </p:spPr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Le processus de </a:t>
            </a:r>
            <a:r>
              <a:rPr lang="fr-FR" sz="36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patrimonialisation</a:t>
            </a:r>
            <a:r>
              <a:rPr lang="fr-FR" sz="2800" dirty="0" smtClean="0">
                <a:solidFill>
                  <a:srgbClr val="FFFF00"/>
                </a:solidFill>
              </a:rPr>
              <a:t>:</a:t>
            </a:r>
            <a:br>
              <a:rPr lang="fr-FR" sz="2800" dirty="0" smtClean="0">
                <a:solidFill>
                  <a:srgbClr val="FFFF00"/>
                </a:solidFill>
              </a:rPr>
            </a:br>
            <a:endParaRPr lang="fr-FR" sz="2800" dirty="0">
              <a:solidFill>
                <a:srgbClr val="FFFF00"/>
              </a:solidFill>
            </a:endParaRPr>
          </a:p>
        </p:txBody>
      </p:sp>
      <p:cxnSp>
        <p:nvCxnSpPr>
          <p:cNvPr id="5" name="Connecteur en angle 4"/>
          <p:cNvCxnSpPr/>
          <p:nvPr/>
        </p:nvCxnSpPr>
        <p:spPr>
          <a:xfrm rot="10800000">
            <a:off x="1428728" y="1285860"/>
            <a:ext cx="3286148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endCxn id="20" idx="0"/>
          </p:cNvCxnSpPr>
          <p:nvPr/>
        </p:nvCxnSpPr>
        <p:spPr>
          <a:xfrm>
            <a:off x="4572000" y="1285860"/>
            <a:ext cx="3500462" cy="214314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720" y="1571612"/>
            <a:ext cx="1428760" cy="428628"/>
          </a:xfrm>
          <a:prstGeom prst="rect">
            <a:avLst/>
          </a:prstGeom>
          <a:solidFill>
            <a:schemeClr val="tx2">
              <a:lumMod val="40000"/>
              <a:lumOff val="60000"/>
              <a:alpha val="7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FF00"/>
                </a:solidFill>
              </a:rPr>
              <a:t>Identification 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422" y="1571612"/>
            <a:ext cx="1500198" cy="428628"/>
          </a:xfrm>
          <a:prstGeom prst="rect">
            <a:avLst/>
          </a:prstGeom>
          <a:solidFill>
            <a:schemeClr val="tx2">
              <a:lumMod val="40000"/>
              <a:lumOff val="60000"/>
              <a:alpha val="7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FF00"/>
                </a:solidFill>
              </a:rPr>
              <a:t>Evaluation 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3768" y="1500174"/>
            <a:ext cx="1857388" cy="571504"/>
          </a:xfrm>
          <a:prstGeom prst="rect">
            <a:avLst/>
          </a:prstGeom>
          <a:solidFill>
            <a:schemeClr val="accent3">
              <a:alpha val="76078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3"/>
                </a:solidFill>
              </a:rPr>
              <a:t>Promotion touristique</a:t>
            </a:r>
            <a:endParaRPr lang="fr-FR" sz="1600" dirty="0">
              <a:solidFill>
                <a:schemeClr val="accent3"/>
              </a:solidFill>
            </a:endParaRPr>
          </a:p>
        </p:txBody>
      </p:sp>
      <p:cxnSp>
        <p:nvCxnSpPr>
          <p:cNvPr id="23" name="Connecteur en angle 22"/>
          <p:cNvCxnSpPr>
            <a:stCxn id="18" idx="2"/>
          </p:cNvCxnSpPr>
          <p:nvPr/>
        </p:nvCxnSpPr>
        <p:spPr>
          <a:xfrm rot="16200000" flipH="1">
            <a:off x="321439" y="2678901"/>
            <a:ext cx="2000264" cy="642942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18" idx="2"/>
            <a:endCxn id="26" idx="0"/>
          </p:cNvCxnSpPr>
          <p:nvPr/>
        </p:nvCxnSpPr>
        <p:spPr>
          <a:xfrm rot="5400000">
            <a:off x="160712" y="2589612"/>
            <a:ext cx="1428760" cy="250017"/>
          </a:xfrm>
          <a:prstGeom prst="bentConnector3">
            <a:avLst>
              <a:gd name="adj1" fmla="val 70318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0" y="3429000"/>
            <a:ext cx="1500166" cy="500066"/>
          </a:xfrm>
          <a:prstGeom prst="roundRect">
            <a:avLst/>
          </a:prstGeom>
          <a:solidFill>
            <a:srgbClr val="66CC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plan d’analyse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57224" y="4000504"/>
            <a:ext cx="2357454" cy="428628"/>
          </a:xfrm>
          <a:prstGeom prst="roundRect">
            <a:avLst/>
          </a:prstGeom>
          <a:solidFill>
            <a:srgbClr val="66CC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00"/>
                </a:solidFill>
              </a:rPr>
              <a:t>Analyse et investir le terrain</a:t>
            </a:r>
          </a:p>
        </p:txBody>
      </p:sp>
      <p:cxnSp>
        <p:nvCxnSpPr>
          <p:cNvPr id="22" name="Connecteur en angle 21"/>
          <p:cNvCxnSpPr/>
          <p:nvPr/>
        </p:nvCxnSpPr>
        <p:spPr>
          <a:xfrm rot="16200000" flipH="1">
            <a:off x="142844" y="4143380"/>
            <a:ext cx="1357322" cy="928694"/>
          </a:xfrm>
          <a:prstGeom prst="bentConnector3">
            <a:avLst>
              <a:gd name="adj1" fmla="val 58555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 rot="5400000">
            <a:off x="1285852" y="4429132"/>
            <a:ext cx="428628" cy="428628"/>
          </a:xfrm>
          <a:prstGeom prst="bentConnector3">
            <a:avLst>
              <a:gd name="adj1" fmla="val 70318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0" y="5286388"/>
            <a:ext cx="2643174" cy="857256"/>
          </a:xfrm>
          <a:prstGeom prst="roundRect">
            <a:avLst/>
          </a:prstGeom>
          <a:solidFill>
            <a:srgbClr val="33CC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rgbClr val="FFFF00"/>
                </a:solidFill>
              </a:rPr>
              <a:t>Reconnaissance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des attributs matériel/immatériel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1714480" y="3000372"/>
            <a:ext cx="2000232" cy="857256"/>
          </a:xfrm>
          <a:prstGeom prst="roundRect">
            <a:avLst/>
          </a:prstGeom>
          <a:solidFill>
            <a:srgbClr val="66CC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Variables ou données 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3786182" y="2786058"/>
            <a:ext cx="2786082" cy="1000132"/>
          </a:xfrm>
          <a:prstGeom prst="roundRect">
            <a:avLst/>
          </a:prstGeom>
          <a:solidFill>
            <a:srgbClr val="66CC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Prévoir une batterie des </a:t>
            </a:r>
            <a:r>
              <a:rPr lang="fr-FR" sz="1800" i="1" dirty="0" smtClean="0">
                <a:solidFill>
                  <a:srgbClr val="FFFF00"/>
                </a:solidFill>
              </a:rPr>
              <a:t>critères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sélectionnés 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3286116" y="5072074"/>
            <a:ext cx="2928958" cy="1285884"/>
          </a:xfrm>
          <a:prstGeom prst="roundRect">
            <a:avLst/>
          </a:prstGeom>
          <a:solidFill>
            <a:srgbClr val="33CCFF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fr-FR" i="1" dirty="0" smtClean="0">
                <a:solidFill>
                  <a:srgbClr val="FFFF00"/>
                </a:solidFill>
              </a:rPr>
              <a:t>valeurs</a:t>
            </a:r>
            <a:r>
              <a:rPr lang="fr-FR" sz="2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patrimoniales</a:t>
            </a:r>
          </a:p>
        </p:txBody>
      </p:sp>
      <p:cxnSp>
        <p:nvCxnSpPr>
          <p:cNvPr id="92" name="Connecteur en angle 91"/>
          <p:cNvCxnSpPr>
            <a:endCxn id="52" idx="0"/>
          </p:cNvCxnSpPr>
          <p:nvPr/>
        </p:nvCxnSpPr>
        <p:spPr>
          <a:xfrm rot="5400000">
            <a:off x="2464572" y="2393142"/>
            <a:ext cx="857254" cy="357206"/>
          </a:xfrm>
          <a:prstGeom prst="bentConnector3">
            <a:avLst>
              <a:gd name="adj1" fmla="val 38148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/>
          <p:cNvCxnSpPr/>
          <p:nvPr/>
        </p:nvCxnSpPr>
        <p:spPr>
          <a:xfrm rot="16200000" flipH="1">
            <a:off x="3536152" y="2178835"/>
            <a:ext cx="642939" cy="571503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>
            <a:stCxn id="2" idx="2"/>
          </p:cNvCxnSpPr>
          <p:nvPr/>
        </p:nvCxnSpPr>
        <p:spPr>
          <a:xfrm rot="5400000">
            <a:off x="4464843" y="1178703"/>
            <a:ext cx="21431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rot="5400000">
            <a:off x="3000364" y="1428736"/>
            <a:ext cx="28575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rot="10800000">
            <a:off x="3071802" y="2143116"/>
            <a:ext cx="50006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/>
        </p:nvCxnSpPr>
        <p:spPr>
          <a:xfrm rot="5400000">
            <a:off x="3286910" y="2070884"/>
            <a:ext cx="14287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en angle 151"/>
          <p:cNvCxnSpPr>
            <a:stCxn id="53" idx="2"/>
          </p:cNvCxnSpPr>
          <p:nvPr/>
        </p:nvCxnSpPr>
        <p:spPr>
          <a:xfrm rot="5400000">
            <a:off x="4304108" y="4054083"/>
            <a:ext cx="1143008" cy="607223"/>
          </a:xfrm>
          <a:prstGeom prst="bentConnector3">
            <a:avLst>
              <a:gd name="adj1" fmla="val 5381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en angle 154"/>
          <p:cNvCxnSpPr/>
          <p:nvPr/>
        </p:nvCxnSpPr>
        <p:spPr>
          <a:xfrm rot="16200000" flipH="1">
            <a:off x="3357554" y="3857628"/>
            <a:ext cx="1214446" cy="1214446"/>
          </a:xfrm>
          <a:prstGeom prst="bentConnector3">
            <a:avLst>
              <a:gd name="adj1" fmla="val 45219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à coins arrondis 160"/>
          <p:cNvSpPr/>
          <p:nvPr/>
        </p:nvSpPr>
        <p:spPr>
          <a:xfrm>
            <a:off x="0" y="1428736"/>
            <a:ext cx="6929454" cy="5429264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5" name="Connecteur droit avec flèche 164"/>
          <p:cNvCxnSpPr/>
          <p:nvPr/>
        </p:nvCxnSpPr>
        <p:spPr>
          <a:xfrm rot="5400000">
            <a:off x="1285852" y="1428736"/>
            <a:ext cx="28575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en angle 170"/>
          <p:cNvCxnSpPr/>
          <p:nvPr/>
        </p:nvCxnSpPr>
        <p:spPr>
          <a:xfrm rot="5400000">
            <a:off x="6322233" y="2893217"/>
            <a:ext cx="2714642" cy="1071568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en angle 172"/>
          <p:cNvCxnSpPr/>
          <p:nvPr/>
        </p:nvCxnSpPr>
        <p:spPr>
          <a:xfrm rot="16200000" flipH="1">
            <a:off x="7358083" y="2928937"/>
            <a:ext cx="2428890" cy="71437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000892" y="4786322"/>
            <a:ext cx="928694" cy="428628"/>
          </a:xfrm>
          <a:prstGeom prst="rect">
            <a:avLst/>
          </a:prstGeom>
          <a:solidFill>
            <a:srgbClr val="66CCFF">
              <a:alpha val="7607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s.sauv</a:t>
            </a:r>
            <a:endParaRPr lang="fr-FR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8143900" y="4500570"/>
            <a:ext cx="1000100" cy="714380"/>
          </a:xfrm>
          <a:prstGeom prst="rect">
            <a:avLst/>
          </a:prstGeom>
          <a:solidFill>
            <a:srgbClr val="66CCFF">
              <a:alpha val="7607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Parc culturel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3571868" y="2285992"/>
            <a:ext cx="3143272" cy="2000264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numéro de diapositive 59"/>
          <p:cNvSpPr>
            <a:spLocks noGrp="1"/>
          </p:cNvSpPr>
          <p:nvPr>
            <p:ph type="sldNum" sz="quarter" idx="12"/>
          </p:nvPr>
        </p:nvSpPr>
        <p:spPr>
          <a:xfrm>
            <a:off x="7000892" y="6572272"/>
            <a:ext cx="2133600" cy="476250"/>
          </a:xfrm>
        </p:spPr>
        <p:txBody>
          <a:bodyPr/>
          <a:lstStyle/>
          <a:p>
            <a:pPr>
              <a:defRPr/>
            </a:pPr>
            <a:fld id="{1C7EB053-8D2C-48F7-8715-D9E501A744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47" grpId="0" animBg="1"/>
      <p:bldP spid="52" grpId="0" animBg="1"/>
      <p:bldP spid="53" grpId="0" animBg="1"/>
      <p:bldP spid="56" grpId="0" animBg="1"/>
      <p:bldP spid="161" grpId="0" animBg="1"/>
      <p:bldP spid="176" grpId="0" animBg="1"/>
      <p:bldP spid="178" grpId="0" animBg="1"/>
      <p:bldP spid="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488" y="1500174"/>
            <a:ext cx="3810000" cy="20796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46032" rIns="92064" bIns="46032" anchor="ctr"/>
          <a:lstStyle/>
          <a:p>
            <a:pPr algn="ctr"/>
            <a:r>
              <a:rPr lang="fr-FR" sz="1800" b="1" i="1" dirty="0" smtClean="0"/>
              <a:t>Constitution des instruments</a:t>
            </a:r>
            <a:endParaRPr lang="fr-FR" sz="1800" b="1" i="1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73126" y="1785926"/>
            <a:ext cx="3698875" cy="20796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lIns="92064" tIns="0" rIns="92064" bIns="0" anchor="ctr"/>
          <a:lstStyle/>
          <a:p>
            <a:pPr algn="ctr"/>
            <a:r>
              <a:rPr lang="fr-FR" sz="1200" b="1" dirty="0" smtClean="0">
                <a:latin typeface="Arial" charset="0"/>
              </a:rPr>
              <a:t>Caractéristiques socio-économiques	</a:t>
            </a:r>
            <a:endParaRPr lang="fr-FR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00100" y="2071678"/>
            <a:ext cx="3074537" cy="184666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Caractéristiques sociodémographiques</a:t>
            </a:r>
            <a:endParaRPr lang="fr-FR" sz="12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37583" y="3635376"/>
            <a:ext cx="2864545" cy="184666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Situation économique des locataires</a:t>
            </a:r>
            <a:endParaRPr lang="fr-FR" sz="12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353005" y="4625976"/>
            <a:ext cx="3199572" cy="184666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Les souhaits en matière anthropologique</a:t>
            </a:r>
            <a:endParaRPr lang="fr-FR" sz="12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 flipH="1">
            <a:off x="5562601" y="2071678"/>
            <a:ext cx="1186200" cy="184666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La vie sociale</a:t>
            </a:r>
            <a:endParaRPr lang="fr-FR" sz="12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 flipH="1">
            <a:off x="5562601" y="3862388"/>
            <a:ext cx="2829278" cy="369332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Restitution descriptive des données</a:t>
            </a:r>
          </a:p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 anthropologiques</a:t>
            </a:r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 flipH="1">
            <a:off x="5715008" y="5072074"/>
            <a:ext cx="3137055" cy="184666"/>
          </a:xfrm>
          <a:prstGeom prst="rect">
            <a:avLst/>
          </a:prstGeom>
          <a:solidFill>
            <a:srgbClr val="004080">
              <a:alpha val="54902"/>
            </a:srgbClr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92064" tIns="0" rIns="92064" bIns="0" anchor="ctr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Les éléments de construction identitaire</a:t>
            </a:r>
            <a:endParaRPr lang="fr-FR" sz="12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143504" y="1785926"/>
            <a:ext cx="3698875" cy="207963"/>
          </a:xfrm>
          <a:prstGeom prst="rect">
            <a:avLst/>
          </a:prstGeom>
          <a:solidFill>
            <a:schemeClr val="folHlink"/>
          </a:solidFill>
          <a:ln w="12700" cap="sq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lIns="0" tIns="46032" rIns="0" bIns="46032" anchor="ctr"/>
          <a:lstStyle/>
          <a:p>
            <a:pPr algn="ctr"/>
            <a:r>
              <a:rPr lang="fr-FR" sz="1200" b="1" dirty="0" smtClean="0">
                <a:latin typeface="Arial" charset="0"/>
              </a:rPr>
              <a:t>Caractéristiques associatives</a:t>
            </a:r>
            <a:endParaRPr lang="fr-FR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000628" y="2285992"/>
            <a:ext cx="464347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Participation à la vie associative </a:t>
            </a:r>
            <a:endParaRPr lang="fr-FR" sz="14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Réseau de sociabilité et de voisinage</a:t>
            </a:r>
            <a:endParaRPr lang="fr-FR" sz="14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Problèmes rencontrées /des espaces extérieurs </a:t>
            </a:r>
            <a:endParaRPr lang="fr-FR" sz="14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Perception de l’ilot par le locataire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Projet de déménagement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Utilisation des espaces  de proximité</a:t>
            </a:r>
            <a:endParaRPr lang="fr-FR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14348" y="2285992"/>
            <a:ext cx="4116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Les caractéristiques de la population</a:t>
            </a:r>
            <a:endParaRPr lang="fr-FR" sz="1400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Situation familiale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Nbre de personnes habitant régulièrement la demeure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Age de la personne de référence et du conjoint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Age et situation des enfants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785786" y="3886200"/>
            <a:ext cx="31162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Situation professionnelle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Ressources mensuelles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>
                <a:latin typeface="Arial" charset="0"/>
              </a:rPr>
              <a:t>Statut juridique de la cellule</a:t>
            </a:r>
            <a:endParaRPr lang="fr-FR" sz="1400" dirty="0">
              <a:latin typeface="Arial" charset="0"/>
            </a:endParaRPr>
          </a:p>
        </p:txBody>
      </p:sp>
      <p:cxnSp>
        <p:nvCxnSpPr>
          <p:cNvPr id="24601" name="AutoShape 25"/>
          <p:cNvCxnSpPr>
            <a:cxnSpLocks noChangeShapeType="1"/>
            <a:stCxn id="24581" idx="1"/>
            <a:endCxn id="24580" idx="1"/>
          </p:cNvCxnSpPr>
          <p:nvPr/>
        </p:nvCxnSpPr>
        <p:spPr bwMode="auto">
          <a:xfrm rot="10800000" flipH="1">
            <a:off x="873126" y="1604156"/>
            <a:ext cx="1984362" cy="285752"/>
          </a:xfrm>
          <a:prstGeom prst="bentConnector3">
            <a:avLst>
              <a:gd name="adj1" fmla="val -11520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02" name="AutoShape 26"/>
          <p:cNvCxnSpPr>
            <a:cxnSpLocks noChangeShapeType="1"/>
            <a:stCxn id="24580" idx="3"/>
            <a:endCxn id="24588" idx="3"/>
          </p:cNvCxnSpPr>
          <p:nvPr/>
        </p:nvCxnSpPr>
        <p:spPr bwMode="auto">
          <a:xfrm>
            <a:off x="6667488" y="1604156"/>
            <a:ext cx="2174891" cy="285752"/>
          </a:xfrm>
          <a:prstGeom prst="bentConnector3">
            <a:avLst>
              <a:gd name="adj1" fmla="val 110511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04" name="AutoShape 28"/>
          <p:cNvCxnSpPr>
            <a:cxnSpLocks noChangeShapeType="1"/>
            <a:stCxn id="24581" idx="3"/>
            <a:endCxn id="24582" idx="3"/>
          </p:cNvCxnSpPr>
          <p:nvPr/>
        </p:nvCxnSpPr>
        <p:spPr bwMode="auto">
          <a:xfrm flipH="1">
            <a:off x="4074637" y="1889908"/>
            <a:ext cx="497364" cy="274103"/>
          </a:xfrm>
          <a:prstGeom prst="bentConnector3">
            <a:avLst>
              <a:gd name="adj1" fmla="val -45962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05" name="AutoShape 29"/>
          <p:cNvCxnSpPr>
            <a:cxnSpLocks noChangeShapeType="1"/>
            <a:stCxn id="24581" idx="3"/>
            <a:endCxn id="24583" idx="3"/>
          </p:cNvCxnSpPr>
          <p:nvPr/>
        </p:nvCxnSpPr>
        <p:spPr bwMode="auto">
          <a:xfrm flipH="1">
            <a:off x="4102128" y="1889908"/>
            <a:ext cx="469873" cy="1837801"/>
          </a:xfrm>
          <a:prstGeom prst="bentConnector3">
            <a:avLst>
              <a:gd name="adj1" fmla="val -48651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06" name="AutoShape 30"/>
          <p:cNvCxnSpPr>
            <a:cxnSpLocks noChangeShapeType="1"/>
            <a:stCxn id="24581" idx="3"/>
            <a:endCxn id="24584" idx="3"/>
          </p:cNvCxnSpPr>
          <p:nvPr/>
        </p:nvCxnSpPr>
        <p:spPr bwMode="auto">
          <a:xfrm flipH="1">
            <a:off x="4552577" y="1889908"/>
            <a:ext cx="19424" cy="2828401"/>
          </a:xfrm>
          <a:prstGeom prst="bentConnector3">
            <a:avLst>
              <a:gd name="adj1" fmla="val -1176895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714348" y="1281841"/>
            <a:ext cx="3660775" cy="6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2" rIns="0" bIns="46032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endParaRPr lang="fr-FR" sz="3600" dirty="0"/>
          </a:p>
        </p:txBody>
      </p:sp>
      <p:cxnSp>
        <p:nvCxnSpPr>
          <p:cNvPr id="24608" name="AutoShape 32"/>
          <p:cNvCxnSpPr>
            <a:cxnSpLocks noChangeShapeType="1"/>
            <a:stCxn id="24588" idx="1"/>
            <a:endCxn id="24585" idx="3"/>
          </p:cNvCxnSpPr>
          <p:nvPr/>
        </p:nvCxnSpPr>
        <p:spPr bwMode="auto">
          <a:xfrm rot="10800000" flipH="1" flipV="1">
            <a:off x="5143503" y="1889907"/>
            <a:ext cx="419097" cy="274103"/>
          </a:xfrm>
          <a:prstGeom prst="bentConnector3">
            <a:avLst>
              <a:gd name="adj1" fmla="val -54546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09" name="AutoShape 33"/>
          <p:cNvCxnSpPr>
            <a:cxnSpLocks noChangeShapeType="1"/>
            <a:stCxn id="24588" idx="1"/>
            <a:endCxn id="24586" idx="3"/>
          </p:cNvCxnSpPr>
          <p:nvPr/>
        </p:nvCxnSpPr>
        <p:spPr bwMode="auto">
          <a:xfrm rot="10800000" flipH="1" flipV="1">
            <a:off x="5143503" y="1889908"/>
            <a:ext cx="419097" cy="2157146"/>
          </a:xfrm>
          <a:prstGeom prst="bentConnector3">
            <a:avLst>
              <a:gd name="adj1" fmla="val -54546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24610" name="AutoShape 34"/>
          <p:cNvCxnSpPr>
            <a:cxnSpLocks noChangeShapeType="1"/>
            <a:stCxn id="24588" idx="1"/>
            <a:endCxn id="24587" idx="3"/>
          </p:cNvCxnSpPr>
          <p:nvPr/>
        </p:nvCxnSpPr>
        <p:spPr bwMode="auto">
          <a:xfrm rot="10800000" flipH="1" flipV="1">
            <a:off x="5143504" y="1889907"/>
            <a:ext cx="571504" cy="3274499"/>
          </a:xfrm>
          <a:prstGeom prst="bentConnector3">
            <a:avLst>
              <a:gd name="adj1" fmla="val -40000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cxn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>
          <a:xfrm>
            <a:off x="8224878" y="6453212"/>
            <a:ext cx="2133600" cy="476250"/>
          </a:xfrm>
        </p:spPr>
        <p:txBody>
          <a:bodyPr/>
          <a:lstStyle/>
          <a:p>
            <a:pPr lvl="1"/>
            <a:fld id="{18F12DCA-7B92-421D-98B6-B689B5195F75}" type="slidenum">
              <a:rPr lang="fr-FR" smtClean="0"/>
              <a:pPr lvl="1"/>
              <a:t>8</a:t>
            </a:fld>
            <a:endParaRPr lang="fr-FR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5054629" y="1285860"/>
            <a:ext cx="3660775" cy="6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2" rIns="0" bIns="46032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endParaRPr lang="fr-FR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4595" grpId="0"/>
      <p:bldP spid="24597" grpId="0"/>
      <p:bldP spid="2460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21529" y="1"/>
            <a:ext cx="14543579" cy="82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79"/>
</p:tagLst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FFFFFF"/>
      </a:lt1>
      <a:dk2>
        <a:srgbClr val="000000"/>
      </a:dk2>
      <a:lt2>
        <a:srgbClr val="FF0080"/>
      </a:lt2>
      <a:accent1>
        <a:srgbClr val="66CC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B8E2FF"/>
      </a:accent5>
      <a:accent6>
        <a:srgbClr val="2D2D8A"/>
      </a:accent6>
      <a:hlink>
        <a:srgbClr val="FF0080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5775</TotalTime>
  <Words>784</Words>
  <Application>Microsoft Office PowerPoint</Application>
  <PresentationFormat>Affichage à l'écran (4:3)</PresentationFormat>
  <Paragraphs>127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processus de patrimonialisation: </vt:lpstr>
      <vt:lpstr>Présentation PowerPoint</vt:lpstr>
      <vt:lpstr>Présentation PowerPoint</vt:lpstr>
      <vt:lpstr>Présentation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générale de l'organisation</dc:title>
  <dc:creator>Valued Acer Customer</dc:creator>
  <cp:lastModifiedBy>PCexpress</cp:lastModifiedBy>
  <cp:revision>392</cp:revision>
  <cp:lastPrinted>1996-09-15T06:10:41Z</cp:lastPrinted>
  <dcterms:created xsi:type="dcterms:W3CDTF">2011-03-12T10:59:48Z</dcterms:created>
  <dcterms:modified xsi:type="dcterms:W3CDTF">2013-03-27T17:29:49Z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TC010438111036</vt:lpwstr>
  </property>
</Properties>
</file>