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79" r:id="rId4"/>
    <p:sldId id="280" r:id="rId5"/>
    <p:sldId id="292" r:id="rId6"/>
    <p:sldId id="282" r:id="rId7"/>
    <p:sldId id="281" r:id="rId8"/>
    <p:sldId id="283" r:id="rId9"/>
    <p:sldId id="284" r:id="rId10"/>
    <p:sldId id="295" r:id="rId11"/>
    <p:sldId id="286" r:id="rId12"/>
    <p:sldId id="288" r:id="rId13"/>
    <p:sldId id="289" r:id="rId14"/>
    <p:sldId id="258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8" d="100"/>
          <a:sy n="8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1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9BB83C-D497-4FA3-A67E-F4F80ED6B5EF}" type="datetimeFigureOut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32637A-F283-4F43-BA93-6F09173315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21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FEB050-98FC-4D21-87BB-59BF790157CB}" type="datetimeFigureOut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967F40-8B4F-4C61-8C5D-5D9AF92A1A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408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2D3AA-1541-47B9-A9A8-09B3B554588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D23B9-3259-4F80-97E9-8F64EFBBE33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9A448-BA6E-43BC-992E-C084EE261BC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F53C86-7B5C-44D3-A1D3-FB917AB0800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38226-F7DB-4B36-BA48-41971E7FFC0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CE16D-57D0-4ECB-A114-0433AA1E35E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ED234-2FF4-4770-AEF2-9E6E0ADE4F9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816A3-B4D7-462A-B9BC-2CE46C63715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400" smtClean="0"/>
          </a:p>
          <a:p>
            <a:pPr eaLnBrk="1" hangingPunct="1">
              <a:spcBef>
                <a:spcPct val="0"/>
              </a:spcBef>
            </a:pPr>
            <a:endParaRPr lang="fr-FR" sz="1400" smtClean="0"/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21A33-8B6C-4E70-AAF0-EB1FCF619CF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8D2E3E-1A40-4802-84FF-17452CBDE49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14904-C02F-4BA4-BD11-12078EBE4CF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239BA0-2738-4D21-8EB9-EE3CB1212ED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smtClean="0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2E543-B9EB-4C43-BC91-AE4DFA3B562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2652-56D8-4624-94B1-8417C6F522D2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87CD0-AF3D-4DD2-9D05-46F6EBFB19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60B0-9144-4C09-8460-8C45D26FA321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3A40-DAFD-4841-A0F0-AB0C702AA1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6C63-9298-43B7-8A20-7879BDFB7370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8B4B-7325-4BD4-AD45-F763E5941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F1F7-E8A2-4695-A900-FD96C85DCC8A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F0F5-71F9-4A02-A562-CCB8613B37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BC13-F17D-4D77-AA98-3190CFE66DB8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1251-552C-4167-A1FE-76C2C975E7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2235-65CD-4511-9D27-00573B06FCC5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7B9E-0E44-4E6E-9240-D1D377EB77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2A3B-FA31-4792-A1C5-3102579FBFE6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78B6-FFD6-40AD-A492-B902DC4072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2BAB-C8E1-4B45-B473-D83334C292D8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9F8-087A-416B-BA16-0650E3256D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C740-34C1-4A99-A250-6BF8A732F169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6B29-59A0-48BE-91FF-8094742A1B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408F-56E5-492B-A6D3-5BA9A662BA23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8C72-7444-4AA5-A3D4-95FEDD6000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3C0FA-74E8-4E82-9D1A-747BF832DBEE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CDEB-EFD8-4592-8E8B-70D2212D95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4999">
              <a:srgbClr val="F0EBD5"/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16159E-889A-456E-B20F-9B0434B263DA}" type="datetime1">
              <a:rPr lang="fr-FR"/>
              <a:pPr>
                <a:defRPr/>
              </a:pPr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C162B-041C-4A21-B504-BD7DABB118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7850" y="188913"/>
            <a:ext cx="7772400" cy="3095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The Russian-Baltic states boundary: a limit between peripheries or a link between European Union and the post-soviet states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</a:rPr>
            </a:br>
            <a:endParaRPr lang="fr-FR" sz="3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ZoneTexte 2"/>
          <p:cNvSpPr txBox="1">
            <a:spLocks noChangeArrowheads="1"/>
          </p:cNvSpPr>
          <p:nvPr/>
        </p:nvSpPr>
        <p:spPr bwMode="auto">
          <a:xfrm>
            <a:off x="2843213" y="6488113"/>
            <a:ext cx="3241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Arnaud SERRY – Pierre THOREZ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050" y="6318250"/>
            <a:ext cx="2400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565400"/>
            <a:ext cx="5561012" cy="3127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9" name="Rectangle 1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sz="2800" dirty="0" smtClean="0"/>
              <a:t>Air </a:t>
            </a:r>
            <a:r>
              <a:rPr lang="fr-FR" sz="2800" dirty="0" err="1" smtClean="0"/>
              <a:t>traffic</a:t>
            </a:r>
            <a:r>
              <a:rPr lang="fr-FR" sz="2800" dirty="0" smtClean="0"/>
              <a:t> </a:t>
            </a:r>
            <a:r>
              <a:rPr lang="fr-FR" sz="2800" dirty="0" err="1" smtClean="0"/>
              <a:t>evolution</a:t>
            </a:r>
            <a:r>
              <a:rPr lang="fr-FR" sz="2800" dirty="0" smtClean="0"/>
              <a:t>. </a:t>
            </a:r>
          </a:p>
        </p:txBody>
      </p:sp>
      <p:graphicFrame>
        <p:nvGraphicFramePr>
          <p:cNvPr id="45065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586120"/>
              </p:ext>
            </p:extLst>
          </p:nvPr>
        </p:nvGraphicFramePr>
        <p:xfrm>
          <a:off x="1042988" y="1052969"/>
          <a:ext cx="3096964" cy="315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Graphique" r:id="rId3" imgW="2743200" imgH="2790825" progId="MSGraph.Chart.8">
                  <p:embed/>
                </p:oleObj>
              </mc:Choice>
              <mc:Fallback>
                <p:oleObj name="Graphique" r:id="rId3" imgW="2743200" imgH="2790825" progId="MSGraph.Char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969"/>
                        <a:ext cx="3096964" cy="3150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34681"/>
              </p:ext>
            </p:extLst>
          </p:nvPr>
        </p:nvGraphicFramePr>
        <p:xfrm>
          <a:off x="4860031" y="1052736"/>
          <a:ext cx="3654701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Graphique" r:id="rId5" imgW="2733751" imgH="2333549" progId="MSGraph.Chart.8">
                  <p:embed/>
                </p:oleObj>
              </mc:Choice>
              <mc:Fallback>
                <p:oleObj name="Graphique" r:id="rId5" imgW="2733751" imgH="2333549" progId="MSGraph.Chart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1" y="1052736"/>
                        <a:ext cx="3654701" cy="3096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19386"/>
              </p:ext>
            </p:extLst>
          </p:nvPr>
        </p:nvGraphicFramePr>
        <p:xfrm>
          <a:off x="2915816" y="4293096"/>
          <a:ext cx="3565140" cy="2376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Graphique" r:id="rId7" imgW="2743200" imgH="1828800" progId="MSGraph.Chart.8">
                  <p:embed/>
                </p:oleObj>
              </mc:Choice>
              <mc:Fallback>
                <p:oleObj name="Graphique" r:id="rId7" imgW="2743200" imgH="1828800" progId="MSGraph.Char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93096"/>
                        <a:ext cx="3565140" cy="2376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>
          <a:xfrm>
            <a:off x="611188" y="0"/>
            <a:ext cx="7869237" cy="777875"/>
          </a:xfrm>
        </p:spPr>
        <p:txBody>
          <a:bodyPr/>
          <a:lstStyle/>
          <a:p>
            <a:pPr eaLnBrk="1" hangingPunct="1"/>
            <a:r>
              <a:rPr lang="fr-FR" sz="3200" b="1" smtClean="0"/>
              <a:t>Passengers by rail</a:t>
            </a:r>
            <a:endParaRPr lang="fr-FR" sz="320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02FD0-B476-49B8-9BC5-6E422AFA6C78}" type="slidenum">
              <a:rPr lang="fr-FR"/>
              <a:pPr>
                <a:defRPr/>
              </a:pPr>
              <a:t>11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8313" y="1817688"/>
          <a:ext cx="3672410" cy="2691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2"/>
                <a:gridCol w="734482"/>
                <a:gridCol w="734482"/>
                <a:gridCol w="734482"/>
                <a:gridCol w="734482"/>
              </a:tblGrid>
              <a:tr h="2008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International passengers by rail  (Thousands)</a:t>
                      </a:r>
                      <a:endParaRPr lang="en-US" sz="1100" b="1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Belarus</a:t>
                      </a:r>
                      <a:endParaRPr lang="en-US" sz="11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Estonie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Lettonie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161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121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Lituanie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172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Estonie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Lettonie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Lituanie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163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Ukraine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Estonie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Lettonie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0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Lituanie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100" b="0" i="0" u="none" strike="noStrike" noProof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noProof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100" b="0" i="0" u="none" strike="noStrike" noProof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6171" name="Picture 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25538"/>
            <a:ext cx="447357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xfrm>
            <a:off x="684213" y="-26988"/>
            <a:ext cx="7869237" cy="777876"/>
          </a:xfrm>
        </p:spPr>
        <p:txBody>
          <a:bodyPr/>
          <a:lstStyle/>
          <a:p>
            <a:pPr eaLnBrk="1" hangingPunct="1"/>
            <a:r>
              <a:rPr lang="fr-FR" sz="3200" b="1" smtClean="0"/>
              <a:t>Road Transport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624638" y="6329363"/>
            <a:ext cx="2133600" cy="365125"/>
          </a:xfrm>
        </p:spPr>
        <p:txBody>
          <a:bodyPr/>
          <a:lstStyle/>
          <a:p>
            <a:pPr>
              <a:defRPr/>
            </a:pPr>
            <a:fld id="{5C025502-1E36-476B-BB3C-759F2998CE6F}" type="slidenum">
              <a:rPr lang="fr-FR"/>
              <a:pPr>
                <a:defRPr/>
              </a:pPr>
              <a:t>12</a:t>
            </a:fld>
            <a:endParaRPr lang="fr-FR"/>
          </a:p>
        </p:txBody>
      </p:sp>
      <p:graphicFrame>
        <p:nvGraphicFramePr>
          <p:cNvPr id="4816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78042"/>
              </p:ext>
            </p:extLst>
          </p:nvPr>
        </p:nvGraphicFramePr>
        <p:xfrm>
          <a:off x="5461668" y="2492896"/>
          <a:ext cx="3048000" cy="1365569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</a:tblGrid>
              <a:tr h="2555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International passengers carried by bus (thousand)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Lithuania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1628,6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1546,1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575,9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Estonia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638,1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796,4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Latvia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4744"/>
            <a:ext cx="4896544" cy="439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611188" y="0"/>
            <a:ext cx="7869237" cy="777875"/>
          </a:xfrm>
        </p:spPr>
        <p:txBody>
          <a:bodyPr/>
          <a:lstStyle/>
          <a:p>
            <a:pPr eaLnBrk="1" hangingPunct="1"/>
            <a:r>
              <a:rPr lang="fr-FR" sz="3200" b="1" dirty="0" smtClean="0"/>
              <a:t>The case of Kaliningrad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1637E-8E8D-4AB4-A382-9797689DBF5D}" type="slidenum">
              <a:rPr lang="fr-FR"/>
              <a:pPr>
                <a:defRPr/>
              </a:pPr>
              <a:t>13</a:t>
            </a:fld>
            <a:endParaRPr lang="fr-FR"/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29" y="785813"/>
            <a:ext cx="411913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Imag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3252" y="4005872"/>
            <a:ext cx="4824413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Imag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785813"/>
            <a:ext cx="36004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792162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fr-FR" sz="3200" b="1" dirty="0" smtClean="0">
                <a:latin typeface="+mn-lt"/>
                <a:cs typeface="Arial" pitchFamily="34" charset="0"/>
              </a:rPr>
              <a:t>Conclusion</a:t>
            </a:r>
          </a:p>
        </p:txBody>
      </p:sp>
      <p:sp>
        <p:nvSpPr>
          <p:cNvPr id="55298" name="Espace réservé du contenu 2"/>
          <p:cNvSpPr txBox="1">
            <a:spLocks/>
          </p:cNvSpPr>
          <p:nvPr/>
        </p:nvSpPr>
        <p:spPr bwMode="auto">
          <a:xfrm>
            <a:off x="539750" y="1125538"/>
            <a:ext cx="80645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-"/>
            </a:pPr>
            <a:endParaRPr lang="fr-FR" sz="2400">
              <a:solidFill>
                <a:srgbClr val="898989"/>
              </a:solidFill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fr-FR" sz="2400">
              <a:latin typeface="Calibri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00113" y="1773238"/>
            <a:ext cx="68214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border </a:t>
            </a:r>
            <a:r>
              <a:rPr lang="en-US" dirty="0" smtClean="0"/>
              <a:t>is </a:t>
            </a:r>
            <a:r>
              <a:rPr lang="en-US" dirty="0"/>
              <a:t>a cut and a seam. 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Business </a:t>
            </a:r>
            <a:r>
              <a:rPr lang="en-US" dirty="0"/>
              <a:t>against political borders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Ports </a:t>
            </a:r>
            <a:r>
              <a:rPr lang="en-US" dirty="0"/>
              <a:t>are positioned as gateways between Russia and Europe and participate in the building of a single integrated reticular regional </a:t>
            </a:r>
            <a:r>
              <a:rPr lang="en-US" dirty="0" smtClean="0"/>
              <a:t>space.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At </a:t>
            </a:r>
            <a:r>
              <a:rPr lang="en-US" dirty="0"/>
              <a:t>local scale the border became a frontier. 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could conclude that the border is a seam in global transport system, but a cut in local mobility.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fr-FR" sz="3200" b="1" smtClean="0"/>
              <a:t>Introduction</a:t>
            </a:r>
          </a:p>
        </p:txBody>
      </p:sp>
      <p:pic>
        <p:nvPicPr>
          <p:cNvPr id="17410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03350" y="1196975"/>
            <a:ext cx="6565900" cy="538003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4CBD6-3381-40E2-A5F0-159C4D4FDACB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fr-FR" sz="3200" b="1" smtClean="0"/>
              <a:t>The past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EEE2A-FF6E-4CA3-9CEC-76342C2E4CBB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19459" name="Picture 5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22263"/>
            <a:ext cx="6046787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611188" y="144463"/>
            <a:ext cx="7869237" cy="777875"/>
          </a:xfrm>
        </p:spPr>
        <p:txBody>
          <a:bodyPr/>
          <a:lstStyle/>
          <a:p>
            <a:pPr eaLnBrk="1" hangingPunct="1"/>
            <a:r>
              <a:rPr lang="en-US" sz="3200" b="1" smtClean="0"/>
              <a:t>Modal repartition of freight transport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835150" y="1484313"/>
          <a:ext cx="5544615" cy="4188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923"/>
                <a:gridCol w="1108923"/>
                <a:gridCol w="1108923"/>
                <a:gridCol w="705679"/>
                <a:gridCol w="1512167"/>
              </a:tblGrid>
              <a:tr h="2820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Part of road in fret transportation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94061"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1998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2000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2005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2009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EU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73,7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76,4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77,5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Estonia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32,7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37,3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35,4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47,3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Latvia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24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26,5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29,8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30,2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Lithuania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40,4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46,6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56,1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 dirty="0">
                          <a:effectLst/>
                        </a:rPr>
                        <a:t>59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 gridSpan="5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820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Part of rail in fret transportation (%)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1998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2000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2005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2009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EU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19,7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17,7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16,5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Estonia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67,3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62,7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64,6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52,7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Latvia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76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73,5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70,2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69,8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20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Lithuania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59,5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53,4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43,9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u="none" strike="noStrike">
                          <a:effectLst/>
                        </a:rPr>
                        <a:t>40,1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51042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Source : Eurostat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9FB8F-7AD0-41FE-A52B-544389AEEA8A}" type="slidenum">
              <a:rPr lang="fr-FR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4" descr="Ports Baltique 2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84163"/>
            <a:ext cx="6769100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5C172-1E83-48DD-A713-063DC2101E2E}" type="slidenum">
              <a:rPr lang="fr-FR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>
          <a:xfrm>
            <a:off x="611188" y="0"/>
            <a:ext cx="7869237" cy="777875"/>
          </a:xfrm>
        </p:spPr>
        <p:txBody>
          <a:bodyPr/>
          <a:lstStyle/>
          <a:p>
            <a:pPr eaLnBrk="1" hangingPunct="1"/>
            <a:r>
              <a:rPr lang="fr-FR" sz="3200" b="1" smtClean="0"/>
              <a:t>Goods carried by rail in 2009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34A7D-7841-480A-9205-7D37DA287C21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25603" name="Picture 2" descr="C:\Users\Serry\Documents\Recherche\Serry - Publications\2011-09 - Moscou\Carto\Rail EE 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1412875"/>
            <a:ext cx="42529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Serry\Documents\Recherche\Serry - Publications\2011-09 - Moscou\Carto\Rail LV 2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12875"/>
            <a:ext cx="42910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Serry\Documents\Recherche\Serry - Publications\2011-09 - Moscou\Carto\Rail LV 2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8863" y="3860800"/>
            <a:ext cx="42910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5D52D-4CF4-4E0F-891B-5CC50EA4E522}" type="slidenum">
              <a:rPr lang="fr-FR"/>
              <a:pPr>
                <a:defRPr/>
              </a:pPr>
              <a:t>7</a:t>
            </a:fld>
            <a:endParaRPr lang="fr-FR"/>
          </a:p>
        </p:txBody>
      </p:sp>
      <p:pic>
        <p:nvPicPr>
          <p:cNvPr id="5122" name="Picture 2" descr="C:\Users\Serry\Documents\Recherche\Serry - Publications\2011-09 - Moscou\Carto\web-Relations-ferroviares-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981075"/>
            <a:ext cx="56721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Serry\Documents\Recherche\Serry - Publications\2011-09 - Moscou\Carto\web-Relations-ferroviares-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7025" y="981075"/>
            <a:ext cx="569436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Serry\Documents\Recherche\Serry - Publications\2011-09 - Moscou\Carto\web-Relation-ferroviare-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04800"/>
            <a:ext cx="6456362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53F29-0B90-496B-A919-821ACCE6127B}" type="slidenum">
              <a:rPr lang="fr-FR"/>
              <a:pPr>
                <a:defRPr/>
              </a:pPr>
              <a:t>8</a:t>
            </a:fld>
            <a:endParaRPr lang="fr-FR"/>
          </a:p>
        </p:txBody>
      </p:sp>
      <p:pic>
        <p:nvPicPr>
          <p:cNvPr id="29698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8913"/>
            <a:ext cx="6553200" cy="627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b="1" smtClean="0"/>
              <a:t>Passenger air traffic: flights and destinations</a:t>
            </a:r>
          </a:p>
        </p:txBody>
      </p:sp>
      <p:graphicFrame>
        <p:nvGraphicFramePr>
          <p:cNvPr id="31844" name="Object 10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57200" y="2762250"/>
          <a:ext cx="40386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Graphique" r:id="rId4" imgW="4038600" imgH="2200351" progId="MSGraph.Chart.8">
                  <p:embed followColorScheme="full"/>
                </p:oleObj>
              </mc:Choice>
              <mc:Fallback>
                <p:oleObj name="Graphique" r:id="rId4" imgW="4038600" imgH="2200351" progId="MSGraph.Chart.8">
                  <p:embed followColorScheme="full"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62250"/>
                        <a:ext cx="4038600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Group 101"/>
          <p:cNvGraphicFramePr>
            <a:graphicFrameLocks noGrp="1"/>
          </p:cNvGraphicFramePr>
          <p:nvPr>
            <p:ph sz="half" idx="4294967295"/>
          </p:nvPr>
        </p:nvGraphicFramePr>
        <p:xfrm>
          <a:off x="6084888" y="1600200"/>
          <a:ext cx="2879725" cy="3341688"/>
        </p:xfrm>
        <a:graphic>
          <a:graphicData uri="http://schemas.openxmlformats.org/drawingml/2006/table">
            <a:tbl>
              <a:tblPr/>
              <a:tblGrid>
                <a:gridCol w="1006475"/>
                <a:gridCol w="700087"/>
                <a:gridCol w="619125"/>
                <a:gridCol w="554038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Destina-tions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FSU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Tallinn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Vilnius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6B282-267D-40F5-B221-CE25E1462D93}" type="slidenum">
              <a:rPr lang="fr-FR"/>
              <a:pPr>
                <a:defRPr/>
              </a:pPr>
              <a:t>9</a:t>
            </a:fld>
            <a:endParaRPr lang="fr-FR"/>
          </a:p>
        </p:txBody>
      </p:sp>
      <p:pic>
        <p:nvPicPr>
          <p:cNvPr id="318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25538"/>
            <a:ext cx="5602288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311</Words>
  <Application>Microsoft Office PowerPoint</Application>
  <PresentationFormat>Affichage à l'écran (4:3)</PresentationFormat>
  <Paragraphs>185</Paragraphs>
  <Slides>14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Graphique</vt:lpstr>
      <vt:lpstr>The Russian-Baltic states boundary: a limit between peripheries or a link between European Union and the post-soviet states </vt:lpstr>
      <vt:lpstr>Introduction</vt:lpstr>
      <vt:lpstr>The past</vt:lpstr>
      <vt:lpstr>Modal repartition of freight transport</vt:lpstr>
      <vt:lpstr>Présentation PowerPoint</vt:lpstr>
      <vt:lpstr>Goods carried by rail in 2009</vt:lpstr>
      <vt:lpstr>Présentation PowerPoint</vt:lpstr>
      <vt:lpstr>Présentation PowerPoint</vt:lpstr>
      <vt:lpstr>Passenger air traffic: flights and destinations</vt:lpstr>
      <vt:lpstr>Air traffic evolution. </vt:lpstr>
      <vt:lpstr>Passengers by rail</vt:lpstr>
      <vt:lpstr>Road Transport</vt:lpstr>
      <vt:lpstr>The case of Kaliningrad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Serry</dc:creator>
  <cp:lastModifiedBy>Serry</cp:lastModifiedBy>
  <cp:revision>269</cp:revision>
  <dcterms:created xsi:type="dcterms:W3CDTF">2011-01-13T09:12:55Z</dcterms:created>
  <dcterms:modified xsi:type="dcterms:W3CDTF">2013-05-28T18:34:50Z</dcterms:modified>
</cp:coreProperties>
</file>