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4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137D-B8F5-4043-A1B3-EEC5D27B733B}" type="datetimeFigureOut">
              <a:rPr lang="fr-FR" smtClean="0"/>
              <a:pPr/>
              <a:t>07/05/2009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EC4-7A48-4F32-8BB5-A7A71B2993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137D-B8F5-4043-A1B3-EEC5D27B733B}" type="datetimeFigureOut">
              <a:rPr lang="fr-FR" smtClean="0"/>
              <a:pPr/>
              <a:t>07/05/2009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EC4-7A48-4F32-8BB5-A7A71B2993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137D-B8F5-4043-A1B3-EEC5D27B733B}" type="datetimeFigureOut">
              <a:rPr lang="fr-FR" smtClean="0"/>
              <a:pPr/>
              <a:t>07/05/2009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EC4-7A48-4F32-8BB5-A7A71B2993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137D-B8F5-4043-A1B3-EEC5D27B733B}" type="datetimeFigureOut">
              <a:rPr lang="fr-FR" smtClean="0"/>
              <a:pPr/>
              <a:t>07/05/2009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EC4-7A48-4F32-8BB5-A7A71B2993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137D-B8F5-4043-A1B3-EEC5D27B733B}" type="datetimeFigureOut">
              <a:rPr lang="fr-FR" smtClean="0"/>
              <a:pPr/>
              <a:t>07/05/2009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EC4-7A48-4F32-8BB5-A7A71B2993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137D-B8F5-4043-A1B3-EEC5D27B733B}" type="datetimeFigureOut">
              <a:rPr lang="fr-FR" smtClean="0"/>
              <a:pPr/>
              <a:t>07/05/2009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EC4-7A48-4F32-8BB5-A7A71B2993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137D-B8F5-4043-A1B3-EEC5D27B733B}" type="datetimeFigureOut">
              <a:rPr lang="fr-FR" smtClean="0"/>
              <a:pPr/>
              <a:t>07/05/2009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EC4-7A48-4F32-8BB5-A7A71B2993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137D-B8F5-4043-A1B3-EEC5D27B733B}" type="datetimeFigureOut">
              <a:rPr lang="fr-FR" smtClean="0"/>
              <a:pPr/>
              <a:t>07/05/2009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EC4-7A48-4F32-8BB5-A7A71B2993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137D-B8F5-4043-A1B3-EEC5D27B733B}" type="datetimeFigureOut">
              <a:rPr lang="fr-FR" smtClean="0"/>
              <a:pPr/>
              <a:t>07/05/2009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EC4-7A48-4F32-8BB5-A7A71B2993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137D-B8F5-4043-A1B3-EEC5D27B733B}" type="datetimeFigureOut">
              <a:rPr lang="fr-FR" smtClean="0"/>
              <a:pPr/>
              <a:t>07/05/2009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EC4-7A48-4F32-8BB5-A7A71B2993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33C137D-B8F5-4043-A1B3-EEC5D27B733B}" type="datetimeFigureOut">
              <a:rPr lang="fr-FR" smtClean="0"/>
              <a:pPr/>
              <a:t>07/05/2009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ABC6EC4-7A48-4F32-8BB5-A7A71B2993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33C137D-B8F5-4043-A1B3-EEC5D27B733B}" type="datetimeFigureOut">
              <a:rPr lang="fr-FR" smtClean="0"/>
              <a:pPr/>
              <a:t>07/05/2009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ABC6EC4-7A48-4F32-8BB5-A7A71B2993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nf.fr/images/Numerisation/SPARinfra.jpg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://archivesetmanuscrits.bnf.fr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hyperlink" Target="http://gallica.bnf.fr/" TargetMode="External"/><Relationship Id="rId11" Type="http://schemas.openxmlformats.org/officeDocument/2006/relationships/hyperlink" Target="http://www.dokeos.com/fr" TargetMode="External"/><Relationship Id="rId5" Type="http://schemas.openxmlformats.org/officeDocument/2006/relationships/hyperlink" Target="http://arnoul.vjf.cnrs.fr/actes/" TargetMode="External"/><Relationship Id="rId10" Type="http://schemas.openxmlformats.org/officeDocument/2006/relationships/hyperlink" Target="http://www.claroline.net/" TargetMode="External"/><Relationship Id="rId4" Type="http://schemas.openxmlformats.org/officeDocument/2006/relationships/hyperlink" Target="http://nation.wifidget.com/CNRS/" TargetMode="External"/><Relationship Id="rId9" Type="http://schemas.openxmlformats.org/officeDocument/2006/relationships/hyperlink" Target="http://www.moodle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mailto:Matthieu.bonicel@bnf.f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NRS/chercheur%204%20zones%20images.pn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4.png"/><Relationship Id="rId5" Type="http://schemas.openxmlformats.org/officeDocument/2006/relationships/hyperlink" Target="CNRS/chercheur%202.png" TargetMode="External"/><Relationship Id="rId4" Type="http://schemas.openxmlformats.org/officeDocument/2006/relationships/hyperlink" Target="CNRS/chercheur%207%20d&#233;coupe%20transcriptions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Digital </a:t>
            </a:r>
            <a:r>
              <a:rPr lang="fr-FR" dirty="0" err="1" smtClean="0"/>
              <a:t>manuscripts</a:t>
            </a:r>
            <a:r>
              <a:rPr lang="fr-FR" dirty="0" smtClean="0"/>
              <a:t> and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e-</a:t>
            </a:r>
            <a:r>
              <a:rPr lang="fr-FR" dirty="0" err="1" smtClean="0"/>
              <a:t>learning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Towards</a:t>
            </a:r>
            <a:r>
              <a:rPr lang="fr-FR" dirty="0" smtClean="0"/>
              <a:t> a new </a:t>
            </a:r>
            <a:r>
              <a:rPr lang="fr-FR" dirty="0" err="1" smtClean="0"/>
              <a:t>cooperation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libraries</a:t>
            </a:r>
            <a:r>
              <a:rPr lang="fr-FR" dirty="0" smtClean="0"/>
              <a:t> and </a:t>
            </a:r>
            <a:r>
              <a:rPr lang="fr-FR" dirty="0" err="1" smtClean="0"/>
              <a:t>educational</a:t>
            </a:r>
            <a:r>
              <a:rPr lang="fr-FR" dirty="0" smtClean="0"/>
              <a:t> institutions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857752" y="5357826"/>
            <a:ext cx="4042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Matthieu BONICEL</a:t>
            </a:r>
          </a:p>
          <a:p>
            <a:r>
              <a:rPr lang="fr-FR" dirty="0" smtClean="0"/>
              <a:t>Bibliothèque nationale de France - CNRS</a:t>
            </a:r>
            <a:endParaRPr lang="fr-FR" dirty="0"/>
          </a:p>
        </p:txBody>
      </p:sp>
      <p:pic>
        <p:nvPicPr>
          <p:cNvPr id="5" name="Picture 8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38275" cy="115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Image 6" descr="CNRS-filaire-gran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0166" y="0"/>
            <a:ext cx="1142984" cy="1142984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48" y="285728"/>
            <a:ext cx="981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We’re</a:t>
            </a:r>
            <a:r>
              <a:rPr lang="fr-FR" dirty="0" smtClean="0"/>
              <a:t> not </a:t>
            </a:r>
            <a:r>
              <a:rPr lang="fr-FR" dirty="0" err="1" smtClean="0"/>
              <a:t>so</a:t>
            </a:r>
            <a:r>
              <a:rPr lang="fr-FR" dirty="0" smtClean="0"/>
              <a:t> far </a:t>
            </a:r>
            <a:r>
              <a:rPr lang="fr-FR" dirty="0" err="1" smtClean="0"/>
              <a:t>away</a:t>
            </a:r>
            <a:r>
              <a:rPr lang="fr-FR" dirty="0" smtClean="0"/>
              <a:t>…</a:t>
            </a:r>
            <a:br>
              <a:rPr lang="fr-FR" dirty="0" smtClean="0"/>
            </a:br>
            <a:r>
              <a:rPr lang="fr-FR" dirty="0" err="1" smtClean="0"/>
              <a:t>Already</a:t>
            </a:r>
            <a:r>
              <a:rPr lang="fr-FR" dirty="0" smtClean="0"/>
              <a:t> </a:t>
            </a:r>
            <a:r>
              <a:rPr lang="fr-FR" dirty="0" err="1" smtClean="0"/>
              <a:t>existing</a:t>
            </a:r>
            <a:r>
              <a:rPr lang="fr-FR" dirty="0" smtClean="0"/>
              <a:t> :</a:t>
            </a:r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285728"/>
            <a:ext cx="981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10548" y="438128"/>
            <a:ext cx="981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571472" y="1857364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 fontScale="775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noProof="0" dirty="0" smtClean="0">
                <a:hlinkClick r:id="rId4"/>
              </a:rPr>
              <a:t>Database on medieval theatre and performances (GETM)</a:t>
            </a:r>
            <a:endParaRPr lang="en-US" sz="3200" noProof="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smtClean="0">
                <a:hlinkClick r:id="rId5"/>
              </a:rPr>
              <a:t>GETM </a:t>
            </a:r>
            <a:r>
              <a:rPr lang="en-US" sz="3200" dirty="0" smtClean="0">
                <a:hlinkClick r:id="rId5"/>
              </a:rPr>
              <a:t>online edition of the </a:t>
            </a:r>
            <a:r>
              <a:rPr lang="en-US" sz="3200" dirty="0" err="1" smtClean="0">
                <a:hlinkClick r:id="rId5"/>
              </a:rPr>
              <a:t>Mystères</a:t>
            </a:r>
            <a:r>
              <a:rPr lang="en-US" sz="3200" dirty="0" smtClean="0">
                <a:hlinkClick r:id="rId5"/>
              </a:rPr>
              <a:t> des </a:t>
            </a:r>
            <a:r>
              <a:rPr lang="en-US" sz="3200" dirty="0" err="1" smtClean="0">
                <a:hlinkClick r:id="rId5"/>
              </a:rPr>
              <a:t>actes</a:t>
            </a:r>
            <a:r>
              <a:rPr lang="en-US" sz="3200" dirty="0" smtClean="0">
                <a:hlinkClick r:id="rId5"/>
              </a:rPr>
              <a:t> des </a:t>
            </a:r>
            <a:r>
              <a:rPr lang="en-US" sz="3200" dirty="0" err="1" smtClean="0">
                <a:hlinkClick r:id="rId5"/>
              </a:rPr>
              <a:t>Apôtres</a:t>
            </a: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noProof="0" dirty="0" err="1" smtClean="0">
                <a:hlinkClick r:id="rId6"/>
              </a:rPr>
              <a:t>Gallica</a:t>
            </a:r>
            <a:r>
              <a:rPr lang="en-US" sz="3200" noProof="0" dirty="0" smtClean="0">
                <a:hlinkClick r:id="rId6"/>
              </a:rPr>
              <a:t> digital library</a:t>
            </a:r>
            <a:endParaRPr lang="en-US" sz="3200" noProof="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7"/>
              </a:rPr>
              <a:t>BnF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7"/>
              </a:rPr>
              <a:t> manuscripts’ catalogues (also in </a:t>
            </a:r>
            <a:r>
              <a:rPr kumimoji="0" lang="en-US" sz="32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7"/>
              </a:rPr>
              <a:t>BnF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7"/>
              </a:rPr>
              <a:t> OAI-CAT repository)</a:t>
            </a:r>
            <a:endParaRPr kumimoji="0" lang="en-US" sz="3200" b="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err="1" smtClean="0">
                <a:hlinkClick r:id="rId8"/>
              </a:rPr>
              <a:t>BnF</a:t>
            </a:r>
            <a:r>
              <a:rPr lang="en-US" sz="3200" dirty="0" smtClean="0">
                <a:hlinkClick r:id="rId8"/>
              </a:rPr>
              <a:t> SPAR system for storage and preservation of digital images (+metadata OAI repository OAI-NUM)</a:t>
            </a: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e-learning platforms supporting SCORM and distributed under open source licenses (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9"/>
              </a:rPr>
              <a:t>Moodle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0"/>
              </a:rPr>
              <a:t>Claroline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1"/>
              </a:rPr>
              <a:t>Dokeos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 They could be a good basis.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baseline="0" dirty="0" smtClean="0"/>
              <a:t>Some</a:t>
            </a:r>
            <a:r>
              <a:rPr lang="en-US" sz="3200" dirty="0" smtClean="0"/>
              <a:t> e-learning preparation software can help preparing content : Articulate, Adobe Creative Suite…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2071678"/>
            <a:ext cx="8077200" cy="787532"/>
          </a:xfrm>
        </p:spPr>
        <p:txBody>
          <a:bodyPr/>
          <a:lstStyle/>
          <a:p>
            <a:r>
              <a:rPr lang="fr-FR" dirty="0" smtClean="0"/>
              <a:t>For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further</a:t>
            </a:r>
            <a:r>
              <a:rPr lang="fr-FR" dirty="0" smtClean="0"/>
              <a:t> questions :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857356" y="2928934"/>
            <a:ext cx="45005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Matthieu BONICEL</a:t>
            </a:r>
          </a:p>
          <a:p>
            <a:r>
              <a:rPr lang="fr-FR" dirty="0" smtClean="0">
                <a:hlinkClick r:id="rId4"/>
              </a:rPr>
              <a:t>m</a:t>
            </a:r>
            <a:r>
              <a:rPr lang="fr-FR" dirty="0" smtClean="0">
                <a:hlinkClick r:id="rId4"/>
              </a:rPr>
              <a:t>atthieu.bonicel@bnf.fr</a:t>
            </a:r>
            <a:endParaRPr lang="fr-FR" dirty="0" smtClean="0"/>
          </a:p>
          <a:p>
            <a:r>
              <a:rPr lang="fr-FR" dirty="0" smtClean="0"/>
              <a:t>+33 (0)1 53 78 88 75</a:t>
            </a:r>
          </a:p>
          <a:p>
            <a:endParaRPr lang="fr-FR" dirty="0" smtClean="0"/>
          </a:p>
          <a:p>
            <a:r>
              <a:rPr lang="fr-FR" dirty="0" smtClean="0"/>
              <a:t>Bibliothèque nationale de France</a:t>
            </a:r>
          </a:p>
          <a:p>
            <a:r>
              <a:rPr lang="fr-FR" dirty="0" smtClean="0"/>
              <a:t>Département des Manuscrits</a:t>
            </a:r>
          </a:p>
          <a:p>
            <a:r>
              <a:rPr lang="fr-FR" dirty="0" smtClean="0"/>
              <a:t>58 rue de Richelieu</a:t>
            </a:r>
          </a:p>
          <a:p>
            <a:r>
              <a:rPr lang="fr-FR" dirty="0" smtClean="0"/>
              <a:t>75084 Paris Cedex 02</a:t>
            </a:r>
          </a:p>
          <a:p>
            <a:r>
              <a:rPr lang="fr-FR" dirty="0" smtClean="0"/>
              <a:t>France</a:t>
            </a:r>
          </a:p>
        </p:txBody>
      </p:sp>
      <p:pic>
        <p:nvPicPr>
          <p:cNvPr id="5" name="Picture 8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438275" cy="115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Image 6" descr="CNRS-filaire-grand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0166" y="0"/>
            <a:ext cx="1142984" cy="1142984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8148" y="285728"/>
            <a:ext cx="981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are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digitizing</a:t>
            </a:r>
            <a:r>
              <a:rPr lang="fr-FR" dirty="0" smtClean="0"/>
              <a:t> for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Match catalogues records and images</a:t>
            </a:r>
          </a:p>
          <a:p>
            <a:r>
              <a:rPr lang="en-US" dirty="0" smtClean="0"/>
              <a:t>Complete/replace </a:t>
            </a:r>
            <a:r>
              <a:rPr lang="en-US" dirty="0" smtClean="0"/>
              <a:t>microfilms</a:t>
            </a:r>
          </a:p>
          <a:p>
            <a:r>
              <a:rPr lang="en-US" dirty="0" smtClean="0"/>
              <a:t>Library projects such as illumination databases (</a:t>
            </a:r>
            <a:r>
              <a:rPr lang="en-US" dirty="0" err="1" smtClean="0"/>
              <a:t>Mandragore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International or specific projects (Optima, Roman de la Rose, International </a:t>
            </a:r>
            <a:r>
              <a:rPr lang="en-US" dirty="0" err="1" smtClean="0"/>
              <a:t>Dunhuang</a:t>
            </a:r>
            <a:r>
              <a:rPr lang="en-US" dirty="0" smtClean="0"/>
              <a:t> Project, World Digital Library, </a:t>
            </a:r>
            <a:r>
              <a:rPr lang="en-US" dirty="0" err="1" smtClean="0"/>
              <a:t>Europeana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Preserving heritage from time </a:t>
            </a:r>
            <a:r>
              <a:rPr lang="en-US" dirty="0" smtClean="0"/>
              <a:t>destruction</a:t>
            </a:r>
          </a:p>
          <a:p>
            <a:r>
              <a:rPr lang="en-US" dirty="0" smtClean="0"/>
              <a:t>Reproduction before loan for exhibitions</a:t>
            </a:r>
            <a:endParaRPr lang="en-US" dirty="0" smtClean="0"/>
          </a:p>
          <a:p>
            <a:r>
              <a:rPr lang="en-US" dirty="0" smtClean="0"/>
              <a:t>Giving back public heritage to its owner (every citizen), through </a:t>
            </a:r>
            <a:r>
              <a:rPr lang="en-US" dirty="0" smtClean="0"/>
              <a:t>digital </a:t>
            </a:r>
            <a:r>
              <a:rPr lang="en-US" dirty="0" smtClean="0"/>
              <a:t>libraries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285728"/>
            <a:ext cx="981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today at </a:t>
            </a:r>
            <a:r>
              <a:rPr lang="en-US" dirty="0" err="1" smtClean="0"/>
              <a:t>BnF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catalogues have been or will be online within a year (end of conversions)</a:t>
            </a:r>
          </a:p>
          <a:p>
            <a:r>
              <a:rPr lang="en-US" dirty="0" smtClean="0"/>
              <a:t>End of partial digitization for illumination : only shooting of complete manuscripts</a:t>
            </a:r>
          </a:p>
          <a:p>
            <a:r>
              <a:rPr lang="en-US" dirty="0" smtClean="0"/>
              <a:t>3 or 4 workshops for manuscripts digitization (operated by </a:t>
            </a:r>
            <a:r>
              <a:rPr lang="en-US" dirty="0" err="1" smtClean="0"/>
              <a:t>BnF</a:t>
            </a:r>
            <a:r>
              <a:rPr lang="en-US" dirty="0" smtClean="0"/>
              <a:t> permanent staff or installed and operated by contactors)</a:t>
            </a:r>
          </a:p>
          <a:p>
            <a:r>
              <a:rPr lang="en-US" dirty="0" smtClean="0"/>
              <a:t>About 85 000 images a year, and more to come. New contract arriving to replace microfilm, prices are going down very fast</a:t>
            </a:r>
          </a:p>
          <a:p>
            <a:r>
              <a:rPr lang="en-US" dirty="0" smtClean="0"/>
              <a:t>4163 manuscripts online, much more to come in June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285728"/>
            <a:ext cx="981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jobs/skills in libraries :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Manuscript description, including new formats (TEI or EAD)</a:t>
            </a:r>
          </a:p>
          <a:p>
            <a:r>
              <a:rPr lang="en-US" dirty="0" smtClean="0"/>
              <a:t>Knowledge/experience on collections</a:t>
            </a:r>
          </a:p>
          <a:p>
            <a:r>
              <a:rPr lang="en-US" dirty="0" smtClean="0"/>
              <a:t>Digitization workflow (selection, photography, post production, </a:t>
            </a:r>
            <a:r>
              <a:rPr lang="en-US" dirty="0" smtClean="0"/>
              <a:t>metadata)</a:t>
            </a:r>
            <a:endParaRPr lang="en-US" dirty="0" smtClean="0"/>
          </a:p>
          <a:p>
            <a:r>
              <a:rPr lang="en-US" dirty="0" smtClean="0"/>
              <a:t>Developing digital libraries with some web 2.0 facilities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285728"/>
            <a:ext cx="981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libraries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educational</a:t>
            </a:r>
            <a:r>
              <a:rPr lang="fr-FR" dirty="0" smtClean="0"/>
              <a:t> </a:t>
            </a:r>
            <a:r>
              <a:rPr lang="fr-FR" dirty="0" err="1" smtClean="0"/>
              <a:t>partners</a:t>
            </a:r>
            <a:r>
              <a:rPr lang="fr-FR" dirty="0" smtClean="0"/>
              <a:t>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know what are or would be the needs for teaching students with digital manuscripts</a:t>
            </a:r>
          </a:p>
          <a:p>
            <a:r>
              <a:rPr lang="en-US" dirty="0" smtClean="0"/>
              <a:t>To help us selecting manuscripts corpuses to </a:t>
            </a:r>
            <a:r>
              <a:rPr lang="en-US" dirty="0" smtClean="0"/>
              <a:t>digitize</a:t>
            </a:r>
          </a:p>
          <a:p>
            <a:r>
              <a:rPr lang="en-US" dirty="0" smtClean="0"/>
              <a:t>Technical support to develop cross platform applications for connecting e-learning to digital libraries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285728"/>
            <a:ext cx="981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libraries could do</a:t>
            </a:r>
            <a:br>
              <a:rPr lang="en-US" dirty="0" smtClean="0"/>
            </a:br>
            <a:r>
              <a:rPr lang="en-US" dirty="0" smtClean="0"/>
              <a:t> as partners :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Digitizing (on normal budget or specific, depending of the size of the project)</a:t>
            </a:r>
          </a:p>
          <a:p>
            <a:r>
              <a:rPr lang="en-US" dirty="0" smtClean="0"/>
              <a:t>Everlasting preservation system to store images + metadata for images</a:t>
            </a:r>
          </a:p>
          <a:p>
            <a:r>
              <a:rPr lang="en-US" dirty="0" smtClean="0"/>
              <a:t>Developing web services to give access to digital manuscripts without copying images onto partner’s server</a:t>
            </a:r>
          </a:p>
          <a:p>
            <a:r>
              <a:rPr lang="en-US" dirty="0" smtClean="0"/>
              <a:t>Giving advise on metadata and XML formats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285728"/>
            <a:ext cx="981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necteur droit avec flèche 28"/>
          <p:cNvCxnSpPr/>
          <p:nvPr/>
        </p:nvCxnSpPr>
        <p:spPr>
          <a:xfrm rot="10800000" flipV="1">
            <a:off x="2214546" y="2714620"/>
            <a:ext cx="4714908" cy="2571768"/>
          </a:xfrm>
          <a:prstGeom prst="straightConnector1">
            <a:avLst/>
          </a:prstGeom>
          <a:ln w="114300" cap="sq">
            <a:solidFill>
              <a:schemeClr val="accent2"/>
            </a:solidFill>
            <a:prstDash val="dash"/>
            <a:round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Partnership</a:t>
            </a:r>
            <a:r>
              <a:rPr lang="fr-FR" dirty="0" smtClean="0"/>
              <a:t> </a:t>
            </a:r>
            <a:r>
              <a:rPr lang="fr-FR" dirty="0" err="1" smtClean="0"/>
              <a:t>schema</a:t>
            </a:r>
            <a:endParaRPr lang="fr-FR" dirty="0"/>
          </a:p>
        </p:txBody>
      </p:sp>
      <p:sp>
        <p:nvSpPr>
          <p:cNvPr id="4" name="Organigramme : Disque magnétique 3"/>
          <p:cNvSpPr/>
          <p:nvPr/>
        </p:nvSpPr>
        <p:spPr>
          <a:xfrm>
            <a:off x="214282" y="2428868"/>
            <a:ext cx="1714512" cy="278608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Image </a:t>
            </a:r>
            <a:r>
              <a:rPr lang="fr-FR" dirty="0" err="1" smtClean="0"/>
              <a:t>storage</a:t>
            </a:r>
            <a:endParaRPr lang="fr-FR" dirty="0" smtClean="0"/>
          </a:p>
          <a:p>
            <a:pPr algn="ctr"/>
            <a:r>
              <a:rPr lang="fr-FR" dirty="0" smtClean="0"/>
              <a:t>(TIFF Files</a:t>
            </a:r>
          </a:p>
          <a:p>
            <a:pPr algn="ctr"/>
            <a:r>
              <a:rPr lang="fr-FR" dirty="0" smtClean="0"/>
              <a:t> + </a:t>
            </a:r>
          </a:p>
          <a:p>
            <a:pPr algn="ctr"/>
            <a:r>
              <a:rPr lang="fr-FR" dirty="0" smtClean="0"/>
              <a:t>XML </a:t>
            </a:r>
            <a:r>
              <a:rPr lang="fr-FR" dirty="0" err="1" smtClean="0"/>
              <a:t>metadata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5" name="Organigramme : Connecteur page suivante 4"/>
          <p:cNvSpPr/>
          <p:nvPr/>
        </p:nvSpPr>
        <p:spPr>
          <a:xfrm>
            <a:off x="0" y="5286388"/>
            <a:ext cx="2143140" cy="1357322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Digital Library</a:t>
            </a:r>
          </a:p>
          <a:p>
            <a:pPr algn="ctr"/>
            <a:r>
              <a:rPr lang="fr-FR" sz="1400" dirty="0" err="1" smtClean="0"/>
              <a:t>Generic</a:t>
            </a:r>
            <a:r>
              <a:rPr lang="fr-FR" sz="1400" dirty="0" smtClean="0"/>
              <a:t> </a:t>
            </a:r>
            <a:r>
              <a:rPr lang="fr-FR" sz="1400" dirty="0" err="1" smtClean="0"/>
              <a:t>functions</a:t>
            </a:r>
            <a:endParaRPr lang="fr-FR" sz="1400" dirty="0"/>
          </a:p>
        </p:txBody>
      </p:sp>
      <p:sp>
        <p:nvSpPr>
          <p:cNvPr id="6" name="Organigramme : Disque magnétique 5"/>
          <p:cNvSpPr/>
          <p:nvPr/>
        </p:nvSpPr>
        <p:spPr>
          <a:xfrm>
            <a:off x="357158" y="1643050"/>
            <a:ext cx="1428760" cy="15716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Catalogue</a:t>
            </a:r>
            <a:endParaRPr lang="fr-FR" dirty="0"/>
          </a:p>
        </p:txBody>
      </p:sp>
      <p:sp>
        <p:nvSpPr>
          <p:cNvPr id="7" name="Organigramme : Disque magnétique 6"/>
          <p:cNvSpPr/>
          <p:nvPr/>
        </p:nvSpPr>
        <p:spPr>
          <a:xfrm>
            <a:off x="2857488" y="1643050"/>
            <a:ext cx="1428760" cy="15716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/>
              <a:t>Exposed</a:t>
            </a:r>
            <a:r>
              <a:rPr lang="fr-FR" sz="1400" dirty="0" smtClean="0"/>
              <a:t> records and </a:t>
            </a:r>
            <a:r>
              <a:rPr lang="fr-FR" sz="1400" dirty="0" err="1" smtClean="0"/>
              <a:t>metadata</a:t>
            </a:r>
            <a:r>
              <a:rPr lang="fr-FR" sz="1400" dirty="0" smtClean="0"/>
              <a:t> (OAI-PMH)</a:t>
            </a:r>
            <a:endParaRPr lang="fr-FR" sz="1400" dirty="0"/>
          </a:p>
        </p:txBody>
      </p:sp>
      <p:sp>
        <p:nvSpPr>
          <p:cNvPr id="8" name="Flèche droite 7"/>
          <p:cNvSpPr/>
          <p:nvPr/>
        </p:nvSpPr>
        <p:spPr>
          <a:xfrm>
            <a:off x="1928794" y="2071678"/>
            <a:ext cx="78581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 rot="19766020">
            <a:off x="2036126" y="2962257"/>
            <a:ext cx="790568" cy="357190"/>
          </a:xfrm>
          <a:prstGeom prst="rightArrow">
            <a:avLst>
              <a:gd name="adj1" fmla="val 4466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à angle droit 15"/>
          <p:cNvSpPr/>
          <p:nvPr/>
        </p:nvSpPr>
        <p:spPr>
          <a:xfrm rot="16200000" flipH="1">
            <a:off x="1643042" y="4143380"/>
            <a:ext cx="2928958" cy="1357322"/>
          </a:xfrm>
          <a:prstGeom prst="bentUpArrow">
            <a:avLst>
              <a:gd name="adj1" fmla="val 15476"/>
              <a:gd name="adj2" fmla="val 19743"/>
              <a:gd name="adj3" fmla="val 239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Organigramme : Affichage 19"/>
          <p:cNvSpPr/>
          <p:nvPr/>
        </p:nvSpPr>
        <p:spPr>
          <a:xfrm>
            <a:off x="4214810" y="3357562"/>
            <a:ext cx="2000264" cy="1143008"/>
          </a:xfrm>
          <a:prstGeom prst="flowChartDisplay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E-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err="1" smtClean="0"/>
              <a:t>collector</a:t>
            </a:r>
            <a:endParaRPr lang="fr-FR" dirty="0" smtClean="0"/>
          </a:p>
        </p:txBody>
      </p:sp>
      <p:sp>
        <p:nvSpPr>
          <p:cNvPr id="23" name="Organigramme : Disque magnétique 22"/>
          <p:cNvSpPr/>
          <p:nvPr/>
        </p:nvSpPr>
        <p:spPr>
          <a:xfrm>
            <a:off x="7072330" y="2357430"/>
            <a:ext cx="1857388" cy="1428760"/>
          </a:xfrm>
          <a:prstGeom prst="flowChartMagneticDisk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Electronic</a:t>
            </a:r>
            <a:r>
              <a:rPr lang="fr-FR" dirty="0" smtClean="0"/>
              <a:t> </a:t>
            </a:r>
            <a:r>
              <a:rPr lang="fr-FR" dirty="0" err="1" smtClean="0"/>
              <a:t>editions</a:t>
            </a:r>
            <a:endParaRPr lang="fr-FR" dirty="0"/>
          </a:p>
        </p:txBody>
      </p:sp>
      <p:sp>
        <p:nvSpPr>
          <p:cNvPr id="21" name="Organigramme : Disque magnétique 20"/>
          <p:cNvSpPr/>
          <p:nvPr/>
        </p:nvSpPr>
        <p:spPr>
          <a:xfrm>
            <a:off x="7286644" y="1571612"/>
            <a:ext cx="1428760" cy="1143008"/>
          </a:xfrm>
          <a:prstGeom prst="flowChartMagneticDisk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Databases</a:t>
            </a:r>
            <a:endParaRPr lang="fr-FR" dirty="0"/>
          </a:p>
        </p:txBody>
      </p:sp>
      <p:sp>
        <p:nvSpPr>
          <p:cNvPr id="24" name="Flèche droite 23"/>
          <p:cNvSpPr/>
          <p:nvPr/>
        </p:nvSpPr>
        <p:spPr>
          <a:xfrm rot="8865933">
            <a:off x="5616257" y="2334347"/>
            <a:ext cx="1568866" cy="42862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droite 24"/>
          <p:cNvSpPr/>
          <p:nvPr/>
        </p:nvSpPr>
        <p:spPr>
          <a:xfrm rot="8865933">
            <a:off x="6271913" y="3237673"/>
            <a:ext cx="745784" cy="42862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lèche droite 30"/>
          <p:cNvSpPr/>
          <p:nvPr/>
        </p:nvSpPr>
        <p:spPr>
          <a:xfrm rot="2658925">
            <a:off x="4298559" y="2797082"/>
            <a:ext cx="790568" cy="357190"/>
          </a:xfrm>
          <a:prstGeom prst="rightArrow">
            <a:avLst>
              <a:gd name="adj1" fmla="val 44666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droite 31"/>
          <p:cNvSpPr/>
          <p:nvPr/>
        </p:nvSpPr>
        <p:spPr>
          <a:xfrm>
            <a:off x="2071670" y="3786190"/>
            <a:ext cx="2000264" cy="357190"/>
          </a:xfrm>
          <a:prstGeom prst="rightArrow">
            <a:avLst>
              <a:gd name="adj1" fmla="val 44666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4" name="Flèche à angle droit 33"/>
          <p:cNvSpPr/>
          <p:nvPr/>
        </p:nvSpPr>
        <p:spPr>
          <a:xfrm rot="5400000">
            <a:off x="5322099" y="4393413"/>
            <a:ext cx="500066" cy="857256"/>
          </a:xfrm>
          <a:prstGeom prst="bentUpArrow">
            <a:avLst>
              <a:gd name="adj1" fmla="val 25952"/>
              <a:gd name="adj2" fmla="val 16667"/>
              <a:gd name="adj3" fmla="val 21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Organigramme : Terminateur 34"/>
          <p:cNvSpPr/>
          <p:nvPr/>
        </p:nvSpPr>
        <p:spPr>
          <a:xfrm>
            <a:off x="6215074" y="4714884"/>
            <a:ext cx="2428892" cy="571504"/>
          </a:xfrm>
          <a:prstGeom prst="flowChartTermina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Interactive facsimiles</a:t>
            </a:r>
            <a:endParaRPr lang="fr-FR" dirty="0"/>
          </a:p>
        </p:txBody>
      </p:sp>
      <p:sp>
        <p:nvSpPr>
          <p:cNvPr id="36" name="Flèche droite 35"/>
          <p:cNvSpPr/>
          <p:nvPr/>
        </p:nvSpPr>
        <p:spPr>
          <a:xfrm>
            <a:off x="5143504" y="5500702"/>
            <a:ext cx="817222" cy="285752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Terminateur 36"/>
          <p:cNvSpPr/>
          <p:nvPr/>
        </p:nvSpPr>
        <p:spPr>
          <a:xfrm>
            <a:off x="6215074" y="5357826"/>
            <a:ext cx="2428892" cy="571504"/>
          </a:xfrm>
          <a:prstGeom prst="flowChartTermina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Normalised</a:t>
            </a:r>
            <a:r>
              <a:rPr lang="en-US" dirty="0" smtClean="0"/>
              <a:t> online courses (SCORM)</a:t>
            </a:r>
            <a:endParaRPr lang="en-US" dirty="0"/>
          </a:p>
        </p:txBody>
      </p:sp>
      <p:sp>
        <p:nvSpPr>
          <p:cNvPr id="38" name="Organigramme : Terminateur 37"/>
          <p:cNvSpPr/>
          <p:nvPr/>
        </p:nvSpPr>
        <p:spPr>
          <a:xfrm>
            <a:off x="6215074" y="6000768"/>
            <a:ext cx="2428892" cy="571504"/>
          </a:xfrm>
          <a:prstGeom prst="flowChartTermina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Exercices and practices</a:t>
            </a:r>
            <a:endParaRPr lang="fr-FR" dirty="0"/>
          </a:p>
        </p:txBody>
      </p:sp>
      <p:sp>
        <p:nvSpPr>
          <p:cNvPr id="39" name="Flèche droite 38"/>
          <p:cNvSpPr/>
          <p:nvPr/>
        </p:nvSpPr>
        <p:spPr>
          <a:xfrm>
            <a:off x="5143504" y="6143644"/>
            <a:ext cx="817222" cy="285752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142844" y="1142984"/>
            <a:ext cx="500066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714348" y="1071546"/>
            <a:ext cx="18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accent1"/>
                </a:solidFill>
              </a:rPr>
              <a:t>Existing</a:t>
            </a:r>
            <a:r>
              <a:rPr lang="fr-FR" dirty="0" smtClean="0">
                <a:solidFill>
                  <a:schemeClr val="accent1"/>
                </a:solidFill>
              </a:rPr>
              <a:t> (</a:t>
            </a:r>
            <a:r>
              <a:rPr lang="fr-FR" dirty="0" err="1" smtClean="0">
                <a:solidFill>
                  <a:schemeClr val="accent1"/>
                </a:solidFill>
              </a:rPr>
              <a:t>libraries</a:t>
            </a:r>
            <a:r>
              <a:rPr lang="fr-FR" dirty="0" smtClean="0">
                <a:solidFill>
                  <a:schemeClr val="accent1"/>
                </a:solidFill>
              </a:rPr>
              <a:t>)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571736" y="1142984"/>
            <a:ext cx="500066" cy="21431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3143240" y="1071546"/>
            <a:ext cx="2947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accent1"/>
                </a:solidFill>
              </a:rPr>
              <a:t>Existing</a:t>
            </a:r>
            <a:r>
              <a:rPr lang="fr-FR" dirty="0" smtClean="0">
                <a:solidFill>
                  <a:schemeClr val="accent1"/>
                </a:solidFill>
              </a:rPr>
              <a:t> (</a:t>
            </a:r>
            <a:r>
              <a:rPr lang="fr-FR" dirty="0" err="1" smtClean="0">
                <a:solidFill>
                  <a:schemeClr val="accent1"/>
                </a:solidFill>
              </a:rPr>
              <a:t>education</a:t>
            </a:r>
            <a:r>
              <a:rPr lang="fr-FR" dirty="0" smtClean="0">
                <a:solidFill>
                  <a:schemeClr val="accent1"/>
                </a:solidFill>
              </a:rPr>
              <a:t>/</a:t>
            </a:r>
            <a:r>
              <a:rPr lang="fr-FR" dirty="0" err="1" smtClean="0">
                <a:solidFill>
                  <a:schemeClr val="accent1"/>
                </a:solidFill>
              </a:rPr>
              <a:t>research</a:t>
            </a:r>
            <a:r>
              <a:rPr lang="fr-FR" dirty="0" smtClean="0">
                <a:solidFill>
                  <a:schemeClr val="accent1"/>
                </a:solidFill>
              </a:rPr>
              <a:t>)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072198" y="1142984"/>
            <a:ext cx="500066" cy="21431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6643702" y="1071546"/>
            <a:ext cx="1479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To </a:t>
            </a:r>
            <a:r>
              <a:rPr lang="fr-FR" dirty="0" err="1" smtClean="0">
                <a:solidFill>
                  <a:schemeClr val="accent1"/>
                </a:solidFill>
              </a:rPr>
              <a:t>be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 err="1" smtClean="0">
                <a:solidFill>
                  <a:schemeClr val="accent1"/>
                </a:solidFill>
              </a:rPr>
              <a:t>created</a:t>
            </a:r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285728"/>
            <a:ext cx="981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6" grpId="0" animBg="1"/>
      <p:bldP spid="20" grpId="0" animBg="1"/>
      <p:bldP spid="23" grpId="0" animBg="1"/>
      <p:bldP spid="21" grpId="0" animBg="1"/>
      <p:bldP spid="24" grpId="0" animBg="1"/>
      <p:bldP spid="25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would</a:t>
            </a:r>
            <a:r>
              <a:rPr lang="fr-FR" dirty="0" smtClean="0"/>
              <a:t> an e-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err="1" smtClean="0"/>
              <a:t>collector</a:t>
            </a:r>
            <a:r>
              <a:rPr lang="fr-FR" dirty="0" smtClean="0"/>
              <a:t> do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Harvesting OAI catalogue and image metadata repositories</a:t>
            </a:r>
          </a:p>
          <a:p>
            <a:r>
              <a:rPr lang="en-US" dirty="0" smtClean="0"/>
              <a:t>Harvesting TEI electronic editions (metadata + content), to be set up by research unit</a:t>
            </a:r>
          </a:p>
          <a:p>
            <a:r>
              <a:rPr lang="en-US" dirty="0" smtClean="0"/>
              <a:t>Getting special access to images through web services (to be set up by libraries)</a:t>
            </a:r>
          </a:p>
          <a:p>
            <a:r>
              <a:rPr lang="en-US" dirty="0" smtClean="0"/>
              <a:t>Proposing its own functions or be connected to a e-learning production system</a:t>
            </a:r>
          </a:p>
          <a:p>
            <a:r>
              <a:rPr lang="en-US" dirty="0" smtClean="0"/>
              <a:t>Exporting in SCORM format</a:t>
            </a:r>
          </a:p>
          <a:p>
            <a:r>
              <a:rPr lang="en-US" dirty="0" smtClean="0"/>
              <a:t>Permitting content produced (such as transcription and editions) to be connected to digital libraries and other Web 2.0 applications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285728"/>
            <a:ext cx="981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Possible </a:t>
            </a:r>
            <a:r>
              <a:rPr lang="en-US" dirty="0" smtClean="0"/>
              <a:t>functionalities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file"/>
              </a:rPr>
              <a:t>Zoning on images</a:t>
            </a:r>
            <a:endParaRPr lang="en-US" dirty="0" smtClean="0"/>
          </a:p>
          <a:p>
            <a:r>
              <a:rPr lang="en-US" dirty="0" smtClean="0">
                <a:hlinkClick r:id="rId4" action="ppaction://hlinkfile"/>
              </a:rPr>
              <a:t>Slicing for transcription</a:t>
            </a:r>
            <a:endParaRPr lang="en-US" dirty="0" smtClean="0"/>
          </a:p>
          <a:p>
            <a:r>
              <a:rPr lang="en-US" dirty="0" smtClean="0"/>
              <a:t>Comparing images</a:t>
            </a:r>
          </a:p>
          <a:p>
            <a:r>
              <a:rPr lang="en-US" dirty="0" smtClean="0"/>
              <a:t>Commenting on images</a:t>
            </a:r>
          </a:p>
          <a:p>
            <a:r>
              <a:rPr lang="en-US" dirty="0" smtClean="0">
                <a:hlinkClick r:id="rId5" action="ppaction://hlinkfile"/>
              </a:rPr>
              <a:t>Cropping images</a:t>
            </a:r>
            <a:endParaRPr lang="en-US" dirty="0" smtClean="0"/>
          </a:p>
          <a:p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48" y="285728"/>
            <a:ext cx="981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7c399788-44db-44b4-a07c-132b175ba94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fa73075e-1b61-48ce-b644-ff4964ea3cd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64e92e1c-8855-497f-ad7a-b8c4bd90d0e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2ee753b6-5aa9-4ff0-9b00-c116f60a1ae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b351e56c-429b-4d49-aab1-2e248da1667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83253c85-d20b-482d-87c7-597791bfaeb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8175576d-b6f0-4266-918a-f58f2378f32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f4b7e594-d5db-4ff0-a288-2d0d509680fc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1c8a231f-85a4-464d-8e58-9c1345a6ba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13b8a049-c53b-4d69-a683-b594d7dad6b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02d34c-71f8-4411-b8e0-86508cdf4c0b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236</TotalTime>
  <Words>586</Words>
  <Application>Microsoft Office PowerPoint</Application>
  <PresentationFormat>Affichage à l'écran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Module</vt:lpstr>
      <vt:lpstr>Digital manuscripts and  e-learning</vt:lpstr>
      <vt:lpstr>What are we digitizing for :</vt:lpstr>
      <vt:lpstr>Where are we today at BnF ?</vt:lpstr>
      <vt:lpstr>Our jobs/skills in libraries :</vt:lpstr>
      <vt:lpstr>What libraries need from educational partners :</vt:lpstr>
      <vt:lpstr>What libraries could do  as partners :</vt:lpstr>
      <vt:lpstr>Partnership schema</vt:lpstr>
      <vt:lpstr>What would an e-learning  collector do ?</vt:lpstr>
      <vt:lpstr>Possible functionalities</vt:lpstr>
      <vt:lpstr>We’re not so far away… Already existing :</vt:lpstr>
      <vt:lpstr>For any further questions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manuscripts and e learning</dc:title>
  <dc:creator>Utilisateur Windows</dc:creator>
  <cp:lastModifiedBy>Utilisateur Windows</cp:lastModifiedBy>
  <cp:revision>31</cp:revision>
  <dcterms:created xsi:type="dcterms:W3CDTF">2009-05-06T23:22:54Z</dcterms:created>
  <dcterms:modified xsi:type="dcterms:W3CDTF">2009-05-07T06:26:57Z</dcterms:modified>
</cp:coreProperties>
</file>