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2" r:id="rId1"/>
    <p:sldMasterId id="2147483780" r:id="rId2"/>
  </p:sldMasterIdLst>
  <p:notesMasterIdLst>
    <p:notesMasterId r:id="rId27"/>
  </p:notesMasterIdLst>
  <p:handoutMasterIdLst>
    <p:handoutMasterId r:id="rId28"/>
  </p:handoutMasterIdLst>
  <p:sldIdLst>
    <p:sldId id="256" r:id="rId3"/>
    <p:sldId id="276" r:id="rId4"/>
    <p:sldId id="325" r:id="rId5"/>
    <p:sldId id="326" r:id="rId6"/>
    <p:sldId id="268" r:id="rId7"/>
    <p:sldId id="270" r:id="rId8"/>
    <p:sldId id="277" r:id="rId9"/>
    <p:sldId id="274" r:id="rId10"/>
    <p:sldId id="275" r:id="rId11"/>
    <p:sldId id="328" r:id="rId12"/>
    <p:sldId id="279" r:id="rId13"/>
    <p:sldId id="284" r:id="rId14"/>
    <p:sldId id="283" r:id="rId15"/>
    <p:sldId id="281" r:id="rId16"/>
    <p:sldId id="333" r:id="rId17"/>
    <p:sldId id="334" r:id="rId18"/>
    <p:sldId id="286" r:id="rId19"/>
    <p:sldId id="324" r:id="rId20"/>
    <p:sldId id="331" r:id="rId21"/>
    <p:sldId id="329" r:id="rId22"/>
    <p:sldId id="332" r:id="rId23"/>
    <p:sldId id="335" r:id="rId24"/>
    <p:sldId id="280" r:id="rId25"/>
    <p:sldId id="282" r:id="rId2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426" y="58"/>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5" d="100"/>
          <a:sy n="65" d="100"/>
        </p:scale>
        <p:origin x="3082"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D56F872-5613-46C2-ADCC-B2043C0E5F3B}" type="datetimeFigureOut">
              <a:rPr lang="fr-FR" smtClean="0"/>
              <a:t>31/10/2015</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75C154-AFB6-4286-A286-01939E5D841D}" type="slidenum">
              <a:rPr lang="fr-FR" smtClean="0"/>
              <a:t>‹N°›</a:t>
            </a:fld>
            <a:endParaRPr lang="fr-FR"/>
          </a:p>
        </p:txBody>
      </p:sp>
    </p:spTree>
    <p:extLst>
      <p:ext uri="{BB962C8B-B14F-4D97-AF65-F5344CB8AC3E}">
        <p14:creationId xmlns:p14="http://schemas.microsoft.com/office/powerpoint/2010/main" val="17729494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D3D1D0-1E58-4982-AEC4-B213DA91436D}" type="datetimeFigureOut">
              <a:rPr lang="fr-FR" smtClean="0"/>
              <a:t>31/10/2015</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C9A7DE-13B3-4B7A-83E6-34D61603BAF3}" type="slidenum">
              <a:rPr lang="fr-FR" smtClean="0"/>
              <a:t>‹N°›</a:t>
            </a:fld>
            <a:endParaRPr lang="fr-FR"/>
          </a:p>
        </p:txBody>
      </p:sp>
    </p:spTree>
    <p:extLst>
      <p:ext uri="{BB962C8B-B14F-4D97-AF65-F5344CB8AC3E}">
        <p14:creationId xmlns:p14="http://schemas.microsoft.com/office/powerpoint/2010/main" val="2554925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fr-FR" smtClean="0">
              <a:latin typeface="Arial" panose="020B0604020202020204" pitchFamily="34" charset="0"/>
            </a:endParaRPr>
          </a:p>
        </p:txBody>
      </p:sp>
    </p:spTree>
    <p:extLst>
      <p:ext uri="{BB962C8B-B14F-4D97-AF65-F5344CB8AC3E}">
        <p14:creationId xmlns:p14="http://schemas.microsoft.com/office/powerpoint/2010/main" val="3133763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Espace réservé de l'image des diapositives 1"/>
          <p:cNvSpPr>
            <a:spLocks noGrp="1" noRot="1" noChangeAspect="1" noTextEdit="1"/>
          </p:cNvSpPr>
          <p:nvPr>
            <p:ph type="sldImg"/>
          </p:nvPr>
        </p:nvSpPr>
        <p:spPr>
          <a:ln/>
        </p:spPr>
      </p:sp>
      <p:sp>
        <p:nvSpPr>
          <p:cNvPr id="23347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fr-FR" smtClean="0">
                <a:latin typeface="Arial" panose="020B0604020202020204" pitchFamily="34" charset="0"/>
              </a:rPr>
              <a:t>There exist 3 main criteria that research data should follow in order to be considered OpenData.</a:t>
            </a:r>
          </a:p>
          <a:p>
            <a:endParaRPr lang="en-GB" altLang="fr-FR" smtClean="0">
              <a:latin typeface="Arial" panose="020B0604020202020204" pitchFamily="34" charset="0"/>
            </a:endParaRPr>
          </a:p>
          <a:p>
            <a:r>
              <a:rPr lang="en-GB" altLang="fr-FR" smtClean="0">
                <a:latin typeface="Arial" panose="020B0604020202020204" pitchFamily="34" charset="0"/>
              </a:rPr>
              <a:t>Besides being obviously available, the interesting perspective is the fact that data can be access in order to be reuse and mix with other data and licence should explicitly mention this.</a:t>
            </a:r>
          </a:p>
          <a:p>
            <a:r>
              <a:rPr lang="en-GB" altLang="fr-FR" smtClean="0">
                <a:latin typeface="Arial" panose="020B0604020202020204" pitchFamily="34" charset="0"/>
              </a:rPr>
              <a:t>Second interesting point is that the constraints for reuse should be reduced to a minimum, then the definition stipulate that </a:t>
            </a:r>
            <a:r>
              <a:rPr lang="en-US" altLang="fr-FR" smtClean="0">
                <a:solidFill>
                  <a:srgbClr val="FF9933"/>
                </a:solidFill>
                <a:latin typeface="Arial" panose="020B0604020202020204" pitchFamily="34" charset="0"/>
              </a:rPr>
              <a:t>non-commercial’ restrictions that would prevent ‘commercial’ use, or restrictions of use for certain purposes are not allowed</a:t>
            </a:r>
            <a:endParaRPr lang="en-GB" altLang="fr-FR" smtClean="0">
              <a:latin typeface="Arial" panose="020B0604020202020204" pitchFamily="34" charset="0"/>
            </a:endParaRPr>
          </a:p>
        </p:txBody>
      </p:sp>
      <p:sp>
        <p:nvSpPr>
          <p:cNvPr id="233476"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79B7CC14-11A9-4EAA-B4AA-A7B710ABAFE1}" type="slidenum">
              <a:rPr lang="fr-FR" altLang="fr-FR">
                <a:latin typeface="Arial" panose="020B0604020202020204" pitchFamily="34" charset="0"/>
              </a:rPr>
              <a:pPr eaLnBrk="1" hangingPunct="1"/>
              <a:t>5</a:t>
            </a:fld>
            <a:endParaRPr lang="fr-FR" altLang="fr-FR">
              <a:latin typeface="Arial" panose="020B0604020202020204" pitchFamily="34" charset="0"/>
            </a:endParaRPr>
          </a:p>
        </p:txBody>
      </p:sp>
    </p:spTree>
    <p:extLst>
      <p:ext uri="{BB962C8B-B14F-4D97-AF65-F5344CB8AC3E}">
        <p14:creationId xmlns:p14="http://schemas.microsoft.com/office/powerpoint/2010/main" val="2334153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Espace réservé de l'image des diapositives 1"/>
          <p:cNvSpPr>
            <a:spLocks noGrp="1" noRot="1" noChangeAspect="1" noTextEdit="1"/>
          </p:cNvSpPr>
          <p:nvPr>
            <p:ph type="sldImg"/>
          </p:nvPr>
        </p:nvSpPr>
        <p:spPr>
          <a:ln/>
        </p:spPr>
      </p:sp>
      <p:sp>
        <p:nvSpPr>
          <p:cNvPr id="6041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dirty="0" smtClean="0">
                <a:latin typeface="Arial" panose="020B0604020202020204" pitchFamily="34" charset="0"/>
              </a:rPr>
              <a:t>Parler des citations / références</a:t>
            </a:r>
          </a:p>
        </p:txBody>
      </p:sp>
      <p:sp>
        <p:nvSpPr>
          <p:cNvPr id="60420"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A825D3F0-2E5C-4630-89BE-234455E8E433}" type="slidenum">
              <a:rPr lang="fr-FR" altLang="fr-FR">
                <a:latin typeface="Arial" panose="020B0604020202020204" pitchFamily="34" charset="0"/>
              </a:rPr>
              <a:pPr/>
              <a:t>8</a:t>
            </a:fld>
            <a:endParaRPr lang="fr-FR" altLang="fr-FR">
              <a:latin typeface="Arial" panose="020B0604020202020204" pitchFamily="34" charset="0"/>
            </a:endParaRPr>
          </a:p>
        </p:txBody>
      </p:sp>
    </p:spTree>
    <p:extLst>
      <p:ext uri="{BB962C8B-B14F-4D97-AF65-F5344CB8AC3E}">
        <p14:creationId xmlns:p14="http://schemas.microsoft.com/office/powerpoint/2010/main" val="2735924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Espace réservé de l'image des diapositives 1"/>
          <p:cNvSpPr>
            <a:spLocks noGrp="1" noRot="1" noChangeAspect="1" noTextEdit="1"/>
          </p:cNvSpPr>
          <p:nvPr>
            <p:ph type="sldImg"/>
          </p:nvPr>
        </p:nvSpPr>
        <p:spPr>
          <a:ln/>
        </p:spPr>
      </p:sp>
      <p:sp>
        <p:nvSpPr>
          <p:cNvPr id="6144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dirty="0" smtClean="0">
              <a:latin typeface="Arial" panose="020B0604020202020204" pitchFamily="34" charset="0"/>
            </a:endParaRPr>
          </a:p>
        </p:txBody>
      </p:sp>
      <p:sp>
        <p:nvSpPr>
          <p:cNvPr id="61444"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EB0C16B-D7AF-4296-B4D7-1A19EABC499B}" type="slidenum">
              <a:rPr lang="fr-FR" altLang="fr-FR">
                <a:latin typeface="Arial" panose="020B0604020202020204" pitchFamily="34" charset="0"/>
              </a:rPr>
              <a:pPr/>
              <a:t>9</a:t>
            </a:fld>
            <a:endParaRPr lang="fr-FR" altLang="fr-FR">
              <a:latin typeface="Arial" panose="020B0604020202020204" pitchFamily="34" charset="0"/>
            </a:endParaRPr>
          </a:p>
        </p:txBody>
      </p:sp>
    </p:spTree>
    <p:extLst>
      <p:ext uri="{BB962C8B-B14F-4D97-AF65-F5344CB8AC3E}">
        <p14:creationId xmlns:p14="http://schemas.microsoft.com/office/powerpoint/2010/main" val="800268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Espace réservé de l'image des diapositives 1"/>
          <p:cNvSpPr>
            <a:spLocks noGrp="1" noRot="1" noChangeAspect="1" noTextEdit="1"/>
          </p:cNvSpPr>
          <p:nvPr>
            <p:ph type="sldImg"/>
          </p:nvPr>
        </p:nvSpPr>
        <p:spPr>
          <a:ln/>
        </p:spPr>
      </p:sp>
      <p:sp>
        <p:nvSpPr>
          <p:cNvPr id="6144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dirty="0" smtClean="0">
              <a:latin typeface="Arial" panose="020B0604020202020204" pitchFamily="34" charset="0"/>
            </a:endParaRPr>
          </a:p>
        </p:txBody>
      </p:sp>
      <p:sp>
        <p:nvSpPr>
          <p:cNvPr id="61444"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EB0C16B-D7AF-4296-B4D7-1A19EABC499B}" type="slidenum">
              <a:rPr lang="fr-FR" altLang="fr-FR">
                <a:latin typeface="Arial" panose="020B0604020202020204" pitchFamily="34" charset="0"/>
              </a:rPr>
              <a:pPr/>
              <a:t>10</a:t>
            </a:fld>
            <a:endParaRPr lang="fr-FR" altLang="fr-FR">
              <a:latin typeface="Arial" panose="020B0604020202020204" pitchFamily="34" charset="0"/>
            </a:endParaRPr>
          </a:p>
        </p:txBody>
      </p:sp>
    </p:spTree>
    <p:extLst>
      <p:ext uri="{BB962C8B-B14F-4D97-AF65-F5344CB8AC3E}">
        <p14:creationId xmlns:p14="http://schemas.microsoft.com/office/powerpoint/2010/main" val="2106739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Espace réservé de l'image des diapositives 1"/>
          <p:cNvSpPr>
            <a:spLocks noGrp="1" noRot="1" noChangeAspect="1" noTextEdit="1"/>
          </p:cNvSpPr>
          <p:nvPr>
            <p:ph type="sldImg"/>
          </p:nvPr>
        </p:nvSpPr>
        <p:spPr>
          <a:ln/>
        </p:spPr>
      </p:sp>
      <p:sp>
        <p:nvSpPr>
          <p:cNvPr id="6758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Arial" panose="020B0604020202020204" pitchFamily="34" charset="0"/>
            </a:endParaRPr>
          </a:p>
        </p:txBody>
      </p:sp>
      <p:sp>
        <p:nvSpPr>
          <p:cNvPr id="6758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5B6D6FBA-C377-495A-A434-5D3C7790100A}" type="slidenum">
              <a:rPr lang="fr-FR" altLang="fr-FR">
                <a:latin typeface="Arial" panose="020B0604020202020204" pitchFamily="34" charset="0"/>
              </a:rPr>
              <a:pPr/>
              <a:t>12</a:t>
            </a:fld>
            <a:endParaRPr lang="fr-FR" altLang="fr-FR">
              <a:latin typeface="Arial" panose="020B0604020202020204" pitchFamily="34" charset="0"/>
            </a:endParaRPr>
          </a:p>
        </p:txBody>
      </p:sp>
    </p:spTree>
    <p:extLst>
      <p:ext uri="{BB962C8B-B14F-4D97-AF65-F5344CB8AC3E}">
        <p14:creationId xmlns:p14="http://schemas.microsoft.com/office/powerpoint/2010/main" val="1303523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Espace réservé de l'image des diapositives 1"/>
          <p:cNvSpPr>
            <a:spLocks noGrp="1" noRot="1" noChangeAspect="1" noTextEdit="1"/>
          </p:cNvSpPr>
          <p:nvPr>
            <p:ph type="sldImg"/>
          </p:nvPr>
        </p:nvSpPr>
        <p:spPr>
          <a:ln/>
        </p:spPr>
      </p:sp>
      <p:sp>
        <p:nvSpPr>
          <p:cNvPr id="6656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dirty="0" smtClean="0">
                <a:solidFill>
                  <a:schemeClr val="accent2">
                    <a:lumMod val="40000"/>
                    <a:lumOff val="60000"/>
                  </a:schemeClr>
                </a:solidFill>
                <a:ea typeface="Batang" panose="02030600000101010101" pitchFamily="18" charset="-127"/>
                <a:cs typeface="Times New Roman" panose="02020603050405020304" pitchFamily="18" charset="0"/>
              </a:rPr>
              <a:t>An Interaction Space </a:t>
            </a:r>
            <a:r>
              <a:rPr lang="de-DE" dirty="0" err="1" smtClean="0">
                <a:solidFill>
                  <a:schemeClr val="accent2">
                    <a:lumMod val="40000"/>
                    <a:lumOff val="60000"/>
                  </a:schemeClr>
                </a:solidFill>
                <a:ea typeface="Batang" panose="02030600000101010101" pitchFamily="18" charset="-127"/>
                <a:cs typeface="Times New Roman" panose="02020603050405020304" pitchFamily="18" charset="0"/>
              </a:rPr>
              <a:t>is</a:t>
            </a:r>
            <a:r>
              <a:rPr lang="de-DE" dirty="0" smtClean="0">
                <a:solidFill>
                  <a:schemeClr val="accent2">
                    <a:lumMod val="40000"/>
                    <a:lumOff val="60000"/>
                  </a:schemeClr>
                </a:solidFill>
                <a:ea typeface="Batang" panose="02030600000101010101" pitchFamily="18" charset="-127"/>
                <a:cs typeface="Times New Roman" panose="02020603050405020304" pitchFamily="18" charset="0"/>
              </a:rPr>
              <a:t> an </a:t>
            </a:r>
            <a:r>
              <a:rPr lang="de-DE" dirty="0" err="1" smtClean="0">
                <a:solidFill>
                  <a:schemeClr val="accent2">
                    <a:lumMod val="40000"/>
                    <a:lumOff val="60000"/>
                  </a:schemeClr>
                </a:solidFill>
                <a:ea typeface="Batang" panose="02030600000101010101" pitchFamily="18" charset="-127"/>
                <a:cs typeface="Times New Roman" panose="02020603050405020304" pitchFamily="18" charset="0"/>
              </a:rPr>
              <a:t>abstract</a:t>
            </a:r>
            <a:r>
              <a:rPr lang="de-DE" dirty="0" smtClean="0">
                <a:solidFill>
                  <a:schemeClr val="accent2">
                    <a:lumMod val="40000"/>
                    <a:lumOff val="60000"/>
                  </a:schemeClr>
                </a:solidFill>
                <a:ea typeface="Batang" panose="02030600000101010101" pitchFamily="18" charset="-127"/>
                <a:cs typeface="Times New Roman" panose="02020603050405020304" pitchFamily="18" charset="0"/>
              </a:rPr>
              <a:t> </a:t>
            </a:r>
            <a:r>
              <a:rPr lang="de-DE" dirty="0" err="1" smtClean="0">
                <a:solidFill>
                  <a:schemeClr val="accent2">
                    <a:lumMod val="40000"/>
                    <a:lumOff val="60000"/>
                  </a:schemeClr>
                </a:solidFill>
                <a:ea typeface="Batang" panose="02030600000101010101" pitchFamily="18" charset="-127"/>
                <a:cs typeface="Times New Roman" panose="02020603050405020304" pitchFamily="18" charset="0"/>
              </a:rPr>
              <a:t>concept</a:t>
            </a:r>
            <a:r>
              <a:rPr lang="de-DE" dirty="0" smtClean="0">
                <a:solidFill>
                  <a:schemeClr val="accent2">
                    <a:lumMod val="40000"/>
                    <a:lumOff val="60000"/>
                  </a:schemeClr>
                </a:solidFill>
                <a:ea typeface="Batang" panose="02030600000101010101" pitchFamily="18" charset="-127"/>
                <a:cs typeface="Times New Roman" panose="02020603050405020304" pitchFamily="18" charset="0"/>
              </a:rPr>
              <a:t>, </a:t>
            </a:r>
            <a:r>
              <a:rPr lang="de-DE" dirty="0" err="1" smtClean="0">
                <a:solidFill>
                  <a:schemeClr val="accent2">
                    <a:lumMod val="40000"/>
                    <a:lumOff val="60000"/>
                  </a:schemeClr>
                </a:solidFill>
                <a:ea typeface="Batang" panose="02030600000101010101" pitchFamily="18" charset="-127"/>
                <a:cs typeface="Times New Roman" panose="02020603050405020304" pitchFamily="18" charset="0"/>
              </a:rPr>
              <a:t>located</a:t>
            </a:r>
            <a:r>
              <a:rPr lang="de-DE" dirty="0" smtClean="0">
                <a:solidFill>
                  <a:schemeClr val="accent2">
                    <a:lumMod val="40000"/>
                    <a:lumOff val="60000"/>
                  </a:schemeClr>
                </a:solidFill>
                <a:ea typeface="Batang" panose="02030600000101010101" pitchFamily="18" charset="-127"/>
                <a:cs typeface="Times New Roman" panose="02020603050405020304" pitchFamily="18" charset="0"/>
              </a:rPr>
              <a:t> in </a:t>
            </a:r>
            <a:r>
              <a:rPr lang="de-DE" b="1" dirty="0" smtClean="0">
                <a:solidFill>
                  <a:schemeClr val="accent2">
                    <a:lumMod val="40000"/>
                    <a:lumOff val="60000"/>
                  </a:schemeClr>
                </a:solidFill>
                <a:ea typeface="Batang" panose="02030600000101010101" pitchFamily="18" charset="-127"/>
                <a:cs typeface="Times New Roman" panose="02020603050405020304" pitchFamily="18" charset="0"/>
              </a:rPr>
              <a:t>time</a:t>
            </a:r>
            <a:r>
              <a:rPr lang="de-DE" dirty="0" smtClean="0">
                <a:solidFill>
                  <a:schemeClr val="accent2">
                    <a:lumMod val="40000"/>
                    <a:lumOff val="60000"/>
                  </a:schemeClr>
                </a:solidFill>
                <a:ea typeface="Batang" panose="02030600000101010101" pitchFamily="18" charset="-127"/>
                <a:cs typeface="Times New Roman" panose="02020603050405020304" pitchFamily="18" charset="0"/>
              </a:rPr>
              <a:t> (</a:t>
            </a:r>
            <a:r>
              <a:rPr lang="de-DE" dirty="0" err="1" smtClean="0">
                <a:solidFill>
                  <a:schemeClr val="accent2">
                    <a:lumMod val="40000"/>
                    <a:lumOff val="60000"/>
                  </a:schemeClr>
                </a:solidFill>
                <a:ea typeface="Batang" panose="02030600000101010101" pitchFamily="18" charset="-127"/>
                <a:cs typeface="Times New Roman" panose="02020603050405020304" pitchFamily="18" charset="0"/>
              </a:rPr>
              <a:t>with</a:t>
            </a:r>
            <a:r>
              <a:rPr lang="de-DE" dirty="0" smtClean="0">
                <a:solidFill>
                  <a:schemeClr val="accent2">
                    <a:lumMod val="40000"/>
                    <a:lumOff val="60000"/>
                  </a:schemeClr>
                </a:solidFill>
                <a:ea typeface="Batang" panose="02030600000101010101" pitchFamily="18" charset="-127"/>
                <a:cs typeface="Times New Roman" panose="02020603050405020304" pitchFamily="18" charset="0"/>
              </a:rPr>
              <a:t> a </a:t>
            </a:r>
            <a:r>
              <a:rPr lang="de-DE" dirty="0" err="1" smtClean="0">
                <a:solidFill>
                  <a:schemeClr val="accent2">
                    <a:lumMod val="40000"/>
                    <a:lumOff val="60000"/>
                  </a:schemeClr>
                </a:solidFill>
                <a:ea typeface="Batang" panose="02030600000101010101" pitchFamily="18" charset="-127"/>
                <a:cs typeface="Times New Roman" panose="02020603050405020304" pitchFamily="18" charset="0"/>
              </a:rPr>
              <a:t>beginning</a:t>
            </a:r>
            <a:r>
              <a:rPr lang="de-DE" dirty="0" smtClean="0">
                <a:solidFill>
                  <a:schemeClr val="accent2">
                    <a:lumMod val="40000"/>
                    <a:lumOff val="60000"/>
                  </a:schemeClr>
                </a:solidFill>
                <a:ea typeface="Batang" panose="02030600000101010101" pitchFamily="18" charset="-127"/>
                <a:cs typeface="Times New Roman" panose="02020603050405020304" pitchFamily="18" charset="0"/>
              </a:rPr>
              <a:t> </a:t>
            </a:r>
            <a:r>
              <a:rPr lang="de-DE" dirty="0" err="1" smtClean="0">
                <a:solidFill>
                  <a:schemeClr val="accent2">
                    <a:lumMod val="40000"/>
                    <a:lumOff val="60000"/>
                  </a:schemeClr>
                </a:solidFill>
                <a:ea typeface="Batang" panose="02030600000101010101" pitchFamily="18" charset="-127"/>
                <a:cs typeface="Times New Roman" panose="02020603050405020304" pitchFamily="18" charset="0"/>
              </a:rPr>
              <a:t>and</a:t>
            </a:r>
            <a:r>
              <a:rPr lang="de-DE" dirty="0" smtClean="0">
                <a:solidFill>
                  <a:schemeClr val="accent2">
                    <a:lumMod val="40000"/>
                    <a:lumOff val="60000"/>
                  </a:schemeClr>
                </a:solidFill>
                <a:ea typeface="Batang" panose="02030600000101010101" pitchFamily="18" charset="-127"/>
                <a:cs typeface="Times New Roman" panose="02020603050405020304" pitchFamily="18" charset="0"/>
              </a:rPr>
              <a:t> </a:t>
            </a:r>
            <a:r>
              <a:rPr lang="de-DE" dirty="0" err="1" smtClean="0">
                <a:solidFill>
                  <a:schemeClr val="accent2">
                    <a:lumMod val="40000"/>
                    <a:lumOff val="60000"/>
                  </a:schemeClr>
                </a:solidFill>
                <a:ea typeface="Batang" panose="02030600000101010101" pitchFamily="18" charset="-127"/>
                <a:cs typeface="Times New Roman" panose="02020603050405020304" pitchFamily="18" charset="0"/>
              </a:rPr>
              <a:t>ending</a:t>
            </a:r>
            <a:r>
              <a:rPr lang="de-DE" dirty="0" smtClean="0">
                <a:solidFill>
                  <a:schemeClr val="accent2">
                    <a:lumMod val="40000"/>
                    <a:lumOff val="60000"/>
                  </a:schemeClr>
                </a:solidFill>
                <a:ea typeface="Batang" panose="02030600000101010101" pitchFamily="18" charset="-127"/>
                <a:cs typeface="Times New Roman" panose="02020603050405020304" pitchFamily="18" charset="0"/>
              </a:rPr>
              <a:t> </a:t>
            </a:r>
            <a:r>
              <a:rPr lang="de-DE" dirty="0" err="1" smtClean="0">
                <a:solidFill>
                  <a:schemeClr val="accent2">
                    <a:lumMod val="40000"/>
                    <a:lumOff val="60000"/>
                  </a:schemeClr>
                </a:solidFill>
                <a:ea typeface="Batang" panose="02030600000101010101" pitchFamily="18" charset="-127"/>
                <a:cs typeface="Times New Roman" panose="02020603050405020304" pitchFamily="18" charset="0"/>
              </a:rPr>
              <a:t>date</a:t>
            </a:r>
            <a:r>
              <a:rPr lang="de-DE" dirty="0" smtClean="0">
                <a:solidFill>
                  <a:schemeClr val="accent2">
                    <a:lumMod val="40000"/>
                    <a:lumOff val="60000"/>
                  </a:schemeClr>
                </a:solidFill>
                <a:ea typeface="Batang" panose="02030600000101010101" pitchFamily="18" charset="-127"/>
                <a:cs typeface="Times New Roman" panose="02020603050405020304" pitchFamily="18" charset="0"/>
              </a:rPr>
              <a:t> </a:t>
            </a:r>
            <a:r>
              <a:rPr lang="de-DE" dirty="0" err="1" smtClean="0">
                <a:solidFill>
                  <a:schemeClr val="accent2">
                    <a:lumMod val="40000"/>
                    <a:lumOff val="60000"/>
                  </a:schemeClr>
                </a:solidFill>
                <a:ea typeface="Batang" panose="02030600000101010101" pitchFamily="18" charset="-127"/>
                <a:cs typeface="Times New Roman" panose="02020603050405020304" pitchFamily="18" charset="0"/>
              </a:rPr>
              <a:t>with</a:t>
            </a:r>
            <a:r>
              <a:rPr lang="de-DE" dirty="0" smtClean="0">
                <a:solidFill>
                  <a:schemeClr val="accent2">
                    <a:lumMod val="40000"/>
                    <a:lumOff val="60000"/>
                  </a:schemeClr>
                </a:solidFill>
                <a:ea typeface="Batang" panose="02030600000101010101" pitchFamily="18" charset="-127"/>
                <a:cs typeface="Times New Roman" panose="02020603050405020304" pitchFamily="18" charset="0"/>
              </a:rPr>
              <a:t> absolute time, </a:t>
            </a:r>
            <a:r>
              <a:rPr lang="de-DE" dirty="0" err="1" smtClean="0">
                <a:solidFill>
                  <a:schemeClr val="accent2">
                    <a:lumMod val="40000"/>
                    <a:lumOff val="60000"/>
                  </a:schemeClr>
                </a:solidFill>
                <a:ea typeface="Batang" panose="02030600000101010101" pitchFamily="18" charset="-127"/>
                <a:cs typeface="Times New Roman" panose="02020603050405020304" pitchFamily="18" charset="0"/>
              </a:rPr>
              <a:t>hence</a:t>
            </a:r>
            <a:r>
              <a:rPr lang="de-DE" dirty="0" smtClean="0">
                <a:solidFill>
                  <a:schemeClr val="accent2">
                    <a:lumMod val="40000"/>
                    <a:lumOff val="60000"/>
                  </a:schemeClr>
                </a:solidFill>
                <a:ea typeface="Batang" panose="02030600000101010101" pitchFamily="18" charset="-127"/>
                <a:cs typeface="Times New Roman" panose="02020603050405020304" pitchFamily="18" charset="0"/>
              </a:rPr>
              <a:t> a time </a:t>
            </a:r>
            <a:r>
              <a:rPr lang="de-DE" dirty="0" err="1" smtClean="0">
                <a:solidFill>
                  <a:schemeClr val="accent2">
                    <a:lumMod val="40000"/>
                    <a:lumOff val="60000"/>
                  </a:schemeClr>
                </a:solidFill>
                <a:ea typeface="Batang" panose="02030600000101010101" pitchFamily="18" charset="-127"/>
                <a:cs typeface="Times New Roman" panose="02020603050405020304" pitchFamily="18" charset="0"/>
              </a:rPr>
              <a:t>frame</a:t>
            </a:r>
            <a:r>
              <a:rPr lang="de-DE" dirty="0" smtClean="0">
                <a:solidFill>
                  <a:schemeClr val="accent2">
                    <a:lumMod val="40000"/>
                    <a:lumOff val="60000"/>
                  </a:schemeClr>
                </a:solidFill>
                <a:ea typeface="Batang" panose="02030600000101010101" pitchFamily="18" charset="-127"/>
                <a:cs typeface="Times New Roman" panose="02020603050405020304" pitchFamily="18" charset="0"/>
              </a:rPr>
              <a:t>) </a:t>
            </a:r>
            <a:r>
              <a:rPr lang="de-DE" dirty="0" err="1" smtClean="0">
                <a:solidFill>
                  <a:schemeClr val="accent2">
                    <a:lumMod val="40000"/>
                    <a:lumOff val="60000"/>
                  </a:schemeClr>
                </a:solidFill>
                <a:ea typeface="Batang" panose="02030600000101010101" pitchFamily="18" charset="-127"/>
                <a:cs typeface="Times New Roman" panose="02020603050405020304" pitchFamily="18" charset="0"/>
              </a:rPr>
              <a:t>where</a:t>
            </a:r>
            <a:r>
              <a:rPr lang="de-DE" dirty="0" smtClean="0">
                <a:solidFill>
                  <a:schemeClr val="accent2">
                    <a:lumMod val="40000"/>
                    <a:lumOff val="60000"/>
                  </a:schemeClr>
                </a:solidFill>
                <a:ea typeface="Batang" panose="02030600000101010101" pitchFamily="18" charset="-127"/>
                <a:cs typeface="Times New Roman" panose="02020603050405020304" pitchFamily="18" charset="0"/>
              </a:rPr>
              <a:t> </a:t>
            </a:r>
            <a:r>
              <a:rPr lang="de-DE" dirty="0" err="1" smtClean="0">
                <a:solidFill>
                  <a:schemeClr val="accent2">
                    <a:lumMod val="40000"/>
                    <a:lumOff val="60000"/>
                  </a:schemeClr>
                </a:solidFill>
                <a:ea typeface="Batang" panose="02030600000101010101" pitchFamily="18" charset="-127"/>
                <a:cs typeface="Times New Roman" panose="02020603050405020304" pitchFamily="18" charset="0"/>
              </a:rPr>
              <a:t>interactions</a:t>
            </a:r>
            <a:r>
              <a:rPr lang="de-DE" dirty="0" smtClean="0">
                <a:solidFill>
                  <a:schemeClr val="accent2">
                    <a:lumMod val="40000"/>
                    <a:lumOff val="60000"/>
                  </a:schemeClr>
                </a:solidFill>
                <a:ea typeface="Batang" panose="02030600000101010101" pitchFamily="18" charset="-127"/>
                <a:cs typeface="Times New Roman" panose="02020603050405020304" pitchFamily="18" charset="0"/>
              </a:rPr>
              <a:t> </a:t>
            </a:r>
            <a:r>
              <a:rPr lang="de-DE" dirty="0" err="1" smtClean="0">
                <a:solidFill>
                  <a:schemeClr val="accent2">
                    <a:lumMod val="40000"/>
                    <a:lumOff val="60000"/>
                  </a:schemeClr>
                </a:solidFill>
                <a:ea typeface="Batang" panose="02030600000101010101" pitchFamily="18" charset="-127"/>
                <a:cs typeface="Times New Roman" panose="02020603050405020304" pitchFamily="18" charset="0"/>
              </a:rPr>
              <a:t>between</a:t>
            </a:r>
            <a:r>
              <a:rPr lang="de-DE" dirty="0" smtClean="0">
                <a:solidFill>
                  <a:schemeClr val="accent2">
                    <a:lumMod val="40000"/>
                    <a:lumOff val="60000"/>
                  </a:schemeClr>
                </a:solidFill>
                <a:ea typeface="Batang" panose="02030600000101010101" pitchFamily="18" charset="-127"/>
                <a:cs typeface="Times New Roman" panose="02020603050405020304" pitchFamily="18" charset="0"/>
              </a:rPr>
              <a:t> </a:t>
            </a:r>
            <a:r>
              <a:rPr lang="de-DE" b="1" dirty="0" smtClean="0">
                <a:solidFill>
                  <a:schemeClr val="accent2">
                    <a:lumMod val="40000"/>
                    <a:lumOff val="60000"/>
                  </a:schemeClr>
                </a:solidFill>
                <a:ea typeface="Batang" panose="02030600000101010101" pitchFamily="18" charset="-127"/>
                <a:cs typeface="Times New Roman" panose="02020603050405020304" pitchFamily="18" charset="0"/>
              </a:rPr>
              <a:t>a </a:t>
            </a:r>
            <a:r>
              <a:rPr lang="de-DE" b="1" dirty="0" err="1" smtClean="0">
                <a:solidFill>
                  <a:schemeClr val="accent2">
                    <a:lumMod val="40000"/>
                    <a:lumOff val="60000"/>
                  </a:schemeClr>
                </a:solidFill>
                <a:ea typeface="Batang" panose="02030600000101010101" pitchFamily="18" charset="-127"/>
                <a:cs typeface="Times New Roman" panose="02020603050405020304" pitchFamily="18" charset="0"/>
              </a:rPr>
              <a:t>set</a:t>
            </a:r>
            <a:r>
              <a:rPr lang="de-DE" b="1" dirty="0" smtClean="0">
                <a:solidFill>
                  <a:schemeClr val="accent2">
                    <a:lumMod val="40000"/>
                    <a:lumOff val="60000"/>
                  </a:schemeClr>
                </a:solidFill>
                <a:ea typeface="Batang" panose="02030600000101010101" pitchFamily="18" charset="-127"/>
                <a:cs typeface="Times New Roman" panose="02020603050405020304" pitchFamily="18" charset="0"/>
              </a:rPr>
              <a:t> </a:t>
            </a:r>
            <a:r>
              <a:rPr lang="de-DE" b="1" dirty="0" err="1" smtClean="0">
                <a:solidFill>
                  <a:schemeClr val="accent2">
                    <a:lumMod val="40000"/>
                    <a:lumOff val="60000"/>
                  </a:schemeClr>
                </a:solidFill>
                <a:ea typeface="Batang" panose="02030600000101010101" pitchFamily="18" charset="-127"/>
                <a:cs typeface="Times New Roman" panose="02020603050405020304" pitchFamily="18" charset="0"/>
              </a:rPr>
              <a:t>of</a:t>
            </a:r>
            <a:r>
              <a:rPr lang="de-DE" b="1" dirty="0" smtClean="0">
                <a:solidFill>
                  <a:schemeClr val="accent2">
                    <a:lumMod val="40000"/>
                    <a:lumOff val="60000"/>
                  </a:schemeClr>
                </a:solidFill>
                <a:ea typeface="Batang" panose="02030600000101010101" pitchFamily="18" charset="-127"/>
                <a:cs typeface="Times New Roman" panose="02020603050405020304" pitchFamily="18" charset="0"/>
              </a:rPr>
              <a:t> </a:t>
            </a:r>
            <a:r>
              <a:rPr lang="de-DE" b="1" dirty="0" err="1" smtClean="0">
                <a:solidFill>
                  <a:schemeClr val="accent2">
                    <a:lumMod val="40000"/>
                    <a:lumOff val="60000"/>
                  </a:schemeClr>
                </a:solidFill>
                <a:ea typeface="Batang" panose="02030600000101010101" pitchFamily="18" charset="-127"/>
                <a:cs typeface="Times New Roman" panose="02020603050405020304" pitchFamily="18" charset="0"/>
              </a:rPr>
              <a:t>participants</a:t>
            </a:r>
            <a:r>
              <a:rPr lang="de-DE" dirty="0" smtClean="0">
                <a:solidFill>
                  <a:schemeClr val="accent2">
                    <a:lumMod val="40000"/>
                    <a:lumOff val="60000"/>
                  </a:schemeClr>
                </a:solidFill>
                <a:ea typeface="Batang" panose="02030600000101010101" pitchFamily="18" charset="-127"/>
                <a:cs typeface="Times New Roman" panose="02020603050405020304" pitchFamily="18" charset="0"/>
              </a:rPr>
              <a:t> </a:t>
            </a:r>
            <a:r>
              <a:rPr lang="de-DE" dirty="0" err="1" smtClean="0">
                <a:solidFill>
                  <a:schemeClr val="accent2">
                    <a:lumMod val="40000"/>
                    <a:lumOff val="60000"/>
                  </a:schemeClr>
                </a:solidFill>
                <a:ea typeface="Batang" panose="02030600000101010101" pitchFamily="18" charset="-127"/>
                <a:cs typeface="Times New Roman" panose="02020603050405020304" pitchFamily="18" charset="0"/>
              </a:rPr>
              <a:t>occur</a:t>
            </a:r>
            <a:r>
              <a:rPr lang="de-DE" dirty="0" smtClean="0">
                <a:solidFill>
                  <a:schemeClr val="accent2">
                    <a:lumMod val="40000"/>
                    <a:lumOff val="60000"/>
                  </a:schemeClr>
                </a:solidFill>
                <a:ea typeface="Batang" panose="02030600000101010101" pitchFamily="18" charset="-127"/>
                <a:cs typeface="Times New Roman" panose="02020603050405020304" pitchFamily="18" charset="0"/>
              </a:rPr>
              <a:t> </a:t>
            </a:r>
            <a:r>
              <a:rPr lang="de-DE" dirty="0" err="1" smtClean="0">
                <a:solidFill>
                  <a:schemeClr val="accent2">
                    <a:lumMod val="40000"/>
                    <a:lumOff val="60000"/>
                  </a:schemeClr>
                </a:solidFill>
                <a:ea typeface="Batang" panose="02030600000101010101" pitchFamily="18" charset="-127"/>
                <a:cs typeface="Times New Roman" panose="02020603050405020304" pitchFamily="18" charset="0"/>
              </a:rPr>
              <a:t>within</a:t>
            </a:r>
            <a:r>
              <a:rPr lang="de-DE" dirty="0" smtClean="0">
                <a:solidFill>
                  <a:schemeClr val="accent2">
                    <a:lumMod val="40000"/>
                    <a:lumOff val="60000"/>
                  </a:schemeClr>
                </a:solidFill>
                <a:ea typeface="Batang" panose="02030600000101010101" pitchFamily="18" charset="-127"/>
                <a:cs typeface="Times New Roman" panose="02020603050405020304" pitchFamily="18" charset="0"/>
              </a:rPr>
              <a:t> an </a:t>
            </a:r>
            <a:r>
              <a:rPr lang="de-DE" b="1" dirty="0" smtClean="0">
                <a:solidFill>
                  <a:schemeClr val="accent2">
                    <a:lumMod val="40000"/>
                    <a:lumOff val="60000"/>
                  </a:schemeClr>
                </a:solidFill>
                <a:ea typeface="Batang" panose="02030600000101010101" pitchFamily="18" charset="-127"/>
                <a:cs typeface="Times New Roman" panose="02020603050405020304" pitchFamily="18" charset="0"/>
              </a:rPr>
              <a:t>online </a:t>
            </a:r>
            <a:r>
              <a:rPr lang="de-DE" b="1" dirty="0" err="1" smtClean="0">
                <a:solidFill>
                  <a:schemeClr val="accent2">
                    <a:lumMod val="40000"/>
                    <a:lumOff val="60000"/>
                  </a:schemeClr>
                </a:solidFill>
                <a:ea typeface="Batang" panose="02030600000101010101" pitchFamily="18" charset="-127"/>
                <a:cs typeface="Times New Roman" panose="02020603050405020304" pitchFamily="18" charset="0"/>
              </a:rPr>
              <a:t>location</a:t>
            </a:r>
            <a:r>
              <a:rPr lang="de-DE" b="1" dirty="0" smtClean="0">
                <a:solidFill>
                  <a:schemeClr val="accent2">
                    <a:lumMod val="40000"/>
                    <a:lumOff val="60000"/>
                  </a:schemeClr>
                </a:solidFill>
                <a:ea typeface="Batang" panose="02030600000101010101" pitchFamily="18" charset="-127"/>
                <a:cs typeface="Times New Roman" panose="02020603050405020304" pitchFamily="18" charset="0"/>
              </a:rPr>
              <a:t> . </a:t>
            </a:r>
            <a:r>
              <a:rPr lang="de-DE" dirty="0" smtClean="0">
                <a:solidFill>
                  <a:schemeClr val="accent2">
                    <a:lumMod val="40000"/>
                    <a:lumOff val="60000"/>
                  </a:schemeClr>
                </a:solidFill>
                <a:ea typeface="Batang" panose="02030600000101010101" pitchFamily="18" charset="-127"/>
                <a:cs typeface="Times New Roman" panose="02020603050405020304" pitchFamily="18" charset="0"/>
              </a:rPr>
              <a:t>The online </a:t>
            </a:r>
            <a:r>
              <a:rPr lang="de-DE" dirty="0" err="1" smtClean="0">
                <a:solidFill>
                  <a:schemeClr val="accent2">
                    <a:lumMod val="40000"/>
                    <a:lumOff val="60000"/>
                  </a:schemeClr>
                </a:solidFill>
                <a:ea typeface="Batang" panose="02030600000101010101" pitchFamily="18" charset="-127"/>
                <a:cs typeface="Times New Roman" panose="02020603050405020304" pitchFamily="18" charset="0"/>
              </a:rPr>
              <a:t>location</a:t>
            </a:r>
            <a:r>
              <a:rPr lang="de-DE" dirty="0" smtClean="0">
                <a:solidFill>
                  <a:schemeClr val="accent2">
                    <a:lumMod val="40000"/>
                    <a:lumOff val="60000"/>
                  </a:schemeClr>
                </a:solidFill>
                <a:ea typeface="Batang" panose="02030600000101010101" pitchFamily="18" charset="-127"/>
                <a:cs typeface="Times New Roman" panose="02020603050405020304" pitchFamily="18" charset="0"/>
              </a:rPr>
              <a:t> </a:t>
            </a:r>
            <a:r>
              <a:rPr lang="de-DE" dirty="0" err="1" smtClean="0">
                <a:solidFill>
                  <a:schemeClr val="accent2">
                    <a:lumMod val="40000"/>
                    <a:lumOff val="60000"/>
                  </a:schemeClr>
                </a:solidFill>
                <a:ea typeface="Batang" panose="02030600000101010101" pitchFamily="18" charset="-127"/>
                <a:cs typeface="Times New Roman" panose="02020603050405020304" pitchFamily="18" charset="0"/>
              </a:rPr>
              <a:t>is</a:t>
            </a:r>
            <a:r>
              <a:rPr lang="de-DE" dirty="0" smtClean="0">
                <a:solidFill>
                  <a:schemeClr val="accent2">
                    <a:lumMod val="40000"/>
                    <a:lumOff val="60000"/>
                  </a:schemeClr>
                </a:solidFill>
                <a:ea typeface="Batang" panose="02030600000101010101" pitchFamily="18" charset="-127"/>
                <a:cs typeface="Times New Roman" panose="02020603050405020304" pitchFamily="18" charset="0"/>
              </a:rPr>
              <a:t> </a:t>
            </a:r>
            <a:r>
              <a:rPr lang="de-DE" dirty="0" err="1" smtClean="0">
                <a:solidFill>
                  <a:schemeClr val="accent2">
                    <a:lumMod val="40000"/>
                    <a:lumOff val="60000"/>
                  </a:schemeClr>
                </a:solidFill>
                <a:ea typeface="Batang" panose="02030600000101010101" pitchFamily="18" charset="-127"/>
                <a:cs typeface="Times New Roman" panose="02020603050405020304" pitchFamily="18" charset="0"/>
              </a:rPr>
              <a:t>defined</a:t>
            </a:r>
            <a:r>
              <a:rPr lang="de-DE" dirty="0" smtClean="0">
                <a:solidFill>
                  <a:schemeClr val="accent2">
                    <a:lumMod val="40000"/>
                    <a:lumOff val="60000"/>
                  </a:schemeClr>
                </a:solidFill>
                <a:ea typeface="Batang" panose="02030600000101010101" pitchFamily="18" charset="-127"/>
                <a:cs typeface="Times New Roman" panose="02020603050405020304" pitchFamily="18" charset="0"/>
              </a:rPr>
              <a:t> </a:t>
            </a:r>
            <a:r>
              <a:rPr lang="de-DE" dirty="0" err="1" smtClean="0">
                <a:solidFill>
                  <a:schemeClr val="accent2">
                    <a:lumMod val="40000"/>
                    <a:lumOff val="60000"/>
                  </a:schemeClr>
                </a:solidFill>
                <a:ea typeface="Batang" panose="02030600000101010101" pitchFamily="18" charset="-127"/>
                <a:cs typeface="Times New Roman" panose="02020603050405020304" pitchFamily="18" charset="0"/>
              </a:rPr>
              <a:t>by</a:t>
            </a:r>
            <a:r>
              <a:rPr lang="de-DE" dirty="0" smtClean="0">
                <a:solidFill>
                  <a:schemeClr val="accent2">
                    <a:lumMod val="40000"/>
                    <a:lumOff val="60000"/>
                  </a:schemeClr>
                </a:solidFill>
                <a:ea typeface="Batang" panose="02030600000101010101" pitchFamily="18" charset="-127"/>
                <a:cs typeface="Times New Roman" panose="02020603050405020304" pitchFamily="18" charset="0"/>
              </a:rPr>
              <a:t> </a:t>
            </a:r>
            <a:r>
              <a:rPr lang="de-DE" dirty="0" err="1" smtClean="0">
                <a:solidFill>
                  <a:schemeClr val="accent2">
                    <a:lumMod val="40000"/>
                    <a:lumOff val="60000"/>
                  </a:schemeClr>
                </a:solidFill>
                <a:ea typeface="Batang" panose="02030600000101010101" pitchFamily="18" charset="-127"/>
                <a:cs typeface="Times New Roman" panose="02020603050405020304" pitchFamily="18" charset="0"/>
              </a:rPr>
              <a:t>the</a:t>
            </a:r>
            <a:r>
              <a:rPr lang="de-DE" dirty="0" smtClean="0">
                <a:solidFill>
                  <a:schemeClr val="accent2">
                    <a:lumMod val="40000"/>
                    <a:lumOff val="60000"/>
                  </a:schemeClr>
                </a:solidFill>
                <a:ea typeface="Batang" panose="02030600000101010101" pitchFamily="18" charset="-127"/>
                <a:cs typeface="Times New Roman" panose="02020603050405020304" pitchFamily="18" charset="0"/>
              </a:rPr>
              <a:t> </a:t>
            </a:r>
            <a:r>
              <a:rPr lang="de-DE" dirty="0" err="1" smtClean="0">
                <a:solidFill>
                  <a:schemeClr val="accent2">
                    <a:lumMod val="40000"/>
                    <a:lumOff val="60000"/>
                  </a:schemeClr>
                </a:solidFill>
                <a:ea typeface="Batang" panose="02030600000101010101" pitchFamily="18" charset="-127"/>
                <a:cs typeface="Times New Roman" panose="02020603050405020304" pitchFamily="18" charset="0"/>
              </a:rPr>
              <a:t>properties</a:t>
            </a:r>
            <a:r>
              <a:rPr lang="de-DE" dirty="0" smtClean="0">
                <a:solidFill>
                  <a:schemeClr val="accent2">
                    <a:lumMod val="40000"/>
                    <a:lumOff val="60000"/>
                  </a:schemeClr>
                </a:solidFill>
                <a:ea typeface="Batang" panose="02030600000101010101" pitchFamily="18" charset="-127"/>
                <a:cs typeface="Times New Roman" panose="02020603050405020304" pitchFamily="18" charset="0"/>
              </a:rPr>
              <a:t> </a:t>
            </a:r>
            <a:r>
              <a:rPr lang="de-DE" dirty="0" err="1" smtClean="0">
                <a:solidFill>
                  <a:schemeClr val="accent2">
                    <a:lumMod val="40000"/>
                    <a:lumOff val="60000"/>
                  </a:schemeClr>
                </a:solidFill>
                <a:ea typeface="Batang" panose="02030600000101010101" pitchFamily="18" charset="-127"/>
                <a:cs typeface="Times New Roman" panose="02020603050405020304" pitchFamily="18" charset="0"/>
              </a:rPr>
              <a:t>of</a:t>
            </a:r>
            <a:r>
              <a:rPr lang="de-DE" dirty="0" smtClean="0">
                <a:solidFill>
                  <a:schemeClr val="accent2">
                    <a:lumMod val="40000"/>
                    <a:lumOff val="60000"/>
                  </a:schemeClr>
                </a:solidFill>
                <a:ea typeface="Batang" panose="02030600000101010101" pitchFamily="18" charset="-127"/>
                <a:cs typeface="Times New Roman" panose="02020603050405020304" pitchFamily="18" charset="0"/>
              </a:rPr>
              <a:t> </a:t>
            </a:r>
            <a:r>
              <a:rPr lang="de-DE" dirty="0" err="1" smtClean="0">
                <a:solidFill>
                  <a:schemeClr val="accent2">
                    <a:lumMod val="40000"/>
                    <a:lumOff val="60000"/>
                  </a:schemeClr>
                </a:solidFill>
                <a:ea typeface="Batang" panose="02030600000101010101" pitchFamily="18" charset="-127"/>
                <a:cs typeface="Times New Roman" panose="02020603050405020304" pitchFamily="18" charset="0"/>
              </a:rPr>
              <a:t>the</a:t>
            </a:r>
            <a:r>
              <a:rPr lang="de-DE" dirty="0" smtClean="0">
                <a:solidFill>
                  <a:schemeClr val="accent2">
                    <a:lumMod val="40000"/>
                    <a:lumOff val="60000"/>
                  </a:schemeClr>
                </a:solidFill>
                <a:ea typeface="Batang" panose="02030600000101010101" pitchFamily="18" charset="-127"/>
                <a:cs typeface="Times New Roman" panose="02020603050405020304" pitchFamily="18" charset="0"/>
              </a:rPr>
              <a:t> </a:t>
            </a:r>
            <a:r>
              <a:rPr lang="de-DE" b="1" dirty="0" err="1" smtClean="0">
                <a:solidFill>
                  <a:schemeClr val="accent2">
                    <a:lumMod val="40000"/>
                    <a:lumOff val="60000"/>
                  </a:schemeClr>
                </a:solidFill>
                <a:ea typeface="Batang" panose="02030600000101010101" pitchFamily="18" charset="-127"/>
                <a:cs typeface="Times New Roman" panose="02020603050405020304" pitchFamily="18" charset="0"/>
              </a:rPr>
              <a:t>set</a:t>
            </a:r>
            <a:r>
              <a:rPr lang="de-DE" b="1" dirty="0" smtClean="0">
                <a:solidFill>
                  <a:schemeClr val="accent2">
                    <a:lumMod val="40000"/>
                    <a:lumOff val="60000"/>
                  </a:schemeClr>
                </a:solidFill>
                <a:ea typeface="Batang" panose="02030600000101010101" pitchFamily="18" charset="-127"/>
                <a:cs typeface="Times New Roman" panose="02020603050405020304" pitchFamily="18" charset="0"/>
              </a:rPr>
              <a:t> </a:t>
            </a:r>
            <a:r>
              <a:rPr lang="de-DE" b="1" dirty="0" err="1" smtClean="0">
                <a:solidFill>
                  <a:schemeClr val="accent2">
                    <a:lumMod val="40000"/>
                    <a:lumOff val="60000"/>
                  </a:schemeClr>
                </a:solidFill>
                <a:ea typeface="Batang" panose="02030600000101010101" pitchFamily="18" charset="-127"/>
                <a:cs typeface="Times New Roman" panose="02020603050405020304" pitchFamily="18" charset="0"/>
              </a:rPr>
              <a:t>of</a:t>
            </a:r>
            <a:r>
              <a:rPr lang="de-DE" b="1" dirty="0" smtClean="0">
                <a:solidFill>
                  <a:schemeClr val="accent2">
                    <a:lumMod val="40000"/>
                    <a:lumOff val="60000"/>
                  </a:schemeClr>
                </a:solidFill>
                <a:ea typeface="Batang" panose="02030600000101010101" pitchFamily="18" charset="-127"/>
                <a:cs typeface="Times New Roman" panose="02020603050405020304" pitchFamily="18" charset="0"/>
              </a:rPr>
              <a:t> </a:t>
            </a:r>
            <a:r>
              <a:rPr lang="de-DE" b="1" dirty="0" err="1" smtClean="0">
                <a:solidFill>
                  <a:schemeClr val="accent2">
                    <a:lumMod val="40000"/>
                    <a:lumOff val="60000"/>
                  </a:schemeClr>
                </a:solidFill>
                <a:ea typeface="Batang" panose="02030600000101010101" pitchFamily="18" charset="-127"/>
                <a:cs typeface="Times New Roman" panose="02020603050405020304" pitchFamily="18" charset="0"/>
              </a:rPr>
              <a:t>environments</a:t>
            </a:r>
            <a:r>
              <a:rPr lang="de-DE" dirty="0" smtClean="0">
                <a:solidFill>
                  <a:schemeClr val="accent2">
                    <a:lumMod val="40000"/>
                    <a:lumOff val="60000"/>
                  </a:schemeClr>
                </a:solidFill>
                <a:ea typeface="Batang" panose="02030600000101010101" pitchFamily="18" charset="-127"/>
                <a:cs typeface="Times New Roman" panose="02020603050405020304" pitchFamily="18" charset="0"/>
              </a:rPr>
              <a:t> </a:t>
            </a:r>
            <a:r>
              <a:rPr lang="de-DE" dirty="0" err="1" smtClean="0">
                <a:solidFill>
                  <a:schemeClr val="accent2">
                    <a:lumMod val="40000"/>
                    <a:lumOff val="60000"/>
                  </a:schemeClr>
                </a:solidFill>
                <a:ea typeface="Batang" panose="02030600000101010101" pitchFamily="18" charset="-127"/>
                <a:cs typeface="Times New Roman" panose="02020603050405020304" pitchFamily="18" charset="0"/>
              </a:rPr>
              <a:t>used</a:t>
            </a:r>
            <a:r>
              <a:rPr lang="de-DE" dirty="0" smtClean="0">
                <a:solidFill>
                  <a:schemeClr val="accent2">
                    <a:lumMod val="40000"/>
                    <a:lumOff val="60000"/>
                  </a:schemeClr>
                </a:solidFill>
                <a:ea typeface="Batang" panose="02030600000101010101" pitchFamily="18" charset="-127"/>
                <a:cs typeface="Times New Roman" panose="02020603050405020304" pitchFamily="18" charset="0"/>
              </a:rPr>
              <a:t> </a:t>
            </a:r>
            <a:r>
              <a:rPr lang="de-DE" dirty="0" err="1" smtClean="0">
                <a:solidFill>
                  <a:schemeClr val="accent2">
                    <a:lumMod val="40000"/>
                    <a:lumOff val="60000"/>
                  </a:schemeClr>
                </a:solidFill>
                <a:ea typeface="Batang" panose="02030600000101010101" pitchFamily="18" charset="-127"/>
                <a:cs typeface="Times New Roman" panose="02020603050405020304" pitchFamily="18" charset="0"/>
              </a:rPr>
              <a:t>by</a:t>
            </a:r>
            <a:r>
              <a:rPr lang="de-DE" dirty="0" smtClean="0">
                <a:solidFill>
                  <a:schemeClr val="accent2">
                    <a:lumMod val="40000"/>
                    <a:lumOff val="60000"/>
                  </a:schemeClr>
                </a:solidFill>
                <a:ea typeface="Batang" panose="02030600000101010101" pitchFamily="18" charset="-127"/>
                <a:cs typeface="Times New Roman" panose="02020603050405020304" pitchFamily="18" charset="0"/>
              </a:rPr>
              <a:t> </a:t>
            </a:r>
            <a:r>
              <a:rPr lang="de-DE" dirty="0" err="1" smtClean="0">
                <a:solidFill>
                  <a:schemeClr val="accent2">
                    <a:lumMod val="40000"/>
                    <a:lumOff val="60000"/>
                  </a:schemeClr>
                </a:solidFill>
                <a:ea typeface="Batang" panose="02030600000101010101" pitchFamily="18" charset="-127"/>
                <a:cs typeface="Times New Roman" panose="02020603050405020304" pitchFamily="18" charset="0"/>
              </a:rPr>
              <a:t>the</a:t>
            </a:r>
            <a:r>
              <a:rPr lang="de-DE" dirty="0" smtClean="0">
                <a:solidFill>
                  <a:schemeClr val="accent2">
                    <a:lumMod val="40000"/>
                    <a:lumOff val="60000"/>
                  </a:schemeClr>
                </a:solidFill>
                <a:ea typeface="Batang" panose="02030600000101010101" pitchFamily="18" charset="-127"/>
                <a:cs typeface="Times New Roman" panose="02020603050405020304" pitchFamily="18" charset="0"/>
              </a:rPr>
              <a:t> </a:t>
            </a:r>
            <a:r>
              <a:rPr lang="de-DE" dirty="0" err="1" smtClean="0">
                <a:solidFill>
                  <a:schemeClr val="accent2">
                    <a:lumMod val="40000"/>
                    <a:lumOff val="60000"/>
                  </a:schemeClr>
                </a:solidFill>
                <a:ea typeface="Batang" panose="02030600000101010101" pitchFamily="18" charset="-127"/>
                <a:cs typeface="Times New Roman" panose="02020603050405020304" pitchFamily="18" charset="0"/>
              </a:rPr>
              <a:t>set</a:t>
            </a:r>
            <a:r>
              <a:rPr lang="de-DE" dirty="0" smtClean="0">
                <a:solidFill>
                  <a:schemeClr val="accent2">
                    <a:lumMod val="40000"/>
                    <a:lumOff val="60000"/>
                  </a:schemeClr>
                </a:solidFill>
                <a:ea typeface="Batang" panose="02030600000101010101" pitchFamily="18" charset="-127"/>
                <a:cs typeface="Times New Roman" panose="02020603050405020304" pitchFamily="18" charset="0"/>
              </a:rPr>
              <a:t> </a:t>
            </a:r>
            <a:r>
              <a:rPr lang="de-DE" dirty="0" err="1" smtClean="0">
                <a:solidFill>
                  <a:schemeClr val="accent2">
                    <a:lumMod val="40000"/>
                    <a:lumOff val="60000"/>
                  </a:schemeClr>
                </a:solidFill>
                <a:ea typeface="Batang" panose="02030600000101010101" pitchFamily="18" charset="-127"/>
                <a:cs typeface="Times New Roman" panose="02020603050405020304" pitchFamily="18" charset="0"/>
              </a:rPr>
              <a:t>of</a:t>
            </a:r>
            <a:r>
              <a:rPr lang="de-DE" dirty="0" smtClean="0">
                <a:solidFill>
                  <a:schemeClr val="accent2">
                    <a:lumMod val="40000"/>
                    <a:lumOff val="60000"/>
                  </a:schemeClr>
                </a:solidFill>
                <a:ea typeface="Batang" panose="02030600000101010101" pitchFamily="18" charset="-127"/>
                <a:cs typeface="Times New Roman" panose="02020603050405020304" pitchFamily="18" charset="0"/>
              </a:rPr>
              <a:t> </a:t>
            </a:r>
            <a:r>
              <a:rPr lang="de-DE" dirty="0" err="1" smtClean="0">
                <a:solidFill>
                  <a:schemeClr val="accent2">
                    <a:lumMod val="40000"/>
                    <a:lumOff val="60000"/>
                  </a:schemeClr>
                </a:solidFill>
                <a:ea typeface="Batang" panose="02030600000101010101" pitchFamily="18" charset="-127"/>
                <a:cs typeface="Times New Roman" panose="02020603050405020304" pitchFamily="18" charset="0"/>
              </a:rPr>
              <a:t>participants</a:t>
            </a:r>
            <a:endParaRPr lang="fr-FR" altLang="fr-FR" dirty="0" smtClean="0">
              <a:latin typeface="Arial" panose="020B0604020202020204" pitchFamily="34" charset="0"/>
            </a:endParaRPr>
          </a:p>
        </p:txBody>
      </p:sp>
      <p:sp>
        <p:nvSpPr>
          <p:cNvPr id="66564"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63DAFEF3-3B7C-49B3-A593-AA3DAC85056D}" type="slidenum">
              <a:rPr lang="fr-FR" altLang="fr-FR">
                <a:latin typeface="Arial" panose="020B0604020202020204" pitchFamily="34" charset="0"/>
              </a:rPr>
              <a:pPr/>
              <a:t>13</a:t>
            </a:fld>
            <a:endParaRPr lang="fr-FR" altLang="fr-FR">
              <a:latin typeface="Arial" panose="020B0604020202020204" pitchFamily="34" charset="0"/>
            </a:endParaRPr>
          </a:p>
        </p:txBody>
      </p:sp>
    </p:spTree>
    <p:extLst>
      <p:ext uri="{BB962C8B-B14F-4D97-AF65-F5344CB8AC3E}">
        <p14:creationId xmlns:p14="http://schemas.microsoft.com/office/powerpoint/2010/main" val="117422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Espace réservé de l'image des diapositives 1"/>
          <p:cNvSpPr>
            <a:spLocks noGrp="1" noRot="1" noChangeAspect="1" noTextEdit="1"/>
          </p:cNvSpPr>
          <p:nvPr>
            <p:ph type="sldImg"/>
          </p:nvPr>
        </p:nvSpPr>
        <p:spPr>
          <a:ln/>
        </p:spPr>
      </p:sp>
      <p:sp>
        <p:nvSpPr>
          <p:cNvPr id="6963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fr-FR" sz="1300" dirty="0" smtClean="0">
                <a:latin typeface="Arial" panose="020B0604020202020204" pitchFamily="34" charset="0"/>
                <a:ea typeface="ＭＳ Ｐゴシック" panose="020B0600070205080204" pitchFamily="34" charset="-128"/>
              </a:rPr>
              <a:t>In one of our paper, which will appear in the CALL journal, and the corresponding data are already online in </a:t>
            </a:r>
            <a:r>
              <a:rPr lang="en-GB" altLang="fr-FR" sz="1300" dirty="0" err="1" smtClean="0">
                <a:latin typeface="Arial" panose="020B0604020202020204" pitchFamily="34" charset="0"/>
                <a:ea typeface="ＭＳ Ｐゴシック" panose="020B0600070205080204" pitchFamily="34" charset="-128"/>
              </a:rPr>
              <a:t>Mulce</a:t>
            </a:r>
            <a:r>
              <a:rPr lang="en-GB" altLang="fr-FR" sz="1300" dirty="0" smtClean="0">
                <a:latin typeface="Arial" panose="020B0604020202020204" pitchFamily="34" charset="0"/>
                <a:ea typeface="ＭＳ Ｐゴシック" panose="020B0600070205080204" pitchFamily="34" charset="-128"/>
              </a:rPr>
              <a:t>, Ciara </a:t>
            </a:r>
            <a:r>
              <a:rPr lang="en-GB" altLang="fr-FR" sz="1300" dirty="0" err="1" smtClean="0">
                <a:latin typeface="Arial" panose="020B0604020202020204" pitchFamily="34" charset="0"/>
                <a:ea typeface="ＭＳ Ｐゴシック" panose="020B0600070205080204" pitchFamily="34" charset="-128"/>
              </a:rPr>
              <a:t>Wigham</a:t>
            </a:r>
            <a:r>
              <a:rPr lang="en-GB" altLang="fr-FR" sz="1300" dirty="0" smtClean="0">
                <a:latin typeface="Arial" panose="020B0604020202020204" pitchFamily="34" charset="0"/>
                <a:ea typeface="ＭＳ Ｐゴシック" panose="020B0600070205080204" pitchFamily="34" charset="-128"/>
              </a:rPr>
              <a:t> discusses the interplay between audio and textchat.</a:t>
            </a:r>
          </a:p>
          <a:p>
            <a:r>
              <a:rPr lang="en-GB" altLang="fr-FR" sz="1300" dirty="0" smtClean="0">
                <a:latin typeface="Arial" panose="020B0604020202020204" pitchFamily="34" charset="0"/>
                <a:ea typeface="ＭＳ Ｐゴシック" panose="020B0600070205080204" pitchFamily="34" charset="-128"/>
              </a:rPr>
              <a:t>Here is an extract from Archi21. In the left column you have the transcription of the audio of one learner, who presents his feeling related to the on-going process of his architectural project. He is a French native and speaks in English as his L2. In the 3 other columns on the right, you find </a:t>
            </a:r>
            <a:r>
              <a:rPr lang="en-GB" altLang="fr-FR" sz="1300" dirty="0" err="1" smtClean="0">
                <a:latin typeface="Arial" panose="020B0604020202020204" pitchFamily="34" charset="0"/>
                <a:ea typeface="ＭＳ Ｐゴシック" panose="020B0600070205080204" pitchFamily="34" charset="-128"/>
              </a:rPr>
              <a:t>textchats</a:t>
            </a:r>
            <a:r>
              <a:rPr lang="en-GB" altLang="fr-FR" sz="1300" dirty="0" smtClean="0">
                <a:latin typeface="Arial" panose="020B0604020202020204" pitchFamily="34" charset="0"/>
                <a:ea typeface="ＭＳ Ｐゴシック" panose="020B0600070205080204" pitchFamily="34" charset="-128"/>
              </a:rPr>
              <a:t> turns coming from the tutor and two other learners belonging to the same architectural project group.</a:t>
            </a:r>
          </a:p>
          <a:p>
            <a:r>
              <a:rPr lang="en-GB" altLang="fr-FR" sz="1300" dirty="0" smtClean="0">
                <a:latin typeface="Arial" panose="020B0604020202020204" pitchFamily="34" charset="0"/>
                <a:ea typeface="ＭＳ Ｐゴシック" panose="020B0600070205080204" pitchFamily="34" charset="-128"/>
              </a:rPr>
              <a:t>Let me show you a short video.</a:t>
            </a:r>
          </a:p>
          <a:p>
            <a:r>
              <a:rPr lang="en-GB" altLang="fr-FR" sz="1300" dirty="0" smtClean="0">
                <a:latin typeface="Arial" panose="020B0604020202020204" pitchFamily="34" charset="0"/>
                <a:ea typeface="ＭＳ Ｐゴシック" panose="020B0600070205080204" pitchFamily="34" charset="-128"/>
              </a:rPr>
              <a:t>**** In this example of conversation doubling, the acts in the text chat respond to the voice chat (blue arrows) but equally acts in the voice chat respond to the text chat (orange arrows) and text chat acts respond to interaction in both voice chat and text chat modalities and prompt interaction in both modalities</a:t>
            </a:r>
          </a:p>
        </p:txBody>
      </p:sp>
      <p:sp>
        <p:nvSpPr>
          <p:cNvPr id="69636"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977" tIns="43988" rIns="87977" bIns="43988" anchor="b"/>
          <a:lstStyle>
            <a:lvl1pPr>
              <a:spcBef>
                <a:spcPct val="30000"/>
              </a:spcBef>
              <a:defRPr sz="1200">
                <a:solidFill>
                  <a:schemeClr val="tx1"/>
                </a:solidFill>
                <a:latin typeface="Arial" panose="020B0604020202020204" pitchFamily="34" charset="0"/>
              </a:defRPr>
            </a:lvl1pPr>
            <a:lvl2pPr marL="738188" indent="-282575">
              <a:spcBef>
                <a:spcPct val="30000"/>
              </a:spcBef>
              <a:defRPr sz="1200">
                <a:solidFill>
                  <a:schemeClr val="tx1"/>
                </a:solidFill>
                <a:latin typeface="Arial" panose="020B0604020202020204" pitchFamily="34" charset="0"/>
              </a:defRPr>
            </a:lvl2pPr>
            <a:lvl3pPr marL="1135063" indent="-227013">
              <a:spcBef>
                <a:spcPct val="30000"/>
              </a:spcBef>
              <a:defRPr sz="1200">
                <a:solidFill>
                  <a:schemeClr val="tx1"/>
                </a:solidFill>
                <a:latin typeface="Arial" panose="020B0604020202020204" pitchFamily="34" charset="0"/>
              </a:defRPr>
            </a:lvl3pPr>
            <a:lvl4pPr marL="1590675" indent="-227013">
              <a:spcBef>
                <a:spcPct val="30000"/>
              </a:spcBef>
              <a:defRPr sz="1200">
                <a:solidFill>
                  <a:schemeClr val="tx1"/>
                </a:solidFill>
                <a:latin typeface="Arial" panose="020B0604020202020204" pitchFamily="34" charset="0"/>
              </a:defRPr>
            </a:lvl4pPr>
            <a:lvl5pPr marL="2044700" indent="-227013">
              <a:spcBef>
                <a:spcPct val="30000"/>
              </a:spcBef>
              <a:defRPr sz="1200">
                <a:solidFill>
                  <a:schemeClr val="tx1"/>
                </a:solidFill>
                <a:latin typeface="Arial" panose="020B0604020202020204" pitchFamily="34" charset="0"/>
              </a:defRPr>
            </a:lvl5pPr>
            <a:lvl6pPr marL="2501900" indent="-227013" eaLnBrk="0" fontAlgn="base" hangingPunct="0">
              <a:spcBef>
                <a:spcPct val="30000"/>
              </a:spcBef>
              <a:spcAft>
                <a:spcPct val="0"/>
              </a:spcAft>
              <a:defRPr sz="1200">
                <a:solidFill>
                  <a:schemeClr val="tx1"/>
                </a:solidFill>
                <a:latin typeface="Arial" panose="020B0604020202020204" pitchFamily="34" charset="0"/>
              </a:defRPr>
            </a:lvl6pPr>
            <a:lvl7pPr marL="2959100" indent="-227013" eaLnBrk="0" fontAlgn="base" hangingPunct="0">
              <a:spcBef>
                <a:spcPct val="30000"/>
              </a:spcBef>
              <a:spcAft>
                <a:spcPct val="0"/>
              </a:spcAft>
              <a:defRPr sz="1200">
                <a:solidFill>
                  <a:schemeClr val="tx1"/>
                </a:solidFill>
                <a:latin typeface="Arial" panose="020B0604020202020204" pitchFamily="34" charset="0"/>
              </a:defRPr>
            </a:lvl7pPr>
            <a:lvl8pPr marL="3416300" indent="-227013" eaLnBrk="0" fontAlgn="base" hangingPunct="0">
              <a:spcBef>
                <a:spcPct val="30000"/>
              </a:spcBef>
              <a:spcAft>
                <a:spcPct val="0"/>
              </a:spcAft>
              <a:defRPr sz="1200">
                <a:solidFill>
                  <a:schemeClr val="tx1"/>
                </a:solidFill>
                <a:latin typeface="Arial" panose="020B0604020202020204" pitchFamily="34" charset="0"/>
              </a:defRPr>
            </a:lvl8pPr>
            <a:lvl9pPr marL="3873500" indent="-227013" eaLnBrk="0" fontAlgn="base" hangingPunct="0">
              <a:spcBef>
                <a:spcPct val="30000"/>
              </a:spcBef>
              <a:spcAft>
                <a:spcPct val="0"/>
              </a:spcAft>
              <a:defRPr sz="1200">
                <a:solidFill>
                  <a:schemeClr val="tx1"/>
                </a:solidFill>
                <a:latin typeface="Arial" panose="020B0604020202020204" pitchFamily="34" charset="0"/>
              </a:defRPr>
            </a:lvl9pPr>
          </a:lstStyle>
          <a:p>
            <a:pPr algn="r" fontAlgn="base">
              <a:spcBef>
                <a:spcPct val="0"/>
              </a:spcBef>
              <a:spcAft>
                <a:spcPct val="0"/>
              </a:spcAft>
            </a:pPr>
            <a:fld id="{61E6E2FA-7288-4388-80FF-6EB5D7EAC307}" type="slidenum">
              <a:rPr lang="fr-FR" altLang="fr-FR" sz="1100" smtClean="0">
                <a:solidFill>
                  <a:srgbClr val="000000"/>
                </a:solidFill>
                <a:ea typeface="ＭＳ Ｐゴシック" panose="020B0600070205080204" pitchFamily="34" charset="-128"/>
                <a:cs typeface="Arial" panose="020B0604020202020204" pitchFamily="34" charset="0"/>
              </a:rPr>
              <a:pPr algn="r" fontAlgn="base">
                <a:spcBef>
                  <a:spcPct val="0"/>
                </a:spcBef>
                <a:spcAft>
                  <a:spcPct val="0"/>
                </a:spcAft>
              </a:pPr>
              <a:t>17</a:t>
            </a:fld>
            <a:endParaRPr lang="fr-FR" altLang="fr-FR" sz="1100" smtClean="0">
              <a:solidFill>
                <a:srgbClr val="000000"/>
              </a:solidFill>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95871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a:prstGeom prst="rect">
            <a:avLst/>
          </a:prstGeom>
        </p:spPr>
        <p:txBody>
          <a:bodyPr anchor="b">
            <a:normAutofit/>
          </a:bodyPr>
          <a:lstStyle>
            <a:lvl1pPr algn="ctr">
              <a:defRPr sz="5400"/>
            </a:lvl1pPr>
          </a:lstStyle>
          <a:p>
            <a:r>
              <a:rPr lang="fr-FR" smtClean="0"/>
              <a:t>Modifiez le style du titre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a:xfrm>
            <a:off x="7816452" y="6307925"/>
            <a:ext cx="565159" cy="365125"/>
          </a:xfrm>
        </p:spPr>
        <p:txBody>
          <a:bodyPr/>
          <a:lstStyle/>
          <a:p>
            <a:fld id="{43C33E4C-7496-4CE4-A6C3-FFF2163F1575}" type="slidenum">
              <a:rPr lang="fr-FR" smtClean="0"/>
              <a:t>‹N°›</a:t>
            </a:fld>
            <a:endParaRPr lang="fr-FR"/>
          </a:p>
        </p:txBody>
      </p:sp>
    </p:spTree>
    <p:extLst>
      <p:ext uri="{BB962C8B-B14F-4D97-AF65-F5344CB8AC3E}">
        <p14:creationId xmlns:p14="http://schemas.microsoft.com/office/powerpoint/2010/main" val="3224578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a:prstGeom prst="rect">
            <a:avLst/>
          </a:prstGeom>
        </p:spPr>
        <p:txBody>
          <a:bodyPr anchor="b">
            <a:normAutofit/>
          </a:bodyPr>
          <a:lstStyle>
            <a:lvl1pPr algn="ctr">
              <a:defRPr sz="28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3C33E4C-7496-4CE4-A6C3-FFF2163F1575}" type="slidenum">
              <a:rPr lang="fr-FR" smtClean="0"/>
              <a:t>‹N°›</a:t>
            </a:fld>
            <a:endParaRPr lang="fr-FR"/>
          </a:p>
        </p:txBody>
      </p:sp>
    </p:spTree>
    <p:extLst>
      <p:ext uri="{BB962C8B-B14F-4D97-AF65-F5344CB8AC3E}">
        <p14:creationId xmlns:p14="http://schemas.microsoft.com/office/powerpoint/2010/main" val="3353177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a:prstGeom prst="rect">
            <a:avLst/>
          </a:prstGeom>
        </p:spPr>
        <p:txBody>
          <a:bodyPr anchor="ctr"/>
          <a:lstStyle>
            <a:lvl1pPr>
              <a:defRPr sz="3200">
                <a:solidFill>
                  <a:schemeClr val="tx1"/>
                </a:solidFill>
              </a:defRPr>
            </a:lvl1pPr>
          </a:lstStyle>
          <a:p>
            <a:r>
              <a:rPr lang="fr-FR" dirty="0" smtClean="0"/>
              <a:t>Modifiez le style du titre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smtClean="0"/>
              <a:t>Modifiez les styles du texte du masque</a:t>
            </a: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3C33E4C-7496-4CE4-A6C3-FFF2163F1575}" type="slidenum">
              <a:rPr lang="fr-FR" smtClean="0"/>
              <a:t>‹N°›</a:t>
            </a:fld>
            <a:endParaRPr lang="fr-FR"/>
          </a:p>
        </p:txBody>
      </p:sp>
    </p:spTree>
    <p:extLst>
      <p:ext uri="{BB962C8B-B14F-4D97-AF65-F5344CB8AC3E}">
        <p14:creationId xmlns:p14="http://schemas.microsoft.com/office/powerpoint/2010/main" val="20495875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a:prstGeom prst="rect">
            <a:avLst/>
          </a:prstGeom>
        </p:spPr>
        <p:txBody>
          <a:bodyPr anchor="ctr"/>
          <a:lstStyle>
            <a:lvl1pPr>
              <a:defRPr sz="3200"/>
            </a:lvl1pPr>
          </a:lstStyle>
          <a:p>
            <a:r>
              <a:rPr lang="fr-FR" smtClean="0"/>
              <a:t>Modifiez le style du titre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3C33E4C-7496-4CE4-A6C3-FFF2163F1575}" type="slidenum">
              <a:rPr lang="fr-FR" smtClean="0"/>
              <a:t>‹N°›</a:t>
            </a:fld>
            <a:endParaRPr lang="fr-FR"/>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0457414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a:prstGeom prst="rect">
            <a:avLst/>
          </a:prstGeom>
        </p:spPr>
        <p:txBody>
          <a:bodyPr anchor="b"/>
          <a:lstStyle>
            <a:lvl1pPr>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3C33E4C-7496-4CE4-A6C3-FFF2163F1575}" type="slidenum">
              <a:rPr lang="fr-FR" smtClean="0"/>
              <a:t>‹N°›</a:t>
            </a:fld>
            <a:endParaRPr lang="fr-FR"/>
          </a:p>
        </p:txBody>
      </p:sp>
    </p:spTree>
    <p:extLst>
      <p:ext uri="{BB962C8B-B14F-4D97-AF65-F5344CB8AC3E}">
        <p14:creationId xmlns:p14="http://schemas.microsoft.com/office/powerpoint/2010/main" val="40952867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a:prstGeom prst="rect">
            <a:avLst/>
          </a:prstGeom>
        </p:spPr>
        <p:txBody>
          <a:bodyPr/>
          <a:lstStyle/>
          <a:p>
            <a:r>
              <a:rPr lang="fr-FR" smtClean="0"/>
              <a:t>Modifiez le style du titre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43C33E4C-7496-4CE4-A6C3-FFF2163F1575}" type="slidenum">
              <a:rPr lang="fr-FR" smtClean="0"/>
              <a:t>‹N°›</a:t>
            </a:fld>
            <a:endParaRPr lang="fr-FR"/>
          </a:p>
        </p:txBody>
      </p:sp>
    </p:spTree>
    <p:extLst>
      <p:ext uri="{BB962C8B-B14F-4D97-AF65-F5344CB8AC3E}">
        <p14:creationId xmlns:p14="http://schemas.microsoft.com/office/powerpoint/2010/main" val="30020343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a:prstGeom prst="rect">
            <a:avLst/>
          </a:prstGeom>
        </p:spPr>
        <p:txBody>
          <a:bodyPr/>
          <a:lstStyle/>
          <a:p>
            <a:r>
              <a:rPr lang="fr-FR" smtClean="0"/>
              <a:t>Modifiez le style du titre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43C33E4C-7496-4CE4-A6C3-FFF2163F1575}" type="slidenum">
              <a:rPr lang="fr-FR" smtClean="0"/>
              <a:t>‹N°›</a:t>
            </a:fld>
            <a:endParaRPr lang="fr-FR"/>
          </a:p>
        </p:txBody>
      </p:sp>
    </p:spTree>
    <p:extLst>
      <p:ext uri="{BB962C8B-B14F-4D97-AF65-F5344CB8AC3E}">
        <p14:creationId xmlns:p14="http://schemas.microsoft.com/office/powerpoint/2010/main" val="793562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0"/>
            <a:ext cx="7765322" cy="970450"/>
          </a:xfrm>
          <a:prstGeom prst="rect">
            <a:avLst/>
          </a:prstGeom>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a:xfrm>
            <a:off x="5759052" y="6318281"/>
            <a:ext cx="2057400" cy="365125"/>
          </a:xfrm>
          <a:prstGeom prst="rect">
            <a:avLst/>
          </a:prstGeom>
        </p:spPr>
        <p:txBody>
          <a:bodyPr/>
          <a:lstStyle/>
          <a:p>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3C33E4C-7496-4CE4-A6C3-FFF2163F1575}" type="slidenum">
              <a:rPr lang="fr-FR" smtClean="0"/>
              <a:t>‹N°›</a:t>
            </a:fld>
            <a:endParaRPr lang="fr-FR"/>
          </a:p>
        </p:txBody>
      </p:sp>
    </p:spTree>
    <p:extLst>
      <p:ext uri="{BB962C8B-B14F-4D97-AF65-F5344CB8AC3E}">
        <p14:creationId xmlns:p14="http://schemas.microsoft.com/office/powerpoint/2010/main" val="950872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a:prstGeom prst="rect">
            <a:avLst/>
          </a:prstGeom>
        </p:spPr>
        <p:txBody>
          <a:bodyPr vert="eaVert"/>
          <a:lstStyle>
            <a:lvl1pPr algn="l">
              <a:defRPr/>
            </a:lvl1pPr>
          </a:lstStyle>
          <a:p>
            <a:r>
              <a:rPr lang="fr-FR" smtClean="0"/>
              <a:t>Modifiez le style du titre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3C33E4C-7496-4CE4-A6C3-FFF2163F1575}" type="slidenum">
              <a:rPr lang="fr-FR" smtClean="0"/>
              <a:t>‹N°›</a:t>
            </a:fld>
            <a:endParaRPr lang="fr-FR"/>
          </a:p>
        </p:txBody>
      </p:sp>
    </p:spTree>
    <p:extLst>
      <p:ext uri="{BB962C8B-B14F-4D97-AF65-F5344CB8AC3E}">
        <p14:creationId xmlns:p14="http://schemas.microsoft.com/office/powerpoint/2010/main" val="18917996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6858000"/>
          </a:xfrm>
          <a:prstGeom prst="rect">
            <a:avLst/>
          </a:prstGeom>
          <a:solidFill>
            <a:srgbClr val="086AC4"/>
          </a:solidFill>
          <a:ln w="12700">
            <a:solidFill>
              <a:srgbClr val="0066CC"/>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fontAlgn="base" hangingPunct="1">
              <a:spcBef>
                <a:spcPct val="20000"/>
              </a:spcBef>
              <a:spcAft>
                <a:spcPct val="0"/>
              </a:spcAft>
              <a:defRPr/>
            </a:pPr>
            <a:endParaRPr lang="fr-FR" altLang="fr-FR" sz="2000" smtClean="0">
              <a:solidFill>
                <a:srgbClr val="000000"/>
              </a:solidFill>
              <a:latin typeface="Arial" charset="0"/>
              <a:ea typeface="ＭＳ Ｐゴシック" pitchFamily="34" charset="-128"/>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63" y="0"/>
            <a:ext cx="104298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utoShape 5"/>
          <p:cNvSpPr>
            <a:spLocks noChangeArrowheads="1"/>
          </p:cNvSpPr>
          <p:nvPr/>
        </p:nvSpPr>
        <p:spPr bwMode="auto">
          <a:xfrm>
            <a:off x="107950" y="620713"/>
            <a:ext cx="8929688" cy="6048375"/>
          </a:xfrm>
          <a:prstGeom prst="roundRect">
            <a:avLst>
              <a:gd name="adj" fmla="val 4912"/>
            </a:avLst>
          </a:prstGeom>
          <a:solidFill>
            <a:schemeClr val="bg1"/>
          </a:solidFill>
          <a:ln w="28575">
            <a:solidFill>
              <a:srgbClr val="0066CC"/>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fontAlgn="base" hangingPunct="1">
              <a:spcBef>
                <a:spcPct val="20000"/>
              </a:spcBef>
              <a:spcAft>
                <a:spcPct val="0"/>
              </a:spcAft>
              <a:defRPr/>
            </a:pPr>
            <a:endParaRPr lang="fr-FR" altLang="fr-FR" sz="2000" smtClean="0">
              <a:solidFill>
                <a:srgbClr val="000000"/>
              </a:solidFill>
              <a:latin typeface="Arial" charset="0"/>
              <a:ea typeface="ＭＳ Ｐゴシック" pitchFamily="34" charset="-128"/>
            </a:endParaRPr>
          </a:p>
        </p:txBody>
      </p:sp>
      <p:sp>
        <p:nvSpPr>
          <p:cNvPr id="7" name="Text Box 51"/>
          <p:cNvSpPr txBox="1">
            <a:spLocks noChangeArrowheads="1"/>
          </p:cNvSpPr>
          <p:nvPr/>
        </p:nvSpPr>
        <p:spPr bwMode="auto">
          <a:xfrm>
            <a:off x="0" y="6640513"/>
            <a:ext cx="9144000" cy="244475"/>
          </a:xfrm>
          <a:prstGeom prst="rect">
            <a:avLst/>
          </a:prstGeom>
          <a:noFill/>
          <a:ln>
            <a:noFill/>
          </a:ln>
          <a:extLst>
            <a:ext uri="{909E8E84-426E-40DD-AFC4-6F175D3DCCD1}">
              <a14:hiddenFill xmlns:a14="http://schemas.microsoft.com/office/drawing/2010/main">
                <a:solidFill>
                  <a:srgbClr val="086AC4"/>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0"/>
              </a:spcBef>
              <a:defRPr sz="2400">
                <a:solidFill>
                  <a:schemeClr val="tx1"/>
                </a:solidFill>
                <a:latin typeface="Arial" pitchFamily="34" charset="0"/>
                <a:ea typeface="ＭＳ Ｐゴシック" pitchFamily="34" charset="-128"/>
              </a:defRPr>
            </a:lvl1pPr>
            <a:lvl2pPr marL="742950" indent="-285750" eaLnBrk="0" hangingPunct="0">
              <a:spcBef>
                <a:spcPct val="0"/>
              </a:spcBef>
              <a:defRPr sz="2400">
                <a:solidFill>
                  <a:schemeClr val="tx1"/>
                </a:solidFill>
                <a:latin typeface="Arial" pitchFamily="34" charset="0"/>
                <a:ea typeface="ＭＳ Ｐゴシック" pitchFamily="34" charset="-128"/>
              </a:defRPr>
            </a:lvl2pPr>
            <a:lvl3pPr marL="1143000" indent="-228600" eaLnBrk="0" hangingPunct="0">
              <a:spcBef>
                <a:spcPct val="0"/>
              </a:spcBef>
              <a:defRPr sz="2400">
                <a:solidFill>
                  <a:schemeClr val="tx1"/>
                </a:solidFill>
                <a:latin typeface="Arial" pitchFamily="34" charset="0"/>
                <a:ea typeface="ＭＳ Ｐゴシック" pitchFamily="34" charset="-128"/>
              </a:defRPr>
            </a:lvl3pPr>
            <a:lvl4pPr marL="1600200" indent="-228600" eaLnBrk="0" hangingPunct="0">
              <a:spcBef>
                <a:spcPct val="0"/>
              </a:spcBef>
              <a:defRPr sz="2400">
                <a:solidFill>
                  <a:schemeClr val="tx1"/>
                </a:solidFill>
                <a:latin typeface="Arial" pitchFamily="34" charset="0"/>
                <a:ea typeface="ＭＳ Ｐゴシック" pitchFamily="34" charset="-128"/>
              </a:defRPr>
            </a:lvl4pPr>
            <a:lvl5pPr marL="2057400" indent="-228600" eaLnBrk="0" hangingPunct="0">
              <a:spcBef>
                <a:spcPct val="0"/>
              </a:spcBef>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Aft>
                <a:spcPct val="0"/>
              </a:spcAft>
              <a:defRPr/>
            </a:pPr>
            <a:r>
              <a:rPr lang="de-DE" altLang="fr-FR" sz="1000" smtClean="0">
                <a:solidFill>
                  <a:srgbClr val="FFFFFF"/>
                </a:solidFill>
              </a:rPr>
              <a:t>Computer-Mediated Communication in TEI: What lies ahead</a:t>
            </a:r>
          </a:p>
        </p:txBody>
      </p:sp>
      <p:sp>
        <p:nvSpPr>
          <p:cNvPr id="156676" name="Rectangle 24"/>
          <p:cNvSpPr>
            <a:spLocks noGrp="1" noChangeArrowheads="1"/>
          </p:cNvSpPr>
          <p:nvPr>
            <p:ph type="ctrTitle"/>
          </p:nvPr>
        </p:nvSpPr>
        <p:spPr>
          <a:xfrm>
            <a:off x="685800" y="2130425"/>
            <a:ext cx="7772400" cy="1470025"/>
          </a:xfrm>
          <a:solidFill>
            <a:srgbClr val="086AC4"/>
          </a:solidFill>
          <a:ln>
            <a:solidFill>
              <a:srgbClr val="0066CC"/>
            </a:solidFill>
            <a:miter lim="800000"/>
            <a:headEnd/>
            <a:tailEnd/>
          </a:ln>
        </p:spPr>
        <p:txBody>
          <a:bodyPr tIns="46038" bIns="46038" anchorCtr="0"/>
          <a:lstStyle>
            <a:lvl1pPr>
              <a:defRPr/>
            </a:lvl1pPr>
          </a:lstStyle>
          <a:p>
            <a:pPr lvl="0"/>
            <a:r>
              <a:rPr lang="de-DE" altLang="fr-FR" noProof="0" smtClean="0"/>
              <a:t>Titelmasterformat durch Klicken bearbeiten</a:t>
            </a:r>
          </a:p>
        </p:txBody>
      </p:sp>
      <p:sp>
        <p:nvSpPr>
          <p:cNvPr id="156679" name="Rectangle 4"/>
          <p:cNvSpPr>
            <a:spLocks noGrp="1" noChangeArrowheads="1"/>
          </p:cNvSpPr>
          <p:nvPr>
            <p:ph type="subTitle" idx="1"/>
          </p:nvPr>
        </p:nvSpPr>
        <p:spPr bwMode="auto">
          <a:xfrm>
            <a:off x="1371600" y="3886200"/>
            <a:ext cx="6400800" cy="1752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a:lvl1pPr>
          </a:lstStyle>
          <a:p>
            <a:pPr lvl="0"/>
            <a:r>
              <a:rPr lang="de-DE" altLang="fr-FR" noProof="0" smtClean="0"/>
              <a:t>Formatvorlage des Untertitelmasters durch Klicken bearbeiten</a:t>
            </a:r>
          </a:p>
        </p:txBody>
      </p:sp>
    </p:spTree>
    <p:extLst>
      <p:ext uri="{BB962C8B-B14F-4D97-AF65-F5344CB8AC3E}">
        <p14:creationId xmlns:p14="http://schemas.microsoft.com/office/powerpoint/2010/main" val="36517632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406827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0"/>
            <a:ext cx="7765322" cy="970450"/>
          </a:xfrm>
          <a:prstGeom prst="rect">
            <a:avLst/>
          </a:prstGeom>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lvl2pPr marL="720000" indent="-270000">
              <a:buFont typeface="Wingdings" panose="05000000000000000000" pitchFamily="2" charset="2"/>
              <a:buChar char="q"/>
              <a:defRPr/>
            </a:lvl2pPr>
            <a:lvl3pPr marL="1026000" indent="-216000">
              <a:buFont typeface="Courier New" panose="02070309020205020404" pitchFamily="49" charset="0"/>
              <a:buChar char="o"/>
              <a:defRPr/>
            </a:lvl3pPr>
            <a:lvl4pPr marL="1386000" indent="-216000">
              <a:buFont typeface="Wingdings" panose="05000000000000000000" pitchFamily="2" charset="2"/>
              <a:buChar char="Ø"/>
              <a:defRPr/>
            </a:lvl4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3C33E4C-7496-4CE4-A6C3-FFF2163F1575}" type="slidenum">
              <a:rPr lang="fr-FR" smtClean="0"/>
              <a:t>‹N°›</a:t>
            </a:fld>
            <a:endParaRPr lang="fr-FR"/>
          </a:p>
        </p:txBody>
      </p:sp>
    </p:spTree>
    <p:extLst>
      <p:ext uri="{BB962C8B-B14F-4D97-AF65-F5344CB8AC3E}">
        <p14:creationId xmlns:p14="http://schemas.microsoft.com/office/powerpoint/2010/main" val="39539767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Tree>
    <p:extLst>
      <p:ext uri="{BB962C8B-B14F-4D97-AF65-F5344CB8AC3E}">
        <p14:creationId xmlns:p14="http://schemas.microsoft.com/office/powerpoint/2010/main" val="29833609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40100206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6941579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40100335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51161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418402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10474383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6482900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61138" y="0"/>
            <a:ext cx="2125662" cy="6126163"/>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179388" y="0"/>
            <a:ext cx="6229350" cy="6126163"/>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452755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a:prstGeom prst="rect">
            <a:avLst/>
          </a:prstGeom>
        </p:spPr>
        <p:txBody>
          <a:bodyPr anchor="b"/>
          <a:lstStyle>
            <a:lvl1pPr algn="ctr">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3C33E4C-7496-4CE4-A6C3-FFF2163F1575}" type="slidenum">
              <a:rPr lang="fr-FR" smtClean="0"/>
              <a:t>‹N°›</a:t>
            </a:fld>
            <a:endParaRPr lang="fr-FR"/>
          </a:p>
        </p:txBody>
      </p:sp>
    </p:spTree>
    <p:extLst>
      <p:ext uri="{BB962C8B-B14F-4D97-AF65-F5344CB8AC3E}">
        <p14:creationId xmlns:p14="http://schemas.microsoft.com/office/powerpoint/2010/main" val="1929334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0"/>
            <a:ext cx="7765322" cy="970450"/>
          </a:xfrm>
          <a:prstGeom prst="rect">
            <a:avLst/>
          </a:prstGeom>
        </p:spPr>
        <p:txBody>
          <a:bodyPr/>
          <a:lstStyle/>
          <a:p>
            <a:r>
              <a:rPr lang="fr-FR" smtClean="0"/>
              <a:t>Modifiez le style du titre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43C33E4C-7496-4CE4-A6C3-FFF2163F1575}" type="slidenum">
              <a:rPr lang="fr-FR" smtClean="0"/>
              <a:t>‹N°›</a:t>
            </a:fld>
            <a:endParaRPr lang="fr-FR" dirty="0"/>
          </a:p>
        </p:txBody>
      </p:sp>
    </p:spTree>
    <p:extLst>
      <p:ext uri="{BB962C8B-B14F-4D97-AF65-F5344CB8AC3E}">
        <p14:creationId xmlns:p14="http://schemas.microsoft.com/office/powerpoint/2010/main" val="2657458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a:xfrm>
            <a:off x="685346" y="609600"/>
            <a:ext cx="7765322" cy="970450"/>
          </a:xfrm>
          <a:prstGeom prst="rect">
            <a:avLst/>
          </a:prstGeom>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8" name="Footer Placeholder 7"/>
          <p:cNvSpPr>
            <a:spLocks noGrp="1"/>
          </p:cNvSpPr>
          <p:nvPr>
            <p:ph type="ftr" sz="quarter" idx="11"/>
          </p:nvPr>
        </p:nvSpPr>
        <p:spPr>
          <a:xfrm>
            <a:off x="685346" y="6273892"/>
            <a:ext cx="5004649" cy="365125"/>
          </a:xfrm>
        </p:spPr>
        <p:txBody>
          <a:bodyPr/>
          <a:lstStyle/>
          <a:p>
            <a:endParaRPr lang="fr-FR"/>
          </a:p>
        </p:txBody>
      </p:sp>
      <p:sp>
        <p:nvSpPr>
          <p:cNvPr id="9" name="Slide Number Placeholder 8"/>
          <p:cNvSpPr>
            <a:spLocks noGrp="1"/>
          </p:cNvSpPr>
          <p:nvPr>
            <p:ph type="sldNum" sz="quarter" idx="12"/>
          </p:nvPr>
        </p:nvSpPr>
        <p:spPr>
          <a:xfrm>
            <a:off x="7816452" y="6254657"/>
            <a:ext cx="565159" cy="365125"/>
          </a:xfrm>
        </p:spPr>
        <p:txBody>
          <a:bodyPr/>
          <a:lstStyle/>
          <a:p>
            <a:fld id="{43C33E4C-7496-4CE4-A6C3-FFF2163F1575}" type="slidenum">
              <a:rPr lang="fr-FR" smtClean="0"/>
              <a:t>‹N°›</a:t>
            </a:fld>
            <a:endParaRPr lang="fr-FR"/>
          </a:p>
        </p:txBody>
      </p:sp>
    </p:spTree>
    <p:extLst>
      <p:ext uri="{BB962C8B-B14F-4D97-AF65-F5344CB8AC3E}">
        <p14:creationId xmlns:p14="http://schemas.microsoft.com/office/powerpoint/2010/main" val="1700129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0"/>
            <a:ext cx="7765322" cy="970450"/>
          </a:xfrm>
          <a:prstGeom prst="rect">
            <a:avLst/>
          </a:prstGeom>
        </p:spPr>
        <p:txBody>
          <a:bodyPr/>
          <a:lstStyle/>
          <a:p>
            <a:r>
              <a:rPr lang="fr-FR" smtClean="0"/>
              <a:t>Modifiez le style du titre</a:t>
            </a:r>
            <a:endParaRPr lang="en-US" dirty="0"/>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43C33E4C-7496-4CE4-A6C3-FFF2163F1575}" type="slidenum">
              <a:rPr lang="fr-FR" smtClean="0"/>
              <a:t>‹N°›</a:t>
            </a:fld>
            <a:endParaRPr lang="fr-FR"/>
          </a:p>
        </p:txBody>
      </p:sp>
    </p:spTree>
    <p:extLst>
      <p:ext uri="{BB962C8B-B14F-4D97-AF65-F5344CB8AC3E}">
        <p14:creationId xmlns:p14="http://schemas.microsoft.com/office/powerpoint/2010/main" val="2874687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43C33E4C-7496-4CE4-A6C3-FFF2163F1575}" type="slidenum">
              <a:rPr lang="fr-FR" smtClean="0"/>
              <a:t>‹N°›</a:t>
            </a:fld>
            <a:endParaRPr lang="fr-FR"/>
          </a:p>
        </p:txBody>
      </p:sp>
    </p:spTree>
    <p:extLst>
      <p:ext uri="{BB962C8B-B14F-4D97-AF65-F5344CB8AC3E}">
        <p14:creationId xmlns:p14="http://schemas.microsoft.com/office/powerpoint/2010/main" val="3243640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a:prstGeom prst="rect">
            <a:avLst/>
          </a:prstGeom>
        </p:spPr>
        <p:txBody>
          <a:bodyPr anchor="b">
            <a:normAutofit/>
          </a:bodyPr>
          <a:lstStyle>
            <a:lvl1pPr algn="ctr">
              <a:defRPr sz="2400" b="0"/>
            </a:lvl1pPr>
          </a:lstStyle>
          <a:p>
            <a:r>
              <a:rPr lang="fr-FR" smtClean="0"/>
              <a:t>Modifiez le style du titre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3C33E4C-7496-4CE4-A6C3-FFF2163F1575}" type="slidenum">
              <a:rPr lang="fr-FR" smtClean="0"/>
              <a:t>‹N°›</a:t>
            </a:fld>
            <a:endParaRPr lang="fr-FR"/>
          </a:p>
        </p:txBody>
      </p:sp>
    </p:spTree>
    <p:extLst>
      <p:ext uri="{BB962C8B-B14F-4D97-AF65-F5344CB8AC3E}">
        <p14:creationId xmlns:p14="http://schemas.microsoft.com/office/powerpoint/2010/main" val="421184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a:prstGeom prst="rect">
            <a:avLst/>
          </a:prstGeom>
        </p:spPr>
        <p:txBody>
          <a:bodyPr anchor="b">
            <a:noAutofit/>
          </a:bodyPr>
          <a:lstStyle>
            <a:lvl1pPr algn="ctr">
              <a:defRPr sz="32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3C33E4C-7496-4CE4-A6C3-FFF2163F1575}" type="slidenum">
              <a:rPr lang="fr-FR" smtClean="0"/>
              <a:t>‹N°›</a:t>
            </a:fld>
            <a:endParaRPr lang="fr-FR"/>
          </a:p>
        </p:txBody>
      </p:sp>
    </p:spTree>
    <p:extLst>
      <p:ext uri="{BB962C8B-B14F-4D97-AF65-F5344CB8AC3E}">
        <p14:creationId xmlns:p14="http://schemas.microsoft.com/office/powerpoint/2010/main" val="3379471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6.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5" name="Footer Placeholder 4"/>
          <p:cNvSpPr>
            <a:spLocks noGrp="1"/>
          </p:cNvSpPr>
          <p:nvPr>
            <p:ph type="ftr" sz="quarter" idx="3"/>
          </p:nvPr>
        </p:nvSpPr>
        <p:spPr>
          <a:xfrm>
            <a:off x="685346" y="6318282"/>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fr-FR"/>
          </a:p>
        </p:txBody>
      </p:sp>
      <p:sp>
        <p:nvSpPr>
          <p:cNvPr id="6" name="Slide Number Placeholder 5"/>
          <p:cNvSpPr>
            <a:spLocks noGrp="1"/>
          </p:cNvSpPr>
          <p:nvPr>
            <p:ph type="sldNum" sz="quarter" idx="4"/>
          </p:nvPr>
        </p:nvSpPr>
        <p:spPr>
          <a:xfrm>
            <a:off x="7816452" y="6299047"/>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43C33E4C-7496-4CE4-A6C3-FFF2163F1575}" type="slidenum">
              <a:rPr lang="fr-FR" smtClean="0"/>
              <a:t>‹N°›</a:t>
            </a:fld>
            <a:endParaRPr lang="fr-FR"/>
          </a:p>
        </p:txBody>
      </p:sp>
      <p:sp>
        <p:nvSpPr>
          <p:cNvPr id="7" name="Espace réservé du titre 6"/>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fr-FR" smtClean="0"/>
              <a:t>Modifiez le style du titre</a:t>
            </a:r>
            <a:endParaRPr lang="fr-FR"/>
          </a:p>
        </p:txBody>
      </p:sp>
    </p:spTree>
    <p:extLst>
      <p:ext uri="{BB962C8B-B14F-4D97-AF65-F5344CB8AC3E}">
        <p14:creationId xmlns:p14="http://schemas.microsoft.com/office/powerpoint/2010/main" val="2120863249"/>
      </p:ext>
    </p:extLst>
  </p:cSld>
  <p:clrMap bg1="dk1" tx1="lt1" bg2="dk2"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Lst>
  <p:hf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Rectangle 33"/>
          <p:cNvSpPr>
            <a:spLocks noChangeArrowheads="1"/>
          </p:cNvSpPr>
          <p:nvPr userDrawn="1"/>
        </p:nvSpPr>
        <p:spPr bwMode="auto">
          <a:xfrm>
            <a:off x="7885113" y="0"/>
            <a:ext cx="1258887" cy="765175"/>
          </a:xfrm>
          <a:prstGeom prst="rect">
            <a:avLst/>
          </a:prstGeom>
          <a:solidFill>
            <a:srgbClr val="086AC4"/>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fontAlgn="base" hangingPunct="1">
              <a:spcBef>
                <a:spcPct val="20000"/>
              </a:spcBef>
              <a:spcAft>
                <a:spcPct val="0"/>
              </a:spcAft>
              <a:defRPr/>
            </a:pPr>
            <a:endParaRPr lang="fr-FR" altLang="fr-FR" sz="2000" smtClean="0">
              <a:solidFill>
                <a:srgbClr val="000000"/>
              </a:solidFill>
              <a:latin typeface="Arial" charset="0"/>
              <a:ea typeface="ＭＳ Ｐゴシック" pitchFamily="34" charset="-128"/>
            </a:endParaRPr>
          </a:p>
        </p:txBody>
      </p:sp>
      <p:sp>
        <p:nvSpPr>
          <p:cNvPr id="10243" name="Rectangle 19"/>
          <p:cNvSpPr>
            <a:spLocks noGrp="1" noChangeArrowheads="1"/>
          </p:cNvSpPr>
          <p:nvPr>
            <p:ph type="title"/>
          </p:nvPr>
        </p:nvSpPr>
        <p:spPr bwMode="auto">
          <a:xfrm>
            <a:off x="179388" y="0"/>
            <a:ext cx="756126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92075" bIns="0" numCol="1" anchor="ctr" anchorCtr="1" compatLnSpc="1">
            <a:prstTxWarp prst="textNoShape">
              <a:avLst/>
            </a:prstTxWarp>
          </a:bodyPr>
          <a:lstStyle/>
          <a:p>
            <a:pPr lvl="0"/>
            <a:r>
              <a:rPr lang="de-DE" altLang="fr-FR" smtClean="0"/>
              <a:t>Klicken Sie, um das Format des Titel-Masters zu bearbeiten.</a:t>
            </a:r>
          </a:p>
        </p:txBody>
      </p:sp>
      <p:sp>
        <p:nvSpPr>
          <p:cNvPr id="11268" name="Rectangle 34"/>
          <p:cNvSpPr>
            <a:spLocks noChangeArrowheads="1"/>
          </p:cNvSpPr>
          <p:nvPr userDrawn="1"/>
        </p:nvSpPr>
        <p:spPr bwMode="auto">
          <a:xfrm>
            <a:off x="0" y="0"/>
            <a:ext cx="9144000" cy="69850"/>
          </a:xfrm>
          <a:prstGeom prst="rect">
            <a:avLst/>
          </a:prstGeom>
          <a:solidFill>
            <a:srgbClr val="086AC4"/>
          </a:solidFill>
          <a:ln w="9525" algn="ctr">
            <a:solidFill>
              <a:srgbClr val="086AC4"/>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fontAlgn="base" hangingPunct="1">
              <a:spcBef>
                <a:spcPct val="20000"/>
              </a:spcBef>
              <a:spcAft>
                <a:spcPct val="0"/>
              </a:spcAft>
              <a:defRPr/>
            </a:pPr>
            <a:endParaRPr lang="fr-FR" altLang="fr-FR" sz="2000" smtClean="0">
              <a:solidFill>
                <a:srgbClr val="000000"/>
              </a:solidFill>
              <a:latin typeface="Arial" charset="0"/>
              <a:ea typeface="ＭＳ Ｐゴシック" pitchFamily="34" charset="-128"/>
            </a:endParaRPr>
          </a:p>
        </p:txBody>
      </p:sp>
      <p:sp>
        <p:nvSpPr>
          <p:cNvPr id="11269" name="Rectangle 35"/>
          <p:cNvSpPr>
            <a:spLocks noChangeArrowheads="1"/>
          </p:cNvSpPr>
          <p:nvPr userDrawn="1"/>
        </p:nvSpPr>
        <p:spPr bwMode="auto">
          <a:xfrm>
            <a:off x="0" y="6742113"/>
            <a:ext cx="9144000" cy="115887"/>
          </a:xfrm>
          <a:prstGeom prst="rect">
            <a:avLst/>
          </a:prstGeom>
          <a:solidFill>
            <a:srgbClr val="086AC4"/>
          </a:solidFill>
          <a:ln w="9525" algn="ctr">
            <a:solidFill>
              <a:srgbClr val="086AC4"/>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fontAlgn="base" hangingPunct="1">
              <a:spcBef>
                <a:spcPct val="20000"/>
              </a:spcBef>
              <a:spcAft>
                <a:spcPct val="0"/>
              </a:spcAft>
              <a:defRPr/>
            </a:pPr>
            <a:endParaRPr lang="fr-FR" altLang="fr-FR" sz="2000" smtClean="0">
              <a:solidFill>
                <a:srgbClr val="000000"/>
              </a:solidFill>
              <a:latin typeface="Arial" charset="0"/>
              <a:ea typeface="ＭＳ Ｐゴシック" pitchFamily="34" charset="-128"/>
            </a:endParaRPr>
          </a:p>
        </p:txBody>
      </p:sp>
      <p:sp>
        <p:nvSpPr>
          <p:cNvPr id="11270" name="Rectangle 36"/>
          <p:cNvSpPr>
            <a:spLocks noChangeArrowheads="1"/>
          </p:cNvSpPr>
          <p:nvPr userDrawn="1"/>
        </p:nvSpPr>
        <p:spPr bwMode="auto">
          <a:xfrm>
            <a:off x="0" y="692150"/>
            <a:ext cx="9144000" cy="69850"/>
          </a:xfrm>
          <a:prstGeom prst="rect">
            <a:avLst/>
          </a:prstGeom>
          <a:solidFill>
            <a:srgbClr val="086AC4"/>
          </a:solidFill>
          <a:ln w="9525" algn="ctr">
            <a:solidFill>
              <a:srgbClr val="086AC4"/>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fontAlgn="base" hangingPunct="1">
              <a:spcBef>
                <a:spcPct val="20000"/>
              </a:spcBef>
              <a:spcAft>
                <a:spcPct val="0"/>
              </a:spcAft>
              <a:defRPr/>
            </a:pPr>
            <a:endParaRPr lang="fr-FR" altLang="fr-FR" sz="2000" smtClean="0">
              <a:solidFill>
                <a:srgbClr val="000000"/>
              </a:solidFill>
              <a:latin typeface="Arial" charset="0"/>
              <a:ea typeface="ＭＳ Ｐゴシック" pitchFamily="34" charset="-128"/>
            </a:endParaRPr>
          </a:p>
        </p:txBody>
      </p:sp>
      <p:sp>
        <p:nvSpPr>
          <p:cNvPr id="11271" name="Rectangle 37"/>
          <p:cNvSpPr>
            <a:spLocks noChangeArrowheads="1"/>
          </p:cNvSpPr>
          <p:nvPr userDrawn="1"/>
        </p:nvSpPr>
        <p:spPr bwMode="auto">
          <a:xfrm rot="5400000">
            <a:off x="-3394075" y="3394075"/>
            <a:ext cx="6858000" cy="69850"/>
          </a:xfrm>
          <a:prstGeom prst="rect">
            <a:avLst/>
          </a:prstGeom>
          <a:solidFill>
            <a:srgbClr val="086AC4"/>
          </a:solidFill>
          <a:ln w="9525" algn="ctr">
            <a:solidFill>
              <a:srgbClr val="086AC4"/>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fontAlgn="base" hangingPunct="1">
              <a:spcBef>
                <a:spcPct val="20000"/>
              </a:spcBef>
              <a:spcAft>
                <a:spcPct val="0"/>
              </a:spcAft>
              <a:defRPr/>
            </a:pPr>
            <a:endParaRPr lang="fr-FR" altLang="fr-FR" sz="2000" smtClean="0">
              <a:solidFill>
                <a:srgbClr val="000000"/>
              </a:solidFill>
              <a:latin typeface="Arial" charset="0"/>
              <a:ea typeface="ＭＳ Ｐゴシック" pitchFamily="34" charset="-128"/>
            </a:endParaRPr>
          </a:p>
        </p:txBody>
      </p:sp>
      <p:sp>
        <p:nvSpPr>
          <p:cNvPr id="11272" name="Rectangle 38"/>
          <p:cNvSpPr>
            <a:spLocks noChangeArrowheads="1"/>
          </p:cNvSpPr>
          <p:nvPr userDrawn="1"/>
        </p:nvSpPr>
        <p:spPr bwMode="auto">
          <a:xfrm rot="5400000">
            <a:off x="5680075" y="3394075"/>
            <a:ext cx="6858000" cy="69850"/>
          </a:xfrm>
          <a:prstGeom prst="rect">
            <a:avLst/>
          </a:prstGeom>
          <a:solidFill>
            <a:srgbClr val="086AC4"/>
          </a:solidFill>
          <a:ln w="9525" algn="ctr">
            <a:solidFill>
              <a:srgbClr val="086AC4"/>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fontAlgn="base" hangingPunct="1">
              <a:spcBef>
                <a:spcPct val="20000"/>
              </a:spcBef>
              <a:spcAft>
                <a:spcPct val="0"/>
              </a:spcAft>
              <a:defRPr/>
            </a:pPr>
            <a:endParaRPr lang="fr-FR" altLang="fr-FR" sz="2000" smtClean="0">
              <a:solidFill>
                <a:srgbClr val="000000"/>
              </a:solidFill>
              <a:latin typeface="Arial" charset="0"/>
              <a:ea typeface="ＭＳ Ｐゴシック" pitchFamily="34" charset="-128"/>
            </a:endParaRPr>
          </a:p>
        </p:txBody>
      </p:sp>
      <p:pic>
        <p:nvPicPr>
          <p:cNvPr id="10249" name="Picture 39"/>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956550" y="115888"/>
            <a:ext cx="576263" cy="534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30" name="Text Box 51"/>
          <p:cNvSpPr txBox="1">
            <a:spLocks noChangeArrowheads="1"/>
          </p:cNvSpPr>
          <p:nvPr/>
        </p:nvSpPr>
        <p:spPr bwMode="auto">
          <a:xfrm>
            <a:off x="5292725" y="6670675"/>
            <a:ext cx="3851275" cy="190500"/>
          </a:xfrm>
          <a:prstGeom prst="rect">
            <a:avLst/>
          </a:prstGeom>
          <a:noFill/>
          <a:ln>
            <a:noFill/>
          </a:ln>
          <a:extLst>
            <a:ext uri="{909E8E84-426E-40DD-AFC4-6F175D3DCCD1}">
              <a14:hiddenFill xmlns:a14="http://schemas.microsoft.com/office/drawing/2010/main">
                <a:solidFill>
                  <a:srgbClr val="086AC4"/>
                </a:solidFill>
              </a14:hiddenFill>
            </a:ext>
            <a:ext uri="{91240B29-F687-4F45-9708-019B960494DF}">
              <a14:hiddenLine xmlns:a14="http://schemas.microsoft.com/office/drawing/2010/main" w="9525">
                <a:solidFill>
                  <a:srgbClr val="000000"/>
                </a:solidFill>
                <a:miter lim="800000"/>
                <a:headEnd/>
                <a:tailEnd/>
              </a14:hiddenLine>
            </a:ext>
          </a:extLst>
        </p:spPr>
        <p:txBody>
          <a:bodyPr tIns="68400" bIns="0">
            <a:spAutoFit/>
          </a:bodyPr>
          <a:lstStyle>
            <a:lvl1pPr eaLnBrk="0" hangingPunct="0">
              <a:spcBef>
                <a:spcPct val="0"/>
              </a:spcBef>
              <a:defRPr sz="2400">
                <a:solidFill>
                  <a:schemeClr val="tx1"/>
                </a:solidFill>
                <a:latin typeface="Arial" pitchFamily="34" charset="0"/>
                <a:ea typeface="ＭＳ Ｐゴシック" pitchFamily="34" charset="-128"/>
              </a:defRPr>
            </a:lvl1pPr>
            <a:lvl2pPr marL="742950" indent="-285750" eaLnBrk="0" hangingPunct="0">
              <a:spcBef>
                <a:spcPct val="0"/>
              </a:spcBef>
              <a:defRPr sz="2400">
                <a:solidFill>
                  <a:schemeClr val="tx1"/>
                </a:solidFill>
                <a:latin typeface="Arial" pitchFamily="34" charset="0"/>
                <a:ea typeface="ＭＳ Ｐゴシック" pitchFamily="34" charset="-128"/>
              </a:defRPr>
            </a:lvl2pPr>
            <a:lvl3pPr marL="1143000" indent="-228600" eaLnBrk="0" hangingPunct="0">
              <a:spcBef>
                <a:spcPct val="0"/>
              </a:spcBef>
              <a:defRPr sz="2400">
                <a:solidFill>
                  <a:schemeClr val="tx1"/>
                </a:solidFill>
                <a:latin typeface="Arial" pitchFamily="34" charset="0"/>
                <a:ea typeface="ＭＳ Ｐゴシック" pitchFamily="34" charset="-128"/>
              </a:defRPr>
            </a:lvl3pPr>
            <a:lvl4pPr marL="1600200" indent="-228600" eaLnBrk="0" hangingPunct="0">
              <a:spcBef>
                <a:spcPct val="0"/>
              </a:spcBef>
              <a:defRPr sz="2400">
                <a:solidFill>
                  <a:schemeClr val="tx1"/>
                </a:solidFill>
                <a:latin typeface="Arial" pitchFamily="34" charset="0"/>
                <a:ea typeface="ＭＳ Ｐゴシック" pitchFamily="34" charset="-128"/>
              </a:defRPr>
            </a:lvl4pPr>
            <a:lvl5pPr marL="2057400" indent="-228600" eaLnBrk="0" hangingPunct="0">
              <a:spcBef>
                <a:spcPct val="0"/>
              </a:spcBef>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fontAlgn="base" hangingPunct="1">
              <a:spcAft>
                <a:spcPct val="0"/>
              </a:spcAft>
              <a:defRPr/>
            </a:pPr>
            <a:r>
              <a:rPr lang="de-DE" altLang="fr-FR" sz="800" smtClean="0">
                <a:solidFill>
                  <a:srgbClr val="FFFFFF"/>
                </a:solidFill>
              </a:rPr>
              <a:t>Computer-Mediated Communication in TEI: What Lies Ahead</a:t>
            </a:r>
          </a:p>
        </p:txBody>
      </p:sp>
      <p:pic>
        <p:nvPicPr>
          <p:cNvPr id="10251" name="Picture 19"/>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532813" y="80963"/>
            <a:ext cx="611187" cy="61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 Box 51"/>
          <p:cNvSpPr txBox="1">
            <a:spLocks noChangeArrowheads="1"/>
          </p:cNvSpPr>
          <p:nvPr userDrawn="1"/>
        </p:nvSpPr>
        <p:spPr bwMode="auto">
          <a:xfrm>
            <a:off x="34925" y="6669088"/>
            <a:ext cx="3851275" cy="190500"/>
          </a:xfrm>
          <a:prstGeom prst="rect">
            <a:avLst/>
          </a:prstGeom>
          <a:noFill/>
          <a:ln>
            <a:noFill/>
          </a:ln>
          <a:extLst>
            <a:ext uri="{909E8E84-426E-40DD-AFC4-6F175D3DCCD1}">
              <a14:hiddenFill xmlns:a14="http://schemas.microsoft.com/office/drawing/2010/main">
                <a:solidFill>
                  <a:srgbClr val="086AC4"/>
                </a:solidFill>
              </a14:hiddenFill>
            </a:ext>
            <a:ext uri="{91240B29-F687-4F45-9708-019B960494DF}">
              <a14:hiddenLine xmlns:a14="http://schemas.microsoft.com/office/drawing/2010/main" w="9525">
                <a:solidFill>
                  <a:srgbClr val="000000"/>
                </a:solidFill>
                <a:miter lim="800000"/>
                <a:headEnd/>
                <a:tailEnd/>
              </a14:hiddenLine>
            </a:ext>
          </a:extLst>
        </p:spPr>
        <p:txBody>
          <a:bodyPr lIns="54000" tIns="68400" bIns="0">
            <a:spAutoFit/>
          </a:bodyPr>
          <a:lstStyle>
            <a:lvl1pPr eaLnBrk="0" hangingPunct="0">
              <a:spcBef>
                <a:spcPct val="0"/>
              </a:spcBef>
              <a:defRPr sz="2400">
                <a:solidFill>
                  <a:schemeClr val="tx1"/>
                </a:solidFill>
                <a:latin typeface="Arial" pitchFamily="34" charset="0"/>
                <a:ea typeface="ＭＳ Ｐゴシック" pitchFamily="34" charset="-128"/>
              </a:defRPr>
            </a:lvl1pPr>
            <a:lvl2pPr marL="742950" indent="-285750" eaLnBrk="0" hangingPunct="0">
              <a:spcBef>
                <a:spcPct val="0"/>
              </a:spcBef>
              <a:defRPr sz="2400">
                <a:solidFill>
                  <a:schemeClr val="tx1"/>
                </a:solidFill>
                <a:latin typeface="Arial" pitchFamily="34" charset="0"/>
                <a:ea typeface="ＭＳ Ｐゴシック" pitchFamily="34" charset="-128"/>
              </a:defRPr>
            </a:lvl2pPr>
            <a:lvl3pPr marL="1143000" indent="-228600" eaLnBrk="0" hangingPunct="0">
              <a:spcBef>
                <a:spcPct val="0"/>
              </a:spcBef>
              <a:defRPr sz="2400">
                <a:solidFill>
                  <a:schemeClr val="tx1"/>
                </a:solidFill>
                <a:latin typeface="Arial" pitchFamily="34" charset="0"/>
                <a:ea typeface="ＭＳ Ｐゴシック" pitchFamily="34" charset="-128"/>
              </a:defRPr>
            </a:lvl3pPr>
            <a:lvl4pPr marL="1600200" indent="-228600" eaLnBrk="0" hangingPunct="0">
              <a:spcBef>
                <a:spcPct val="0"/>
              </a:spcBef>
              <a:defRPr sz="2400">
                <a:solidFill>
                  <a:schemeClr val="tx1"/>
                </a:solidFill>
                <a:latin typeface="Arial" pitchFamily="34" charset="0"/>
                <a:ea typeface="ＭＳ Ｐゴシック" pitchFamily="34" charset="-128"/>
              </a:defRPr>
            </a:lvl4pPr>
            <a:lvl5pPr marL="2057400" indent="-228600" eaLnBrk="0" hangingPunct="0">
              <a:spcBef>
                <a:spcPct val="0"/>
              </a:spcBef>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Aft>
                <a:spcPct val="0"/>
              </a:spcAft>
              <a:defRPr/>
            </a:pPr>
            <a:r>
              <a:rPr lang="de-DE" altLang="fr-FR" sz="800" smtClean="0">
                <a:solidFill>
                  <a:srgbClr val="FFFFFF"/>
                </a:solidFill>
              </a:rPr>
              <a:t>TEI-MM 2013 (Rome)</a:t>
            </a:r>
          </a:p>
        </p:txBody>
      </p:sp>
    </p:spTree>
    <p:extLst>
      <p:ext uri="{BB962C8B-B14F-4D97-AF65-F5344CB8AC3E}">
        <p14:creationId xmlns:p14="http://schemas.microsoft.com/office/powerpoint/2010/main" val="2087866806"/>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eaLnBrk="0" fontAlgn="base" hangingPunct="0">
        <a:spcBef>
          <a:spcPct val="0"/>
        </a:spcBef>
        <a:spcAft>
          <a:spcPct val="0"/>
        </a:spcAft>
        <a:defRPr sz="2400" b="1">
          <a:solidFill>
            <a:srgbClr val="0066CC"/>
          </a:solidFill>
          <a:latin typeface="+mj-lt"/>
          <a:ea typeface="+mj-ea"/>
          <a:cs typeface="+mj-cs"/>
        </a:defRPr>
      </a:lvl1pPr>
      <a:lvl2pPr algn="ctr" rtl="0" eaLnBrk="0" fontAlgn="base" hangingPunct="0">
        <a:spcBef>
          <a:spcPct val="0"/>
        </a:spcBef>
        <a:spcAft>
          <a:spcPct val="0"/>
        </a:spcAft>
        <a:defRPr sz="2400" b="1">
          <a:solidFill>
            <a:srgbClr val="0066CC"/>
          </a:solidFill>
          <a:latin typeface="Arial" pitchFamily="34" charset="0"/>
          <a:cs typeface="Arial" pitchFamily="34" charset="0"/>
        </a:defRPr>
      </a:lvl2pPr>
      <a:lvl3pPr algn="ctr" rtl="0" eaLnBrk="0" fontAlgn="base" hangingPunct="0">
        <a:spcBef>
          <a:spcPct val="0"/>
        </a:spcBef>
        <a:spcAft>
          <a:spcPct val="0"/>
        </a:spcAft>
        <a:defRPr sz="2400" b="1">
          <a:solidFill>
            <a:srgbClr val="0066CC"/>
          </a:solidFill>
          <a:latin typeface="Arial" pitchFamily="34" charset="0"/>
          <a:cs typeface="Arial" pitchFamily="34" charset="0"/>
        </a:defRPr>
      </a:lvl3pPr>
      <a:lvl4pPr algn="ctr" rtl="0" eaLnBrk="0" fontAlgn="base" hangingPunct="0">
        <a:spcBef>
          <a:spcPct val="0"/>
        </a:spcBef>
        <a:spcAft>
          <a:spcPct val="0"/>
        </a:spcAft>
        <a:defRPr sz="2400" b="1">
          <a:solidFill>
            <a:srgbClr val="0066CC"/>
          </a:solidFill>
          <a:latin typeface="Arial" pitchFamily="34" charset="0"/>
          <a:cs typeface="Arial" pitchFamily="34" charset="0"/>
        </a:defRPr>
      </a:lvl4pPr>
      <a:lvl5pPr algn="ctr" rtl="0" eaLnBrk="0" fontAlgn="base" hangingPunct="0">
        <a:spcBef>
          <a:spcPct val="0"/>
        </a:spcBef>
        <a:spcAft>
          <a:spcPct val="0"/>
        </a:spcAft>
        <a:defRPr sz="2400" b="1">
          <a:solidFill>
            <a:srgbClr val="0066CC"/>
          </a:solidFill>
          <a:latin typeface="Arial" pitchFamily="34" charset="0"/>
          <a:cs typeface="Arial" pitchFamily="34" charset="0"/>
        </a:defRPr>
      </a:lvl5pPr>
      <a:lvl6pPr marL="457200" algn="ctr" rtl="0" fontAlgn="base">
        <a:spcBef>
          <a:spcPct val="0"/>
        </a:spcBef>
        <a:spcAft>
          <a:spcPct val="0"/>
        </a:spcAft>
        <a:defRPr sz="2400" b="1">
          <a:solidFill>
            <a:srgbClr val="0066CC"/>
          </a:solidFill>
          <a:latin typeface="Arial" pitchFamily="34" charset="0"/>
          <a:cs typeface="Arial" pitchFamily="34" charset="0"/>
        </a:defRPr>
      </a:lvl6pPr>
      <a:lvl7pPr marL="914400" algn="ctr" rtl="0" fontAlgn="base">
        <a:spcBef>
          <a:spcPct val="0"/>
        </a:spcBef>
        <a:spcAft>
          <a:spcPct val="0"/>
        </a:spcAft>
        <a:defRPr sz="2400" b="1">
          <a:solidFill>
            <a:srgbClr val="0066CC"/>
          </a:solidFill>
          <a:latin typeface="Arial" pitchFamily="34" charset="0"/>
          <a:cs typeface="Arial" pitchFamily="34" charset="0"/>
        </a:defRPr>
      </a:lvl7pPr>
      <a:lvl8pPr marL="1371600" algn="ctr" rtl="0" fontAlgn="base">
        <a:spcBef>
          <a:spcPct val="0"/>
        </a:spcBef>
        <a:spcAft>
          <a:spcPct val="0"/>
        </a:spcAft>
        <a:defRPr sz="2400" b="1">
          <a:solidFill>
            <a:srgbClr val="0066CC"/>
          </a:solidFill>
          <a:latin typeface="Arial" pitchFamily="34" charset="0"/>
          <a:cs typeface="Arial" pitchFamily="34" charset="0"/>
        </a:defRPr>
      </a:lvl8pPr>
      <a:lvl9pPr marL="1828800" algn="ctr" rtl="0" fontAlgn="base">
        <a:spcBef>
          <a:spcPct val="0"/>
        </a:spcBef>
        <a:spcAft>
          <a:spcPct val="0"/>
        </a:spcAft>
        <a:defRPr sz="2400" b="1">
          <a:solidFill>
            <a:srgbClr val="0066CC"/>
          </a:solidFill>
          <a:latin typeface="Arial" pitchFamily="34" charset="0"/>
          <a:cs typeface="Arial" pitchFamily="34" charset="0"/>
        </a:defRPr>
      </a:lvl9pPr>
    </p:titleStyle>
    <p:bodyStyle>
      <a:lvl1pPr algn="l" rtl="0" eaLnBrk="0" fontAlgn="base" hangingPunct="0">
        <a:spcBef>
          <a:spcPct val="20000"/>
        </a:spcBef>
        <a:spcAft>
          <a:spcPct val="0"/>
        </a:spcAft>
        <a:defRPr sz="2000">
          <a:solidFill>
            <a:schemeClr val="tx1"/>
          </a:solidFill>
          <a:latin typeface="+mn-lt"/>
          <a:ea typeface="+mn-ea"/>
          <a:cs typeface="+mn-cs"/>
        </a:defRPr>
      </a:lvl1pPr>
      <a:lvl2pPr marL="820738" indent="-285750" algn="l" rtl="0" eaLnBrk="0" fontAlgn="base" hangingPunct="0">
        <a:spcBef>
          <a:spcPct val="20000"/>
        </a:spcBef>
        <a:spcAft>
          <a:spcPct val="0"/>
        </a:spcAft>
        <a:buFont typeface="Wingdings" panose="05000000000000000000" pitchFamily="2" charset="2"/>
        <a:buChar char="§"/>
        <a:defRPr sz="2000">
          <a:solidFill>
            <a:schemeClr val="tx1"/>
          </a:solidFill>
          <a:latin typeface="+mn-lt"/>
          <a:cs typeface="+mn-cs"/>
        </a:defRPr>
      </a:lvl2pPr>
      <a:lvl3pPr marL="1228725"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mn-lt"/>
          <a:cs typeface="+mn-cs"/>
        </a:defRPr>
      </a:lvl3pPr>
      <a:lvl4pPr marL="1636713"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jpg"/><Relationship Id="rId4" Type="http://schemas.openxmlformats.org/officeDocument/2006/relationships/image" Target="../media/image11.jp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jpeg"/></Relationships>
</file>

<file path=ppt/slides/_rels/slide1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jpeg"/></Relationships>
</file>

<file path=ppt/slides/_rels/slide1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2.jpg"/><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 Id="rId4" Type="http://schemas.openxmlformats.org/officeDocument/2006/relationships/hyperlink" Target="http://wiki.tei-c.org/index.php/SIG:CMC/Draft:_A_metadata_schema_for_CMC"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085369" y="4351974"/>
            <a:ext cx="6691452" cy="1024236"/>
          </a:xfrm>
        </p:spPr>
        <p:txBody>
          <a:bodyPr anchor="ctr">
            <a:normAutofit fontScale="77500" lnSpcReduction="20000"/>
          </a:bodyPr>
          <a:lstStyle/>
          <a:p>
            <a:pPr lvl="0"/>
            <a:r>
              <a:rPr lang="en-US" altLang="fr-FR" sz="1800" dirty="0" err="1">
                <a:ln>
                  <a:noFill/>
                </a:ln>
                <a:effectLst/>
                <a:latin typeface="Arial" panose="020B0604020202020204" pitchFamily="34" charset="0"/>
              </a:rPr>
              <a:t>ird-cmc-rennes</a:t>
            </a:r>
            <a:r>
              <a:rPr lang="en-US" altLang="fr-FR" sz="1800" dirty="0">
                <a:ln>
                  <a:noFill/>
                </a:ln>
                <a:effectLst/>
                <a:latin typeface="Arial" panose="020B0604020202020204" pitchFamily="34" charset="0"/>
              </a:rPr>
              <a:t> : </a:t>
            </a:r>
            <a:endParaRPr lang="en-US" altLang="fr-FR" sz="1800" dirty="0" smtClean="0">
              <a:ln>
                <a:noFill/>
              </a:ln>
              <a:effectLst/>
              <a:latin typeface="Arial" panose="020B0604020202020204" pitchFamily="34" charset="0"/>
            </a:endParaRPr>
          </a:p>
          <a:p>
            <a:pPr lvl="0"/>
            <a:r>
              <a:rPr lang="en-US" altLang="fr-FR" sz="1800" dirty="0" smtClean="0">
                <a:ln>
                  <a:noFill/>
                </a:ln>
                <a:effectLst/>
                <a:latin typeface="Arial" panose="020B0604020202020204" pitchFamily="34" charset="0"/>
              </a:rPr>
              <a:t>International </a:t>
            </a:r>
            <a:r>
              <a:rPr lang="en-US" altLang="fr-FR" sz="1800" dirty="0">
                <a:ln>
                  <a:noFill/>
                </a:ln>
                <a:effectLst/>
                <a:latin typeface="Arial" panose="020B0604020202020204" pitchFamily="34" charset="0"/>
              </a:rPr>
              <a:t>Research Days: Social Media and CMC Corpora for the </a:t>
            </a:r>
            <a:r>
              <a:rPr lang="en-US" altLang="fr-FR" sz="1800" dirty="0" err="1" smtClean="0">
                <a:ln>
                  <a:noFill/>
                </a:ln>
                <a:effectLst/>
                <a:latin typeface="Arial" panose="020B0604020202020204" pitchFamily="34" charset="0"/>
              </a:rPr>
              <a:t>eHumanities</a:t>
            </a:r>
            <a:endParaRPr lang="en-US" altLang="fr-FR" sz="1800" dirty="0" smtClean="0">
              <a:ln>
                <a:noFill/>
              </a:ln>
              <a:effectLst/>
              <a:latin typeface="Arial" panose="020B0604020202020204" pitchFamily="34" charset="0"/>
            </a:endParaRPr>
          </a:p>
          <a:p>
            <a:pPr lvl="0"/>
            <a:r>
              <a:rPr lang="fr-FR" altLang="fr-FR" sz="1800" dirty="0" smtClean="0">
                <a:ln>
                  <a:noFill/>
                </a:ln>
                <a:effectLst/>
                <a:latin typeface="Arial" panose="020B0604020202020204" pitchFamily="34" charset="0"/>
              </a:rPr>
              <a:t>23-24h </a:t>
            </a:r>
            <a:r>
              <a:rPr lang="fr-FR" altLang="fr-FR" sz="1800" dirty="0" err="1" smtClean="0">
                <a:ln>
                  <a:noFill/>
                </a:ln>
                <a:effectLst/>
                <a:latin typeface="Arial" panose="020B0604020202020204" pitchFamily="34" charset="0"/>
              </a:rPr>
              <a:t>October</a:t>
            </a:r>
            <a:r>
              <a:rPr lang="fr-FR" altLang="fr-FR" sz="1800" dirty="0" smtClean="0">
                <a:ln>
                  <a:noFill/>
                </a:ln>
                <a:effectLst/>
                <a:latin typeface="Arial" panose="020B0604020202020204" pitchFamily="34" charset="0"/>
              </a:rPr>
              <a:t> 2015</a:t>
            </a:r>
            <a:endParaRPr lang="fr-FR" sz="1800" dirty="0" smtClean="0">
              <a:solidFill>
                <a:schemeClr val="tx2">
                  <a:lumMod val="20000"/>
                  <a:lumOff val="80000"/>
                </a:schemeClr>
              </a:solidFill>
            </a:endParaRPr>
          </a:p>
        </p:txBody>
      </p:sp>
      <p:sp>
        <p:nvSpPr>
          <p:cNvPr id="13" name="Titre 12"/>
          <p:cNvSpPr>
            <a:spLocks noGrp="1"/>
          </p:cNvSpPr>
          <p:nvPr>
            <p:ph type="ctrTitle"/>
          </p:nvPr>
        </p:nvSpPr>
        <p:spPr>
          <a:xfrm>
            <a:off x="754144" y="1480007"/>
            <a:ext cx="7353902" cy="2196447"/>
          </a:xfrm>
        </p:spPr>
        <p:txBody>
          <a:bodyPr anchor="ctr">
            <a:noAutofit/>
          </a:bodyPr>
          <a:lstStyle/>
          <a:p>
            <a:pPr lvl="0" defTabSz="914400" eaLnBrk="0" fontAlgn="base" hangingPunct="0">
              <a:spcAft>
                <a:spcPct val="0"/>
              </a:spcAft>
            </a:pPr>
            <a:r>
              <a:rPr lang="en-US" sz="3600" b="1" dirty="0">
                <a:effectLst/>
              </a:rPr>
              <a:t>The CoMeRe French CMC corpora and their modeling in TEI</a:t>
            </a:r>
            <a:r>
              <a:rPr lang="fr-FR" sz="2800" dirty="0">
                <a:effectLst/>
              </a:rPr>
              <a:t> </a:t>
            </a:r>
            <a:endParaRPr lang="fr-FR" altLang="fr-FR" sz="2800" dirty="0">
              <a:ln>
                <a:noFill/>
              </a:ln>
              <a:solidFill>
                <a:schemeClr val="tx1"/>
              </a:solidFill>
              <a:effectLst/>
              <a:latin typeface="Arial" panose="020B0604020202020204" pitchFamily="34" charset="0"/>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527" y="118537"/>
            <a:ext cx="4374506" cy="1187235"/>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2304" y="5732915"/>
            <a:ext cx="922020" cy="754380"/>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6354" y="5760057"/>
            <a:ext cx="1280160" cy="800100"/>
          </a:xfrm>
          <a:prstGeom prst="rect">
            <a:avLst/>
          </a:prstGeom>
        </p:spPr>
      </p:pic>
      <p:pic>
        <p:nvPicPr>
          <p:cNvPr id="9" name="Imag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1234" y="5760057"/>
            <a:ext cx="2658977" cy="538388"/>
          </a:xfrm>
          <a:prstGeom prst="rect">
            <a:avLst/>
          </a:prstGeom>
        </p:spPr>
      </p:pic>
      <p:sp>
        <p:nvSpPr>
          <p:cNvPr id="10" name="Rectangle 9"/>
          <p:cNvSpPr/>
          <p:nvPr/>
        </p:nvSpPr>
        <p:spPr>
          <a:xfrm>
            <a:off x="2809197" y="6495628"/>
            <a:ext cx="2045753" cy="307777"/>
          </a:xfrm>
          <a:prstGeom prst="rect">
            <a:avLst/>
          </a:prstGeom>
        </p:spPr>
        <p:txBody>
          <a:bodyPr wrap="none">
            <a:spAutoFit/>
          </a:bodyPr>
          <a:lstStyle/>
          <a:p>
            <a:r>
              <a:rPr lang="fr-FR" sz="1400" dirty="0">
                <a:solidFill>
                  <a:schemeClr val="accent4">
                    <a:lumMod val="40000"/>
                    <a:lumOff val="60000"/>
                  </a:schemeClr>
                </a:solidFill>
              </a:rPr>
              <a:t>Consortium Corpus-écrits</a:t>
            </a:r>
          </a:p>
        </p:txBody>
      </p:sp>
      <p:sp>
        <p:nvSpPr>
          <p:cNvPr id="14" name="Rectangle 13"/>
          <p:cNvSpPr/>
          <p:nvPr/>
        </p:nvSpPr>
        <p:spPr>
          <a:xfrm>
            <a:off x="8121516" y="5921728"/>
            <a:ext cx="806631" cy="523220"/>
          </a:xfrm>
          <a:prstGeom prst="rect">
            <a:avLst/>
          </a:prstGeom>
        </p:spPr>
        <p:txBody>
          <a:bodyPr wrap="none">
            <a:spAutoFit/>
          </a:bodyPr>
          <a:lstStyle/>
          <a:p>
            <a:r>
              <a:rPr lang="fr-FR" sz="1400" dirty="0" smtClean="0">
                <a:solidFill>
                  <a:schemeClr val="accent4">
                    <a:lumMod val="40000"/>
                    <a:lumOff val="60000"/>
                  </a:schemeClr>
                </a:solidFill>
              </a:rPr>
              <a:t>SIG </a:t>
            </a:r>
          </a:p>
          <a:p>
            <a:r>
              <a:rPr lang="fr-FR" sz="1400" dirty="0" smtClean="0">
                <a:solidFill>
                  <a:schemeClr val="accent4">
                    <a:lumMod val="40000"/>
                    <a:lumOff val="60000"/>
                  </a:schemeClr>
                </a:solidFill>
              </a:rPr>
              <a:t>TEI-CMC</a:t>
            </a:r>
            <a:endParaRPr lang="fr-FR" sz="1400" dirty="0">
              <a:solidFill>
                <a:schemeClr val="accent4">
                  <a:lumMod val="40000"/>
                  <a:lumOff val="60000"/>
                </a:schemeClr>
              </a:solidFill>
            </a:endParaRPr>
          </a:p>
        </p:txBody>
      </p:sp>
      <p:sp>
        <p:nvSpPr>
          <p:cNvPr id="11" name="Rectangle 10"/>
          <p:cNvSpPr/>
          <p:nvPr/>
        </p:nvSpPr>
        <p:spPr>
          <a:xfrm>
            <a:off x="456032" y="6240765"/>
            <a:ext cx="1717778" cy="523220"/>
          </a:xfrm>
          <a:prstGeom prst="rect">
            <a:avLst/>
          </a:prstGeom>
        </p:spPr>
        <p:txBody>
          <a:bodyPr wrap="none">
            <a:spAutoFit/>
          </a:bodyPr>
          <a:lstStyle/>
          <a:p>
            <a:r>
              <a:rPr lang="en-US" sz="1400" dirty="0">
                <a:solidFill>
                  <a:schemeClr val="accent4">
                    <a:lumMod val="40000"/>
                    <a:lumOff val="60000"/>
                  </a:schemeClr>
                </a:solidFill>
              </a:rPr>
              <a:t>Open Resources and </a:t>
            </a:r>
            <a:endParaRPr lang="en-US" sz="1400" dirty="0" smtClean="0">
              <a:solidFill>
                <a:schemeClr val="accent4">
                  <a:lumMod val="40000"/>
                  <a:lumOff val="60000"/>
                </a:schemeClr>
              </a:solidFill>
            </a:endParaRPr>
          </a:p>
          <a:p>
            <a:r>
              <a:rPr lang="en-US" sz="1400" dirty="0" err="1" smtClean="0">
                <a:solidFill>
                  <a:schemeClr val="accent4">
                    <a:lumMod val="40000"/>
                    <a:lumOff val="60000"/>
                  </a:schemeClr>
                </a:solidFill>
              </a:rPr>
              <a:t>TOols</a:t>
            </a:r>
            <a:r>
              <a:rPr lang="en-US" sz="1400" dirty="0" smtClean="0">
                <a:solidFill>
                  <a:schemeClr val="accent4">
                    <a:lumMod val="40000"/>
                    <a:lumOff val="60000"/>
                  </a:schemeClr>
                </a:solidFill>
              </a:rPr>
              <a:t> </a:t>
            </a:r>
            <a:r>
              <a:rPr lang="en-US" sz="1400" dirty="0">
                <a:solidFill>
                  <a:schemeClr val="accent4">
                    <a:lumMod val="40000"/>
                    <a:lumOff val="60000"/>
                  </a:schemeClr>
                </a:solidFill>
              </a:rPr>
              <a:t>for </a:t>
            </a:r>
            <a:r>
              <a:rPr lang="en-US" sz="1400" dirty="0" err="1">
                <a:solidFill>
                  <a:schemeClr val="accent4">
                    <a:lumMod val="40000"/>
                    <a:lumOff val="60000"/>
                  </a:schemeClr>
                </a:solidFill>
              </a:rPr>
              <a:t>LANGuage</a:t>
            </a:r>
            <a:endParaRPr lang="fr-FR" sz="1400" dirty="0">
              <a:solidFill>
                <a:schemeClr val="accent4">
                  <a:lumMod val="40000"/>
                  <a:lumOff val="60000"/>
                </a:schemeClr>
              </a:solidFill>
            </a:endParaRPr>
          </a:p>
        </p:txBody>
      </p:sp>
      <p:sp>
        <p:nvSpPr>
          <p:cNvPr id="18" name="Rectangle 17"/>
          <p:cNvSpPr/>
          <p:nvPr/>
        </p:nvSpPr>
        <p:spPr>
          <a:xfrm>
            <a:off x="4796071" y="158157"/>
            <a:ext cx="3658694" cy="646331"/>
          </a:xfrm>
          <a:prstGeom prst="rect">
            <a:avLst/>
          </a:prstGeom>
        </p:spPr>
        <p:txBody>
          <a:bodyPr wrap="none">
            <a:spAutoFit/>
          </a:bodyPr>
          <a:lstStyle/>
          <a:p>
            <a:r>
              <a:rPr lang="fr-FR" dirty="0" smtClean="0">
                <a:solidFill>
                  <a:schemeClr val="accent4">
                    <a:lumMod val="40000"/>
                    <a:lumOff val="60000"/>
                  </a:schemeClr>
                </a:solidFill>
              </a:rPr>
              <a:t>http://comere.org</a:t>
            </a:r>
          </a:p>
          <a:p>
            <a:r>
              <a:rPr lang="fr-FR" dirty="0">
                <a:solidFill>
                  <a:schemeClr val="accent4">
                    <a:lumMod val="40000"/>
                    <a:lumOff val="60000"/>
                  </a:schemeClr>
                </a:solidFill>
              </a:rPr>
              <a:t>http://hdl.handle.net/11403/comere</a:t>
            </a:r>
          </a:p>
        </p:txBody>
      </p:sp>
      <p:sp>
        <p:nvSpPr>
          <p:cNvPr id="12" name="ZoneTexte 11"/>
          <p:cNvSpPr txBox="1"/>
          <p:nvPr/>
        </p:nvSpPr>
        <p:spPr>
          <a:xfrm>
            <a:off x="2023042" y="3524493"/>
            <a:ext cx="4442563" cy="369332"/>
          </a:xfrm>
          <a:prstGeom prst="rect">
            <a:avLst/>
          </a:prstGeom>
          <a:noFill/>
        </p:spPr>
        <p:txBody>
          <a:bodyPr wrap="none" rtlCol="0">
            <a:spAutoFit/>
          </a:bodyPr>
          <a:lstStyle/>
          <a:p>
            <a:r>
              <a:rPr lang="fr-FR" dirty="0" smtClean="0"/>
              <a:t>Thierry Chanier, Céline </a:t>
            </a:r>
            <a:r>
              <a:rPr lang="fr-FR" dirty="0" err="1" smtClean="0"/>
              <a:t>Poudat</a:t>
            </a:r>
            <a:r>
              <a:rPr lang="fr-FR" dirty="0" smtClean="0"/>
              <a:t>, </a:t>
            </a:r>
            <a:r>
              <a:rPr lang="fr-FR" dirty="0" err="1" smtClean="0"/>
              <a:t>Ciara</a:t>
            </a:r>
            <a:r>
              <a:rPr lang="fr-FR" dirty="0" smtClean="0"/>
              <a:t> </a:t>
            </a:r>
            <a:r>
              <a:rPr lang="fr-FR" dirty="0" err="1" smtClean="0"/>
              <a:t>Wigham</a:t>
            </a:r>
            <a:endParaRPr lang="fr-FR" dirty="0"/>
          </a:p>
        </p:txBody>
      </p:sp>
      <p:cxnSp>
        <p:nvCxnSpPr>
          <p:cNvPr id="19" name="Connecteur droit 18"/>
          <p:cNvCxnSpPr/>
          <p:nvPr/>
        </p:nvCxnSpPr>
        <p:spPr>
          <a:xfrm>
            <a:off x="193527" y="5648968"/>
            <a:ext cx="8149195"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21" name="Imag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62920" y="5721955"/>
            <a:ext cx="1408179" cy="838202"/>
          </a:xfrm>
          <a:prstGeom prst="rect">
            <a:avLst/>
          </a:prstGeom>
          <a:effectLst/>
        </p:spPr>
      </p:pic>
    </p:spTree>
    <p:extLst>
      <p:ext uri="{BB962C8B-B14F-4D97-AF65-F5344CB8AC3E}">
        <p14:creationId xmlns:p14="http://schemas.microsoft.com/office/powerpoint/2010/main" val="17492100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idx="1"/>
            <p:extLst>
              <p:ext uri="{D42A27DB-BD31-4B8C-83A1-F6EECF244321}">
                <p14:modId xmlns:p14="http://schemas.microsoft.com/office/powerpoint/2010/main" val="1338646923"/>
              </p:ext>
            </p:extLst>
          </p:nvPr>
        </p:nvGraphicFramePr>
        <p:xfrm>
          <a:off x="491429" y="1470582"/>
          <a:ext cx="7866759" cy="4052414"/>
        </p:xfrm>
        <a:graphic>
          <a:graphicData uri="http://schemas.openxmlformats.org/drawingml/2006/table">
            <a:tbl>
              <a:tblPr firstRow="1" bandRow="1">
                <a:tableStyleId>{5C22544A-7EE6-4342-B048-85BDC9FD1C3A}</a:tableStyleId>
              </a:tblPr>
              <a:tblGrid>
                <a:gridCol w="1727087"/>
                <a:gridCol w="1126361"/>
                <a:gridCol w="1576906"/>
                <a:gridCol w="2027450"/>
                <a:gridCol w="1408955"/>
              </a:tblGrid>
              <a:tr h="462470">
                <a:tc>
                  <a:txBody>
                    <a:bodyPr/>
                    <a:lstStyle/>
                    <a:p>
                      <a:r>
                        <a:rPr lang="fr-FR" sz="1800" dirty="0" err="1" smtClean="0"/>
                        <a:t>Ref</a:t>
                      </a:r>
                      <a:endParaRPr lang="fr-FR" sz="1800" dirty="0"/>
                    </a:p>
                  </a:txBody>
                  <a:tcPr marT="45723" marB="45723"/>
                </a:tc>
                <a:tc>
                  <a:txBody>
                    <a:bodyPr/>
                    <a:lstStyle/>
                    <a:p>
                      <a:r>
                        <a:rPr lang="fr-FR" sz="1800" dirty="0" err="1" smtClean="0"/>
                        <a:t>Tokens</a:t>
                      </a:r>
                      <a:endParaRPr lang="fr-FR" sz="1800" dirty="0"/>
                    </a:p>
                  </a:txBody>
                  <a:tcPr marT="45723" marB="45723"/>
                </a:tc>
                <a:tc>
                  <a:txBody>
                    <a:bodyPr/>
                    <a:lstStyle/>
                    <a:p>
                      <a:r>
                        <a:rPr lang="fr-FR" sz="1800" dirty="0" err="1" smtClean="0"/>
                        <a:t>Partici</a:t>
                      </a:r>
                      <a:r>
                        <a:rPr lang="fr-FR" sz="1800" dirty="0" smtClean="0"/>
                        <a:t>.</a:t>
                      </a:r>
                      <a:endParaRPr lang="fr-FR" sz="1800" dirty="0"/>
                    </a:p>
                  </a:txBody>
                  <a:tcPr marT="45723" marB="45723"/>
                </a:tc>
                <a:tc>
                  <a:txBody>
                    <a:bodyPr/>
                    <a:lstStyle/>
                    <a:p>
                      <a:r>
                        <a:rPr lang="fr-FR" sz="1800" dirty="0" err="1" smtClean="0"/>
                        <a:t>Posts</a:t>
                      </a:r>
                      <a:r>
                        <a:rPr lang="fr-FR" sz="1800" dirty="0" smtClean="0"/>
                        <a:t>, U, </a:t>
                      </a:r>
                      <a:r>
                        <a:rPr lang="fr-FR" sz="1800" dirty="0" err="1" smtClean="0"/>
                        <a:t>Prod</a:t>
                      </a:r>
                      <a:endParaRPr lang="fr-FR" sz="1800" dirty="0"/>
                    </a:p>
                  </a:txBody>
                  <a:tcPr marT="45723" marB="45723"/>
                </a:tc>
                <a:tc>
                  <a:txBody>
                    <a:bodyPr/>
                    <a:lstStyle/>
                    <a:p>
                      <a:r>
                        <a:rPr lang="fr-FR" sz="1800" dirty="0" err="1" smtClean="0"/>
                        <a:t>Envir</a:t>
                      </a:r>
                      <a:r>
                        <a:rPr lang="fr-FR" sz="1800" dirty="0" smtClean="0"/>
                        <a:t>.</a:t>
                      </a:r>
                      <a:endParaRPr lang="fr-FR" sz="1800" dirty="0"/>
                    </a:p>
                  </a:txBody>
                  <a:tcPr marT="45723" marB="45723"/>
                </a:tc>
              </a:tr>
              <a:tr h="1196648">
                <a:tc>
                  <a:txBody>
                    <a:bodyPr/>
                    <a:lstStyle/>
                    <a:p>
                      <a:r>
                        <a:rPr lang="fr-FR" sz="1400" dirty="0" smtClean="0"/>
                        <a:t>(Chanier &amp; Audras, 2015)</a:t>
                      </a:r>
                      <a:endParaRPr lang="fr-FR" sz="1400" dirty="0"/>
                    </a:p>
                  </a:txBody>
                  <a:tcPr marT="45723" marB="45723" anchor="ctr"/>
                </a:tc>
                <a:tc>
                  <a:txBody>
                    <a:bodyPr/>
                    <a:lstStyle/>
                    <a:p>
                      <a:r>
                        <a:rPr lang="fr-FR" sz="1800" dirty="0" smtClean="0"/>
                        <a:t>184 594 </a:t>
                      </a:r>
                      <a:endParaRPr lang="fr-FR" sz="1800" dirty="0"/>
                    </a:p>
                  </a:txBody>
                  <a:tcPr marT="45723" marB="45723" anchor="ctr"/>
                </a:tc>
                <a:tc>
                  <a:txBody>
                    <a:bodyPr/>
                    <a:lstStyle/>
                    <a:p>
                      <a:r>
                        <a:rPr lang="fr-FR" sz="1800" dirty="0" smtClean="0"/>
                        <a:t>62 + 12 groups</a:t>
                      </a:r>
                      <a:endParaRPr lang="fr-FR" sz="1800" dirty="0"/>
                    </a:p>
                  </a:txBody>
                  <a:tcPr marT="45723" marB="45723" anchor="ctr"/>
                </a:tc>
                <a:tc>
                  <a:txBody>
                    <a:bodyPr/>
                    <a:lstStyle/>
                    <a:p>
                      <a:r>
                        <a:rPr lang="fr-FR" sz="1600" kern="0" dirty="0" smtClean="0">
                          <a:solidFill>
                            <a:schemeClr val="accent2">
                              <a:lumMod val="50000"/>
                            </a:schemeClr>
                          </a:solidFill>
                          <a:effectLst/>
                          <a:latin typeface="+mn-lt"/>
                        </a:rPr>
                        <a:t>- audio: 2 809</a:t>
                      </a:r>
                      <a:br>
                        <a:rPr lang="fr-FR" sz="1600" kern="0" dirty="0" smtClean="0">
                          <a:solidFill>
                            <a:schemeClr val="accent2">
                              <a:lumMod val="50000"/>
                            </a:schemeClr>
                          </a:solidFill>
                          <a:effectLst/>
                          <a:latin typeface="+mn-lt"/>
                        </a:rPr>
                      </a:br>
                      <a:r>
                        <a:rPr lang="fr-FR" sz="1600" kern="0" dirty="0" smtClean="0">
                          <a:solidFill>
                            <a:schemeClr val="accent2">
                              <a:lumMod val="50000"/>
                            </a:schemeClr>
                          </a:solidFill>
                          <a:effectLst/>
                          <a:latin typeface="+mn-lt"/>
                        </a:rPr>
                        <a:t>- chat:  248</a:t>
                      </a:r>
                    </a:p>
                    <a:p>
                      <a:pPr marL="0" indent="0">
                        <a:buFontTx/>
                        <a:buNone/>
                      </a:pPr>
                      <a:r>
                        <a:rPr lang="fr-FR" sz="1600" kern="0" dirty="0" smtClean="0">
                          <a:solidFill>
                            <a:schemeClr val="accent2">
                              <a:lumMod val="50000"/>
                            </a:schemeClr>
                          </a:solidFill>
                          <a:effectLst/>
                          <a:latin typeface="+mn-lt"/>
                        </a:rPr>
                        <a:t>- non-verbal: 1 058</a:t>
                      </a:r>
                    </a:p>
                    <a:p>
                      <a:pPr marL="285750" indent="-285750">
                        <a:buFontTx/>
                        <a:buChar char="-"/>
                      </a:pPr>
                      <a:r>
                        <a:rPr lang="fr-FR" sz="1600" kern="0" dirty="0" smtClean="0">
                          <a:solidFill>
                            <a:schemeClr val="accent2">
                              <a:lumMod val="50000"/>
                            </a:schemeClr>
                          </a:solidFill>
                          <a:effectLst/>
                          <a:latin typeface="+mn-lt"/>
                        </a:rPr>
                        <a:t>blog:</a:t>
                      </a:r>
                      <a:r>
                        <a:rPr lang="fr-FR" sz="1600" kern="0" baseline="0" dirty="0" smtClean="0">
                          <a:solidFill>
                            <a:schemeClr val="accent2">
                              <a:lumMod val="50000"/>
                            </a:schemeClr>
                          </a:solidFill>
                          <a:effectLst/>
                          <a:latin typeface="+mn-lt"/>
                        </a:rPr>
                        <a:t> 779</a:t>
                      </a:r>
                      <a:endParaRPr lang="fr-FR" sz="1600" dirty="0" smtClean="0">
                        <a:solidFill>
                          <a:schemeClr val="accent2">
                            <a:lumMod val="50000"/>
                          </a:schemeClr>
                        </a:solidFill>
                        <a:effectLst/>
                      </a:endParaRPr>
                    </a:p>
                  </a:txBody>
                  <a:tcPr marT="45723" marB="45723" anchor="ctr"/>
                </a:tc>
                <a:tc>
                  <a:txBody>
                    <a:bodyPr/>
                    <a:lstStyle/>
                    <a:p>
                      <a:r>
                        <a:rPr lang="fr-FR" sz="1800" dirty="0" err="1" smtClean="0"/>
                        <a:t>Conference</a:t>
                      </a:r>
                      <a:r>
                        <a:rPr lang="fr-FR" sz="1800" dirty="0" smtClean="0"/>
                        <a:t> system</a:t>
                      </a:r>
                    </a:p>
                  </a:txBody>
                  <a:tcPr marT="45723" marB="45723" anchor="ctr"/>
                </a:tc>
              </a:tr>
              <a:tr h="1196648">
                <a:tc>
                  <a:txBody>
                    <a:bodyPr/>
                    <a:lstStyle/>
                    <a:p>
                      <a:r>
                        <a:rPr lang="fr-FR" sz="1400" dirty="0" smtClean="0"/>
                        <a:t>(Chanier &amp; Wigham, 2015)</a:t>
                      </a:r>
                      <a:endParaRPr lang="fr-FR" sz="1400" dirty="0"/>
                    </a:p>
                  </a:txBody>
                  <a:tcPr marT="45723" marB="45723" anchor="ctr"/>
                </a:tc>
                <a:tc>
                  <a:txBody>
                    <a:bodyPr/>
                    <a:lstStyle/>
                    <a:p>
                      <a:r>
                        <a:rPr lang="fr-FR" sz="1800" dirty="0" smtClean="0"/>
                        <a:t>27 912</a:t>
                      </a:r>
                      <a:endParaRPr lang="fr-FR" sz="1800" dirty="0"/>
                    </a:p>
                  </a:txBody>
                  <a:tcPr marT="45723" marB="45723" anchor="ctr"/>
                </a:tc>
                <a:tc>
                  <a:txBody>
                    <a:bodyPr/>
                    <a:lstStyle/>
                    <a:p>
                      <a:r>
                        <a:rPr lang="fr-FR" sz="1800" dirty="0" smtClean="0"/>
                        <a:t>18 + 4 groups</a:t>
                      </a:r>
                      <a:endParaRPr lang="fr-FR" sz="1800" dirty="0"/>
                    </a:p>
                  </a:txBody>
                  <a:tcPr marT="45723" marB="45723" anchor="ctr"/>
                </a:tc>
                <a:tc>
                  <a:txBody>
                    <a:bodyPr/>
                    <a:lstStyle/>
                    <a:p>
                      <a:r>
                        <a:rPr lang="fr-FR" sz="1600" kern="0" dirty="0" smtClean="0">
                          <a:solidFill>
                            <a:schemeClr val="accent2">
                              <a:lumMod val="50000"/>
                            </a:schemeClr>
                          </a:solidFill>
                          <a:effectLst/>
                          <a:latin typeface="+mn-lt"/>
                        </a:rPr>
                        <a:t>- audio: 1 690</a:t>
                      </a:r>
                      <a:br>
                        <a:rPr lang="fr-FR" sz="1600" kern="0" dirty="0" smtClean="0">
                          <a:solidFill>
                            <a:schemeClr val="accent2">
                              <a:lumMod val="50000"/>
                            </a:schemeClr>
                          </a:solidFill>
                          <a:effectLst/>
                          <a:latin typeface="+mn-lt"/>
                        </a:rPr>
                      </a:br>
                      <a:r>
                        <a:rPr lang="fr-FR" sz="1600" kern="0" dirty="0" smtClean="0">
                          <a:solidFill>
                            <a:schemeClr val="accent2">
                              <a:lumMod val="50000"/>
                            </a:schemeClr>
                          </a:solidFill>
                          <a:effectLst/>
                          <a:latin typeface="+mn-lt"/>
                        </a:rPr>
                        <a:t>- chat:  669</a:t>
                      </a:r>
                    </a:p>
                    <a:p>
                      <a:pPr marL="0" indent="0">
                        <a:buFontTx/>
                        <a:buNone/>
                      </a:pPr>
                      <a:r>
                        <a:rPr lang="fr-FR" sz="1600" kern="0" dirty="0" smtClean="0">
                          <a:solidFill>
                            <a:schemeClr val="accent2">
                              <a:lumMod val="50000"/>
                            </a:schemeClr>
                          </a:solidFill>
                          <a:effectLst/>
                          <a:latin typeface="+mn-lt"/>
                        </a:rPr>
                        <a:t>- non-verbal: 2 452</a:t>
                      </a:r>
                    </a:p>
                  </a:txBody>
                  <a:tcPr marT="45723" marB="45723" anchor="ctr"/>
                </a:tc>
                <a:tc>
                  <a:txBody>
                    <a:bodyPr/>
                    <a:lstStyle/>
                    <a:p>
                      <a:r>
                        <a:rPr lang="fr-FR" sz="1800" dirty="0" smtClean="0"/>
                        <a:t>3D </a:t>
                      </a:r>
                      <a:r>
                        <a:rPr lang="fr-FR" sz="1800" dirty="0" err="1" smtClean="0"/>
                        <a:t>environment</a:t>
                      </a:r>
                      <a:endParaRPr lang="fr-FR" sz="1800" dirty="0" smtClean="0"/>
                    </a:p>
                  </a:txBody>
                  <a:tcPr marT="45723" marB="45723" anchor="ctr"/>
                </a:tc>
              </a:tr>
              <a:tr h="1196648">
                <a:tc>
                  <a:txBody>
                    <a:bodyPr/>
                    <a:lstStyle/>
                    <a:p>
                      <a:r>
                        <a:rPr lang="fr-FR" sz="1400" dirty="0" smtClean="0"/>
                        <a:t>(Chanier , Reffay et al., 2015)</a:t>
                      </a:r>
                      <a:endParaRPr lang="fr-FR" sz="1400" dirty="0"/>
                    </a:p>
                  </a:txBody>
                  <a:tcPr marT="45723" marB="45723" anchor="ctr"/>
                </a:tc>
                <a:tc>
                  <a:txBody>
                    <a:bodyPr/>
                    <a:lstStyle/>
                    <a:p>
                      <a:r>
                        <a:rPr lang="fr-FR" sz="1800" dirty="0" smtClean="0"/>
                        <a:t>127 228</a:t>
                      </a:r>
                      <a:endParaRPr lang="fr-FR" sz="1800" dirty="0"/>
                    </a:p>
                  </a:txBody>
                  <a:tcPr marT="45723" marB="45723" anchor="ctr"/>
                </a:tc>
                <a:tc>
                  <a:txBody>
                    <a:bodyPr/>
                    <a:lstStyle/>
                    <a:p>
                      <a:r>
                        <a:rPr lang="fr-FR" sz="1800" dirty="0" smtClean="0"/>
                        <a:t>16 + 2 groups</a:t>
                      </a:r>
                      <a:endParaRPr lang="fr-FR" sz="1800" dirty="0"/>
                    </a:p>
                  </a:txBody>
                  <a:tcPr marT="45723" marB="45723" anchor="ctr"/>
                </a:tc>
                <a:tc>
                  <a:txBody>
                    <a:bodyPr/>
                    <a:lstStyle/>
                    <a:p>
                      <a:r>
                        <a:rPr lang="fr-FR" sz="1600" kern="0" dirty="0" smtClean="0">
                          <a:solidFill>
                            <a:schemeClr val="accent2">
                              <a:lumMod val="50000"/>
                            </a:schemeClr>
                          </a:solidFill>
                          <a:effectLst/>
                          <a:latin typeface="+mn-lt"/>
                        </a:rPr>
                        <a:t>- audio: 7 718</a:t>
                      </a:r>
                      <a:br>
                        <a:rPr lang="fr-FR" sz="1600" kern="0" dirty="0" smtClean="0">
                          <a:solidFill>
                            <a:schemeClr val="accent2">
                              <a:lumMod val="50000"/>
                            </a:schemeClr>
                          </a:solidFill>
                          <a:effectLst/>
                          <a:latin typeface="+mn-lt"/>
                        </a:rPr>
                      </a:br>
                      <a:r>
                        <a:rPr lang="fr-FR" sz="1600" kern="0" dirty="0" smtClean="0">
                          <a:solidFill>
                            <a:schemeClr val="accent2">
                              <a:lumMod val="50000"/>
                            </a:schemeClr>
                          </a:solidFill>
                          <a:effectLst/>
                          <a:latin typeface="+mn-lt"/>
                        </a:rPr>
                        <a:t>- chat:  1</a:t>
                      </a:r>
                      <a:r>
                        <a:rPr lang="fr-FR" sz="1600" kern="0" baseline="0" dirty="0" smtClean="0">
                          <a:solidFill>
                            <a:schemeClr val="accent2">
                              <a:lumMod val="50000"/>
                            </a:schemeClr>
                          </a:solidFill>
                          <a:effectLst/>
                          <a:latin typeface="+mn-lt"/>
                        </a:rPr>
                        <a:t> 566</a:t>
                      </a:r>
                      <a:endParaRPr lang="fr-FR" sz="1600" kern="0" dirty="0" smtClean="0">
                        <a:solidFill>
                          <a:schemeClr val="accent2">
                            <a:lumMod val="50000"/>
                          </a:schemeClr>
                        </a:solidFill>
                        <a:effectLst/>
                        <a:latin typeface="+mn-lt"/>
                      </a:endParaRPr>
                    </a:p>
                    <a:p>
                      <a:pPr marL="0" indent="0">
                        <a:buFontTx/>
                        <a:buNone/>
                      </a:pPr>
                      <a:r>
                        <a:rPr lang="fr-FR" sz="1600" kern="0" dirty="0" smtClean="0">
                          <a:solidFill>
                            <a:schemeClr val="accent2">
                              <a:lumMod val="50000"/>
                            </a:schemeClr>
                          </a:solidFill>
                          <a:effectLst/>
                          <a:latin typeface="+mn-lt"/>
                        </a:rPr>
                        <a:t>- non-verbal: 5 790</a:t>
                      </a:r>
                    </a:p>
                  </a:txBody>
                  <a:tcPr marT="45723" marB="45723"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800" dirty="0" err="1" smtClean="0"/>
                        <a:t>Conference</a:t>
                      </a:r>
                      <a:r>
                        <a:rPr lang="fr-FR" sz="1800" dirty="0" smtClean="0"/>
                        <a:t> system</a:t>
                      </a:r>
                    </a:p>
                  </a:txBody>
                  <a:tcPr marT="45723" marB="45723" anchor="ctr"/>
                </a:tc>
              </a:tr>
            </a:tbl>
          </a:graphicData>
        </a:graphic>
      </p:graphicFrame>
      <p:sp>
        <p:nvSpPr>
          <p:cNvPr id="4" name="Espace réservé du numéro de diapositive 3"/>
          <p:cNvSpPr>
            <a:spLocks noGrp="1"/>
          </p:cNvSpPr>
          <p:nvPr>
            <p:ph type="sldNum" sz="quarter" idx="4294967295"/>
          </p:nvPr>
        </p:nvSpPr>
        <p:spPr>
          <a:xfrm>
            <a:off x="8358188" y="6500813"/>
            <a:ext cx="642937" cy="252412"/>
          </a:xfrm>
          <a:prstGeom prst="rect">
            <a:avLst/>
          </a:prstGeom>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5F49E0FF-1FF7-4340-B5E2-F2A135D7D4A1}" type="slidenum">
              <a:rPr lang="fr-FR" altLang="fr-FR" sz="1000">
                <a:latin typeface="Verdana" panose="020B0604030504040204" pitchFamily="34" charset="0"/>
              </a:rPr>
              <a:pPr>
                <a:spcBef>
                  <a:spcPct val="0"/>
                </a:spcBef>
                <a:buClrTx/>
                <a:buSzTx/>
                <a:buFontTx/>
                <a:buNone/>
              </a:pPr>
              <a:t>10</a:t>
            </a:fld>
            <a:endParaRPr lang="fr-FR" altLang="fr-FR" sz="1000">
              <a:latin typeface="Verdana" panose="020B0604030504040204" pitchFamily="34" charset="0"/>
            </a:endParaRPr>
          </a:p>
        </p:txBody>
      </p:sp>
      <p:sp>
        <p:nvSpPr>
          <p:cNvPr id="20" name="Titre 6"/>
          <p:cNvSpPr>
            <a:spLocks noGrp="1"/>
          </p:cNvSpPr>
          <p:nvPr>
            <p:ph type="title"/>
          </p:nvPr>
        </p:nvSpPr>
        <p:spPr>
          <a:xfrm>
            <a:off x="683353" y="334271"/>
            <a:ext cx="7765322" cy="970450"/>
          </a:xfrm>
        </p:spPr>
        <p:txBody>
          <a:bodyPr>
            <a:normAutofit fontScale="90000"/>
          </a:bodyPr>
          <a:lstStyle/>
          <a:p>
            <a:r>
              <a:rPr lang="fr-FR" dirty="0" smtClean="0"/>
              <a:t>verbal &amp; non-verbal </a:t>
            </a:r>
            <a:r>
              <a:rPr lang="fr-FR" dirty="0" err="1" smtClean="0"/>
              <a:t>acts</a:t>
            </a:r>
            <a:r>
              <a:rPr lang="fr-FR" dirty="0" smtClean="0"/>
              <a:t> (LETEC </a:t>
            </a:r>
            <a:r>
              <a:rPr lang="fr-FR" dirty="0" err="1" smtClean="0"/>
              <a:t>corpora</a:t>
            </a:r>
            <a:r>
              <a:rPr lang="fr-FR" dirty="0" smtClean="0"/>
              <a:t>)</a:t>
            </a:r>
            <a:endParaRPr lang="fr-FR" dirty="0"/>
          </a:p>
        </p:txBody>
      </p:sp>
      <p:pic>
        <p:nvPicPr>
          <p:cNvPr id="2" name="Image 1"/>
          <p:cNvPicPr>
            <a:picLocks noChangeAspect="1"/>
          </p:cNvPicPr>
          <p:nvPr/>
        </p:nvPicPr>
        <p:blipFill>
          <a:blip r:embed="rId3"/>
          <a:stretch>
            <a:fillRect/>
          </a:stretch>
        </p:blipFill>
        <p:spPr>
          <a:xfrm>
            <a:off x="70880" y="5688857"/>
            <a:ext cx="5895078" cy="1032235"/>
          </a:xfrm>
          <a:prstGeom prst="rect">
            <a:avLst/>
          </a:prstGeom>
        </p:spPr>
      </p:pic>
      <p:pic>
        <p:nvPicPr>
          <p:cNvPr id="3" name="Image 2"/>
          <p:cNvPicPr>
            <a:picLocks noChangeAspect="1"/>
          </p:cNvPicPr>
          <p:nvPr/>
        </p:nvPicPr>
        <p:blipFill>
          <a:blip r:embed="rId4"/>
          <a:stretch>
            <a:fillRect/>
          </a:stretch>
        </p:blipFill>
        <p:spPr>
          <a:xfrm>
            <a:off x="5736055" y="4880744"/>
            <a:ext cx="3615336" cy="2611710"/>
          </a:xfrm>
          <a:prstGeom prst="rect">
            <a:avLst/>
          </a:prstGeom>
        </p:spPr>
      </p:pic>
    </p:spTree>
    <p:extLst>
      <p:ext uri="{BB962C8B-B14F-4D97-AF65-F5344CB8AC3E}">
        <p14:creationId xmlns:p14="http://schemas.microsoft.com/office/powerpoint/2010/main" val="23559025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Interaction </a:t>
            </a:r>
            <a:r>
              <a:rPr lang="fr-FR" dirty="0" err="1" smtClean="0"/>
              <a:t>Space</a:t>
            </a:r>
            <a:r>
              <a:rPr lang="fr-FR" dirty="0" smtClean="0"/>
              <a:t> Model</a:t>
            </a:r>
            <a:endParaRPr lang="fr-FR" dirty="0"/>
          </a:p>
        </p:txBody>
      </p:sp>
      <p:sp>
        <p:nvSpPr>
          <p:cNvPr id="3" name="Espace réservé du texte 2"/>
          <p:cNvSpPr>
            <a:spLocks noGrp="1"/>
          </p:cNvSpPr>
          <p:nvPr>
            <p:ph type="body" idx="1"/>
          </p:nvPr>
        </p:nvSpPr>
        <p:spPr/>
        <p:txBody>
          <a:bodyPr/>
          <a:lstStyle/>
          <a:p>
            <a:r>
              <a:rPr lang="fr-FR" dirty="0" err="1" smtClean="0"/>
              <a:t>Implementation</a:t>
            </a:r>
            <a:r>
              <a:rPr lang="fr-FR" dirty="0" smtClean="0"/>
              <a:t> in CoMeRe </a:t>
            </a:r>
            <a:r>
              <a:rPr lang="fr-FR" dirty="0" err="1" smtClean="0"/>
              <a:t>corpora</a:t>
            </a:r>
            <a:endParaRPr lang="fr-FR" dirty="0"/>
          </a:p>
        </p:txBody>
      </p:sp>
      <p:sp>
        <p:nvSpPr>
          <p:cNvPr id="4" name="Espace réservé du numéro de diapositive 3"/>
          <p:cNvSpPr>
            <a:spLocks noGrp="1"/>
          </p:cNvSpPr>
          <p:nvPr>
            <p:ph type="sldNum" sz="quarter" idx="12"/>
          </p:nvPr>
        </p:nvSpPr>
        <p:spPr/>
        <p:txBody>
          <a:bodyPr/>
          <a:lstStyle/>
          <a:p>
            <a:fld id="{43C33E4C-7496-4CE4-A6C3-FFF2163F1575}" type="slidenum">
              <a:rPr lang="fr-FR" smtClean="0"/>
              <a:t>11</a:t>
            </a:fld>
            <a:endParaRPr lang="fr-FR"/>
          </a:p>
        </p:txBody>
      </p:sp>
    </p:spTree>
    <p:extLst>
      <p:ext uri="{BB962C8B-B14F-4D97-AF65-F5344CB8AC3E}">
        <p14:creationId xmlns:p14="http://schemas.microsoft.com/office/powerpoint/2010/main" val="8537376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6375" y="188913"/>
            <a:ext cx="6335713" cy="681037"/>
          </a:xfrm>
        </p:spPr>
        <p:txBody>
          <a:bodyPr>
            <a:normAutofit fontScale="90000"/>
          </a:bodyPr>
          <a:lstStyle/>
          <a:p>
            <a:pPr>
              <a:defRPr/>
            </a:pPr>
            <a:r>
              <a:rPr lang="fr-FR" dirty="0" err="1" smtClean="0"/>
              <a:t>Environments</a:t>
            </a:r>
            <a:endParaRPr lang="fr-FR" dirty="0"/>
          </a:p>
        </p:txBody>
      </p:sp>
      <p:sp>
        <p:nvSpPr>
          <p:cNvPr id="3" name="Espace réservé du numéro de diapositive 2"/>
          <p:cNvSpPr>
            <a:spLocks noGrp="1"/>
          </p:cNvSpPr>
          <p:nvPr>
            <p:ph type="sldNum" sz="quarter" idx="4294967295"/>
          </p:nvPr>
        </p:nvSpPr>
        <p:spPr>
          <a:xfrm>
            <a:off x="8358188" y="6500813"/>
            <a:ext cx="642937" cy="252412"/>
          </a:xfrm>
          <a:prstGeom prst="rect">
            <a:avLst/>
          </a:prstGeom>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6C0BB462-85D7-4DF6-A97B-AF5E8454E758}" type="slidenum">
              <a:rPr lang="fr-FR" altLang="fr-FR" sz="1000">
                <a:solidFill>
                  <a:srgbClr val="FFFFFF"/>
                </a:solidFill>
                <a:latin typeface="Verdana" panose="020B0604030504040204" pitchFamily="34" charset="0"/>
              </a:rPr>
              <a:pPr>
                <a:spcBef>
                  <a:spcPct val="0"/>
                </a:spcBef>
                <a:buClrTx/>
                <a:buSzTx/>
                <a:buFontTx/>
                <a:buNone/>
              </a:pPr>
              <a:t>12</a:t>
            </a:fld>
            <a:endParaRPr lang="fr-FR" altLang="fr-FR" sz="1000">
              <a:solidFill>
                <a:srgbClr val="FFFFFF"/>
              </a:solidFill>
              <a:latin typeface="Verdana" panose="020B0604030504040204" pitchFamily="34" charset="0"/>
            </a:endParaRPr>
          </a:p>
        </p:txBody>
      </p:sp>
      <p:sp>
        <p:nvSpPr>
          <p:cNvPr id="4" name="ZoneTexte 3"/>
          <p:cNvSpPr txBox="1"/>
          <p:nvPr/>
        </p:nvSpPr>
        <p:spPr>
          <a:xfrm>
            <a:off x="900113" y="2012950"/>
            <a:ext cx="1443037" cy="923925"/>
          </a:xfrm>
          <a:prstGeom prst="rect">
            <a:avLst/>
          </a:prstGeom>
          <a:noFill/>
          <a:ln w="28575">
            <a:solidFill>
              <a:srgbClr val="FF9933"/>
            </a:solidFill>
          </a:ln>
        </p:spPr>
        <p:txBody>
          <a:bodyPr wrap="none">
            <a:spAutoFit/>
          </a:bodyPr>
          <a:lstStyle/>
          <a:p>
            <a:pPr eaLnBrk="1" hangingPunct="1">
              <a:defRPr/>
            </a:pPr>
            <a:r>
              <a:rPr lang="fr-FR" dirty="0">
                <a:solidFill>
                  <a:srgbClr val="FF9933"/>
                </a:solidFill>
              </a:rPr>
              <a:t>Mono</a:t>
            </a:r>
          </a:p>
          <a:p>
            <a:pPr marL="285750" indent="-285750" eaLnBrk="1" hangingPunct="1">
              <a:buFontTx/>
              <a:buChar char="-"/>
              <a:defRPr/>
            </a:pPr>
            <a:r>
              <a:rPr lang="fr-FR" dirty="0">
                <a:solidFill>
                  <a:srgbClr val="FF9933"/>
                </a:solidFill>
              </a:rPr>
              <a:t>Mode</a:t>
            </a:r>
          </a:p>
          <a:p>
            <a:pPr marL="285750" indent="-285750" eaLnBrk="1" hangingPunct="1">
              <a:buFontTx/>
              <a:buChar char="-"/>
              <a:defRPr/>
            </a:pPr>
            <a:r>
              <a:rPr lang="fr-FR" dirty="0" err="1">
                <a:solidFill>
                  <a:srgbClr val="FF9933"/>
                </a:solidFill>
              </a:rPr>
              <a:t>Modality</a:t>
            </a:r>
            <a:endParaRPr lang="fr-FR" dirty="0">
              <a:solidFill>
                <a:srgbClr val="FF9933"/>
              </a:solidFill>
            </a:endParaRPr>
          </a:p>
        </p:txBody>
      </p:sp>
      <p:sp>
        <p:nvSpPr>
          <p:cNvPr id="5" name="ZoneTexte 4"/>
          <p:cNvSpPr txBox="1"/>
          <p:nvPr/>
        </p:nvSpPr>
        <p:spPr>
          <a:xfrm>
            <a:off x="894590" y="3095625"/>
            <a:ext cx="1508746" cy="2062103"/>
          </a:xfrm>
          <a:prstGeom prst="rect">
            <a:avLst/>
          </a:prstGeom>
          <a:noFill/>
        </p:spPr>
        <p:txBody>
          <a:bodyPr wrap="none">
            <a:spAutoFit/>
          </a:bodyPr>
          <a:lstStyle/>
          <a:p>
            <a:pPr marL="285750" indent="-285750" eaLnBrk="1" hangingPunct="1">
              <a:buFontTx/>
              <a:buChar char="-"/>
              <a:defRPr/>
            </a:pPr>
            <a:r>
              <a:rPr lang="fr-FR" dirty="0"/>
              <a:t>Textchat</a:t>
            </a:r>
          </a:p>
          <a:p>
            <a:pPr marL="285750" indent="-285750" eaLnBrk="1" hangingPunct="1">
              <a:buFontTx/>
              <a:buChar char="-"/>
              <a:defRPr/>
            </a:pPr>
            <a:r>
              <a:rPr lang="fr-FR" dirty="0"/>
              <a:t>Forum</a:t>
            </a:r>
          </a:p>
          <a:p>
            <a:pPr marL="285750" indent="-285750" eaLnBrk="1" hangingPunct="1">
              <a:buFontTx/>
              <a:buChar char="-"/>
              <a:defRPr/>
            </a:pPr>
            <a:r>
              <a:rPr lang="fr-FR" dirty="0"/>
              <a:t>SMS</a:t>
            </a:r>
          </a:p>
          <a:p>
            <a:pPr marL="285750" indent="-285750" eaLnBrk="1" hangingPunct="1">
              <a:buFontTx/>
              <a:buChar char="-"/>
              <a:defRPr/>
            </a:pPr>
            <a:r>
              <a:rPr lang="fr-FR" dirty="0"/>
              <a:t>Tweets</a:t>
            </a:r>
          </a:p>
          <a:p>
            <a:pPr marL="285750" indent="-285750" eaLnBrk="1" hangingPunct="1">
              <a:buFontTx/>
              <a:buChar char="-"/>
              <a:defRPr/>
            </a:pPr>
            <a:r>
              <a:rPr lang="fr-FR" dirty="0"/>
              <a:t>Email</a:t>
            </a:r>
          </a:p>
          <a:p>
            <a:pPr marL="285750" indent="-285750" eaLnBrk="1" hangingPunct="1">
              <a:buFontTx/>
              <a:buChar char="-"/>
              <a:defRPr/>
            </a:pPr>
            <a:r>
              <a:rPr lang="fr-FR" dirty="0"/>
              <a:t>Blogs </a:t>
            </a:r>
          </a:p>
          <a:p>
            <a:pPr eaLnBrk="1" hangingPunct="1">
              <a:defRPr/>
            </a:pPr>
            <a:r>
              <a:rPr lang="fr-FR" sz="1000" dirty="0"/>
              <a:t>(image </a:t>
            </a:r>
          </a:p>
          <a:p>
            <a:pPr eaLnBrk="1" hangingPunct="1">
              <a:defRPr/>
            </a:pPr>
            <a:r>
              <a:rPr lang="fr-FR" sz="1000" dirty="0"/>
              <a:t>not </a:t>
            </a:r>
            <a:r>
              <a:rPr lang="fr-FR" sz="1000" dirty="0" err="1"/>
              <a:t>means</a:t>
            </a:r>
            <a:r>
              <a:rPr lang="fr-FR" sz="1000" dirty="0"/>
              <a:t> of </a:t>
            </a:r>
            <a:r>
              <a:rPr lang="fr-FR" sz="1000" dirty="0" smtClean="0"/>
              <a:t>interaction</a:t>
            </a:r>
            <a:r>
              <a:rPr lang="fr-FR" sz="1000" dirty="0"/>
              <a:t>)</a:t>
            </a:r>
          </a:p>
        </p:txBody>
      </p:sp>
      <p:sp>
        <p:nvSpPr>
          <p:cNvPr id="31750" name="ZoneTexte 5"/>
          <p:cNvSpPr txBox="1">
            <a:spLocks noChangeArrowheads="1"/>
          </p:cNvSpPr>
          <p:nvPr/>
        </p:nvSpPr>
        <p:spPr bwMode="auto">
          <a:xfrm>
            <a:off x="2495550" y="2284413"/>
            <a:ext cx="1341438" cy="646112"/>
          </a:xfrm>
          <a:prstGeom prst="rect">
            <a:avLst/>
          </a:prstGeom>
          <a:noFill/>
          <a:ln w="28575">
            <a:solidFill>
              <a:srgbClr val="FF9933"/>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fr-FR" altLang="fr-FR" sz="1800">
                <a:solidFill>
                  <a:srgbClr val="FF9933"/>
                </a:solidFill>
                <a:latin typeface="Verdana" panose="020B0604030504040204" pitchFamily="34" charset="0"/>
              </a:rPr>
              <a:t>Multi</a:t>
            </a:r>
          </a:p>
          <a:p>
            <a:pPr eaLnBrk="1" hangingPunct="1">
              <a:spcBef>
                <a:spcPct val="0"/>
              </a:spcBef>
              <a:buClrTx/>
              <a:buSzTx/>
              <a:buFontTx/>
              <a:buNone/>
            </a:pPr>
            <a:r>
              <a:rPr lang="fr-FR" altLang="fr-FR" sz="1800">
                <a:solidFill>
                  <a:srgbClr val="FF9933"/>
                </a:solidFill>
                <a:latin typeface="Verdana" panose="020B0604030504040204" pitchFamily="34" charset="0"/>
              </a:rPr>
              <a:t>Modalities</a:t>
            </a:r>
          </a:p>
        </p:txBody>
      </p:sp>
      <p:sp>
        <p:nvSpPr>
          <p:cNvPr id="31751" name="ZoneTexte 6"/>
          <p:cNvSpPr txBox="1">
            <a:spLocks noChangeArrowheads="1"/>
          </p:cNvSpPr>
          <p:nvPr/>
        </p:nvSpPr>
        <p:spPr bwMode="auto">
          <a:xfrm>
            <a:off x="2708275" y="3186113"/>
            <a:ext cx="1058863"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fr-FR" altLang="fr-FR" sz="1800" dirty="0">
                <a:latin typeface="Verdana" panose="020B0604030504040204" pitchFamily="34" charset="0"/>
              </a:rPr>
              <a:t>LMS:</a:t>
            </a:r>
            <a:br>
              <a:rPr lang="fr-FR" altLang="fr-FR" sz="1800" dirty="0">
                <a:latin typeface="Verdana" panose="020B0604030504040204" pitchFamily="34" charset="0"/>
              </a:rPr>
            </a:br>
            <a:r>
              <a:rPr lang="fr-FR" altLang="fr-FR" sz="1800" dirty="0">
                <a:latin typeface="Verdana" panose="020B0604030504040204" pitchFamily="34" charset="0"/>
              </a:rPr>
              <a:t>- email</a:t>
            </a:r>
          </a:p>
          <a:p>
            <a:pPr eaLnBrk="1" hangingPunct="1">
              <a:spcBef>
                <a:spcPct val="0"/>
              </a:spcBef>
              <a:buClrTx/>
              <a:buSzTx/>
              <a:buFontTx/>
              <a:buNone/>
            </a:pPr>
            <a:r>
              <a:rPr lang="fr-FR" altLang="fr-FR" sz="1800" dirty="0">
                <a:latin typeface="Verdana" panose="020B0604030504040204" pitchFamily="34" charset="0"/>
              </a:rPr>
              <a:t>- forum</a:t>
            </a:r>
          </a:p>
          <a:p>
            <a:pPr eaLnBrk="1" hangingPunct="1">
              <a:spcBef>
                <a:spcPct val="0"/>
              </a:spcBef>
              <a:buClrTx/>
              <a:buSzTx/>
              <a:buFontTx/>
              <a:buNone/>
            </a:pPr>
            <a:r>
              <a:rPr lang="fr-FR" altLang="fr-FR" sz="1800" dirty="0">
                <a:latin typeface="Verdana" panose="020B0604030504040204" pitchFamily="34" charset="0"/>
              </a:rPr>
              <a:t>- chat</a:t>
            </a:r>
          </a:p>
        </p:txBody>
      </p:sp>
      <p:sp>
        <p:nvSpPr>
          <p:cNvPr id="31752" name="ZoneTexte 7"/>
          <p:cNvSpPr txBox="1">
            <a:spLocks noChangeArrowheads="1"/>
          </p:cNvSpPr>
          <p:nvPr/>
        </p:nvSpPr>
        <p:spPr bwMode="auto">
          <a:xfrm>
            <a:off x="3959225" y="2290763"/>
            <a:ext cx="919163" cy="646112"/>
          </a:xfrm>
          <a:prstGeom prst="rect">
            <a:avLst/>
          </a:prstGeom>
          <a:noFill/>
          <a:ln w="28575">
            <a:solidFill>
              <a:srgbClr val="FF9933"/>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fr-FR" altLang="fr-FR" sz="1800">
                <a:solidFill>
                  <a:srgbClr val="FF9933"/>
                </a:solidFill>
                <a:latin typeface="Verdana" panose="020B0604030504040204" pitchFamily="34" charset="0"/>
              </a:rPr>
              <a:t>Multi</a:t>
            </a:r>
          </a:p>
          <a:p>
            <a:pPr eaLnBrk="1" hangingPunct="1">
              <a:spcBef>
                <a:spcPct val="0"/>
              </a:spcBef>
              <a:buClrTx/>
              <a:buSzTx/>
              <a:buFontTx/>
              <a:buNone/>
            </a:pPr>
            <a:r>
              <a:rPr lang="fr-FR" altLang="fr-FR" sz="1800">
                <a:solidFill>
                  <a:srgbClr val="FF9933"/>
                </a:solidFill>
                <a:latin typeface="Verdana" panose="020B0604030504040204" pitchFamily="34" charset="0"/>
              </a:rPr>
              <a:t>Modes</a:t>
            </a:r>
          </a:p>
        </p:txBody>
      </p:sp>
      <p:sp>
        <p:nvSpPr>
          <p:cNvPr id="9" name="ZoneTexte 8"/>
          <p:cNvSpPr txBox="1"/>
          <p:nvPr/>
        </p:nvSpPr>
        <p:spPr>
          <a:xfrm>
            <a:off x="3973513" y="3284538"/>
            <a:ext cx="1730375" cy="923925"/>
          </a:xfrm>
          <a:prstGeom prst="rect">
            <a:avLst/>
          </a:prstGeom>
          <a:noFill/>
        </p:spPr>
        <p:txBody>
          <a:bodyPr wrap="none">
            <a:spAutoFit/>
          </a:bodyPr>
          <a:lstStyle/>
          <a:p>
            <a:pPr eaLnBrk="1" hangingPunct="1">
              <a:defRPr/>
            </a:pPr>
            <a:r>
              <a:rPr lang="fr-FR" dirty="0" err="1"/>
              <a:t>Conf</a:t>
            </a:r>
            <a:r>
              <a:rPr lang="fr-FR" dirty="0"/>
              <a:t> system:</a:t>
            </a:r>
          </a:p>
          <a:p>
            <a:pPr marL="285750" indent="-285750" eaLnBrk="1" hangingPunct="1">
              <a:buFontTx/>
              <a:buChar char="-"/>
              <a:defRPr/>
            </a:pPr>
            <a:r>
              <a:rPr lang="fr-FR" dirty="0" err="1"/>
              <a:t>Audiochat</a:t>
            </a:r>
            <a:endParaRPr lang="fr-FR" dirty="0"/>
          </a:p>
          <a:p>
            <a:pPr marL="285750" indent="-285750" eaLnBrk="1" hangingPunct="1">
              <a:buFontTx/>
              <a:buChar char="-"/>
              <a:defRPr/>
            </a:pPr>
            <a:r>
              <a:rPr lang="fr-FR" dirty="0" err="1"/>
              <a:t>Textchat</a:t>
            </a:r>
            <a:endParaRPr lang="fr-FR" dirty="0"/>
          </a:p>
        </p:txBody>
      </p:sp>
      <p:sp>
        <p:nvSpPr>
          <p:cNvPr id="31754" name="ZoneTexte 9"/>
          <p:cNvSpPr txBox="1">
            <a:spLocks noChangeArrowheads="1"/>
          </p:cNvSpPr>
          <p:nvPr/>
        </p:nvSpPr>
        <p:spPr bwMode="auto">
          <a:xfrm>
            <a:off x="3381375" y="1387475"/>
            <a:ext cx="912813" cy="369888"/>
          </a:xfrm>
          <a:prstGeom prst="rect">
            <a:avLst/>
          </a:prstGeom>
          <a:noFill/>
          <a:ln w="28575">
            <a:solidFill>
              <a:srgbClr val="FF9933"/>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fr-FR" altLang="fr-FR" sz="1800">
                <a:solidFill>
                  <a:srgbClr val="FF9933"/>
                </a:solidFill>
                <a:latin typeface="Verdana" panose="020B0604030504040204" pitchFamily="34" charset="0"/>
              </a:rPr>
              <a:t>Verbal</a:t>
            </a:r>
          </a:p>
        </p:txBody>
      </p:sp>
      <p:sp>
        <p:nvSpPr>
          <p:cNvPr id="31755" name="ZoneTexte 10"/>
          <p:cNvSpPr txBox="1">
            <a:spLocks noChangeArrowheads="1"/>
          </p:cNvSpPr>
          <p:nvPr/>
        </p:nvSpPr>
        <p:spPr bwMode="auto">
          <a:xfrm>
            <a:off x="6156325" y="1400175"/>
            <a:ext cx="2517775" cy="368300"/>
          </a:xfrm>
          <a:prstGeom prst="rect">
            <a:avLst/>
          </a:prstGeom>
          <a:noFill/>
          <a:ln w="28575">
            <a:solidFill>
              <a:srgbClr val="FF9933"/>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fr-FR" altLang="fr-FR" sz="1800">
                <a:solidFill>
                  <a:srgbClr val="FF9933"/>
                </a:solidFill>
                <a:latin typeface="Verdana" panose="020B0604030504040204" pitchFamily="34" charset="0"/>
              </a:rPr>
              <a:t>Verbal &amp; Non-verbal</a:t>
            </a:r>
          </a:p>
        </p:txBody>
      </p:sp>
      <p:sp>
        <p:nvSpPr>
          <p:cNvPr id="12" name="ZoneTexte 11"/>
          <p:cNvSpPr txBox="1"/>
          <p:nvPr/>
        </p:nvSpPr>
        <p:spPr>
          <a:xfrm>
            <a:off x="6479200" y="2260600"/>
            <a:ext cx="2017860" cy="3231654"/>
          </a:xfrm>
          <a:prstGeom prst="rect">
            <a:avLst/>
          </a:prstGeom>
          <a:noFill/>
        </p:spPr>
        <p:txBody>
          <a:bodyPr wrap="none">
            <a:spAutoFit/>
          </a:bodyPr>
          <a:lstStyle/>
          <a:p>
            <a:pPr eaLnBrk="1" hangingPunct="1">
              <a:defRPr/>
            </a:pPr>
            <a:r>
              <a:rPr lang="fr-FR" dirty="0" err="1" smtClean="0"/>
              <a:t>Conference</a:t>
            </a:r>
            <a:r>
              <a:rPr lang="fr-FR" dirty="0" smtClean="0"/>
              <a:t> </a:t>
            </a:r>
            <a:r>
              <a:rPr lang="fr-FR" dirty="0"/>
              <a:t>system,</a:t>
            </a:r>
          </a:p>
          <a:p>
            <a:pPr eaLnBrk="1" hangingPunct="1">
              <a:defRPr/>
            </a:pPr>
            <a:r>
              <a:rPr lang="fr-FR" dirty="0"/>
              <a:t>3D </a:t>
            </a:r>
            <a:r>
              <a:rPr lang="fr-FR" dirty="0" err="1" smtClean="0"/>
              <a:t>environment</a:t>
            </a:r>
            <a:endParaRPr lang="fr-FR" dirty="0"/>
          </a:p>
          <a:p>
            <a:pPr eaLnBrk="1" hangingPunct="1">
              <a:defRPr/>
            </a:pPr>
            <a:r>
              <a:rPr lang="fr-FR" dirty="0"/>
              <a:t>Etc.</a:t>
            </a:r>
          </a:p>
          <a:p>
            <a:pPr marL="285750" indent="-285750" eaLnBrk="1" hangingPunct="1">
              <a:buFontTx/>
              <a:buChar char="-"/>
              <a:defRPr/>
            </a:pPr>
            <a:r>
              <a:rPr lang="fr-FR" dirty="0" err="1"/>
              <a:t>Audiochat</a:t>
            </a:r>
            <a:endParaRPr lang="fr-FR" dirty="0"/>
          </a:p>
          <a:p>
            <a:pPr marL="285750" indent="-285750" eaLnBrk="1" hangingPunct="1">
              <a:buFontTx/>
              <a:buChar char="-"/>
              <a:defRPr/>
            </a:pPr>
            <a:r>
              <a:rPr lang="fr-FR" dirty="0"/>
              <a:t>Textchat</a:t>
            </a:r>
          </a:p>
          <a:p>
            <a:pPr marL="285750" indent="-285750" eaLnBrk="1" hangingPunct="1">
              <a:buFontTx/>
              <a:buChar char="-"/>
              <a:defRPr/>
            </a:pPr>
            <a:r>
              <a:rPr lang="fr-FR" dirty="0"/>
              <a:t>Icones</a:t>
            </a:r>
          </a:p>
          <a:p>
            <a:pPr marL="285750" indent="-285750" eaLnBrk="1" hangingPunct="1">
              <a:buFontTx/>
              <a:buChar char="-"/>
              <a:defRPr/>
            </a:pPr>
            <a:r>
              <a:rPr lang="fr-FR" dirty="0" err="1"/>
              <a:t>Collec</a:t>
            </a:r>
            <a:r>
              <a:rPr lang="fr-FR" dirty="0"/>
              <a:t> </a:t>
            </a:r>
            <a:r>
              <a:rPr lang="fr-FR" dirty="0" err="1"/>
              <a:t>prod</a:t>
            </a:r>
            <a:endParaRPr lang="fr-FR" dirty="0"/>
          </a:p>
          <a:p>
            <a:pPr eaLnBrk="1" hangingPunct="1">
              <a:defRPr/>
            </a:pPr>
            <a:r>
              <a:rPr lang="fr-FR" sz="1400" dirty="0"/>
              <a:t>       </a:t>
            </a:r>
            <a:r>
              <a:rPr lang="fr-FR" sz="1400" dirty="0" smtClean="0"/>
              <a:t>     </a:t>
            </a:r>
            <a:r>
              <a:rPr lang="fr-FR" sz="1400" dirty="0" err="1" smtClean="0"/>
              <a:t>Whiteboard</a:t>
            </a:r>
            <a:endParaRPr lang="fr-FR" sz="1400" dirty="0"/>
          </a:p>
          <a:p>
            <a:pPr eaLnBrk="1" hangingPunct="1">
              <a:defRPr/>
            </a:pPr>
            <a:r>
              <a:rPr lang="fr-FR" sz="1400" dirty="0"/>
              <a:t>      </a:t>
            </a:r>
            <a:r>
              <a:rPr lang="fr-FR" sz="1400" dirty="0" smtClean="0"/>
              <a:t>      </a:t>
            </a:r>
            <a:r>
              <a:rPr lang="fr-FR" sz="1400" dirty="0"/>
              <a:t>Word proc.</a:t>
            </a:r>
          </a:p>
          <a:p>
            <a:pPr eaLnBrk="1" hangingPunct="1">
              <a:defRPr/>
            </a:pPr>
            <a:r>
              <a:rPr lang="fr-FR" sz="1400" dirty="0"/>
              <a:t>      </a:t>
            </a:r>
            <a:r>
              <a:rPr lang="fr-FR" sz="1400" dirty="0" smtClean="0"/>
              <a:t>       </a:t>
            </a:r>
            <a:r>
              <a:rPr lang="fr-FR" sz="1400" dirty="0" err="1"/>
              <a:t>Semantic</a:t>
            </a:r>
            <a:r>
              <a:rPr lang="fr-FR" sz="1400" dirty="0"/>
              <a:t> </a:t>
            </a:r>
            <a:r>
              <a:rPr lang="fr-FR" sz="1400" dirty="0" err="1"/>
              <a:t>maps</a:t>
            </a:r>
            <a:endParaRPr lang="fr-FR" sz="1400" dirty="0"/>
          </a:p>
          <a:p>
            <a:pPr marL="285750" indent="-285750" eaLnBrk="1" hangingPunct="1">
              <a:buFontTx/>
              <a:buChar char="-"/>
              <a:defRPr/>
            </a:pPr>
            <a:r>
              <a:rPr lang="fr-FR" dirty="0"/>
              <a:t>Avatars</a:t>
            </a:r>
          </a:p>
          <a:p>
            <a:pPr marL="285750" indent="-285750" eaLnBrk="1" hangingPunct="1">
              <a:buFontTx/>
              <a:buChar char="-"/>
              <a:defRPr/>
            </a:pPr>
            <a:r>
              <a:rPr lang="fr-FR" dirty="0"/>
              <a:t>…</a:t>
            </a:r>
          </a:p>
        </p:txBody>
      </p:sp>
      <p:cxnSp>
        <p:nvCxnSpPr>
          <p:cNvPr id="14" name="Connecteur droit 13"/>
          <p:cNvCxnSpPr/>
          <p:nvPr/>
        </p:nvCxnSpPr>
        <p:spPr>
          <a:xfrm flipH="1">
            <a:off x="2343150" y="1757363"/>
            <a:ext cx="1038225" cy="25558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Connecteur droit 15"/>
          <p:cNvCxnSpPr>
            <a:stCxn id="31754" idx="2"/>
          </p:cNvCxnSpPr>
          <p:nvPr/>
        </p:nvCxnSpPr>
        <p:spPr>
          <a:xfrm flipH="1">
            <a:off x="3492500" y="1757363"/>
            <a:ext cx="344488" cy="52705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Connecteur droit 17"/>
          <p:cNvCxnSpPr>
            <a:endCxn id="31752" idx="0"/>
          </p:cNvCxnSpPr>
          <p:nvPr/>
        </p:nvCxnSpPr>
        <p:spPr>
          <a:xfrm>
            <a:off x="3959225" y="1757363"/>
            <a:ext cx="460375" cy="5334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flipH="1">
            <a:off x="4189413" y="908050"/>
            <a:ext cx="649287" cy="47942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a:off x="4878388" y="908050"/>
            <a:ext cx="1277937" cy="49212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Ellipse 5"/>
          <p:cNvSpPr/>
          <p:nvPr/>
        </p:nvSpPr>
        <p:spPr>
          <a:xfrm>
            <a:off x="752263" y="2936875"/>
            <a:ext cx="1713125" cy="2611225"/>
          </a:xfrm>
          <a:prstGeom prst="ellipse">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llipse 20"/>
          <p:cNvSpPr/>
          <p:nvPr/>
        </p:nvSpPr>
        <p:spPr>
          <a:xfrm>
            <a:off x="2495550" y="2977012"/>
            <a:ext cx="1429478" cy="1659625"/>
          </a:xfrm>
          <a:prstGeom prst="ellipse">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Ellipse 22"/>
          <p:cNvSpPr/>
          <p:nvPr/>
        </p:nvSpPr>
        <p:spPr>
          <a:xfrm>
            <a:off x="3955190" y="2983362"/>
            <a:ext cx="1545603" cy="1610863"/>
          </a:xfrm>
          <a:prstGeom prst="ellipse">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llipse 24"/>
          <p:cNvSpPr/>
          <p:nvPr/>
        </p:nvSpPr>
        <p:spPr>
          <a:xfrm>
            <a:off x="5938887" y="1945694"/>
            <a:ext cx="2931735" cy="3602406"/>
          </a:xfrm>
          <a:prstGeom prst="ellipse">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916267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77888" y="160338"/>
            <a:ext cx="7543800" cy="1431925"/>
          </a:xfrm>
        </p:spPr>
        <p:txBody>
          <a:bodyPr/>
          <a:lstStyle/>
          <a:p>
            <a:pPr>
              <a:defRPr/>
            </a:pPr>
            <a:r>
              <a:rPr lang="fr-FR" dirty="0" smtClean="0"/>
              <a:t>Interaction </a:t>
            </a:r>
            <a:r>
              <a:rPr lang="fr-FR" dirty="0" err="1"/>
              <a:t>S</a:t>
            </a:r>
            <a:r>
              <a:rPr lang="fr-FR" dirty="0" err="1" smtClean="0"/>
              <a:t>pace</a:t>
            </a:r>
            <a:r>
              <a:rPr lang="fr-FR" dirty="0" smtClean="0"/>
              <a:t> Model</a:t>
            </a:r>
            <a:endParaRPr lang="fr-FR" dirty="0"/>
          </a:p>
        </p:txBody>
      </p:sp>
      <p:sp>
        <p:nvSpPr>
          <p:cNvPr id="3" name="Espace réservé du numéro de diapositive 2"/>
          <p:cNvSpPr>
            <a:spLocks noGrp="1"/>
          </p:cNvSpPr>
          <p:nvPr>
            <p:ph type="sldNum" sz="quarter" idx="4294967295"/>
          </p:nvPr>
        </p:nvSpPr>
        <p:spPr>
          <a:xfrm>
            <a:off x="8358188" y="6415970"/>
            <a:ext cx="642937" cy="252412"/>
          </a:xfrm>
          <a:prstGeom prst="rect">
            <a:avLst/>
          </a:prstGeom>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2FCE1D0C-4FCA-4689-9105-0A8F4E3981DA}" type="slidenum">
              <a:rPr lang="fr-FR" altLang="fr-FR" sz="1000">
                <a:solidFill>
                  <a:srgbClr val="FFFFFF"/>
                </a:solidFill>
                <a:latin typeface="Verdana" panose="020B0604030504040204" pitchFamily="34" charset="0"/>
              </a:rPr>
              <a:pPr>
                <a:spcBef>
                  <a:spcPct val="0"/>
                </a:spcBef>
                <a:buClrTx/>
                <a:buSzTx/>
                <a:buFontTx/>
                <a:buNone/>
              </a:pPr>
              <a:t>13</a:t>
            </a:fld>
            <a:endParaRPr lang="fr-FR" altLang="fr-FR" sz="1000">
              <a:solidFill>
                <a:srgbClr val="FFFFFF"/>
              </a:solidFill>
              <a:latin typeface="Verdana" panose="020B0604030504040204" pitchFamily="34" charset="0"/>
            </a:endParaRPr>
          </a:p>
        </p:txBody>
      </p:sp>
      <p:sp>
        <p:nvSpPr>
          <p:cNvPr id="30724" name="AutoShape 2" descr="data:image/jpeg;base64,/9j/4AAQSkZJRgABAQAAAQABAAD/2wCEAAkGBhQSEBUUExQVFBUVFRcYFRcYGBgXHBcXGBUVFxcVFxcXHCYeGBwkGRcUHy8gJCcpLCwsFR4xNTAqNSYrLCkBCQoKDgwOGg8PGiwkHx8sKSkpLCwpLCwsKSkpKSksKSwpLCwsLCksLCkpLCksLCksLCkpKSkpLCkpLCkpLCksKf/AABEIALcBFAMBIgACEQEDEQH/xAAcAAAABwEBAAAAAAAAAAAAAAAAAQIDBAUGBwj/xABDEAACAQIDBQUFBQUHBAMBAAABAgMAEQQSIQUGMUFREyJhcYEHMkKRoRQjUrHBYnKC0fAVM0OSorLhU2NzwhYlNCT/xAAZAQADAQEBAAAAAAAAAAAAAAAAAQIDBAX/xAAnEQACAgICAgEDBQEAAAAAAAAAAQIRITEDEiJBUQRhcRMUMoGRUv/aAAwDAQACEQMRAD8A0qY5utPJi36msli8DmidUwahirBTmi0JBANwetSY8IoABwR4cQYv0cGvNr7nQayPaLipcW3XHM/M1hZoAHjyx4qJLsZCrSH4e6LKzczfhyqXDjEvZcYwP4ZlX8nVG+tUm1piwaDEbMglJJDqTxIY8eut6qMduMzn7uYMnND3S3gW6eGnjQwuPnJeyRSqj5cyMULEKpJAa6mxNve5VLXbqLbtA8P/AJFsP863T60XkZlsRu7MjEyI0UZsMinRraAsy6DTkOQF71IhUKAAAAOAGgHpW4g2iSvEMp9Qf50xiNkwS8V7Nuq8PUcKUn2BYMsr08hqZjd25I9V+8XqvEDxXjWX2zvXDhg2dryAXVLEFjysbWt4+dT1bdDtIn7wbxx4OIu+rH3E5sf0HU1k92t3JdozfbMZfs7/AHaHgwvoAOSD61H3f2HJtGf7Vi/7u/cTkwB0UDkg+tWe/wBvicOv2aA5XK99hp2a20VbcCR8h9N4rr4R37ZDd5ei63g3/wANg/uxeWRdMiaBbcmbgPIXqDsbfXaGJGeHBRmLqzlb+TMQD6CqHcT2f9tbEYkdzikZ+P8Aab9nw5+XHpW1Nqx4PDtK+iotlAsLngqADqbCpl0j4pWxq3li9h7aXExlgCjIxSRG4o68VNtD51YVg/ZRM8qYqZ/8We/ra7W/zAelbwCs5qpUVF2gCou19rx4aJpZWCqo9SeSqOZPShtHasWHiaWVwqrx5m/4QOZ8K5hDDiNu4rM148LEdBfgOg5GQjieA+V3CF5ehOVYQMLhp9uYrtJLx4WM2AHIfhXq50u3L5CuoYfDxwxBECpHGNBwCgcz+d6PCYOOCJY4wEjQaDgABqST8yTXM96N5pdpzjB4L+7v334BwOLE8ox9fkKvPI6WEhfx/JJ/+ZTYjaoGCGeIKFkDXCMATeX9m17A8Tp1tXQS1VW7W7UeChyR6sdZHI1c/oOgqxY1nySTdL0VFP2EXpqeJXUqyhgeIIuKUxpF6zGQJoWQFbGaI8VbvOo8L++PA6+J4VEwGLcJnALwknKLlpI1Ggv+LndfeXhraqSPfVm2kYYQZomABtxVh7zqTpl630008dPiMEQxkisH+JT7snn0b9r53FbtViXsj8FpszamUq6NpxVgbgit3sfbizCxsH/Py/lXCsPvBMdoPHDh2Eai8ymwIPEyLrlBPCw97jW12dtHRXQ3B4Hh6EciDVRk+N/YTSkdVoVUbB22Jlyt74HzHXzq3rsTUlaMWqBQoUKYgUKFCgAUKFCgDkWxtsR4mISRElSSNQRqOI1qyU+NV+ydnrBCkScEUAePU+ZNz61k9g704iXacmHjIlgDuczDVEXjZhx72gvfiK8xR7XWkdV1s6AvpSnjDCzAMOh1+hpIpa1AyJ/YUXFF7M9YyYz65dD6imsfs7EGJo0lDhhYiRbHKfeAdBbUXFyp41aqa5vtDbk77c7DBykKcqzA95LqCZGynTRbC45itYJyJdI1jrEhBKvgm/EpHZnwJF4z/EAagwb8hcc2DZWmZRftIlv8OY5kueA5qT5Vq5mVQSxAXmSQB9dKpYdhQCQz4Xs45SLMyBWRhe9mUacQNQQaE09g0XWz9rBlzRuGHO3I9CDqp8DUPeXdbDbRjyyrkkGqSKBcHx6jqKq9p4kIC8qNFMBZJYj3ZG4Kpa3Am3dkFvGpkW0ZIgBiQo0H3qXyXI+IHVNeZ08RwpptZQYY1jtnnCocwGRFNiOFlH00HCuXbmbBOPxT4mcXQPmI/G5Nwv7oFr+grtqYkMpVgHRhYg6ggj6i1UWK2EmDwzthImdFzP2Sm7am5y34gdNTYc6qLpPrtif3F4vHxwxmSRgiINT4cgB16AVyHeDb021cUsUSnJmtFH+bvyvbUnkKm43CbQ2pIM0ZiiB7oa6IvjrqzW52+Vb3dLdGLAr3e/Kw70hGvkv4VprrxK3sWZfgtt3tjLhMNHCmuUd4/iY6s3z+lqshTY1o7VzN27NDL777jJjUzpZJ1Gh5P+y36GtFs3Ax4eFY41CIg4dNNST9bmng1Um9e7IxkJUO0b2OVgSAf2XA95fyq1K6i3gVVlGL3s3pl2hN9iwXeQmzuNM9uOvKMdefyvst191o8DDkTvO1jI/Nj08FHIUxuRuyuDwwutpnv2pvfUMQAD+G1iPOr52qpzX8Y6FFe2JZjTTmlM1NE61iWA1zvezep8TJ9jwd2zGzuD73VQeSjm36cVb372PPJ9jwd2LHK7Lz6op6dTV7upuqmDj5NKw77/8Aqvh+dbxS412lv0jN+WER9nbPg2VhTJIbsbZ2A1ZjwRB04/mahYH2jmVyEwkrqOJQ5iPMWt9atd9tiPisLkjtnVw4BNr2DC1+XGrHYmAEOHjjVctkW4/asMxPje9HaNdpZbHTukNQzpiF7bDtZ1upuCOHGKVeI/McR4tPj1Vg6A5ma0sNrtcWzOANAVFjm4MLc7Vn5ttCLbYVD3ZVSOYcs9jY+Y7v1rWYvDkP2sY74FmH40vfLfqOKnr4Gm1VX7Fstdm7QtldGuDYqRXQtj7VEyX+Ie8P18q5JDiAhDrrDIdf+25Nr25AnQjkfM1o9j7TaJwR6jqOYp8c+j+wpRtHR6FNYXEiRAy8CP6FO13GAKFChQAKFChQBwvfbb/2XCMVNpJO5H6+83oL+pFMezLYHYYXtWFpJ7N5J8A9dT6isxiydqbVEY1ghuDb8CnvH+JtPK1dWRbAACwHAV58vCCj7ezoWXY4pp1abWnUFYmhVb27fGDwjzfFbLGOrtoPQan0rM+yTd8rE+LkvnmJCk8cl7lv4m/2jrVRvlO20tqR4KI/dxGzEcM3GV/QDL5jxrqWHgWNFRBZEAVR0AFgPkK3l4Qr2zNZdnI5YJdq7XeCZ2WOJpO5+FI2tZRwzG418fCtrtXcuCDDO+FBw80SF0kRmucovZ7mzA2trVt/8dgGL+1KpWaxDEMQGBFu8OB5fIVn/advSkGFaBWBmmGWw4oh95m6XGg8/Cq7uTSiFUrZM3E3r/tDDN2gHaJZZRbRgQbNbobHTqDVk2CeH+570dtYSeA/7TH3f3Tp5ViPYzgWCzzHRWKIviVzFvlcV0gtWfJUZNIccoz+zZ3u7QL9ypymBtHBGrFAT934IdDa4terzAbUDDMhuOY4EEcVIOqkdDUTG4HMc8ZySgWDcmH4XHxL9RfSqh8U7TDso8k4F5lJsjINAS1u8TwVhqPitwpbDRqcTAJO8mjcx1/5qGjU1s/aQcXW6kGzqeKtzVh1+h4i4qwkjDjMvvcx1qWrGhpb0sMaQgpdQUCiY0ZpLGgBDPTTNSnNMs9ABM1UO9Wy5Z4SIJmje1rBrK4/CenmPWrkvSTTTcXaBqzFbAwsGzcIJ57iWQWII73E/doPS5P/ABR7O37lxUpTDxRKeXbSWJ8go19L1qMXsqGUgyxpIQCBmANgeNr1y3fXd/7HiQ0V1jfvIde6wOqg+GhHnXTDryN3szlcVjR0CXauLi70uGWQDiYHuR/A4BPpWc237TGClIYnjc6ZpLAr5L1861W6+2hisKknxjuyfvjj89D61ZmMHiAfMVncYvyiOm1hnNPZ/u9JJiBiZAQiEsC3xueYvxte5NdQpJWiAqOSbm7KjHqisxuBUSAvcwyGzpfuiQ2AdhzB4EcL2PWpmAcqxiYklRdCfiS9hc9RwPoedSJYgylWFwwII6g8ap2aW4ULmkw5vnJAzob2AA1JZQQb2AZapeSol4OibqbVytkY6Nw8G/5rX1yzZ+KBCsp7rAEH6j1ro2x8d2sQb4ho3mK6eCd+LM+SPsm0KFCukyBQoUKAOAezfYXYYbtGH3k1m8k+Afr61skNR47dLeFPoa8qUuzs60qVEhTVFvfvamCgY69qy2iGU2zHgS1rADjx5VeIaE0CupV1DqeKsAQfMGiLSeQZg/ZZslYcPJjpyAZL2ZuUam7Nf9ph/pFE/tI+1TmKGWPCRf8AWlGZm1t3F91fWtTjd0oZMMMMM0cPaZ2RDxF75Lm+Vc1jp0rFb4eytVjMuDzEr70ROa45lCdb+HPlXRGUJStmbTSwa07qO6X/ALQxbXHFZFAIPQKtrVVweyjCh88jzTG9znYC5/aKi5+dY7cT2gHB/cz5mhvpbVojzsOa+FdW2XtlMTH2kWYoTYMVK5vEBuI8aU+8BrrIew+GSNAkahEUWVVFgKVRlqaL1zlii1Q8fgxIAQcsi3yONSp5gjmp4Ec/OxqQxpoyjQEjXgOvl1osCmxOOteS2TEJZXj1++GuVVHFr6lW5G4POrjZ+0Q6h1Oh4jgQRoVYciDoR4VF2jgcxWRLCWO+QnmD7yH9lhp4aHlVe2OVAcSO6l7YhDoVYd3P+8vA/iW1uAq96EazQi49aFQsJiunA/rU+1TvIxNNMadJplzSGNu1RpGp6RqjM1SCEFqFFQoGGKgba2LHiojHJe3FSOKt1FTr0YNNNp2goymwtw2w0hZcU4U8VUBc1uAa5P5VrSKF6MU5TctiUUgA0ZFHlpYFSMQoqNtBchWYfBpJ4xta5/hNm9D1qVM4RWZtFUFieNgNSachZJEuCHVxxGoYEdeYIqljImQsGuSVo+TfeR+p+8UeTEH+Pwrabr4uz25OLH94aj6Xrn2HwaRIXAPaYd7OxJLNH5nkYmBt1WtZgHsbg9CD4jUVqn1kmiKtUdBoU3h5syK3UA05XonMChQoUAcoiNSUNRovWpSV452DqmnBSFpVMBWaivSaRmoArcVuzhZJO0fDxM97lio1PUjgfWp97CwAAHADgBQL00WpttioUXpBakXpLNSGKLVivaftNUwyx/G7hl/ZCcW+tvU1smcWudLcf51zHCf/AGe1S51hjN/DIh7o/ibX1NbcKz2foifwbfdDDyphI+2dndhmOY3Kg8Fuegt8zVZvru0s2WQuyIGHbBdbrw7TLwuvXp5Vp89C19DrcWqFyNS7DrFFbsuP7ORh7lky3hYm5sB3kJ5kcR4HwrRYKe+lZHECQD7OilpEIeByQAqg6ZidTbVCANQRwvVzsvGh1Vxz4j8JBsynxBBHpTfyCLxxUWQ1IZ7ioUr1DKGpJKZNG1FUggqO9DLRigYSi9KtRqlL7OgYWSnMlGkdOiLSkA0Ep1Y6dEetYzf3fj7ODh8PriG0YjXs79LfGeXSrhFydITdIi7/AG+AQNhIO/K4ySEC+XNplFuLG/pfrV1uDu3LhMPlmcln73Zk92PwHiedtPzqFuDuF9ntiMSLzsLqDr2YPM9XPXletyq3rWclFdIkRTeWZPe7bLYK0qw9t2w7Mrc++typIAubqXFvCrLc7HNLhImZSjr3HU3BUrawIOuq5Tr1qbtlbR9preJkk4clbvc/wFqVEuXEyAaiREkHiVJRj8jHUWutUOsm42DNdCvQ3Hkdf51aVntgTd8DqpHy1rQ138TuJzzVMFChQrUg5TDUqMVFgqYgrxzsFilUVEWpgExpotRu1Ms1AAY/11pstWX373hfCxRtGbMZRfxUAkqfPSrfZW10xEKyxnRhqOYPNT4g1Ti1HsK80TS1EWpBpjFYxI0LyMFUcSb/AKVIzP8AtC252OF7MHvzXUeCC2c/W3rTm4exvs+FBI781nbwFu4voDf+KstE39p7Tvxhj16fdqdPVm/Pwrplq3n4RUP9Ijl2GdaNRRA0Ctc5bIe1oyAJVF2iObxKf4i+q6+aiihYJNp7k4zqRwzgDN/mWzfwtViFrOpskAS5czSwMHhuxNktmVFXgARnT0rSOVQma7DPdSKiSPrY05gJgwVge6wBHkdfyNQ9qbRhim7OSRUZhmUMbXBNtCdDqDzpU2Asihlp6GG4uDcciNR9KkJg6goiLHSxFU1cHTywa/PwpDISw06IKmLH/V/0pToByvQMjLDS2AUFibAC5J0AHjTppfK2lAjCb8e0FMOnZYZlknfmpDCMHnpxboPWmvZ7uCYrYrFgmZu8itqUvrna/wAZ+nnws09nkEe0ExMark7xaIjuq/wug8+XLiK1Zbx/Wt3NRj1h/ZCi27Ytx00oiOZpAfjRrLe/Dh0rEsE0KsrKdcylT5EEVQ7PicfZZHkL5laJhZVC3Q9Bf34gNSavMxIqh+0qsWUsLx4uwFwD/wDoHAXv7r1cSWbHZUuVlPRh9e7WtrEYKWzHXlf5G9bZTpXX9M8GPKsh0KBoV1GJyvDrUxBUXDVMWvIOsDUyzWpx2qLK9AwneqLbO+GGw5KySd8cUUFj68h6mpO19txYdM0rhRyHEnwC8TXId6N4BipMyplHU6sfM8h4VtxcXd50RKVEvfLewYxkyKVVL8SLkm2thw0qp2ft6eBSsMrRhtSFPPr4VX0dd6ikqMG23Zudy8HNiJRPNJIyqe7mZjdutr8BXQ6zm4W01mwoUWDxd1gNL/hb1H5Vpwtedytubv0dEEqIOH2DDFL20a5GYENl0VgddV4XvzqwFLEelKEVZtt7LSE5aWI6cSKnFj1NSMaWM1X7RcQzRym+VrxNlUsTfvR6LcnvAj+OrhY7+tQ9t4fNA+Ud5AJF/ejIcfVbetVHYmiJu23ddMrL2chCqwsRG3fS415G38NUvtm2VnwkM41MblG/dcafVR860SG2KVh7s8PzKEMv+l2/y1abXwCYjAzxOuZcua37uvHzFawl1nZDVqjzrs7bc8BvDK8f7rED5cDWt2T7YMVFpKsc48Rkb/Mun0osXuFE+sUjL4MLj58aosduZiI+C5x1X+XGuvtxz2ZVKOjpmyva7hJCO2V4T1Izr811+lazAbaw89zDNHJ+6wJ9RxrzbNh2U2ZSp8QR+dFHIVNwSCOBBsfmKiX00Xoa5Wtnp0yeVJ+0C9ri9r28PKuB7P3+xsNrTM4Hwyd8fM6/Wl7b34lxEkcoHZSxi2dGYXHlWX7WV7L/AFUd4z+tNvi1XKGYAsbKLgXPHS/HSuT4L2uyrCVkjDygd175QfFlt+Vqa3J2jLi9o9tM5cojEdFvoAo4KNTU/t5JNy9D/UT0dgMlJD1BbEUS4m1c5qT+0ohJrxqH239f80SYgf16UCJqyVnsZDHkxbZEzrKGDZRm0SFtGtfrVuJfSs7tHH2XGKEka9u8AMo+5Tjrfl0rSBMjZYaTvG9uDflW8wkmaND1UflXN8LN3j610TZv9zH+4v5V0/TbZlykm9FRkUVdhgcwwq6VKYaVyTA+12ZWGeGNl8CQfmb1o8V7WcMIM6qzSH/Dtax8W4AeV6858M16OjujWYrEhAWYhQBqSbADxJrn28ntNVbphe+f+ofdH7o+LzOlYzeDeyfGN941k5Rroo9OZ8TVTDAzsFUFmPAAXJrohwJZkS5/A5jcfJM5eR2djzY39PAeFO7M2PLO2WNCep5DzNbHd72as1nxOg/AOP8AEeXlXQMDsZI1CogVRyAtSn9Qo4iEeNvZyaHciZsR2XIAF3toL8h1NbuDcbDiML2YOmp5+prWRYQX0FPrhbVyz5pSNVBIyewtzkw0pkjZhmWxXkdeNaNcNUw4fzFKVBWbk3llpUR0hpwRU9ofCia3Lj140gMZ7TN4JMLAixEq0pYFxxUKASF6E34+FR91PZ4rRJNipJXllUOAHZcgYXF2BuWsQa1e393osbB2U2bjdWFgyt1HHlyqRhcOIIEjZyyxKAXaw7qi125DQVsuSoVHZHW5WzJ4TeN8Fj/sWIftYpMphlY99c2iq5+LUWvx4HnptgAdLCx41wveLapx2080XAyJHF5KQAfU3PrXeGktwp80etP2KDuzJ4JZVTDMzqVin7HKEINszwAs+Y34oeAra4AA3Xkw1/KsRtXacccWKjaVEdZu0RSwDEkRSiy8fevWxwM3fH9c6h7TKOYZsjsn4GZePQkVITF0nbseXG4gf9wn52b9aj3rSiSTMqSCzqrA/iANVGM3Rw78AUP7J0+VWAkoCWhNrQb2ZTE7iyf4TB/A6Gs1JHYkaaG2mv1rqEneBBvY6GxtpVS26kB4J9T/ADrohzf9Gbh8GCq33c3hfCSZlAZWFnU8x4HkaRtzZXYy5V90+7/KtbsrdqDImdAWsLk3Nzz8K0nOPXPsmMXZqtlbwx4lM8R81NrqehqJvdtx4MIzR6OSFDdL8T58aThsDHDcxoqE9NPnancXEs0ZjdQVYa/z8DXClFSv0b5ozO7u7mJxCieTEzJm1WzMWI6kk2A8K0+ztsPFiPss7Z2K5opPdzjW6sBoGFvWlYQrDCF4JGoFzyA5sfKsHj9uHE7RhaO+VHRUPMjNct66+laq+Vu9EPxOsrpe9v69apMTL91iv2pQo/yQpUszkePhoaplZyvvrkkxF8pXX+95MG6LfhWMEXJmtw84ufC9dN2N/wDni/8AGv5VybD3PTXQWvzNq6/gockSL+FVHyAro+m2zPlHqFChXYYHiChQoUDNZux7O58UFkb7qI/EfeYdVXp4muobF3Sw+FFo11tqx1Y+ZNUGxdtPHh4kJ4Rp/tFWabf8a87lnOTr0dMEkaMxgClKQNazf9tcedGdrk3rCmaGjMo60ZmrPnafDWiG078uVKgL55waLt/69KpPt9G2O4cKKAuzNpVLvJvhBg1Ge7ORdUXifEn4R4mj+29T5Vjdr7jHEPJK8/3rsSot3QOCr14WrTjUW/Jkyb9GjweKx+IXOJIMOh4Kq9swH7TXyg1B2xunjMSMsuOBTmojyg+YU6+tc9wG0Z9nYkjUFTZ0J7rj9dOBrp+zd74JkUrIoZrDIxAbMeVudbTjLjzHX4Ii1LDC3a3GgwbCS5llANmawC/uryPib1pzPVX9p116UsTiueTcnbNEktGb29urDisRiZZC4aONCoUgDSNiL6dVrabOxJIQ34hT8wDWTxu1USXEhiRmiTgrH4ZRqVBtx51c7KmJSP8AdT8hVybpWJUUW9Cf/wB03iVP+gVW1Ybyd7HS+Sf7RUF1tWhIV6K9JIoWoAWHpYkpkEUAaAGNobOE2W/wMCP5Ue0pplQCBQzHmSLL8+dSAaW2gp2KjCx44iYjFCR+TAuQR42HHyrWx7HiIDQtJHcXVkdjcciVYkGqje3ZuZRKouV0a3TkfShutt9Vj7KRspHuE8CD8Pz/ADreXlHtEzWHTHdobv4uXu9uJF6ElfmoFqm7ubsjDt2khDvwW3BeROupP5VbtJ0t50sSHw8uNYvklVFqKuyQ+OyqzXtlUk3vyF6r8FjFdcOqurWBd8pvYhLa24d5/pSNqDMvZ3/vCENtNDq3+kNUTYmykgllMd+Crqb2OrEcPFKUUutjbdm33dXtMREo5yL8gb3+ldmrlns1wufF5jr2aE8uLd0frXU66OBVGzLkeQUKFCtzM8QVZbD2UZpBcdxTdz/6+ZraYrcrCxm4EjeDNp9ADSSgUZVAVRwA0FYPmTWDRQ+RTS60pZKZvR1gaEkTmljEmomajDVNDsnHE60tcTVer0sPrSaHZYriqWuJuarBJSlmpdR2Wf2r0p77WbiqpZqVJPc0uoWO7Y2VFiQO1XUaKwNiPX9DTWyd34MMcyKS/wCJjcgeHSgMRTge/wDKncqqwpbLBsUP+P50+kxtpVQJ+tO/aNKjqOxMk4H2pv2ABrbhEfn71W+Bmsqi99FH0FZKfFOUmsoKvJlvcg/BHwtY/Or+Cax9f686uUSUyJjjfFy/w/7RTciUeGbNNM3V7fIAfpTsiUXkZCdaIGnXWmjVCEA0ZbSjYU2VoAdU0eemyaMUALZ/lTEWAiBzBEB65RS9KF6Yh3Pr1tSlm9aazCkPNZTfQDU60qCxqfF2lBOa0aklgCbFuBIGvug8udSdmNoGPFyXN+WbUf6bCq0G6BTcGZrt4LxPyQAetWgbgBqSQAAeugAFW1iiV8nWfZVgvuZZj/iPlH7qD+Zrc1X7v7NEGFiiAtkRQf3rXb63qwrriqVGLdsFChQqhHBNoLVLOlXuLWqfELXmROpkKhelMKRetSQwaF6K9C9IA6ANJvQJoAWGo703ehmoAdD0oPTN6q9u7UaJQF0Zr69ALX/Omo26Bui8NGGqg2ds5igaSWS7C4AYi16eXHtFKI5TmVvcfgelm/nTcPSDsXay/KnJMRYa8KiK9NbQl+7NuLd0ebG361KWR2JiYmKEH45M5+bSfnarZJuGtvWqTDpaW2ZmVE0vY2LG3G3Ral4rEgRtYC9j534CnJZEmT9hi6FvxMT8yamSqaLZOHywqPCnXjrC8mhAdaaZbVLdLcNajSCrTJGDSTTjAim2FUIhbR2gsKZj5AdTVdg9uSyaiEleoP8APQ1L25swzRgKe8puL8D1FS8NCFVVAtYAVqnFRJzYeFxKuDY2toQdCD0I5UuqbHYkR4uOx98ZXHUE2Un+uVXQ1qWqBMBqPi7vaMHjqx6KP5nT50/LMFBJ4AXNV0eJuDY2lkNrc0HK46AXPiT40RQMkYMEsWJvbuqbWuAe8dPHT+Gtl7O9i/aMehIukP3jacx7o+f5VlI1CqAvIWHpXb/Zlu/9mwQdh95PaRr8hbur8tfWtILtImTpGuoUKFdJkChQoUAcIxJFVeIo6FeXE6yBIKaNFQrVEBXohQoUwDFFQoUgDor0VCmAA1RNo7NWYAHQjgRyoUKadZQbJUIIUAm9gBfyrNbwYztJQo+DT1PH9KFCteLdkS0amJrDXprTE0l5UXoC/wCg/Mn0oUKyWygYE5sz295j8h3R+X1pUveZE/E4v5DX+VChRL2CNhGllHlTbg0KFcqNiK96jyLQoVaJIWNnEaM54KCbVlcDNiMQ5IkKKONjoPALzoqFdMMRbMpbSNGsTZLF7tbRsoHzFZ47wTd4ZVupsT46jhehQquNJ3YpYG9kbPeWTtX1AN734kcB4Vp/WjoVM3bGsEQjOxHwxkFvFrXA8hoflR4TvntD8QsvgnL1PH5dKFCh6A1W4ewPteNVW/u4xncdQOC+ptXe1AAsNAOFFQrfjVIzlsVQoUK0JBehQoUAf//Z"/>
          <p:cNvSpPr>
            <a:spLocks noChangeAspect="1" noChangeArrowheads="1"/>
          </p:cNvSpPr>
          <p:nvPr/>
        </p:nvSpPr>
        <p:spPr bwMode="auto">
          <a:xfrm>
            <a:off x="173038"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fr-FR" altLang="fr-FR" sz="1800">
              <a:latin typeface="Verdana" panose="020B0604030504040204" pitchFamily="34" charset="0"/>
            </a:endParaRPr>
          </a:p>
        </p:txBody>
      </p:sp>
      <p:pic>
        <p:nvPicPr>
          <p:cNvPr id="3072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575" y="1279124"/>
            <a:ext cx="1314450" cy="871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2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944" y="4727576"/>
            <a:ext cx="1454150" cy="966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2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888" y="1652588"/>
            <a:ext cx="1090612" cy="144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2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43763" y="2441575"/>
            <a:ext cx="1655762" cy="1303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2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1500" y="4314120"/>
            <a:ext cx="3182938"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30" name="Picture 8" descr="C:\Users\Thierry\Dropbox\Papiers_slides\1111-recall-archi21\recall-wigham-chanier_figures\figure5.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5963" y="5636507"/>
            <a:ext cx="2362200"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1" name="Picture 9" descr="C:\Users\Thierry\Dropbox\ArchivesPerso120905\Papiers_slides\06_02_Alsic\doc\Lyceum2.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11638" y="5446007"/>
            <a:ext cx="1439862"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ZoneTexte 4"/>
          <p:cNvSpPr txBox="1">
            <a:spLocks noChangeArrowheads="1"/>
          </p:cNvSpPr>
          <p:nvPr/>
        </p:nvSpPr>
        <p:spPr bwMode="auto">
          <a:xfrm>
            <a:off x="2959894" y="3217430"/>
            <a:ext cx="21320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fr-FR" altLang="fr-FR" sz="2400" b="1" dirty="0">
                <a:solidFill>
                  <a:srgbClr val="FF9933"/>
                </a:solidFill>
                <a:latin typeface="Verdana" panose="020B0604030504040204" pitchFamily="34" charset="0"/>
              </a:rPr>
              <a:t>Interaction</a:t>
            </a:r>
          </a:p>
          <a:p>
            <a:pPr eaLnBrk="1" hangingPunct="1">
              <a:spcBef>
                <a:spcPct val="0"/>
              </a:spcBef>
              <a:buClrTx/>
              <a:buSzTx/>
              <a:buFontTx/>
              <a:buNone/>
            </a:pPr>
            <a:r>
              <a:rPr lang="fr-FR" altLang="fr-FR" sz="2400" b="1" dirty="0" err="1">
                <a:solidFill>
                  <a:srgbClr val="FF9933"/>
                </a:solidFill>
                <a:latin typeface="Verdana" panose="020B0604030504040204" pitchFamily="34" charset="0"/>
              </a:rPr>
              <a:t>Space</a:t>
            </a:r>
            <a:endParaRPr lang="fr-FR" altLang="fr-FR" sz="2400" b="1" dirty="0">
              <a:solidFill>
                <a:srgbClr val="FF9933"/>
              </a:solidFill>
              <a:latin typeface="Verdana" panose="020B0604030504040204" pitchFamily="34" charset="0"/>
            </a:endParaRPr>
          </a:p>
        </p:txBody>
      </p:sp>
      <p:sp>
        <p:nvSpPr>
          <p:cNvPr id="30733" name="ZoneTexte 12"/>
          <p:cNvSpPr txBox="1">
            <a:spLocks noChangeArrowheads="1"/>
          </p:cNvSpPr>
          <p:nvPr/>
        </p:nvSpPr>
        <p:spPr bwMode="auto">
          <a:xfrm>
            <a:off x="2008981" y="1953786"/>
            <a:ext cx="15478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fr-FR" altLang="fr-FR" sz="2400" b="1" dirty="0">
                <a:solidFill>
                  <a:srgbClr val="FF9933"/>
                </a:solidFill>
                <a:latin typeface="Verdana" panose="020B0604030504040204" pitchFamily="34" charset="0"/>
              </a:rPr>
              <a:t>Time(s)</a:t>
            </a:r>
          </a:p>
        </p:txBody>
      </p:sp>
      <p:sp>
        <p:nvSpPr>
          <p:cNvPr id="30734" name="ZoneTexte 13"/>
          <p:cNvSpPr txBox="1">
            <a:spLocks noChangeArrowheads="1"/>
          </p:cNvSpPr>
          <p:nvPr/>
        </p:nvSpPr>
        <p:spPr bwMode="auto">
          <a:xfrm>
            <a:off x="5405438" y="3040063"/>
            <a:ext cx="18383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fr-FR" altLang="fr-FR" sz="2400" b="1">
                <a:solidFill>
                  <a:srgbClr val="FF9933"/>
                </a:solidFill>
                <a:latin typeface="Verdana" panose="020B0604030504040204" pitchFamily="34" charset="0"/>
              </a:rPr>
              <a:t>Locations</a:t>
            </a:r>
          </a:p>
        </p:txBody>
      </p:sp>
      <p:sp>
        <p:nvSpPr>
          <p:cNvPr id="30735" name="ZoneTexte 14"/>
          <p:cNvSpPr txBox="1">
            <a:spLocks noChangeArrowheads="1"/>
          </p:cNvSpPr>
          <p:nvPr/>
        </p:nvSpPr>
        <p:spPr bwMode="auto">
          <a:xfrm>
            <a:off x="691356" y="4353720"/>
            <a:ext cx="22621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fr-FR" altLang="fr-FR" sz="2400" b="1" dirty="0">
                <a:solidFill>
                  <a:srgbClr val="FF9933"/>
                </a:solidFill>
                <a:latin typeface="Verdana" panose="020B0604030504040204" pitchFamily="34" charset="0"/>
              </a:rPr>
              <a:t>Participants</a:t>
            </a:r>
          </a:p>
        </p:txBody>
      </p:sp>
      <p:sp>
        <p:nvSpPr>
          <p:cNvPr id="30736" name="ZoneTexte 15"/>
          <p:cNvSpPr txBox="1">
            <a:spLocks noChangeArrowheads="1"/>
          </p:cNvSpPr>
          <p:nvPr/>
        </p:nvSpPr>
        <p:spPr bwMode="auto">
          <a:xfrm>
            <a:off x="3273425" y="4614157"/>
            <a:ext cx="25765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fr-FR" altLang="fr-FR" sz="2400" b="1">
                <a:solidFill>
                  <a:srgbClr val="FF9933"/>
                </a:solidFill>
                <a:latin typeface="Verdana" panose="020B0604030504040204" pitchFamily="34" charset="0"/>
              </a:rPr>
              <a:t>Environments</a:t>
            </a:r>
          </a:p>
        </p:txBody>
      </p:sp>
      <p:sp>
        <p:nvSpPr>
          <p:cNvPr id="8" name="Forme libre 7"/>
          <p:cNvSpPr/>
          <p:nvPr/>
        </p:nvSpPr>
        <p:spPr>
          <a:xfrm>
            <a:off x="5372100" y="1228725"/>
            <a:ext cx="3686175" cy="2876550"/>
          </a:xfrm>
          <a:custGeom>
            <a:avLst/>
            <a:gdLst>
              <a:gd name="connsiteX0" fmla="*/ 2438400 w 3686299"/>
              <a:gd name="connsiteY0" fmla="*/ 0 h 2876550"/>
              <a:gd name="connsiteX1" fmla="*/ 2286000 w 3686299"/>
              <a:gd name="connsiteY1" fmla="*/ 19050 h 2876550"/>
              <a:gd name="connsiteX2" fmla="*/ 2238375 w 3686299"/>
              <a:gd name="connsiteY2" fmla="*/ 28575 h 2876550"/>
              <a:gd name="connsiteX3" fmla="*/ 2181225 w 3686299"/>
              <a:gd name="connsiteY3" fmla="*/ 47625 h 2876550"/>
              <a:gd name="connsiteX4" fmla="*/ 2124075 w 3686299"/>
              <a:gd name="connsiteY4" fmla="*/ 76200 h 2876550"/>
              <a:gd name="connsiteX5" fmla="*/ 1943100 w 3686299"/>
              <a:gd name="connsiteY5" fmla="*/ 95250 h 2876550"/>
              <a:gd name="connsiteX6" fmla="*/ 1543050 w 3686299"/>
              <a:gd name="connsiteY6" fmla="*/ 123825 h 2876550"/>
              <a:gd name="connsiteX7" fmla="*/ 1343025 w 3686299"/>
              <a:gd name="connsiteY7" fmla="*/ 152400 h 2876550"/>
              <a:gd name="connsiteX8" fmla="*/ 1171575 w 3686299"/>
              <a:gd name="connsiteY8" fmla="*/ 171450 h 2876550"/>
              <a:gd name="connsiteX9" fmla="*/ 1104900 w 3686299"/>
              <a:gd name="connsiteY9" fmla="*/ 180975 h 2876550"/>
              <a:gd name="connsiteX10" fmla="*/ 809625 w 3686299"/>
              <a:gd name="connsiteY10" fmla="*/ 190500 h 2876550"/>
              <a:gd name="connsiteX11" fmla="*/ 657225 w 3686299"/>
              <a:gd name="connsiteY11" fmla="*/ 200025 h 2876550"/>
              <a:gd name="connsiteX12" fmla="*/ 590550 w 3686299"/>
              <a:gd name="connsiteY12" fmla="*/ 209550 h 2876550"/>
              <a:gd name="connsiteX13" fmla="*/ 523875 w 3686299"/>
              <a:gd name="connsiteY13" fmla="*/ 228600 h 2876550"/>
              <a:gd name="connsiteX14" fmla="*/ 495300 w 3686299"/>
              <a:gd name="connsiteY14" fmla="*/ 257175 h 2876550"/>
              <a:gd name="connsiteX15" fmla="*/ 457200 w 3686299"/>
              <a:gd name="connsiteY15" fmla="*/ 285750 h 2876550"/>
              <a:gd name="connsiteX16" fmla="*/ 409575 w 3686299"/>
              <a:gd name="connsiteY16" fmla="*/ 342900 h 2876550"/>
              <a:gd name="connsiteX17" fmla="*/ 371475 w 3686299"/>
              <a:gd name="connsiteY17" fmla="*/ 409575 h 2876550"/>
              <a:gd name="connsiteX18" fmla="*/ 333375 w 3686299"/>
              <a:gd name="connsiteY18" fmla="*/ 466725 h 2876550"/>
              <a:gd name="connsiteX19" fmla="*/ 314325 w 3686299"/>
              <a:gd name="connsiteY19" fmla="*/ 504825 h 2876550"/>
              <a:gd name="connsiteX20" fmla="*/ 247650 w 3686299"/>
              <a:gd name="connsiteY20" fmla="*/ 590550 h 2876550"/>
              <a:gd name="connsiteX21" fmla="*/ 190500 w 3686299"/>
              <a:gd name="connsiteY21" fmla="*/ 685800 h 2876550"/>
              <a:gd name="connsiteX22" fmla="*/ 171450 w 3686299"/>
              <a:gd name="connsiteY22" fmla="*/ 771525 h 2876550"/>
              <a:gd name="connsiteX23" fmla="*/ 152400 w 3686299"/>
              <a:gd name="connsiteY23" fmla="*/ 990600 h 2876550"/>
              <a:gd name="connsiteX24" fmla="*/ 133350 w 3686299"/>
              <a:gd name="connsiteY24" fmla="*/ 1038225 h 2876550"/>
              <a:gd name="connsiteX25" fmla="*/ 123825 w 3686299"/>
              <a:gd name="connsiteY25" fmla="*/ 1085850 h 2876550"/>
              <a:gd name="connsiteX26" fmla="*/ 114300 w 3686299"/>
              <a:gd name="connsiteY26" fmla="*/ 1114425 h 2876550"/>
              <a:gd name="connsiteX27" fmla="*/ 95250 w 3686299"/>
              <a:gd name="connsiteY27" fmla="*/ 1190625 h 2876550"/>
              <a:gd name="connsiteX28" fmla="*/ 85725 w 3686299"/>
              <a:gd name="connsiteY28" fmla="*/ 1247775 h 2876550"/>
              <a:gd name="connsiteX29" fmla="*/ 66675 w 3686299"/>
              <a:gd name="connsiteY29" fmla="*/ 1323975 h 2876550"/>
              <a:gd name="connsiteX30" fmla="*/ 47625 w 3686299"/>
              <a:gd name="connsiteY30" fmla="*/ 1457325 h 2876550"/>
              <a:gd name="connsiteX31" fmla="*/ 28575 w 3686299"/>
              <a:gd name="connsiteY31" fmla="*/ 1533525 h 2876550"/>
              <a:gd name="connsiteX32" fmla="*/ 19050 w 3686299"/>
              <a:gd name="connsiteY32" fmla="*/ 1666875 h 2876550"/>
              <a:gd name="connsiteX33" fmla="*/ 9525 w 3686299"/>
              <a:gd name="connsiteY33" fmla="*/ 1704975 h 2876550"/>
              <a:gd name="connsiteX34" fmla="*/ 0 w 3686299"/>
              <a:gd name="connsiteY34" fmla="*/ 1819275 h 2876550"/>
              <a:gd name="connsiteX35" fmla="*/ 9525 w 3686299"/>
              <a:gd name="connsiteY35" fmla="*/ 1971675 h 2876550"/>
              <a:gd name="connsiteX36" fmla="*/ 19050 w 3686299"/>
              <a:gd name="connsiteY36" fmla="*/ 2019300 h 2876550"/>
              <a:gd name="connsiteX37" fmla="*/ 28575 w 3686299"/>
              <a:gd name="connsiteY37" fmla="*/ 2076450 h 2876550"/>
              <a:gd name="connsiteX38" fmla="*/ 38100 w 3686299"/>
              <a:gd name="connsiteY38" fmla="*/ 2105025 h 2876550"/>
              <a:gd name="connsiteX39" fmla="*/ 47625 w 3686299"/>
              <a:gd name="connsiteY39" fmla="*/ 2152650 h 2876550"/>
              <a:gd name="connsiteX40" fmla="*/ 57150 w 3686299"/>
              <a:gd name="connsiteY40" fmla="*/ 2209800 h 2876550"/>
              <a:gd name="connsiteX41" fmla="*/ 85725 w 3686299"/>
              <a:gd name="connsiteY41" fmla="*/ 2238375 h 2876550"/>
              <a:gd name="connsiteX42" fmla="*/ 104775 w 3686299"/>
              <a:gd name="connsiteY42" fmla="*/ 2266950 h 2876550"/>
              <a:gd name="connsiteX43" fmla="*/ 161925 w 3686299"/>
              <a:gd name="connsiteY43" fmla="*/ 2305050 h 2876550"/>
              <a:gd name="connsiteX44" fmla="*/ 190500 w 3686299"/>
              <a:gd name="connsiteY44" fmla="*/ 2324100 h 2876550"/>
              <a:gd name="connsiteX45" fmla="*/ 228600 w 3686299"/>
              <a:gd name="connsiteY45" fmla="*/ 2343150 h 2876550"/>
              <a:gd name="connsiteX46" fmla="*/ 371475 w 3686299"/>
              <a:gd name="connsiteY46" fmla="*/ 2428875 h 2876550"/>
              <a:gd name="connsiteX47" fmla="*/ 428625 w 3686299"/>
              <a:gd name="connsiteY47" fmla="*/ 2447925 h 2876550"/>
              <a:gd name="connsiteX48" fmla="*/ 466725 w 3686299"/>
              <a:gd name="connsiteY48" fmla="*/ 2476500 h 2876550"/>
              <a:gd name="connsiteX49" fmla="*/ 609600 w 3686299"/>
              <a:gd name="connsiteY49" fmla="*/ 2514600 h 2876550"/>
              <a:gd name="connsiteX50" fmla="*/ 781050 w 3686299"/>
              <a:gd name="connsiteY50" fmla="*/ 2562225 h 2876550"/>
              <a:gd name="connsiteX51" fmla="*/ 895350 w 3686299"/>
              <a:gd name="connsiteY51" fmla="*/ 2609850 h 2876550"/>
              <a:gd name="connsiteX52" fmla="*/ 1181100 w 3686299"/>
              <a:gd name="connsiteY52" fmla="*/ 2686050 h 2876550"/>
              <a:gd name="connsiteX53" fmla="*/ 1314450 w 3686299"/>
              <a:gd name="connsiteY53" fmla="*/ 2724150 h 2876550"/>
              <a:gd name="connsiteX54" fmla="*/ 1647825 w 3686299"/>
              <a:gd name="connsiteY54" fmla="*/ 2819400 h 2876550"/>
              <a:gd name="connsiteX55" fmla="*/ 1800225 w 3686299"/>
              <a:gd name="connsiteY55" fmla="*/ 2828925 h 2876550"/>
              <a:gd name="connsiteX56" fmla="*/ 2066925 w 3686299"/>
              <a:gd name="connsiteY56" fmla="*/ 2847975 h 2876550"/>
              <a:gd name="connsiteX57" fmla="*/ 2552700 w 3686299"/>
              <a:gd name="connsiteY57" fmla="*/ 2876550 h 2876550"/>
              <a:gd name="connsiteX58" fmla="*/ 2733675 w 3686299"/>
              <a:gd name="connsiteY58" fmla="*/ 2867025 h 2876550"/>
              <a:gd name="connsiteX59" fmla="*/ 2838450 w 3686299"/>
              <a:gd name="connsiteY59" fmla="*/ 2847975 h 2876550"/>
              <a:gd name="connsiteX60" fmla="*/ 2876550 w 3686299"/>
              <a:gd name="connsiteY60" fmla="*/ 2828925 h 2876550"/>
              <a:gd name="connsiteX61" fmla="*/ 2933700 w 3686299"/>
              <a:gd name="connsiteY61" fmla="*/ 2819400 h 2876550"/>
              <a:gd name="connsiteX62" fmla="*/ 2962275 w 3686299"/>
              <a:gd name="connsiteY62" fmla="*/ 2809875 h 2876550"/>
              <a:gd name="connsiteX63" fmla="*/ 2990850 w 3686299"/>
              <a:gd name="connsiteY63" fmla="*/ 2790825 h 2876550"/>
              <a:gd name="connsiteX64" fmla="*/ 3257550 w 3686299"/>
              <a:gd name="connsiteY64" fmla="*/ 2800350 h 2876550"/>
              <a:gd name="connsiteX65" fmla="*/ 3514725 w 3686299"/>
              <a:gd name="connsiteY65" fmla="*/ 2790825 h 2876550"/>
              <a:gd name="connsiteX66" fmla="*/ 3571875 w 3686299"/>
              <a:gd name="connsiteY66" fmla="*/ 2762250 h 2876550"/>
              <a:gd name="connsiteX67" fmla="*/ 3600450 w 3686299"/>
              <a:gd name="connsiteY67" fmla="*/ 2743200 h 2876550"/>
              <a:gd name="connsiteX68" fmla="*/ 3619500 w 3686299"/>
              <a:gd name="connsiteY68" fmla="*/ 2714625 h 2876550"/>
              <a:gd name="connsiteX69" fmla="*/ 3648075 w 3686299"/>
              <a:gd name="connsiteY69" fmla="*/ 2695575 h 2876550"/>
              <a:gd name="connsiteX70" fmla="*/ 3657600 w 3686299"/>
              <a:gd name="connsiteY70" fmla="*/ 2667000 h 2876550"/>
              <a:gd name="connsiteX71" fmla="*/ 3676650 w 3686299"/>
              <a:gd name="connsiteY71" fmla="*/ 2628900 h 2876550"/>
              <a:gd name="connsiteX72" fmla="*/ 3686175 w 3686299"/>
              <a:gd name="connsiteY72" fmla="*/ 2562225 h 2876550"/>
              <a:gd name="connsiteX73" fmla="*/ 3667125 w 3686299"/>
              <a:gd name="connsiteY73" fmla="*/ 2238375 h 2876550"/>
              <a:gd name="connsiteX74" fmla="*/ 3638550 w 3686299"/>
              <a:gd name="connsiteY74" fmla="*/ 2143125 h 2876550"/>
              <a:gd name="connsiteX75" fmla="*/ 3629025 w 3686299"/>
              <a:gd name="connsiteY75" fmla="*/ 2114550 h 2876550"/>
              <a:gd name="connsiteX76" fmla="*/ 3619500 w 3686299"/>
              <a:gd name="connsiteY76" fmla="*/ 2085975 h 2876550"/>
              <a:gd name="connsiteX77" fmla="*/ 3609975 w 3686299"/>
              <a:gd name="connsiteY77" fmla="*/ 2019300 h 2876550"/>
              <a:gd name="connsiteX78" fmla="*/ 3600450 w 3686299"/>
              <a:gd name="connsiteY78" fmla="*/ 1990725 h 2876550"/>
              <a:gd name="connsiteX79" fmla="*/ 3581400 w 3686299"/>
              <a:gd name="connsiteY79" fmla="*/ 1924050 h 2876550"/>
              <a:gd name="connsiteX80" fmla="*/ 3590925 w 3686299"/>
              <a:gd name="connsiteY80" fmla="*/ 1600200 h 2876550"/>
              <a:gd name="connsiteX81" fmla="*/ 3609975 w 3686299"/>
              <a:gd name="connsiteY81" fmla="*/ 1428750 h 2876550"/>
              <a:gd name="connsiteX82" fmla="*/ 3629025 w 3686299"/>
              <a:gd name="connsiteY82" fmla="*/ 904875 h 2876550"/>
              <a:gd name="connsiteX83" fmla="*/ 3619500 w 3686299"/>
              <a:gd name="connsiteY83" fmla="*/ 590550 h 2876550"/>
              <a:gd name="connsiteX84" fmla="*/ 3590925 w 3686299"/>
              <a:gd name="connsiteY84" fmla="*/ 523875 h 2876550"/>
              <a:gd name="connsiteX85" fmla="*/ 3581400 w 3686299"/>
              <a:gd name="connsiteY85" fmla="*/ 495300 h 2876550"/>
              <a:gd name="connsiteX86" fmla="*/ 3552825 w 3686299"/>
              <a:gd name="connsiteY86" fmla="*/ 447675 h 2876550"/>
              <a:gd name="connsiteX87" fmla="*/ 3543300 w 3686299"/>
              <a:gd name="connsiteY87" fmla="*/ 419100 h 2876550"/>
              <a:gd name="connsiteX88" fmla="*/ 3505200 w 3686299"/>
              <a:gd name="connsiteY88" fmla="*/ 381000 h 2876550"/>
              <a:gd name="connsiteX89" fmla="*/ 3476625 w 3686299"/>
              <a:gd name="connsiteY89" fmla="*/ 342900 h 2876550"/>
              <a:gd name="connsiteX90" fmla="*/ 3390900 w 3686299"/>
              <a:gd name="connsiteY90" fmla="*/ 266700 h 2876550"/>
              <a:gd name="connsiteX91" fmla="*/ 3314700 w 3686299"/>
              <a:gd name="connsiteY91" fmla="*/ 219075 h 2876550"/>
              <a:gd name="connsiteX92" fmla="*/ 3276600 w 3686299"/>
              <a:gd name="connsiteY92" fmla="*/ 200025 h 2876550"/>
              <a:gd name="connsiteX93" fmla="*/ 3228975 w 3686299"/>
              <a:gd name="connsiteY93" fmla="*/ 190500 h 2876550"/>
              <a:gd name="connsiteX94" fmla="*/ 3181350 w 3686299"/>
              <a:gd name="connsiteY94" fmla="*/ 171450 h 2876550"/>
              <a:gd name="connsiteX95" fmla="*/ 3038475 w 3686299"/>
              <a:gd name="connsiteY95" fmla="*/ 123825 h 2876550"/>
              <a:gd name="connsiteX96" fmla="*/ 3000375 w 3686299"/>
              <a:gd name="connsiteY96" fmla="*/ 114300 h 2876550"/>
              <a:gd name="connsiteX97" fmla="*/ 2895600 w 3686299"/>
              <a:gd name="connsiteY97" fmla="*/ 85725 h 2876550"/>
              <a:gd name="connsiteX98" fmla="*/ 2819400 w 3686299"/>
              <a:gd name="connsiteY98" fmla="*/ 66675 h 2876550"/>
              <a:gd name="connsiteX99" fmla="*/ 2324100 w 3686299"/>
              <a:gd name="connsiteY99" fmla="*/ 47625 h 287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686299" h="2876550">
                <a:moveTo>
                  <a:pt x="2438400" y="0"/>
                </a:moveTo>
                <a:cubicBezTo>
                  <a:pt x="2351049" y="8735"/>
                  <a:pt x="2358212" y="5920"/>
                  <a:pt x="2286000" y="19050"/>
                </a:cubicBezTo>
                <a:cubicBezTo>
                  <a:pt x="2270072" y="21946"/>
                  <a:pt x="2253994" y="24315"/>
                  <a:pt x="2238375" y="28575"/>
                </a:cubicBezTo>
                <a:cubicBezTo>
                  <a:pt x="2219002" y="33859"/>
                  <a:pt x="2199761" y="39902"/>
                  <a:pt x="2181225" y="47625"/>
                </a:cubicBezTo>
                <a:cubicBezTo>
                  <a:pt x="2161565" y="55817"/>
                  <a:pt x="2144960" y="72023"/>
                  <a:pt x="2124075" y="76200"/>
                </a:cubicBezTo>
                <a:cubicBezTo>
                  <a:pt x="2064595" y="88096"/>
                  <a:pt x="2003457" y="89214"/>
                  <a:pt x="1943100" y="95250"/>
                </a:cubicBezTo>
                <a:cubicBezTo>
                  <a:pt x="1700850" y="119475"/>
                  <a:pt x="1785833" y="112264"/>
                  <a:pt x="1543050" y="123825"/>
                </a:cubicBezTo>
                <a:lnTo>
                  <a:pt x="1343025" y="152400"/>
                </a:lnTo>
                <a:cubicBezTo>
                  <a:pt x="1286101" y="160532"/>
                  <a:pt x="1228667" y="164599"/>
                  <a:pt x="1171575" y="171450"/>
                </a:cubicBezTo>
                <a:cubicBezTo>
                  <a:pt x="1149284" y="174125"/>
                  <a:pt x="1127320" y="179795"/>
                  <a:pt x="1104900" y="180975"/>
                </a:cubicBezTo>
                <a:cubicBezTo>
                  <a:pt x="1006560" y="186151"/>
                  <a:pt x="908012" y="186313"/>
                  <a:pt x="809625" y="190500"/>
                </a:cubicBezTo>
                <a:cubicBezTo>
                  <a:pt x="758772" y="192664"/>
                  <a:pt x="708025" y="196850"/>
                  <a:pt x="657225" y="200025"/>
                </a:cubicBezTo>
                <a:cubicBezTo>
                  <a:pt x="635000" y="203200"/>
                  <a:pt x="612639" y="205534"/>
                  <a:pt x="590550" y="209550"/>
                </a:cubicBezTo>
                <a:cubicBezTo>
                  <a:pt x="564238" y="214334"/>
                  <a:pt x="548358" y="220439"/>
                  <a:pt x="523875" y="228600"/>
                </a:cubicBezTo>
                <a:cubicBezTo>
                  <a:pt x="514350" y="238125"/>
                  <a:pt x="505527" y="248409"/>
                  <a:pt x="495300" y="257175"/>
                </a:cubicBezTo>
                <a:cubicBezTo>
                  <a:pt x="483247" y="267506"/>
                  <a:pt x="467531" y="273697"/>
                  <a:pt x="457200" y="285750"/>
                </a:cubicBezTo>
                <a:cubicBezTo>
                  <a:pt x="392748" y="360944"/>
                  <a:pt x="482441" y="294323"/>
                  <a:pt x="409575" y="342900"/>
                </a:cubicBezTo>
                <a:cubicBezTo>
                  <a:pt x="315839" y="467882"/>
                  <a:pt x="423422" y="316071"/>
                  <a:pt x="371475" y="409575"/>
                </a:cubicBezTo>
                <a:cubicBezTo>
                  <a:pt x="360356" y="429589"/>
                  <a:pt x="343614" y="446247"/>
                  <a:pt x="333375" y="466725"/>
                </a:cubicBezTo>
                <a:cubicBezTo>
                  <a:pt x="327025" y="479425"/>
                  <a:pt x="322407" y="493151"/>
                  <a:pt x="314325" y="504825"/>
                </a:cubicBezTo>
                <a:cubicBezTo>
                  <a:pt x="293719" y="534589"/>
                  <a:pt x="269875" y="561975"/>
                  <a:pt x="247650" y="590550"/>
                </a:cubicBezTo>
                <a:cubicBezTo>
                  <a:pt x="226105" y="618251"/>
                  <a:pt x="204638" y="652812"/>
                  <a:pt x="190500" y="685800"/>
                </a:cubicBezTo>
                <a:cubicBezTo>
                  <a:pt x="177710" y="715643"/>
                  <a:pt x="177158" y="737274"/>
                  <a:pt x="171450" y="771525"/>
                </a:cubicBezTo>
                <a:cubicBezTo>
                  <a:pt x="170003" y="794675"/>
                  <a:pt x="164942" y="940430"/>
                  <a:pt x="152400" y="990600"/>
                </a:cubicBezTo>
                <a:cubicBezTo>
                  <a:pt x="148253" y="1007187"/>
                  <a:pt x="138263" y="1021848"/>
                  <a:pt x="133350" y="1038225"/>
                </a:cubicBezTo>
                <a:cubicBezTo>
                  <a:pt x="128698" y="1053732"/>
                  <a:pt x="127752" y="1070144"/>
                  <a:pt x="123825" y="1085850"/>
                </a:cubicBezTo>
                <a:cubicBezTo>
                  <a:pt x="121390" y="1095590"/>
                  <a:pt x="116942" y="1104739"/>
                  <a:pt x="114300" y="1114425"/>
                </a:cubicBezTo>
                <a:cubicBezTo>
                  <a:pt x="107411" y="1139684"/>
                  <a:pt x="101600" y="1165225"/>
                  <a:pt x="95250" y="1190625"/>
                </a:cubicBezTo>
                <a:cubicBezTo>
                  <a:pt x="90566" y="1209361"/>
                  <a:pt x="89772" y="1228891"/>
                  <a:pt x="85725" y="1247775"/>
                </a:cubicBezTo>
                <a:cubicBezTo>
                  <a:pt x="80239" y="1273376"/>
                  <a:pt x="70378" y="1298056"/>
                  <a:pt x="66675" y="1323975"/>
                </a:cubicBezTo>
                <a:cubicBezTo>
                  <a:pt x="60325" y="1368425"/>
                  <a:pt x="58515" y="1413764"/>
                  <a:pt x="47625" y="1457325"/>
                </a:cubicBezTo>
                <a:lnTo>
                  <a:pt x="28575" y="1533525"/>
                </a:lnTo>
                <a:cubicBezTo>
                  <a:pt x="25400" y="1577975"/>
                  <a:pt x="23971" y="1622584"/>
                  <a:pt x="19050" y="1666875"/>
                </a:cubicBezTo>
                <a:cubicBezTo>
                  <a:pt x="17604" y="1679886"/>
                  <a:pt x="11149" y="1691985"/>
                  <a:pt x="9525" y="1704975"/>
                </a:cubicBezTo>
                <a:cubicBezTo>
                  <a:pt x="4783" y="1742912"/>
                  <a:pt x="3175" y="1781175"/>
                  <a:pt x="0" y="1819275"/>
                </a:cubicBezTo>
                <a:cubicBezTo>
                  <a:pt x="3175" y="1870075"/>
                  <a:pt x="4699" y="1921005"/>
                  <a:pt x="9525" y="1971675"/>
                </a:cubicBezTo>
                <a:cubicBezTo>
                  <a:pt x="11060" y="1987791"/>
                  <a:pt x="16154" y="2003372"/>
                  <a:pt x="19050" y="2019300"/>
                </a:cubicBezTo>
                <a:cubicBezTo>
                  <a:pt x="22505" y="2038301"/>
                  <a:pt x="24385" y="2057597"/>
                  <a:pt x="28575" y="2076450"/>
                </a:cubicBezTo>
                <a:cubicBezTo>
                  <a:pt x="30753" y="2086251"/>
                  <a:pt x="35665" y="2095285"/>
                  <a:pt x="38100" y="2105025"/>
                </a:cubicBezTo>
                <a:cubicBezTo>
                  <a:pt x="42027" y="2120731"/>
                  <a:pt x="44729" y="2136722"/>
                  <a:pt x="47625" y="2152650"/>
                </a:cubicBezTo>
                <a:cubicBezTo>
                  <a:pt x="51080" y="2171651"/>
                  <a:pt x="49306" y="2192152"/>
                  <a:pt x="57150" y="2209800"/>
                </a:cubicBezTo>
                <a:cubicBezTo>
                  <a:pt x="62621" y="2222109"/>
                  <a:pt x="77101" y="2228027"/>
                  <a:pt x="85725" y="2238375"/>
                </a:cubicBezTo>
                <a:cubicBezTo>
                  <a:pt x="93054" y="2247169"/>
                  <a:pt x="96160" y="2259412"/>
                  <a:pt x="104775" y="2266950"/>
                </a:cubicBezTo>
                <a:cubicBezTo>
                  <a:pt x="122005" y="2282027"/>
                  <a:pt x="142875" y="2292350"/>
                  <a:pt x="161925" y="2305050"/>
                </a:cubicBezTo>
                <a:cubicBezTo>
                  <a:pt x="171450" y="2311400"/>
                  <a:pt x="180261" y="2318980"/>
                  <a:pt x="190500" y="2324100"/>
                </a:cubicBezTo>
                <a:cubicBezTo>
                  <a:pt x="203200" y="2330450"/>
                  <a:pt x="216312" y="2336036"/>
                  <a:pt x="228600" y="2343150"/>
                </a:cubicBezTo>
                <a:cubicBezTo>
                  <a:pt x="276666" y="2370977"/>
                  <a:pt x="318785" y="2411312"/>
                  <a:pt x="371475" y="2428875"/>
                </a:cubicBezTo>
                <a:lnTo>
                  <a:pt x="428625" y="2447925"/>
                </a:lnTo>
                <a:cubicBezTo>
                  <a:pt x="441325" y="2457450"/>
                  <a:pt x="452526" y="2469400"/>
                  <a:pt x="466725" y="2476500"/>
                </a:cubicBezTo>
                <a:cubicBezTo>
                  <a:pt x="500693" y="2493484"/>
                  <a:pt x="578547" y="2507699"/>
                  <a:pt x="609600" y="2514600"/>
                </a:cubicBezTo>
                <a:cubicBezTo>
                  <a:pt x="758761" y="2599835"/>
                  <a:pt x="579491" y="2509644"/>
                  <a:pt x="781050" y="2562225"/>
                </a:cubicBezTo>
                <a:cubicBezTo>
                  <a:pt x="820988" y="2572644"/>
                  <a:pt x="856346" y="2596349"/>
                  <a:pt x="895350" y="2609850"/>
                </a:cubicBezTo>
                <a:cubicBezTo>
                  <a:pt x="975883" y="2637727"/>
                  <a:pt x="1100708" y="2664612"/>
                  <a:pt x="1181100" y="2686050"/>
                </a:cubicBezTo>
                <a:cubicBezTo>
                  <a:pt x="1225768" y="2697961"/>
                  <a:pt x="1270421" y="2710061"/>
                  <a:pt x="1314450" y="2724150"/>
                </a:cubicBezTo>
                <a:cubicBezTo>
                  <a:pt x="1432129" y="2761807"/>
                  <a:pt x="1511915" y="2810906"/>
                  <a:pt x="1647825" y="2819400"/>
                </a:cubicBezTo>
                <a:lnTo>
                  <a:pt x="1800225" y="2828925"/>
                </a:lnTo>
                <a:cubicBezTo>
                  <a:pt x="1960413" y="2851809"/>
                  <a:pt x="1762910" y="2825730"/>
                  <a:pt x="2066925" y="2847975"/>
                </a:cubicBezTo>
                <a:cubicBezTo>
                  <a:pt x="2544594" y="2882926"/>
                  <a:pt x="1901714" y="2855550"/>
                  <a:pt x="2552700" y="2876550"/>
                </a:cubicBezTo>
                <a:cubicBezTo>
                  <a:pt x="2613025" y="2873375"/>
                  <a:pt x="2673459" y="2871842"/>
                  <a:pt x="2733675" y="2867025"/>
                </a:cubicBezTo>
                <a:cubicBezTo>
                  <a:pt x="2753986" y="2865400"/>
                  <a:pt x="2816155" y="2852434"/>
                  <a:pt x="2838450" y="2847975"/>
                </a:cubicBezTo>
                <a:cubicBezTo>
                  <a:pt x="2851150" y="2841625"/>
                  <a:pt x="2862950" y="2833005"/>
                  <a:pt x="2876550" y="2828925"/>
                </a:cubicBezTo>
                <a:cubicBezTo>
                  <a:pt x="2895048" y="2823376"/>
                  <a:pt x="2914847" y="2823590"/>
                  <a:pt x="2933700" y="2819400"/>
                </a:cubicBezTo>
                <a:cubicBezTo>
                  <a:pt x="2943501" y="2817222"/>
                  <a:pt x="2952750" y="2813050"/>
                  <a:pt x="2962275" y="2809875"/>
                </a:cubicBezTo>
                <a:cubicBezTo>
                  <a:pt x="2971800" y="2803525"/>
                  <a:pt x="2979408" y="2791194"/>
                  <a:pt x="2990850" y="2790825"/>
                </a:cubicBezTo>
                <a:cubicBezTo>
                  <a:pt x="3079760" y="2787957"/>
                  <a:pt x="3168593" y="2800350"/>
                  <a:pt x="3257550" y="2800350"/>
                </a:cubicBezTo>
                <a:cubicBezTo>
                  <a:pt x="3343334" y="2800350"/>
                  <a:pt x="3429000" y="2794000"/>
                  <a:pt x="3514725" y="2790825"/>
                </a:cubicBezTo>
                <a:cubicBezTo>
                  <a:pt x="3596617" y="2736230"/>
                  <a:pt x="3493005" y="2801685"/>
                  <a:pt x="3571875" y="2762250"/>
                </a:cubicBezTo>
                <a:cubicBezTo>
                  <a:pt x="3582114" y="2757130"/>
                  <a:pt x="3590925" y="2749550"/>
                  <a:pt x="3600450" y="2743200"/>
                </a:cubicBezTo>
                <a:cubicBezTo>
                  <a:pt x="3606800" y="2733675"/>
                  <a:pt x="3611405" y="2722720"/>
                  <a:pt x="3619500" y="2714625"/>
                </a:cubicBezTo>
                <a:cubicBezTo>
                  <a:pt x="3627595" y="2706530"/>
                  <a:pt x="3640924" y="2704514"/>
                  <a:pt x="3648075" y="2695575"/>
                </a:cubicBezTo>
                <a:cubicBezTo>
                  <a:pt x="3654347" y="2687735"/>
                  <a:pt x="3653645" y="2676228"/>
                  <a:pt x="3657600" y="2667000"/>
                </a:cubicBezTo>
                <a:cubicBezTo>
                  <a:pt x="3663193" y="2653949"/>
                  <a:pt x="3670300" y="2641600"/>
                  <a:pt x="3676650" y="2628900"/>
                </a:cubicBezTo>
                <a:cubicBezTo>
                  <a:pt x="3679825" y="2606675"/>
                  <a:pt x="3686175" y="2584676"/>
                  <a:pt x="3686175" y="2562225"/>
                </a:cubicBezTo>
                <a:cubicBezTo>
                  <a:pt x="3686175" y="2438531"/>
                  <a:pt x="3689057" y="2348034"/>
                  <a:pt x="3667125" y="2238375"/>
                </a:cubicBezTo>
                <a:cubicBezTo>
                  <a:pt x="3659927" y="2202387"/>
                  <a:pt x="3650699" y="2179572"/>
                  <a:pt x="3638550" y="2143125"/>
                </a:cubicBezTo>
                <a:lnTo>
                  <a:pt x="3629025" y="2114550"/>
                </a:lnTo>
                <a:lnTo>
                  <a:pt x="3619500" y="2085975"/>
                </a:lnTo>
                <a:cubicBezTo>
                  <a:pt x="3616325" y="2063750"/>
                  <a:pt x="3614378" y="2041315"/>
                  <a:pt x="3609975" y="2019300"/>
                </a:cubicBezTo>
                <a:cubicBezTo>
                  <a:pt x="3608006" y="2009455"/>
                  <a:pt x="3603208" y="2000379"/>
                  <a:pt x="3600450" y="1990725"/>
                </a:cubicBezTo>
                <a:cubicBezTo>
                  <a:pt x="3576530" y="1907004"/>
                  <a:pt x="3604238" y="1992563"/>
                  <a:pt x="3581400" y="1924050"/>
                </a:cubicBezTo>
                <a:cubicBezTo>
                  <a:pt x="3584575" y="1816100"/>
                  <a:pt x="3586130" y="1708090"/>
                  <a:pt x="3590925" y="1600200"/>
                </a:cubicBezTo>
                <a:cubicBezTo>
                  <a:pt x="3593908" y="1533091"/>
                  <a:pt x="3600980" y="1491715"/>
                  <a:pt x="3609975" y="1428750"/>
                </a:cubicBezTo>
                <a:cubicBezTo>
                  <a:pt x="3611947" y="1377475"/>
                  <a:pt x="3629025" y="941991"/>
                  <a:pt x="3629025" y="904875"/>
                </a:cubicBezTo>
                <a:cubicBezTo>
                  <a:pt x="3629025" y="800052"/>
                  <a:pt x="3625315" y="695212"/>
                  <a:pt x="3619500" y="590550"/>
                </a:cubicBezTo>
                <a:cubicBezTo>
                  <a:pt x="3618549" y="573440"/>
                  <a:pt x="3595989" y="535691"/>
                  <a:pt x="3590925" y="523875"/>
                </a:cubicBezTo>
                <a:cubicBezTo>
                  <a:pt x="3586970" y="514647"/>
                  <a:pt x="3585890" y="504280"/>
                  <a:pt x="3581400" y="495300"/>
                </a:cubicBezTo>
                <a:cubicBezTo>
                  <a:pt x="3573121" y="478741"/>
                  <a:pt x="3561104" y="464234"/>
                  <a:pt x="3552825" y="447675"/>
                </a:cubicBezTo>
                <a:cubicBezTo>
                  <a:pt x="3548335" y="438695"/>
                  <a:pt x="3549136" y="427270"/>
                  <a:pt x="3543300" y="419100"/>
                </a:cubicBezTo>
                <a:cubicBezTo>
                  <a:pt x="3532861" y="404485"/>
                  <a:pt x="3517027" y="394517"/>
                  <a:pt x="3505200" y="381000"/>
                </a:cubicBezTo>
                <a:cubicBezTo>
                  <a:pt x="3494746" y="369053"/>
                  <a:pt x="3487079" y="354847"/>
                  <a:pt x="3476625" y="342900"/>
                </a:cubicBezTo>
                <a:cubicBezTo>
                  <a:pt x="3453807" y="316822"/>
                  <a:pt x="3418980" y="286140"/>
                  <a:pt x="3390900" y="266700"/>
                </a:cubicBezTo>
                <a:cubicBezTo>
                  <a:pt x="3366273" y="249651"/>
                  <a:pt x="3341491" y="232470"/>
                  <a:pt x="3314700" y="219075"/>
                </a:cubicBezTo>
                <a:cubicBezTo>
                  <a:pt x="3302000" y="212725"/>
                  <a:pt x="3290070" y="204515"/>
                  <a:pt x="3276600" y="200025"/>
                </a:cubicBezTo>
                <a:cubicBezTo>
                  <a:pt x="3261241" y="194905"/>
                  <a:pt x="3244482" y="195152"/>
                  <a:pt x="3228975" y="190500"/>
                </a:cubicBezTo>
                <a:cubicBezTo>
                  <a:pt x="3212598" y="185587"/>
                  <a:pt x="3197488" y="177098"/>
                  <a:pt x="3181350" y="171450"/>
                </a:cubicBezTo>
                <a:cubicBezTo>
                  <a:pt x="3133967" y="154866"/>
                  <a:pt x="3086100" y="139700"/>
                  <a:pt x="3038475" y="123825"/>
                </a:cubicBezTo>
                <a:cubicBezTo>
                  <a:pt x="3026056" y="119685"/>
                  <a:pt x="3012632" y="118897"/>
                  <a:pt x="3000375" y="114300"/>
                </a:cubicBezTo>
                <a:cubicBezTo>
                  <a:pt x="2910867" y="80734"/>
                  <a:pt x="3025865" y="104334"/>
                  <a:pt x="2895600" y="85725"/>
                </a:cubicBezTo>
                <a:cubicBezTo>
                  <a:pt x="2871374" y="77650"/>
                  <a:pt x="2845093" y="67576"/>
                  <a:pt x="2819400" y="66675"/>
                </a:cubicBezTo>
                <a:cubicBezTo>
                  <a:pt x="2320926" y="49185"/>
                  <a:pt x="2324100" y="222433"/>
                  <a:pt x="2324100" y="47625"/>
                </a:cubicBezTo>
              </a:path>
            </a:pathLst>
          </a:custGeom>
          <a:no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11" name="Forme libre 10"/>
          <p:cNvSpPr/>
          <p:nvPr/>
        </p:nvSpPr>
        <p:spPr>
          <a:xfrm>
            <a:off x="3121025" y="4220457"/>
            <a:ext cx="5899150" cy="2590800"/>
          </a:xfrm>
          <a:custGeom>
            <a:avLst/>
            <a:gdLst>
              <a:gd name="connsiteX0" fmla="*/ 3136876 w 5899126"/>
              <a:gd name="connsiteY0" fmla="*/ 133350 h 2590800"/>
              <a:gd name="connsiteX1" fmla="*/ 3032101 w 5899126"/>
              <a:gd name="connsiteY1" fmla="*/ 152400 h 2590800"/>
              <a:gd name="connsiteX2" fmla="*/ 2965426 w 5899126"/>
              <a:gd name="connsiteY2" fmla="*/ 161925 h 2590800"/>
              <a:gd name="connsiteX3" fmla="*/ 2813026 w 5899126"/>
              <a:gd name="connsiteY3" fmla="*/ 200025 h 2590800"/>
              <a:gd name="connsiteX4" fmla="*/ 2632051 w 5899126"/>
              <a:gd name="connsiteY4" fmla="*/ 219075 h 2590800"/>
              <a:gd name="connsiteX5" fmla="*/ 2527276 w 5899126"/>
              <a:gd name="connsiteY5" fmla="*/ 238125 h 2590800"/>
              <a:gd name="connsiteX6" fmla="*/ 2374876 w 5899126"/>
              <a:gd name="connsiteY6" fmla="*/ 257175 h 2590800"/>
              <a:gd name="connsiteX7" fmla="*/ 1603351 w 5899126"/>
              <a:gd name="connsiteY7" fmla="*/ 276225 h 2590800"/>
              <a:gd name="connsiteX8" fmla="*/ 993751 w 5899126"/>
              <a:gd name="connsiteY8" fmla="*/ 285750 h 2590800"/>
              <a:gd name="connsiteX9" fmla="*/ 831826 w 5899126"/>
              <a:gd name="connsiteY9" fmla="*/ 314325 h 2590800"/>
              <a:gd name="connsiteX10" fmla="*/ 746101 w 5899126"/>
              <a:gd name="connsiteY10" fmla="*/ 323850 h 2590800"/>
              <a:gd name="connsiteX11" fmla="*/ 565126 w 5899126"/>
              <a:gd name="connsiteY11" fmla="*/ 352425 h 2590800"/>
              <a:gd name="connsiteX12" fmla="*/ 403201 w 5899126"/>
              <a:gd name="connsiteY12" fmla="*/ 371475 h 2590800"/>
              <a:gd name="connsiteX13" fmla="*/ 336526 w 5899126"/>
              <a:gd name="connsiteY13" fmla="*/ 381000 h 2590800"/>
              <a:gd name="connsiteX14" fmla="*/ 307951 w 5899126"/>
              <a:gd name="connsiteY14" fmla="*/ 390525 h 2590800"/>
              <a:gd name="connsiteX15" fmla="*/ 260326 w 5899126"/>
              <a:gd name="connsiteY15" fmla="*/ 400050 h 2590800"/>
              <a:gd name="connsiteX16" fmla="*/ 231751 w 5899126"/>
              <a:gd name="connsiteY16" fmla="*/ 419100 h 2590800"/>
              <a:gd name="connsiteX17" fmla="*/ 165076 w 5899126"/>
              <a:gd name="connsiteY17" fmla="*/ 476250 h 2590800"/>
              <a:gd name="connsiteX18" fmla="*/ 107926 w 5899126"/>
              <a:gd name="connsiteY18" fmla="*/ 523875 h 2590800"/>
              <a:gd name="connsiteX19" fmla="*/ 98401 w 5899126"/>
              <a:gd name="connsiteY19" fmla="*/ 552450 h 2590800"/>
              <a:gd name="connsiteX20" fmla="*/ 69826 w 5899126"/>
              <a:gd name="connsiteY20" fmla="*/ 609600 h 2590800"/>
              <a:gd name="connsiteX21" fmla="*/ 41251 w 5899126"/>
              <a:gd name="connsiteY21" fmla="*/ 752475 h 2590800"/>
              <a:gd name="connsiteX22" fmla="*/ 31726 w 5899126"/>
              <a:gd name="connsiteY22" fmla="*/ 819150 h 2590800"/>
              <a:gd name="connsiteX23" fmla="*/ 22201 w 5899126"/>
              <a:gd name="connsiteY23" fmla="*/ 895350 h 2590800"/>
              <a:gd name="connsiteX24" fmla="*/ 12676 w 5899126"/>
              <a:gd name="connsiteY24" fmla="*/ 933450 h 2590800"/>
              <a:gd name="connsiteX25" fmla="*/ 12676 w 5899126"/>
              <a:gd name="connsiteY25" fmla="*/ 1295400 h 2590800"/>
              <a:gd name="connsiteX26" fmla="*/ 22201 w 5899126"/>
              <a:gd name="connsiteY26" fmla="*/ 1333500 h 2590800"/>
              <a:gd name="connsiteX27" fmla="*/ 41251 w 5899126"/>
              <a:gd name="connsiteY27" fmla="*/ 1390650 h 2590800"/>
              <a:gd name="connsiteX28" fmla="*/ 50776 w 5899126"/>
              <a:gd name="connsiteY28" fmla="*/ 1419225 h 2590800"/>
              <a:gd name="connsiteX29" fmla="*/ 88876 w 5899126"/>
              <a:gd name="connsiteY29" fmla="*/ 1543050 h 2590800"/>
              <a:gd name="connsiteX30" fmla="*/ 98401 w 5899126"/>
              <a:gd name="connsiteY30" fmla="*/ 1581150 h 2590800"/>
              <a:gd name="connsiteX31" fmla="*/ 136501 w 5899126"/>
              <a:gd name="connsiteY31" fmla="*/ 1647825 h 2590800"/>
              <a:gd name="connsiteX32" fmla="*/ 146026 w 5899126"/>
              <a:gd name="connsiteY32" fmla="*/ 1685925 h 2590800"/>
              <a:gd name="connsiteX33" fmla="*/ 174601 w 5899126"/>
              <a:gd name="connsiteY33" fmla="*/ 1743075 h 2590800"/>
              <a:gd name="connsiteX34" fmla="*/ 231751 w 5899126"/>
              <a:gd name="connsiteY34" fmla="*/ 1838325 h 2590800"/>
              <a:gd name="connsiteX35" fmla="*/ 260326 w 5899126"/>
              <a:gd name="connsiteY35" fmla="*/ 1876425 h 2590800"/>
              <a:gd name="connsiteX36" fmla="*/ 317476 w 5899126"/>
              <a:gd name="connsiteY36" fmla="*/ 1943100 h 2590800"/>
              <a:gd name="connsiteX37" fmla="*/ 346051 w 5899126"/>
              <a:gd name="connsiteY37" fmla="*/ 1990725 h 2590800"/>
              <a:gd name="connsiteX38" fmla="*/ 374626 w 5899126"/>
              <a:gd name="connsiteY38" fmla="*/ 2009775 h 2590800"/>
              <a:gd name="connsiteX39" fmla="*/ 403201 w 5899126"/>
              <a:gd name="connsiteY39" fmla="*/ 2038350 h 2590800"/>
              <a:gd name="connsiteX40" fmla="*/ 479401 w 5899126"/>
              <a:gd name="connsiteY40" fmla="*/ 2124075 h 2590800"/>
              <a:gd name="connsiteX41" fmla="*/ 507976 w 5899126"/>
              <a:gd name="connsiteY41" fmla="*/ 2143125 h 2590800"/>
              <a:gd name="connsiteX42" fmla="*/ 603226 w 5899126"/>
              <a:gd name="connsiteY42" fmla="*/ 2209800 h 2590800"/>
              <a:gd name="connsiteX43" fmla="*/ 736576 w 5899126"/>
              <a:gd name="connsiteY43" fmla="*/ 2276475 h 2590800"/>
              <a:gd name="connsiteX44" fmla="*/ 774676 w 5899126"/>
              <a:gd name="connsiteY44" fmla="*/ 2295525 h 2590800"/>
              <a:gd name="connsiteX45" fmla="*/ 841351 w 5899126"/>
              <a:gd name="connsiteY45" fmla="*/ 2333625 h 2590800"/>
              <a:gd name="connsiteX46" fmla="*/ 879451 w 5899126"/>
              <a:gd name="connsiteY46" fmla="*/ 2362200 h 2590800"/>
              <a:gd name="connsiteX47" fmla="*/ 917551 w 5899126"/>
              <a:gd name="connsiteY47" fmla="*/ 2371725 h 2590800"/>
              <a:gd name="connsiteX48" fmla="*/ 974701 w 5899126"/>
              <a:gd name="connsiteY48" fmla="*/ 2390775 h 2590800"/>
              <a:gd name="connsiteX49" fmla="*/ 1012801 w 5899126"/>
              <a:gd name="connsiteY49" fmla="*/ 2400300 h 2590800"/>
              <a:gd name="connsiteX50" fmla="*/ 1041376 w 5899126"/>
              <a:gd name="connsiteY50" fmla="*/ 2409825 h 2590800"/>
              <a:gd name="connsiteX51" fmla="*/ 1089001 w 5899126"/>
              <a:gd name="connsiteY51" fmla="*/ 2428875 h 2590800"/>
              <a:gd name="connsiteX52" fmla="*/ 1193776 w 5899126"/>
              <a:gd name="connsiteY52" fmla="*/ 2438400 h 2590800"/>
              <a:gd name="connsiteX53" fmla="*/ 1317601 w 5899126"/>
              <a:gd name="connsiteY53" fmla="*/ 2457450 h 2590800"/>
              <a:gd name="connsiteX54" fmla="*/ 1355701 w 5899126"/>
              <a:gd name="connsiteY54" fmla="*/ 2466975 h 2590800"/>
              <a:gd name="connsiteX55" fmla="*/ 1412851 w 5899126"/>
              <a:gd name="connsiteY55" fmla="*/ 2476500 h 2590800"/>
              <a:gd name="connsiteX56" fmla="*/ 1489051 w 5899126"/>
              <a:gd name="connsiteY56" fmla="*/ 2495550 h 2590800"/>
              <a:gd name="connsiteX57" fmla="*/ 1517626 w 5899126"/>
              <a:gd name="connsiteY57" fmla="*/ 2505075 h 2590800"/>
              <a:gd name="connsiteX58" fmla="*/ 1574776 w 5899126"/>
              <a:gd name="connsiteY58" fmla="*/ 2514600 h 2590800"/>
              <a:gd name="connsiteX59" fmla="*/ 1622401 w 5899126"/>
              <a:gd name="connsiteY59" fmla="*/ 2533650 h 2590800"/>
              <a:gd name="connsiteX60" fmla="*/ 1917676 w 5899126"/>
              <a:gd name="connsiteY60" fmla="*/ 2552700 h 2590800"/>
              <a:gd name="connsiteX61" fmla="*/ 1993876 w 5899126"/>
              <a:gd name="connsiteY61" fmla="*/ 2562225 h 2590800"/>
              <a:gd name="connsiteX62" fmla="*/ 2232001 w 5899126"/>
              <a:gd name="connsiteY62" fmla="*/ 2590800 h 2590800"/>
              <a:gd name="connsiteX63" fmla="*/ 2489176 w 5899126"/>
              <a:gd name="connsiteY63" fmla="*/ 2581275 h 2590800"/>
              <a:gd name="connsiteX64" fmla="*/ 2603476 w 5899126"/>
              <a:gd name="connsiteY64" fmla="*/ 2571750 h 2590800"/>
              <a:gd name="connsiteX65" fmla="*/ 2803501 w 5899126"/>
              <a:gd name="connsiteY65" fmla="*/ 2562225 h 2590800"/>
              <a:gd name="connsiteX66" fmla="*/ 3174976 w 5899126"/>
              <a:gd name="connsiteY66" fmla="*/ 2562225 h 2590800"/>
              <a:gd name="connsiteX67" fmla="*/ 3394051 w 5899126"/>
              <a:gd name="connsiteY67" fmla="*/ 2552700 h 2590800"/>
              <a:gd name="connsiteX68" fmla="*/ 3479776 w 5899126"/>
              <a:gd name="connsiteY68" fmla="*/ 2543175 h 2590800"/>
              <a:gd name="connsiteX69" fmla="*/ 3727426 w 5899126"/>
              <a:gd name="connsiteY69" fmla="*/ 2562225 h 2590800"/>
              <a:gd name="connsiteX70" fmla="*/ 4622776 w 5899126"/>
              <a:gd name="connsiteY70" fmla="*/ 2552700 h 2590800"/>
              <a:gd name="connsiteX71" fmla="*/ 5270476 w 5899126"/>
              <a:gd name="connsiteY71" fmla="*/ 2552700 h 2590800"/>
              <a:gd name="connsiteX72" fmla="*/ 5299051 w 5899126"/>
              <a:gd name="connsiteY72" fmla="*/ 2514600 h 2590800"/>
              <a:gd name="connsiteX73" fmla="*/ 5346676 w 5899126"/>
              <a:gd name="connsiteY73" fmla="*/ 2428875 h 2590800"/>
              <a:gd name="connsiteX74" fmla="*/ 5403826 w 5899126"/>
              <a:gd name="connsiteY74" fmla="*/ 2371725 h 2590800"/>
              <a:gd name="connsiteX75" fmla="*/ 5441926 w 5899126"/>
              <a:gd name="connsiteY75" fmla="*/ 2333625 h 2590800"/>
              <a:gd name="connsiteX76" fmla="*/ 5451451 w 5899126"/>
              <a:gd name="connsiteY76" fmla="*/ 2286000 h 2590800"/>
              <a:gd name="connsiteX77" fmla="*/ 5489551 w 5899126"/>
              <a:gd name="connsiteY77" fmla="*/ 2219325 h 2590800"/>
              <a:gd name="connsiteX78" fmla="*/ 5499076 w 5899126"/>
              <a:gd name="connsiteY78" fmla="*/ 2190750 h 2590800"/>
              <a:gd name="connsiteX79" fmla="*/ 5556226 w 5899126"/>
              <a:gd name="connsiteY79" fmla="*/ 2095500 h 2590800"/>
              <a:gd name="connsiteX80" fmla="*/ 5575276 w 5899126"/>
              <a:gd name="connsiteY80" fmla="*/ 2057400 h 2590800"/>
              <a:gd name="connsiteX81" fmla="*/ 5594326 w 5899126"/>
              <a:gd name="connsiteY81" fmla="*/ 2009775 h 2590800"/>
              <a:gd name="connsiteX82" fmla="*/ 5708626 w 5899126"/>
              <a:gd name="connsiteY82" fmla="*/ 1876425 h 2590800"/>
              <a:gd name="connsiteX83" fmla="*/ 5727676 w 5899126"/>
              <a:gd name="connsiteY83" fmla="*/ 1828800 h 2590800"/>
              <a:gd name="connsiteX84" fmla="*/ 5756251 w 5899126"/>
              <a:gd name="connsiteY84" fmla="*/ 1781175 h 2590800"/>
              <a:gd name="connsiteX85" fmla="*/ 5775301 w 5899126"/>
              <a:gd name="connsiteY85" fmla="*/ 1752600 h 2590800"/>
              <a:gd name="connsiteX86" fmla="*/ 5794351 w 5899126"/>
              <a:gd name="connsiteY86" fmla="*/ 1695450 h 2590800"/>
              <a:gd name="connsiteX87" fmla="*/ 5803876 w 5899126"/>
              <a:gd name="connsiteY87" fmla="*/ 1666875 h 2590800"/>
              <a:gd name="connsiteX88" fmla="*/ 5822926 w 5899126"/>
              <a:gd name="connsiteY88" fmla="*/ 1609725 h 2590800"/>
              <a:gd name="connsiteX89" fmla="*/ 5832451 w 5899126"/>
              <a:gd name="connsiteY89" fmla="*/ 1543050 h 2590800"/>
              <a:gd name="connsiteX90" fmla="*/ 5841976 w 5899126"/>
              <a:gd name="connsiteY90" fmla="*/ 1390650 h 2590800"/>
              <a:gd name="connsiteX91" fmla="*/ 5861026 w 5899126"/>
              <a:gd name="connsiteY91" fmla="*/ 1200150 h 2590800"/>
              <a:gd name="connsiteX92" fmla="*/ 5889601 w 5899126"/>
              <a:gd name="connsiteY92" fmla="*/ 1038225 h 2590800"/>
              <a:gd name="connsiteX93" fmla="*/ 5899126 w 5899126"/>
              <a:gd name="connsiteY93" fmla="*/ 923925 h 2590800"/>
              <a:gd name="connsiteX94" fmla="*/ 5889601 w 5899126"/>
              <a:gd name="connsiteY94" fmla="*/ 742950 h 2590800"/>
              <a:gd name="connsiteX95" fmla="*/ 5870551 w 5899126"/>
              <a:gd name="connsiteY95" fmla="*/ 628650 h 2590800"/>
              <a:gd name="connsiteX96" fmla="*/ 5861026 w 5899126"/>
              <a:gd name="connsiteY96" fmla="*/ 571500 h 2590800"/>
              <a:gd name="connsiteX97" fmla="*/ 5851501 w 5899126"/>
              <a:gd name="connsiteY97" fmla="*/ 533400 h 2590800"/>
              <a:gd name="connsiteX98" fmla="*/ 5841976 w 5899126"/>
              <a:gd name="connsiteY98" fmla="*/ 476250 h 2590800"/>
              <a:gd name="connsiteX99" fmla="*/ 5813401 w 5899126"/>
              <a:gd name="connsiteY99" fmla="*/ 428625 h 2590800"/>
              <a:gd name="connsiteX100" fmla="*/ 5803876 w 5899126"/>
              <a:gd name="connsiteY100" fmla="*/ 400050 h 2590800"/>
              <a:gd name="connsiteX101" fmla="*/ 5784826 w 5899126"/>
              <a:gd name="connsiteY101" fmla="*/ 371475 h 2590800"/>
              <a:gd name="connsiteX102" fmla="*/ 5746726 w 5899126"/>
              <a:gd name="connsiteY102" fmla="*/ 304800 h 2590800"/>
              <a:gd name="connsiteX103" fmla="*/ 5689576 w 5899126"/>
              <a:gd name="connsiteY103" fmla="*/ 257175 h 2590800"/>
              <a:gd name="connsiteX104" fmla="*/ 5641951 w 5899126"/>
              <a:gd name="connsiteY104" fmla="*/ 219075 h 2590800"/>
              <a:gd name="connsiteX105" fmla="*/ 5613376 w 5899126"/>
              <a:gd name="connsiteY105" fmla="*/ 190500 h 2590800"/>
              <a:gd name="connsiteX106" fmla="*/ 5584801 w 5899126"/>
              <a:gd name="connsiteY106" fmla="*/ 180975 h 2590800"/>
              <a:gd name="connsiteX107" fmla="*/ 5518126 w 5899126"/>
              <a:gd name="connsiteY107" fmla="*/ 142875 h 2590800"/>
              <a:gd name="connsiteX108" fmla="*/ 5480026 w 5899126"/>
              <a:gd name="connsiteY108" fmla="*/ 133350 h 2590800"/>
              <a:gd name="connsiteX109" fmla="*/ 5451451 w 5899126"/>
              <a:gd name="connsiteY109" fmla="*/ 123825 h 2590800"/>
              <a:gd name="connsiteX110" fmla="*/ 5413351 w 5899126"/>
              <a:gd name="connsiteY110" fmla="*/ 95250 h 2590800"/>
              <a:gd name="connsiteX111" fmla="*/ 5346676 w 5899126"/>
              <a:gd name="connsiteY111" fmla="*/ 85725 h 2590800"/>
              <a:gd name="connsiteX112" fmla="*/ 5308576 w 5899126"/>
              <a:gd name="connsiteY112" fmla="*/ 76200 h 2590800"/>
              <a:gd name="connsiteX113" fmla="*/ 5270476 w 5899126"/>
              <a:gd name="connsiteY113" fmla="*/ 57150 h 2590800"/>
              <a:gd name="connsiteX114" fmla="*/ 5194276 w 5899126"/>
              <a:gd name="connsiteY114" fmla="*/ 28575 h 2590800"/>
              <a:gd name="connsiteX115" fmla="*/ 5108551 w 5899126"/>
              <a:gd name="connsiteY115" fmla="*/ 9525 h 2590800"/>
              <a:gd name="connsiteX116" fmla="*/ 5003776 w 5899126"/>
              <a:gd name="connsiteY116" fmla="*/ 0 h 2590800"/>
              <a:gd name="connsiteX117" fmla="*/ 4003651 w 5899126"/>
              <a:gd name="connsiteY117" fmla="*/ 9525 h 2590800"/>
              <a:gd name="connsiteX118" fmla="*/ 3832201 w 5899126"/>
              <a:gd name="connsiteY118" fmla="*/ 28575 h 2590800"/>
              <a:gd name="connsiteX119" fmla="*/ 3660751 w 5899126"/>
              <a:gd name="connsiteY119" fmla="*/ 57150 h 2590800"/>
              <a:gd name="connsiteX120" fmla="*/ 3517876 w 5899126"/>
              <a:gd name="connsiteY120" fmla="*/ 85725 h 2590800"/>
              <a:gd name="connsiteX121" fmla="*/ 3232126 w 5899126"/>
              <a:gd name="connsiteY121" fmla="*/ 104775 h 2590800"/>
              <a:gd name="connsiteX122" fmla="*/ 3184501 w 5899126"/>
              <a:gd name="connsiteY122" fmla="*/ 114300 h 2590800"/>
              <a:gd name="connsiteX123" fmla="*/ 3136876 w 5899126"/>
              <a:gd name="connsiteY123" fmla="*/ 13335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5899126" h="2590800">
                <a:moveTo>
                  <a:pt x="3136876" y="133350"/>
                </a:moveTo>
                <a:cubicBezTo>
                  <a:pt x="3087339" y="143257"/>
                  <a:pt x="3084909" y="144276"/>
                  <a:pt x="3032101" y="152400"/>
                </a:cubicBezTo>
                <a:cubicBezTo>
                  <a:pt x="3009911" y="155814"/>
                  <a:pt x="2987378" y="157221"/>
                  <a:pt x="2965426" y="161925"/>
                </a:cubicBezTo>
                <a:cubicBezTo>
                  <a:pt x="2870795" y="182203"/>
                  <a:pt x="2921075" y="184589"/>
                  <a:pt x="2813026" y="200025"/>
                </a:cubicBezTo>
                <a:cubicBezTo>
                  <a:pt x="2752977" y="208603"/>
                  <a:pt x="2692376" y="212725"/>
                  <a:pt x="2632051" y="219075"/>
                </a:cubicBezTo>
                <a:cubicBezTo>
                  <a:pt x="2596748" y="222791"/>
                  <a:pt x="2562291" y="232289"/>
                  <a:pt x="2527276" y="238125"/>
                </a:cubicBezTo>
                <a:cubicBezTo>
                  <a:pt x="2494047" y="243663"/>
                  <a:pt x="2403634" y="255483"/>
                  <a:pt x="2374876" y="257175"/>
                </a:cubicBezTo>
                <a:cubicBezTo>
                  <a:pt x="2152460" y="270258"/>
                  <a:pt x="1783249" y="273227"/>
                  <a:pt x="1603351" y="276225"/>
                </a:cubicBezTo>
                <a:lnTo>
                  <a:pt x="993751" y="285750"/>
                </a:lnTo>
                <a:cubicBezTo>
                  <a:pt x="942376" y="296025"/>
                  <a:pt x="880677" y="308897"/>
                  <a:pt x="831826" y="314325"/>
                </a:cubicBezTo>
                <a:cubicBezTo>
                  <a:pt x="803251" y="317500"/>
                  <a:pt x="774461" y="319123"/>
                  <a:pt x="746101" y="323850"/>
                </a:cubicBezTo>
                <a:cubicBezTo>
                  <a:pt x="531833" y="359561"/>
                  <a:pt x="795669" y="329371"/>
                  <a:pt x="565126" y="352425"/>
                </a:cubicBezTo>
                <a:cubicBezTo>
                  <a:pt x="480206" y="373655"/>
                  <a:pt x="561136" y="355681"/>
                  <a:pt x="403201" y="371475"/>
                </a:cubicBezTo>
                <a:cubicBezTo>
                  <a:pt x="380862" y="373709"/>
                  <a:pt x="358751" y="377825"/>
                  <a:pt x="336526" y="381000"/>
                </a:cubicBezTo>
                <a:cubicBezTo>
                  <a:pt x="327001" y="384175"/>
                  <a:pt x="317691" y="388090"/>
                  <a:pt x="307951" y="390525"/>
                </a:cubicBezTo>
                <a:cubicBezTo>
                  <a:pt x="292245" y="394452"/>
                  <a:pt x="275485" y="394366"/>
                  <a:pt x="260326" y="400050"/>
                </a:cubicBezTo>
                <a:cubicBezTo>
                  <a:pt x="249607" y="404070"/>
                  <a:pt x="241066" y="412446"/>
                  <a:pt x="231751" y="419100"/>
                </a:cubicBezTo>
                <a:cubicBezTo>
                  <a:pt x="131870" y="490443"/>
                  <a:pt x="248155" y="407018"/>
                  <a:pt x="165076" y="476250"/>
                </a:cubicBezTo>
                <a:cubicBezTo>
                  <a:pt x="85510" y="542555"/>
                  <a:pt x="191408" y="440393"/>
                  <a:pt x="107926" y="523875"/>
                </a:cubicBezTo>
                <a:cubicBezTo>
                  <a:pt x="104751" y="533400"/>
                  <a:pt x="102891" y="543470"/>
                  <a:pt x="98401" y="552450"/>
                </a:cubicBezTo>
                <a:cubicBezTo>
                  <a:pt x="79670" y="589912"/>
                  <a:pt x="77806" y="569698"/>
                  <a:pt x="69826" y="609600"/>
                </a:cubicBezTo>
                <a:cubicBezTo>
                  <a:pt x="38775" y="764855"/>
                  <a:pt x="65681" y="679185"/>
                  <a:pt x="41251" y="752475"/>
                </a:cubicBezTo>
                <a:cubicBezTo>
                  <a:pt x="38076" y="774700"/>
                  <a:pt x="34693" y="796896"/>
                  <a:pt x="31726" y="819150"/>
                </a:cubicBezTo>
                <a:cubicBezTo>
                  <a:pt x="28343" y="844523"/>
                  <a:pt x="26409" y="870101"/>
                  <a:pt x="22201" y="895350"/>
                </a:cubicBezTo>
                <a:cubicBezTo>
                  <a:pt x="20049" y="908263"/>
                  <a:pt x="15851" y="920750"/>
                  <a:pt x="12676" y="933450"/>
                </a:cubicBezTo>
                <a:cubicBezTo>
                  <a:pt x="-5414" y="1096263"/>
                  <a:pt x="-2995" y="1036835"/>
                  <a:pt x="12676" y="1295400"/>
                </a:cubicBezTo>
                <a:cubicBezTo>
                  <a:pt x="13468" y="1308467"/>
                  <a:pt x="18439" y="1320961"/>
                  <a:pt x="22201" y="1333500"/>
                </a:cubicBezTo>
                <a:cubicBezTo>
                  <a:pt x="27971" y="1352734"/>
                  <a:pt x="34901" y="1371600"/>
                  <a:pt x="41251" y="1390650"/>
                </a:cubicBezTo>
                <a:cubicBezTo>
                  <a:pt x="44426" y="1400175"/>
                  <a:pt x="48341" y="1409485"/>
                  <a:pt x="50776" y="1419225"/>
                </a:cubicBezTo>
                <a:cubicBezTo>
                  <a:pt x="67606" y="1486546"/>
                  <a:pt x="56161" y="1444906"/>
                  <a:pt x="88876" y="1543050"/>
                </a:cubicBezTo>
                <a:cubicBezTo>
                  <a:pt x="93016" y="1555469"/>
                  <a:pt x="93804" y="1568893"/>
                  <a:pt x="98401" y="1581150"/>
                </a:cubicBezTo>
                <a:cubicBezTo>
                  <a:pt x="108759" y="1608772"/>
                  <a:pt x="120710" y="1624138"/>
                  <a:pt x="136501" y="1647825"/>
                </a:cubicBezTo>
                <a:cubicBezTo>
                  <a:pt x="139676" y="1660525"/>
                  <a:pt x="141164" y="1673770"/>
                  <a:pt x="146026" y="1685925"/>
                </a:cubicBezTo>
                <a:cubicBezTo>
                  <a:pt x="153936" y="1705700"/>
                  <a:pt x="164503" y="1724322"/>
                  <a:pt x="174601" y="1743075"/>
                </a:cubicBezTo>
                <a:cubicBezTo>
                  <a:pt x="191856" y="1775121"/>
                  <a:pt x="210364" y="1808383"/>
                  <a:pt x="231751" y="1838325"/>
                </a:cubicBezTo>
                <a:cubicBezTo>
                  <a:pt x="240978" y="1851243"/>
                  <a:pt x="251912" y="1862963"/>
                  <a:pt x="260326" y="1876425"/>
                </a:cubicBezTo>
                <a:cubicBezTo>
                  <a:pt x="298781" y="1937953"/>
                  <a:pt x="254259" y="1895687"/>
                  <a:pt x="317476" y="1943100"/>
                </a:cubicBezTo>
                <a:cubicBezTo>
                  <a:pt x="327001" y="1958975"/>
                  <a:pt x="334003" y="1976669"/>
                  <a:pt x="346051" y="1990725"/>
                </a:cubicBezTo>
                <a:cubicBezTo>
                  <a:pt x="353501" y="1999417"/>
                  <a:pt x="365832" y="2002446"/>
                  <a:pt x="374626" y="2009775"/>
                </a:cubicBezTo>
                <a:cubicBezTo>
                  <a:pt x="384974" y="2018399"/>
                  <a:pt x="394331" y="2028213"/>
                  <a:pt x="403201" y="2038350"/>
                </a:cubicBezTo>
                <a:cubicBezTo>
                  <a:pt x="441317" y="2081911"/>
                  <a:pt x="436824" y="2087580"/>
                  <a:pt x="479401" y="2124075"/>
                </a:cubicBezTo>
                <a:cubicBezTo>
                  <a:pt x="488093" y="2131525"/>
                  <a:pt x="498661" y="2136471"/>
                  <a:pt x="507976" y="2143125"/>
                </a:cubicBezTo>
                <a:cubicBezTo>
                  <a:pt x="542012" y="2167437"/>
                  <a:pt x="565144" y="2188855"/>
                  <a:pt x="603226" y="2209800"/>
                </a:cubicBezTo>
                <a:cubicBezTo>
                  <a:pt x="646771" y="2233750"/>
                  <a:pt x="692126" y="2254250"/>
                  <a:pt x="736576" y="2276475"/>
                </a:cubicBezTo>
                <a:lnTo>
                  <a:pt x="774676" y="2295525"/>
                </a:lnTo>
                <a:cubicBezTo>
                  <a:pt x="890006" y="2353190"/>
                  <a:pt x="753951" y="2304492"/>
                  <a:pt x="841351" y="2333625"/>
                </a:cubicBezTo>
                <a:cubicBezTo>
                  <a:pt x="854051" y="2343150"/>
                  <a:pt x="865252" y="2355100"/>
                  <a:pt x="879451" y="2362200"/>
                </a:cubicBezTo>
                <a:cubicBezTo>
                  <a:pt x="891160" y="2368054"/>
                  <a:pt x="905012" y="2367963"/>
                  <a:pt x="917551" y="2371725"/>
                </a:cubicBezTo>
                <a:cubicBezTo>
                  <a:pt x="936785" y="2377495"/>
                  <a:pt x="955467" y="2385005"/>
                  <a:pt x="974701" y="2390775"/>
                </a:cubicBezTo>
                <a:cubicBezTo>
                  <a:pt x="987240" y="2394537"/>
                  <a:pt x="1000214" y="2396704"/>
                  <a:pt x="1012801" y="2400300"/>
                </a:cubicBezTo>
                <a:cubicBezTo>
                  <a:pt x="1022455" y="2403058"/>
                  <a:pt x="1031975" y="2406300"/>
                  <a:pt x="1041376" y="2409825"/>
                </a:cubicBezTo>
                <a:cubicBezTo>
                  <a:pt x="1057385" y="2415828"/>
                  <a:pt x="1072196" y="2425724"/>
                  <a:pt x="1089001" y="2428875"/>
                </a:cubicBezTo>
                <a:cubicBezTo>
                  <a:pt x="1123469" y="2435338"/>
                  <a:pt x="1158851" y="2435225"/>
                  <a:pt x="1193776" y="2438400"/>
                </a:cubicBezTo>
                <a:cubicBezTo>
                  <a:pt x="1279749" y="2459893"/>
                  <a:pt x="1174983" y="2435509"/>
                  <a:pt x="1317601" y="2457450"/>
                </a:cubicBezTo>
                <a:cubicBezTo>
                  <a:pt x="1330540" y="2459441"/>
                  <a:pt x="1342864" y="2464408"/>
                  <a:pt x="1355701" y="2466975"/>
                </a:cubicBezTo>
                <a:cubicBezTo>
                  <a:pt x="1374639" y="2470763"/>
                  <a:pt x="1393801" y="2473325"/>
                  <a:pt x="1412851" y="2476500"/>
                </a:cubicBezTo>
                <a:cubicBezTo>
                  <a:pt x="1478170" y="2498273"/>
                  <a:pt x="1397099" y="2472562"/>
                  <a:pt x="1489051" y="2495550"/>
                </a:cubicBezTo>
                <a:cubicBezTo>
                  <a:pt x="1498791" y="2497985"/>
                  <a:pt x="1507825" y="2502897"/>
                  <a:pt x="1517626" y="2505075"/>
                </a:cubicBezTo>
                <a:cubicBezTo>
                  <a:pt x="1536479" y="2509265"/>
                  <a:pt x="1555726" y="2511425"/>
                  <a:pt x="1574776" y="2514600"/>
                </a:cubicBezTo>
                <a:cubicBezTo>
                  <a:pt x="1590651" y="2520950"/>
                  <a:pt x="1606024" y="2528737"/>
                  <a:pt x="1622401" y="2533650"/>
                </a:cubicBezTo>
                <a:cubicBezTo>
                  <a:pt x="1701850" y="2557485"/>
                  <a:pt x="1904818" y="2552205"/>
                  <a:pt x="1917676" y="2552700"/>
                </a:cubicBezTo>
                <a:lnTo>
                  <a:pt x="1993876" y="2562225"/>
                </a:lnTo>
                <a:cubicBezTo>
                  <a:pt x="2216378" y="2586065"/>
                  <a:pt x="2117767" y="2567953"/>
                  <a:pt x="2232001" y="2590800"/>
                </a:cubicBezTo>
                <a:lnTo>
                  <a:pt x="2489176" y="2581275"/>
                </a:lnTo>
                <a:cubicBezTo>
                  <a:pt x="2527358" y="2579317"/>
                  <a:pt x="2565314" y="2574063"/>
                  <a:pt x="2603476" y="2571750"/>
                </a:cubicBezTo>
                <a:cubicBezTo>
                  <a:pt x="2670104" y="2567712"/>
                  <a:pt x="2736826" y="2565400"/>
                  <a:pt x="2803501" y="2562225"/>
                </a:cubicBezTo>
                <a:cubicBezTo>
                  <a:pt x="2954115" y="2524572"/>
                  <a:pt x="2788920" y="2562225"/>
                  <a:pt x="3174976" y="2562225"/>
                </a:cubicBezTo>
                <a:cubicBezTo>
                  <a:pt x="3248070" y="2562225"/>
                  <a:pt x="3321026" y="2555875"/>
                  <a:pt x="3394051" y="2552700"/>
                </a:cubicBezTo>
                <a:cubicBezTo>
                  <a:pt x="3422626" y="2549525"/>
                  <a:pt x="3451025" y="2543175"/>
                  <a:pt x="3479776" y="2543175"/>
                </a:cubicBezTo>
                <a:cubicBezTo>
                  <a:pt x="3589225" y="2543175"/>
                  <a:pt x="3633588" y="2550495"/>
                  <a:pt x="3727426" y="2562225"/>
                </a:cubicBezTo>
                <a:lnTo>
                  <a:pt x="4622776" y="2552700"/>
                </a:lnTo>
                <a:cubicBezTo>
                  <a:pt x="5291655" y="2552700"/>
                  <a:pt x="5013340" y="2595556"/>
                  <a:pt x="5270476" y="2552700"/>
                </a:cubicBezTo>
                <a:cubicBezTo>
                  <a:pt x="5280001" y="2540000"/>
                  <a:pt x="5291175" y="2528383"/>
                  <a:pt x="5299051" y="2514600"/>
                </a:cubicBezTo>
                <a:cubicBezTo>
                  <a:pt x="5330991" y="2458705"/>
                  <a:pt x="5268402" y="2507149"/>
                  <a:pt x="5346676" y="2428875"/>
                </a:cubicBezTo>
                <a:lnTo>
                  <a:pt x="5403826" y="2371725"/>
                </a:lnTo>
                <a:lnTo>
                  <a:pt x="5441926" y="2333625"/>
                </a:lnTo>
                <a:cubicBezTo>
                  <a:pt x="5445101" y="2317750"/>
                  <a:pt x="5446331" y="2301359"/>
                  <a:pt x="5451451" y="2286000"/>
                </a:cubicBezTo>
                <a:cubicBezTo>
                  <a:pt x="5468150" y="2235903"/>
                  <a:pt x="5468648" y="2261131"/>
                  <a:pt x="5489551" y="2219325"/>
                </a:cubicBezTo>
                <a:cubicBezTo>
                  <a:pt x="5494041" y="2210345"/>
                  <a:pt x="5494316" y="2199590"/>
                  <a:pt x="5499076" y="2190750"/>
                </a:cubicBezTo>
                <a:cubicBezTo>
                  <a:pt x="5516630" y="2158149"/>
                  <a:pt x="5539667" y="2128618"/>
                  <a:pt x="5556226" y="2095500"/>
                </a:cubicBezTo>
                <a:cubicBezTo>
                  <a:pt x="5562576" y="2082800"/>
                  <a:pt x="5569509" y="2070375"/>
                  <a:pt x="5575276" y="2057400"/>
                </a:cubicBezTo>
                <a:cubicBezTo>
                  <a:pt x="5582220" y="2041776"/>
                  <a:pt x="5586023" y="2024721"/>
                  <a:pt x="5594326" y="2009775"/>
                </a:cubicBezTo>
                <a:cubicBezTo>
                  <a:pt x="5623323" y="1957581"/>
                  <a:pt x="5679629" y="1928619"/>
                  <a:pt x="5708626" y="1876425"/>
                </a:cubicBezTo>
                <a:cubicBezTo>
                  <a:pt x="5716929" y="1861479"/>
                  <a:pt x="5720030" y="1844093"/>
                  <a:pt x="5727676" y="1828800"/>
                </a:cubicBezTo>
                <a:cubicBezTo>
                  <a:pt x="5735955" y="1812241"/>
                  <a:pt x="5746439" y="1796874"/>
                  <a:pt x="5756251" y="1781175"/>
                </a:cubicBezTo>
                <a:cubicBezTo>
                  <a:pt x="5762318" y="1771467"/>
                  <a:pt x="5770652" y="1763061"/>
                  <a:pt x="5775301" y="1752600"/>
                </a:cubicBezTo>
                <a:cubicBezTo>
                  <a:pt x="5783456" y="1734250"/>
                  <a:pt x="5788001" y="1714500"/>
                  <a:pt x="5794351" y="1695450"/>
                </a:cubicBezTo>
                <a:lnTo>
                  <a:pt x="5803876" y="1666875"/>
                </a:lnTo>
                <a:lnTo>
                  <a:pt x="5822926" y="1609725"/>
                </a:lnTo>
                <a:cubicBezTo>
                  <a:pt x="5826101" y="1587500"/>
                  <a:pt x="5830506" y="1565416"/>
                  <a:pt x="5832451" y="1543050"/>
                </a:cubicBezTo>
                <a:cubicBezTo>
                  <a:pt x="5836860" y="1492342"/>
                  <a:pt x="5838350" y="1441420"/>
                  <a:pt x="5841976" y="1390650"/>
                </a:cubicBezTo>
                <a:cubicBezTo>
                  <a:pt x="5848001" y="1306305"/>
                  <a:pt x="5850526" y="1277152"/>
                  <a:pt x="5861026" y="1200150"/>
                </a:cubicBezTo>
                <a:cubicBezTo>
                  <a:pt x="5879921" y="1061585"/>
                  <a:pt x="5866229" y="1108341"/>
                  <a:pt x="5889601" y="1038225"/>
                </a:cubicBezTo>
                <a:cubicBezTo>
                  <a:pt x="5892776" y="1000125"/>
                  <a:pt x="5899126" y="962157"/>
                  <a:pt x="5899126" y="923925"/>
                </a:cubicBezTo>
                <a:cubicBezTo>
                  <a:pt x="5899126" y="863517"/>
                  <a:pt x="5895420" y="803078"/>
                  <a:pt x="5889601" y="742950"/>
                </a:cubicBezTo>
                <a:cubicBezTo>
                  <a:pt x="5885880" y="704504"/>
                  <a:pt x="5876901" y="666750"/>
                  <a:pt x="5870551" y="628650"/>
                </a:cubicBezTo>
                <a:cubicBezTo>
                  <a:pt x="5867376" y="609600"/>
                  <a:pt x="5865710" y="590236"/>
                  <a:pt x="5861026" y="571500"/>
                </a:cubicBezTo>
                <a:cubicBezTo>
                  <a:pt x="5857851" y="558800"/>
                  <a:pt x="5854068" y="546237"/>
                  <a:pt x="5851501" y="533400"/>
                </a:cubicBezTo>
                <a:cubicBezTo>
                  <a:pt x="5847713" y="514462"/>
                  <a:pt x="5848576" y="494400"/>
                  <a:pt x="5841976" y="476250"/>
                </a:cubicBezTo>
                <a:cubicBezTo>
                  <a:pt x="5835649" y="458851"/>
                  <a:pt x="5821680" y="445184"/>
                  <a:pt x="5813401" y="428625"/>
                </a:cubicBezTo>
                <a:cubicBezTo>
                  <a:pt x="5808911" y="419645"/>
                  <a:pt x="5808366" y="409030"/>
                  <a:pt x="5803876" y="400050"/>
                </a:cubicBezTo>
                <a:cubicBezTo>
                  <a:pt x="5798756" y="389811"/>
                  <a:pt x="5790506" y="381414"/>
                  <a:pt x="5784826" y="371475"/>
                </a:cubicBezTo>
                <a:cubicBezTo>
                  <a:pt x="5767887" y="341832"/>
                  <a:pt x="5767823" y="330116"/>
                  <a:pt x="5746726" y="304800"/>
                </a:cubicBezTo>
                <a:cubicBezTo>
                  <a:pt x="5717685" y="269951"/>
                  <a:pt x="5722876" y="282150"/>
                  <a:pt x="5689576" y="257175"/>
                </a:cubicBezTo>
                <a:cubicBezTo>
                  <a:pt x="5673312" y="244977"/>
                  <a:pt x="5657251" y="232462"/>
                  <a:pt x="5641951" y="219075"/>
                </a:cubicBezTo>
                <a:cubicBezTo>
                  <a:pt x="5631814" y="210205"/>
                  <a:pt x="5624584" y="197972"/>
                  <a:pt x="5613376" y="190500"/>
                </a:cubicBezTo>
                <a:cubicBezTo>
                  <a:pt x="5605022" y="184931"/>
                  <a:pt x="5594326" y="184150"/>
                  <a:pt x="5584801" y="180975"/>
                </a:cubicBezTo>
                <a:cubicBezTo>
                  <a:pt x="5561114" y="165184"/>
                  <a:pt x="5545748" y="153233"/>
                  <a:pt x="5518126" y="142875"/>
                </a:cubicBezTo>
                <a:cubicBezTo>
                  <a:pt x="5505869" y="138278"/>
                  <a:pt x="5492613" y="136946"/>
                  <a:pt x="5480026" y="133350"/>
                </a:cubicBezTo>
                <a:cubicBezTo>
                  <a:pt x="5470372" y="130592"/>
                  <a:pt x="5460976" y="127000"/>
                  <a:pt x="5451451" y="123825"/>
                </a:cubicBezTo>
                <a:cubicBezTo>
                  <a:pt x="5438751" y="114300"/>
                  <a:pt x="5428270" y="100675"/>
                  <a:pt x="5413351" y="95250"/>
                </a:cubicBezTo>
                <a:cubicBezTo>
                  <a:pt x="5392252" y="87578"/>
                  <a:pt x="5368765" y="89741"/>
                  <a:pt x="5346676" y="85725"/>
                </a:cubicBezTo>
                <a:cubicBezTo>
                  <a:pt x="5333796" y="83383"/>
                  <a:pt x="5320833" y="80797"/>
                  <a:pt x="5308576" y="76200"/>
                </a:cubicBezTo>
                <a:cubicBezTo>
                  <a:pt x="5295281" y="71214"/>
                  <a:pt x="5283451" y="62917"/>
                  <a:pt x="5270476" y="57150"/>
                </a:cubicBezTo>
                <a:cubicBezTo>
                  <a:pt x="5252359" y="49098"/>
                  <a:pt x="5216270" y="34859"/>
                  <a:pt x="5194276" y="28575"/>
                </a:cubicBezTo>
                <a:cubicBezTo>
                  <a:pt x="5175242" y="23137"/>
                  <a:pt x="5126010" y="11707"/>
                  <a:pt x="5108551" y="9525"/>
                </a:cubicBezTo>
                <a:cubicBezTo>
                  <a:pt x="5073753" y="5175"/>
                  <a:pt x="5038701" y="3175"/>
                  <a:pt x="5003776" y="0"/>
                </a:cubicBezTo>
                <a:lnTo>
                  <a:pt x="4003651" y="9525"/>
                </a:lnTo>
                <a:cubicBezTo>
                  <a:pt x="3960037" y="10277"/>
                  <a:pt x="3880125" y="21008"/>
                  <a:pt x="3832201" y="28575"/>
                </a:cubicBezTo>
                <a:lnTo>
                  <a:pt x="3660751" y="57150"/>
                </a:lnTo>
                <a:lnTo>
                  <a:pt x="3517876" y="85725"/>
                </a:lnTo>
                <a:cubicBezTo>
                  <a:pt x="3495090" y="90282"/>
                  <a:pt x="3233000" y="104724"/>
                  <a:pt x="3232126" y="104775"/>
                </a:cubicBezTo>
                <a:cubicBezTo>
                  <a:pt x="3216251" y="107950"/>
                  <a:pt x="3199860" y="109180"/>
                  <a:pt x="3184501" y="114300"/>
                </a:cubicBezTo>
                <a:lnTo>
                  <a:pt x="3136876" y="133350"/>
                </a:lnTo>
                <a:close/>
              </a:path>
            </a:pathLst>
          </a:custGeom>
          <a:no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cxnSp>
        <p:nvCxnSpPr>
          <p:cNvPr id="17" name="Connecteur droit avec flèche 16"/>
          <p:cNvCxnSpPr/>
          <p:nvPr/>
        </p:nvCxnSpPr>
        <p:spPr>
          <a:xfrm flipH="1" flipV="1">
            <a:off x="2799556" y="2463946"/>
            <a:ext cx="321469" cy="748885"/>
          </a:xfrm>
          <a:prstGeom prst="straightConnector1">
            <a:avLst/>
          </a:prstGeom>
          <a:ln w="57150">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nvCxnSpPr>
        <p:spPr>
          <a:xfrm flipV="1">
            <a:off x="4649788" y="3623469"/>
            <a:ext cx="1076824" cy="121444"/>
          </a:xfrm>
          <a:prstGeom prst="straightConnector1">
            <a:avLst/>
          </a:prstGeom>
          <a:ln w="57150">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p:nvPr/>
        </p:nvCxnSpPr>
        <p:spPr>
          <a:xfrm flipH="1">
            <a:off x="2367757" y="4035425"/>
            <a:ext cx="592931" cy="318295"/>
          </a:xfrm>
          <a:prstGeom prst="straightConnector1">
            <a:avLst/>
          </a:prstGeom>
          <a:ln w="57150">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p:nvPr/>
        </p:nvCxnSpPr>
        <p:spPr>
          <a:xfrm>
            <a:off x="4365625" y="3898195"/>
            <a:ext cx="165101" cy="588080"/>
          </a:xfrm>
          <a:prstGeom prst="straightConnector1">
            <a:avLst/>
          </a:prstGeom>
          <a:ln w="57150">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30743" name="ZoneTexte 21"/>
          <p:cNvSpPr txBox="1">
            <a:spLocks noChangeArrowheads="1"/>
          </p:cNvSpPr>
          <p:nvPr/>
        </p:nvSpPr>
        <p:spPr bwMode="auto">
          <a:xfrm>
            <a:off x="396081" y="5638276"/>
            <a:ext cx="15700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fr-FR" altLang="fr-FR" sz="1800" dirty="0" err="1">
                <a:solidFill>
                  <a:srgbClr val="FF9933"/>
                </a:solidFill>
                <a:latin typeface="Verdana" panose="020B0604030504040204" pitchFamily="34" charset="0"/>
              </a:rPr>
              <a:t>Author</a:t>
            </a:r>
            <a:endParaRPr lang="fr-FR" altLang="fr-FR" sz="1800" dirty="0">
              <a:solidFill>
                <a:srgbClr val="FF9933"/>
              </a:solidFill>
              <a:latin typeface="Verdana" panose="020B0604030504040204" pitchFamily="34" charset="0"/>
            </a:endParaRPr>
          </a:p>
          <a:p>
            <a:pPr eaLnBrk="1" hangingPunct="1">
              <a:spcBef>
                <a:spcPct val="0"/>
              </a:spcBef>
              <a:buClrTx/>
              <a:buSzTx/>
              <a:buFontTx/>
              <a:buNone/>
            </a:pPr>
            <a:r>
              <a:rPr lang="fr-FR" altLang="fr-FR" sz="1800" dirty="0">
                <a:solidFill>
                  <a:srgbClr val="FF9933"/>
                </a:solidFill>
                <a:latin typeface="Verdana" panose="020B0604030504040204" pitchFamily="34" charset="0"/>
              </a:rPr>
              <a:t>Adresse(s)</a:t>
            </a:r>
          </a:p>
          <a:p>
            <a:pPr eaLnBrk="1" hangingPunct="1">
              <a:spcBef>
                <a:spcPct val="0"/>
              </a:spcBef>
              <a:buClrTx/>
              <a:buSzTx/>
              <a:buFontTx/>
              <a:buNone/>
            </a:pPr>
            <a:r>
              <a:rPr lang="fr-FR" altLang="fr-FR" sz="1800" dirty="0">
                <a:solidFill>
                  <a:srgbClr val="FF9933"/>
                </a:solidFill>
                <a:latin typeface="Verdana" panose="020B0604030504040204" pitchFamily="34" charset="0"/>
              </a:rPr>
              <a:t>Group</a:t>
            </a:r>
          </a:p>
          <a:p>
            <a:pPr eaLnBrk="1" hangingPunct="1">
              <a:spcBef>
                <a:spcPct val="0"/>
              </a:spcBef>
              <a:buClrTx/>
              <a:buSzTx/>
              <a:buFontTx/>
              <a:buNone/>
            </a:pPr>
            <a:r>
              <a:rPr lang="fr-FR" altLang="fr-FR" sz="1800" dirty="0">
                <a:solidFill>
                  <a:srgbClr val="FF9933"/>
                </a:solidFill>
                <a:latin typeface="Verdana" panose="020B0604030504040204" pitchFamily="34" charset="0"/>
              </a:rPr>
              <a:t>Network</a:t>
            </a:r>
          </a:p>
        </p:txBody>
      </p:sp>
      <p:sp>
        <p:nvSpPr>
          <p:cNvPr id="23" name="Forme libre 22"/>
          <p:cNvSpPr/>
          <p:nvPr/>
        </p:nvSpPr>
        <p:spPr>
          <a:xfrm>
            <a:off x="25400" y="4130676"/>
            <a:ext cx="3048000" cy="2676525"/>
          </a:xfrm>
          <a:custGeom>
            <a:avLst/>
            <a:gdLst>
              <a:gd name="connsiteX0" fmla="*/ 638175 w 3048000"/>
              <a:gd name="connsiteY0" fmla="*/ 0 h 2676525"/>
              <a:gd name="connsiteX1" fmla="*/ 495300 w 3048000"/>
              <a:gd name="connsiteY1" fmla="*/ 123825 h 2676525"/>
              <a:gd name="connsiteX2" fmla="*/ 447675 w 3048000"/>
              <a:gd name="connsiteY2" fmla="*/ 180975 h 2676525"/>
              <a:gd name="connsiteX3" fmla="*/ 361950 w 3048000"/>
              <a:gd name="connsiteY3" fmla="*/ 266700 h 2676525"/>
              <a:gd name="connsiteX4" fmla="*/ 342900 w 3048000"/>
              <a:gd name="connsiteY4" fmla="*/ 323850 h 2676525"/>
              <a:gd name="connsiteX5" fmla="*/ 314325 w 3048000"/>
              <a:gd name="connsiteY5" fmla="*/ 352425 h 2676525"/>
              <a:gd name="connsiteX6" fmla="*/ 295275 w 3048000"/>
              <a:gd name="connsiteY6" fmla="*/ 390525 h 2676525"/>
              <a:gd name="connsiteX7" fmla="*/ 266700 w 3048000"/>
              <a:gd name="connsiteY7" fmla="*/ 419100 h 2676525"/>
              <a:gd name="connsiteX8" fmla="*/ 228600 w 3048000"/>
              <a:gd name="connsiteY8" fmla="*/ 476250 h 2676525"/>
              <a:gd name="connsiteX9" fmla="*/ 200025 w 3048000"/>
              <a:gd name="connsiteY9" fmla="*/ 514350 h 2676525"/>
              <a:gd name="connsiteX10" fmla="*/ 171450 w 3048000"/>
              <a:gd name="connsiteY10" fmla="*/ 571500 h 2676525"/>
              <a:gd name="connsiteX11" fmla="*/ 142875 w 3048000"/>
              <a:gd name="connsiteY11" fmla="*/ 619125 h 2676525"/>
              <a:gd name="connsiteX12" fmla="*/ 85725 w 3048000"/>
              <a:gd name="connsiteY12" fmla="*/ 714375 h 2676525"/>
              <a:gd name="connsiteX13" fmla="*/ 66675 w 3048000"/>
              <a:gd name="connsiteY13" fmla="*/ 771525 h 2676525"/>
              <a:gd name="connsiteX14" fmla="*/ 57150 w 3048000"/>
              <a:gd name="connsiteY14" fmla="*/ 809625 h 2676525"/>
              <a:gd name="connsiteX15" fmla="*/ 38100 w 3048000"/>
              <a:gd name="connsiteY15" fmla="*/ 847725 h 2676525"/>
              <a:gd name="connsiteX16" fmla="*/ 28575 w 3048000"/>
              <a:gd name="connsiteY16" fmla="*/ 876300 h 2676525"/>
              <a:gd name="connsiteX17" fmla="*/ 0 w 3048000"/>
              <a:gd name="connsiteY17" fmla="*/ 1009650 h 2676525"/>
              <a:gd name="connsiteX18" fmla="*/ 9525 w 3048000"/>
              <a:gd name="connsiteY18" fmla="*/ 1247775 h 2676525"/>
              <a:gd name="connsiteX19" fmla="*/ 19050 w 3048000"/>
              <a:gd name="connsiteY19" fmla="*/ 1276350 h 2676525"/>
              <a:gd name="connsiteX20" fmla="*/ 28575 w 3048000"/>
              <a:gd name="connsiteY20" fmla="*/ 1323975 h 2676525"/>
              <a:gd name="connsiteX21" fmla="*/ 57150 w 3048000"/>
              <a:gd name="connsiteY21" fmla="*/ 1390650 h 2676525"/>
              <a:gd name="connsiteX22" fmla="*/ 104775 w 3048000"/>
              <a:gd name="connsiteY22" fmla="*/ 1628775 h 2676525"/>
              <a:gd name="connsiteX23" fmla="*/ 142875 w 3048000"/>
              <a:gd name="connsiteY23" fmla="*/ 1714500 h 2676525"/>
              <a:gd name="connsiteX24" fmla="*/ 171450 w 3048000"/>
              <a:gd name="connsiteY24" fmla="*/ 1876425 h 2676525"/>
              <a:gd name="connsiteX25" fmla="*/ 161925 w 3048000"/>
              <a:gd name="connsiteY25" fmla="*/ 2009775 h 2676525"/>
              <a:gd name="connsiteX26" fmla="*/ 142875 w 3048000"/>
              <a:gd name="connsiteY26" fmla="*/ 2066925 h 2676525"/>
              <a:gd name="connsiteX27" fmla="*/ 152400 w 3048000"/>
              <a:gd name="connsiteY27" fmla="*/ 2381250 h 2676525"/>
              <a:gd name="connsiteX28" fmla="*/ 161925 w 3048000"/>
              <a:gd name="connsiteY28" fmla="*/ 2409825 h 2676525"/>
              <a:gd name="connsiteX29" fmla="*/ 190500 w 3048000"/>
              <a:gd name="connsiteY29" fmla="*/ 2438400 h 2676525"/>
              <a:gd name="connsiteX30" fmla="*/ 228600 w 3048000"/>
              <a:gd name="connsiteY30" fmla="*/ 2457450 h 2676525"/>
              <a:gd name="connsiteX31" fmla="*/ 257175 w 3048000"/>
              <a:gd name="connsiteY31" fmla="*/ 2495550 h 2676525"/>
              <a:gd name="connsiteX32" fmla="*/ 314325 w 3048000"/>
              <a:gd name="connsiteY32" fmla="*/ 2533650 h 2676525"/>
              <a:gd name="connsiteX33" fmla="*/ 342900 w 3048000"/>
              <a:gd name="connsiteY33" fmla="*/ 2552700 h 2676525"/>
              <a:gd name="connsiteX34" fmla="*/ 419100 w 3048000"/>
              <a:gd name="connsiteY34" fmla="*/ 2571750 h 2676525"/>
              <a:gd name="connsiteX35" fmla="*/ 457200 w 3048000"/>
              <a:gd name="connsiteY35" fmla="*/ 2581275 h 2676525"/>
              <a:gd name="connsiteX36" fmla="*/ 552450 w 3048000"/>
              <a:gd name="connsiteY36" fmla="*/ 2600325 h 2676525"/>
              <a:gd name="connsiteX37" fmla="*/ 590550 w 3048000"/>
              <a:gd name="connsiteY37" fmla="*/ 2609850 h 2676525"/>
              <a:gd name="connsiteX38" fmla="*/ 619125 w 3048000"/>
              <a:gd name="connsiteY38" fmla="*/ 2619375 h 2676525"/>
              <a:gd name="connsiteX39" fmla="*/ 790575 w 3048000"/>
              <a:gd name="connsiteY39" fmla="*/ 2638425 h 2676525"/>
              <a:gd name="connsiteX40" fmla="*/ 819150 w 3048000"/>
              <a:gd name="connsiteY40" fmla="*/ 2647950 h 2676525"/>
              <a:gd name="connsiteX41" fmla="*/ 923925 w 3048000"/>
              <a:gd name="connsiteY41" fmla="*/ 2667000 h 2676525"/>
              <a:gd name="connsiteX42" fmla="*/ 952500 w 3048000"/>
              <a:gd name="connsiteY42" fmla="*/ 2676525 h 2676525"/>
              <a:gd name="connsiteX43" fmla="*/ 1238250 w 3048000"/>
              <a:gd name="connsiteY43" fmla="*/ 2667000 h 2676525"/>
              <a:gd name="connsiteX44" fmla="*/ 1266825 w 3048000"/>
              <a:gd name="connsiteY44" fmla="*/ 2657475 h 2676525"/>
              <a:gd name="connsiteX45" fmla="*/ 1485900 w 3048000"/>
              <a:gd name="connsiteY45" fmla="*/ 2628900 h 2676525"/>
              <a:gd name="connsiteX46" fmla="*/ 1543050 w 3048000"/>
              <a:gd name="connsiteY46" fmla="*/ 2619375 h 2676525"/>
              <a:gd name="connsiteX47" fmla="*/ 1609725 w 3048000"/>
              <a:gd name="connsiteY47" fmla="*/ 2562225 h 2676525"/>
              <a:gd name="connsiteX48" fmla="*/ 1657350 w 3048000"/>
              <a:gd name="connsiteY48" fmla="*/ 2533650 h 2676525"/>
              <a:gd name="connsiteX49" fmla="*/ 1714500 w 3048000"/>
              <a:gd name="connsiteY49" fmla="*/ 2476500 h 2676525"/>
              <a:gd name="connsiteX50" fmla="*/ 1771650 w 3048000"/>
              <a:gd name="connsiteY50" fmla="*/ 2419350 h 2676525"/>
              <a:gd name="connsiteX51" fmla="*/ 1790700 w 3048000"/>
              <a:gd name="connsiteY51" fmla="*/ 2390775 h 2676525"/>
              <a:gd name="connsiteX52" fmla="*/ 1857375 w 3048000"/>
              <a:gd name="connsiteY52" fmla="*/ 2333625 h 2676525"/>
              <a:gd name="connsiteX53" fmla="*/ 1905000 w 3048000"/>
              <a:gd name="connsiteY53" fmla="*/ 2276475 h 2676525"/>
              <a:gd name="connsiteX54" fmla="*/ 1933575 w 3048000"/>
              <a:gd name="connsiteY54" fmla="*/ 2247900 h 2676525"/>
              <a:gd name="connsiteX55" fmla="*/ 1981200 w 3048000"/>
              <a:gd name="connsiteY55" fmla="*/ 2181225 h 2676525"/>
              <a:gd name="connsiteX56" fmla="*/ 2047875 w 3048000"/>
              <a:gd name="connsiteY56" fmla="*/ 2124075 h 2676525"/>
              <a:gd name="connsiteX57" fmla="*/ 2095500 w 3048000"/>
              <a:gd name="connsiteY57" fmla="*/ 2047875 h 2676525"/>
              <a:gd name="connsiteX58" fmla="*/ 2152650 w 3048000"/>
              <a:gd name="connsiteY58" fmla="*/ 1990725 h 2676525"/>
              <a:gd name="connsiteX59" fmla="*/ 2181225 w 3048000"/>
              <a:gd name="connsiteY59" fmla="*/ 1952625 h 2676525"/>
              <a:gd name="connsiteX60" fmla="*/ 2228850 w 3048000"/>
              <a:gd name="connsiteY60" fmla="*/ 1905000 h 2676525"/>
              <a:gd name="connsiteX61" fmla="*/ 2257425 w 3048000"/>
              <a:gd name="connsiteY61" fmla="*/ 1866900 h 2676525"/>
              <a:gd name="connsiteX62" fmla="*/ 2305050 w 3048000"/>
              <a:gd name="connsiteY62" fmla="*/ 1828800 h 2676525"/>
              <a:gd name="connsiteX63" fmla="*/ 2362200 w 3048000"/>
              <a:gd name="connsiteY63" fmla="*/ 1743075 h 2676525"/>
              <a:gd name="connsiteX64" fmla="*/ 2409825 w 3048000"/>
              <a:gd name="connsiteY64" fmla="*/ 1704975 h 2676525"/>
              <a:gd name="connsiteX65" fmla="*/ 2476500 w 3048000"/>
              <a:gd name="connsiteY65" fmla="*/ 1600200 h 2676525"/>
              <a:gd name="connsiteX66" fmla="*/ 2524125 w 3048000"/>
              <a:gd name="connsiteY66" fmla="*/ 1543050 h 2676525"/>
              <a:gd name="connsiteX67" fmla="*/ 2571750 w 3048000"/>
              <a:gd name="connsiteY67" fmla="*/ 1476375 h 2676525"/>
              <a:gd name="connsiteX68" fmla="*/ 2628900 w 3048000"/>
              <a:gd name="connsiteY68" fmla="*/ 1400175 h 2676525"/>
              <a:gd name="connsiteX69" fmla="*/ 2686050 w 3048000"/>
              <a:gd name="connsiteY69" fmla="*/ 1304925 h 2676525"/>
              <a:gd name="connsiteX70" fmla="*/ 2714625 w 3048000"/>
              <a:gd name="connsiteY70" fmla="*/ 1266825 h 2676525"/>
              <a:gd name="connsiteX71" fmla="*/ 2771775 w 3048000"/>
              <a:gd name="connsiteY71" fmla="*/ 1181100 h 2676525"/>
              <a:gd name="connsiteX72" fmla="*/ 2800350 w 3048000"/>
              <a:gd name="connsiteY72" fmla="*/ 1143000 h 2676525"/>
              <a:gd name="connsiteX73" fmla="*/ 2828925 w 3048000"/>
              <a:gd name="connsiteY73" fmla="*/ 1095375 h 2676525"/>
              <a:gd name="connsiteX74" fmla="*/ 2867025 w 3048000"/>
              <a:gd name="connsiteY74" fmla="*/ 1019175 h 2676525"/>
              <a:gd name="connsiteX75" fmla="*/ 2905125 w 3048000"/>
              <a:gd name="connsiteY75" fmla="*/ 962025 h 2676525"/>
              <a:gd name="connsiteX76" fmla="*/ 2933700 w 3048000"/>
              <a:gd name="connsiteY76" fmla="*/ 866775 h 2676525"/>
              <a:gd name="connsiteX77" fmla="*/ 2952750 w 3048000"/>
              <a:gd name="connsiteY77" fmla="*/ 828675 h 2676525"/>
              <a:gd name="connsiteX78" fmla="*/ 2971800 w 3048000"/>
              <a:gd name="connsiteY78" fmla="*/ 742950 h 2676525"/>
              <a:gd name="connsiteX79" fmla="*/ 2981325 w 3048000"/>
              <a:gd name="connsiteY79" fmla="*/ 695325 h 2676525"/>
              <a:gd name="connsiteX80" fmla="*/ 2990850 w 3048000"/>
              <a:gd name="connsiteY80" fmla="*/ 657225 h 2676525"/>
              <a:gd name="connsiteX81" fmla="*/ 3000375 w 3048000"/>
              <a:gd name="connsiteY81" fmla="*/ 609600 h 2676525"/>
              <a:gd name="connsiteX82" fmla="*/ 3028950 w 3048000"/>
              <a:gd name="connsiteY82" fmla="*/ 523875 h 2676525"/>
              <a:gd name="connsiteX83" fmla="*/ 3038475 w 3048000"/>
              <a:gd name="connsiteY83" fmla="*/ 476250 h 2676525"/>
              <a:gd name="connsiteX84" fmla="*/ 3048000 w 3048000"/>
              <a:gd name="connsiteY84" fmla="*/ 447675 h 2676525"/>
              <a:gd name="connsiteX85" fmla="*/ 3038475 w 3048000"/>
              <a:gd name="connsiteY85" fmla="*/ 285750 h 2676525"/>
              <a:gd name="connsiteX86" fmla="*/ 3028950 w 3048000"/>
              <a:gd name="connsiteY86" fmla="*/ 257175 h 2676525"/>
              <a:gd name="connsiteX87" fmla="*/ 3000375 w 3048000"/>
              <a:gd name="connsiteY87" fmla="*/ 238125 h 2676525"/>
              <a:gd name="connsiteX88" fmla="*/ 2009775 w 3048000"/>
              <a:gd name="connsiteY88" fmla="*/ 238125 h 2676525"/>
              <a:gd name="connsiteX89" fmla="*/ 1895475 w 3048000"/>
              <a:gd name="connsiteY89" fmla="*/ 219075 h 2676525"/>
              <a:gd name="connsiteX90" fmla="*/ 1819275 w 3048000"/>
              <a:gd name="connsiteY90" fmla="*/ 209550 h 2676525"/>
              <a:gd name="connsiteX91" fmla="*/ 1733550 w 3048000"/>
              <a:gd name="connsiteY91" fmla="*/ 190500 h 2676525"/>
              <a:gd name="connsiteX92" fmla="*/ 1695450 w 3048000"/>
              <a:gd name="connsiteY92" fmla="*/ 180975 h 2676525"/>
              <a:gd name="connsiteX93" fmla="*/ 1647825 w 3048000"/>
              <a:gd name="connsiteY93" fmla="*/ 171450 h 2676525"/>
              <a:gd name="connsiteX94" fmla="*/ 1476375 w 3048000"/>
              <a:gd name="connsiteY94" fmla="*/ 133350 h 2676525"/>
              <a:gd name="connsiteX95" fmla="*/ 1409700 w 3048000"/>
              <a:gd name="connsiteY95" fmla="*/ 114300 h 2676525"/>
              <a:gd name="connsiteX96" fmla="*/ 1343025 w 3048000"/>
              <a:gd name="connsiteY96" fmla="*/ 104775 h 2676525"/>
              <a:gd name="connsiteX97" fmla="*/ 1285875 w 3048000"/>
              <a:gd name="connsiteY97" fmla="*/ 95250 h 2676525"/>
              <a:gd name="connsiteX98" fmla="*/ 1228725 w 3048000"/>
              <a:gd name="connsiteY98" fmla="*/ 76200 h 2676525"/>
              <a:gd name="connsiteX99" fmla="*/ 1200150 w 3048000"/>
              <a:gd name="connsiteY99" fmla="*/ 66675 h 2676525"/>
              <a:gd name="connsiteX100" fmla="*/ 1000125 w 3048000"/>
              <a:gd name="connsiteY100" fmla="*/ 47625 h 2676525"/>
              <a:gd name="connsiteX101" fmla="*/ 619125 w 3048000"/>
              <a:gd name="connsiteY101" fmla="*/ 47625 h 267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048000" h="2676525">
                <a:moveTo>
                  <a:pt x="638175" y="0"/>
                </a:moveTo>
                <a:cubicBezTo>
                  <a:pt x="590550" y="41275"/>
                  <a:pt x="535646" y="75410"/>
                  <a:pt x="495300" y="123825"/>
                </a:cubicBezTo>
                <a:cubicBezTo>
                  <a:pt x="479425" y="142875"/>
                  <a:pt x="465210" y="163440"/>
                  <a:pt x="447675" y="180975"/>
                </a:cubicBezTo>
                <a:cubicBezTo>
                  <a:pt x="343657" y="284993"/>
                  <a:pt x="427600" y="179166"/>
                  <a:pt x="361950" y="266700"/>
                </a:cubicBezTo>
                <a:cubicBezTo>
                  <a:pt x="355600" y="285750"/>
                  <a:pt x="352652" y="306297"/>
                  <a:pt x="342900" y="323850"/>
                </a:cubicBezTo>
                <a:cubicBezTo>
                  <a:pt x="336358" y="335625"/>
                  <a:pt x="322155" y="341464"/>
                  <a:pt x="314325" y="352425"/>
                </a:cubicBezTo>
                <a:cubicBezTo>
                  <a:pt x="306072" y="363979"/>
                  <a:pt x="303528" y="378971"/>
                  <a:pt x="295275" y="390525"/>
                </a:cubicBezTo>
                <a:cubicBezTo>
                  <a:pt x="287445" y="401486"/>
                  <a:pt x="274970" y="408467"/>
                  <a:pt x="266700" y="419100"/>
                </a:cubicBezTo>
                <a:cubicBezTo>
                  <a:pt x="252644" y="437172"/>
                  <a:pt x="241730" y="457493"/>
                  <a:pt x="228600" y="476250"/>
                </a:cubicBezTo>
                <a:cubicBezTo>
                  <a:pt x="219496" y="489255"/>
                  <a:pt x="208193" y="500737"/>
                  <a:pt x="200025" y="514350"/>
                </a:cubicBezTo>
                <a:cubicBezTo>
                  <a:pt x="189067" y="532613"/>
                  <a:pt x="181649" y="552802"/>
                  <a:pt x="171450" y="571500"/>
                </a:cubicBezTo>
                <a:cubicBezTo>
                  <a:pt x="162585" y="587753"/>
                  <a:pt x="152814" y="603506"/>
                  <a:pt x="142875" y="619125"/>
                </a:cubicBezTo>
                <a:cubicBezTo>
                  <a:pt x="118792" y="656969"/>
                  <a:pt x="101436" y="675097"/>
                  <a:pt x="85725" y="714375"/>
                </a:cubicBezTo>
                <a:cubicBezTo>
                  <a:pt x="78267" y="733019"/>
                  <a:pt x="72445" y="752291"/>
                  <a:pt x="66675" y="771525"/>
                </a:cubicBezTo>
                <a:cubicBezTo>
                  <a:pt x="62913" y="784064"/>
                  <a:pt x="61747" y="797368"/>
                  <a:pt x="57150" y="809625"/>
                </a:cubicBezTo>
                <a:cubicBezTo>
                  <a:pt x="52164" y="822920"/>
                  <a:pt x="43693" y="834674"/>
                  <a:pt x="38100" y="847725"/>
                </a:cubicBezTo>
                <a:cubicBezTo>
                  <a:pt x="34145" y="856953"/>
                  <a:pt x="31217" y="866614"/>
                  <a:pt x="28575" y="876300"/>
                </a:cubicBezTo>
                <a:cubicBezTo>
                  <a:pt x="8232" y="950893"/>
                  <a:pt x="11328" y="941681"/>
                  <a:pt x="0" y="1009650"/>
                </a:cubicBezTo>
                <a:cubicBezTo>
                  <a:pt x="3175" y="1089025"/>
                  <a:pt x="3865" y="1168538"/>
                  <a:pt x="9525" y="1247775"/>
                </a:cubicBezTo>
                <a:cubicBezTo>
                  <a:pt x="10240" y="1257790"/>
                  <a:pt x="16615" y="1266610"/>
                  <a:pt x="19050" y="1276350"/>
                </a:cubicBezTo>
                <a:cubicBezTo>
                  <a:pt x="22977" y="1292056"/>
                  <a:pt x="24648" y="1308269"/>
                  <a:pt x="28575" y="1323975"/>
                </a:cubicBezTo>
                <a:cubicBezTo>
                  <a:pt x="35583" y="1352005"/>
                  <a:pt x="43520" y="1363390"/>
                  <a:pt x="57150" y="1390650"/>
                </a:cubicBezTo>
                <a:cubicBezTo>
                  <a:pt x="67149" y="1460642"/>
                  <a:pt x="82159" y="1577889"/>
                  <a:pt x="104775" y="1628775"/>
                </a:cubicBezTo>
                <a:cubicBezTo>
                  <a:pt x="117475" y="1657350"/>
                  <a:pt x="132987" y="1684835"/>
                  <a:pt x="142875" y="1714500"/>
                </a:cubicBezTo>
                <a:cubicBezTo>
                  <a:pt x="160097" y="1766166"/>
                  <a:pt x="164749" y="1822814"/>
                  <a:pt x="171450" y="1876425"/>
                </a:cubicBezTo>
                <a:cubicBezTo>
                  <a:pt x="168275" y="1920875"/>
                  <a:pt x="168536" y="1965705"/>
                  <a:pt x="161925" y="2009775"/>
                </a:cubicBezTo>
                <a:cubicBezTo>
                  <a:pt x="158946" y="2029633"/>
                  <a:pt x="142875" y="2066925"/>
                  <a:pt x="142875" y="2066925"/>
                </a:cubicBezTo>
                <a:cubicBezTo>
                  <a:pt x="146050" y="2171700"/>
                  <a:pt x="146585" y="2276588"/>
                  <a:pt x="152400" y="2381250"/>
                </a:cubicBezTo>
                <a:cubicBezTo>
                  <a:pt x="152957" y="2391275"/>
                  <a:pt x="156356" y="2401471"/>
                  <a:pt x="161925" y="2409825"/>
                </a:cubicBezTo>
                <a:cubicBezTo>
                  <a:pt x="169397" y="2421033"/>
                  <a:pt x="179539" y="2430570"/>
                  <a:pt x="190500" y="2438400"/>
                </a:cubicBezTo>
                <a:cubicBezTo>
                  <a:pt x="202054" y="2446653"/>
                  <a:pt x="215900" y="2451100"/>
                  <a:pt x="228600" y="2457450"/>
                </a:cubicBezTo>
                <a:cubicBezTo>
                  <a:pt x="238125" y="2470150"/>
                  <a:pt x="245310" y="2485003"/>
                  <a:pt x="257175" y="2495550"/>
                </a:cubicBezTo>
                <a:cubicBezTo>
                  <a:pt x="274287" y="2510761"/>
                  <a:pt x="295275" y="2520950"/>
                  <a:pt x="314325" y="2533650"/>
                </a:cubicBezTo>
                <a:lnTo>
                  <a:pt x="342900" y="2552700"/>
                </a:lnTo>
                <a:cubicBezTo>
                  <a:pt x="364685" y="2567223"/>
                  <a:pt x="393700" y="2565400"/>
                  <a:pt x="419100" y="2571750"/>
                </a:cubicBezTo>
                <a:lnTo>
                  <a:pt x="457200" y="2581275"/>
                </a:lnTo>
                <a:cubicBezTo>
                  <a:pt x="488612" y="2589128"/>
                  <a:pt x="521038" y="2592472"/>
                  <a:pt x="552450" y="2600325"/>
                </a:cubicBezTo>
                <a:cubicBezTo>
                  <a:pt x="565150" y="2603500"/>
                  <a:pt x="577963" y="2606254"/>
                  <a:pt x="590550" y="2609850"/>
                </a:cubicBezTo>
                <a:cubicBezTo>
                  <a:pt x="600204" y="2612608"/>
                  <a:pt x="609324" y="2617197"/>
                  <a:pt x="619125" y="2619375"/>
                </a:cubicBezTo>
                <a:cubicBezTo>
                  <a:pt x="676042" y="2632023"/>
                  <a:pt x="732145" y="2633556"/>
                  <a:pt x="790575" y="2638425"/>
                </a:cubicBezTo>
                <a:cubicBezTo>
                  <a:pt x="800100" y="2641600"/>
                  <a:pt x="809349" y="2645772"/>
                  <a:pt x="819150" y="2647950"/>
                </a:cubicBezTo>
                <a:cubicBezTo>
                  <a:pt x="895579" y="2664934"/>
                  <a:pt x="854588" y="2649666"/>
                  <a:pt x="923925" y="2667000"/>
                </a:cubicBezTo>
                <a:cubicBezTo>
                  <a:pt x="933665" y="2669435"/>
                  <a:pt x="942975" y="2673350"/>
                  <a:pt x="952500" y="2676525"/>
                </a:cubicBezTo>
                <a:cubicBezTo>
                  <a:pt x="1047750" y="2673350"/>
                  <a:pt x="1143122" y="2672765"/>
                  <a:pt x="1238250" y="2667000"/>
                </a:cubicBezTo>
                <a:cubicBezTo>
                  <a:pt x="1248272" y="2666393"/>
                  <a:pt x="1256938" y="2659220"/>
                  <a:pt x="1266825" y="2657475"/>
                </a:cubicBezTo>
                <a:cubicBezTo>
                  <a:pt x="1407422" y="2632664"/>
                  <a:pt x="1369133" y="2644469"/>
                  <a:pt x="1485900" y="2628900"/>
                </a:cubicBezTo>
                <a:cubicBezTo>
                  <a:pt x="1505043" y="2626348"/>
                  <a:pt x="1524000" y="2622550"/>
                  <a:pt x="1543050" y="2619375"/>
                </a:cubicBezTo>
                <a:cubicBezTo>
                  <a:pt x="1572482" y="2589943"/>
                  <a:pt x="1573068" y="2586663"/>
                  <a:pt x="1609725" y="2562225"/>
                </a:cubicBezTo>
                <a:cubicBezTo>
                  <a:pt x="1625129" y="2551956"/>
                  <a:pt x="1643022" y="2545373"/>
                  <a:pt x="1657350" y="2533650"/>
                </a:cubicBezTo>
                <a:cubicBezTo>
                  <a:pt x="1678201" y="2516590"/>
                  <a:pt x="1695450" y="2495550"/>
                  <a:pt x="1714500" y="2476500"/>
                </a:cubicBezTo>
                <a:lnTo>
                  <a:pt x="1771650" y="2419350"/>
                </a:lnTo>
                <a:cubicBezTo>
                  <a:pt x="1779745" y="2411255"/>
                  <a:pt x="1783371" y="2399569"/>
                  <a:pt x="1790700" y="2390775"/>
                </a:cubicBezTo>
                <a:cubicBezTo>
                  <a:pt x="1842541" y="2328566"/>
                  <a:pt x="1794308" y="2396692"/>
                  <a:pt x="1857375" y="2333625"/>
                </a:cubicBezTo>
                <a:cubicBezTo>
                  <a:pt x="1874910" y="2316090"/>
                  <a:pt x="1888525" y="2295009"/>
                  <a:pt x="1905000" y="2276475"/>
                </a:cubicBezTo>
                <a:cubicBezTo>
                  <a:pt x="1913949" y="2266407"/>
                  <a:pt x="1925160" y="2258419"/>
                  <a:pt x="1933575" y="2247900"/>
                </a:cubicBezTo>
                <a:cubicBezTo>
                  <a:pt x="1950637" y="2226573"/>
                  <a:pt x="1962675" y="2201294"/>
                  <a:pt x="1981200" y="2181225"/>
                </a:cubicBezTo>
                <a:cubicBezTo>
                  <a:pt x="2001055" y="2159716"/>
                  <a:pt x="2028825" y="2146300"/>
                  <a:pt x="2047875" y="2124075"/>
                </a:cubicBezTo>
                <a:cubicBezTo>
                  <a:pt x="2067368" y="2101333"/>
                  <a:pt x="2076994" y="2071428"/>
                  <a:pt x="2095500" y="2047875"/>
                </a:cubicBezTo>
                <a:cubicBezTo>
                  <a:pt x="2112145" y="2026691"/>
                  <a:pt x="2134628" y="2010750"/>
                  <a:pt x="2152650" y="1990725"/>
                </a:cubicBezTo>
                <a:cubicBezTo>
                  <a:pt x="2163270" y="1978925"/>
                  <a:pt x="2170678" y="1964490"/>
                  <a:pt x="2181225" y="1952625"/>
                </a:cubicBezTo>
                <a:cubicBezTo>
                  <a:pt x="2196140" y="1935845"/>
                  <a:pt x="2213935" y="1921780"/>
                  <a:pt x="2228850" y="1905000"/>
                </a:cubicBezTo>
                <a:cubicBezTo>
                  <a:pt x="2239397" y="1893135"/>
                  <a:pt x="2246200" y="1878125"/>
                  <a:pt x="2257425" y="1866900"/>
                </a:cubicBezTo>
                <a:cubicBezTo>
                  <a:pt x="2271800" y="1852525"/>
                  <a:pt x="2290675" y="1843175"/>
                  <a:pt x="2305050" y="1828800"/>
                </a:cubicBezTo>
                <a:cubicBezTo>
                  <a:pt x="2375440" y="1758410"/>
                  <a:pt x="2289647" y="1824697"/>
                  <a:pt x="2362200" y="1743075"/>
                </a:cubicBezTo>
                <a:cubicBezTo>
                  <a:pt x="2375706" y="1727880"/>
                  <a:pt x="2396225" y="1720086"/>
                  <a:pt x="2409825" y="1704975"/>
                </a:cubicBezTo>
                <a:cubicBezTo>
                  <a:pt x="2442073" y="1669144"/>
                  <a:pt x="2449182" y="1637763"/>
                  <a:pt x="2476500" y="1600200"/>
                </a:cubicBezTo>
                <a:cubicBezTo>
                  <a:pt x="2491085" y="1580145"/>
                  <a:pt x="2507650" y="1561584"/>
                  <a:pt x="2524125" y="1543050"/>
                </a:cubicBezTo>
                <a:cubicBezTo>
                  <a:pt x="2607329" y="1449446"/>
                  <a:pt x="2499676" y="1584487"/>
                  <a:pt x="2571750" y="1476375"/>
                </a:cubicBezTo>
                <a:cubicBezTo>
                  <a:pt x="2589362" y="1449957"/>
                  <a:pt x="2609850" y="1425575"/>
                  <a:pt x="2628900" y="1400175"/>
                </a:cubicBezTo>
                <a:cubicBezTo>
                  <a:pt x="2716982" y="1282732"/>
                  <a:pt x="2630648" y="1393568"/>
                  <a:pt x="2686050" y="1304925"/>
                </a:cubicBezTo>
                <a:cubicBezTo>
                  <a:pt x="2694464" y="1291463"/>
                  <a:pt x="2705589" y="1279877"/>
                  <a:pt x="2714625" y="1266825"/>
                </a:cubicBezTo>
                <a:cubicBezTo>
                  <a:pt x="2734173" y="1238589"/>
                  <a:pt x="2752725" y="1209675"/>
                  <a:pt x="2771775" y="1181100"/>
                </a:cubicBezTo>
                <a:cubicBezTo>
                  <a:pt x="2780581" y="1167891"/>
                  <a:pt x="2791544" y="1156209"/>
                  <a:pt x="2800350" y="1143000"/>
                </a:cubicBezTo>
                <a:cubicBezTo>
                  <a:pt x="2810619" y="1127596"/>
                  <a:pt x="2820148" y="1111675"/>
                  <a:pt x="2828925" y="1095375"/>
                </a:cubicBezTo>
                <a:cubicBezTo>
                  <a:pt x="2842389" y="1070371"/>
                  <a:pt x="2851273" y="1042804"/>
                  <a:pt x="2867025" y="1019175"/>
                </a:cubicBezTo>
                <a:lnTo>
                  <a:pt x="2905125" y="962025"/>
                </a:lnTo>
                <a:cubicBezTo>
                  <a:pt x="2914481" y="924601"/>
                  <a:pt x="2918240" y="905424"/>
                  <a:pt x="2933700" y="866775"/>
                </a:cubicBezTo>
                <a:cubicBezTo>
                  <a:pt x="2938973" y="853592"/>
                  <a:pt x="2946400" y="841375"/>
                  <a:pt x="2952750" y="828675"/>
                </a:cubicBezTo>
                <a:cubicBezTo>
                  <a:pt x="2981478" y="685036"/>
                  <a:pt x="2944897" y="864014"/>
                  <a:pt x="2971800" y="742950"/>
                </a:cubicBezTo>
                <a:cubicBezTo>
                  <a:pt x="2975312" y="727146"/>
                  <a:pt x="2977813" y="711129"/>
                  <a:pt x="2981325" y="695325"/>
                </a:cubicBezTo>
                <a:cubicBezTo>
                  <a:pt x="2984165" y="682546"/>
                  <a:pt x="2988010" y="670004"/>
                  <a:pt x="2990850" y="657225"/>
                </a:cubicBezTo>
                <a:cubicBezTo>
                  <a:pt x="2994362" y="641421"/>
                  <a:pt x="2996115" y="625219"/>
                  <a:pt x="3000375" y="609600"/>
                </a:cubicBezTo>
                <a:lnTo>
                  <a:pt x="3028950" y="523875"/>
                </a:lnTo>
                <a:cubicBezTo>
                  <a:pt x="3034070" y="508516"/>
                  <a:pt x="3034548" y="491956"/>
                  <a:pt x="3038475" y="476250"/>
                </a:cubicBezTo>
                <a:cubicBezTo>
                  <a:pt x="3040910" y="466510"/>
                  <a:pt x="3044825" y="457200"/>
                  <a:pt x="3048000" y="447675"/>
                </a:cubicBezTo>
                <a:cubicBezTo>
                  <a:pt x="3044825" y="393700"/>
                  <a:pt x="3043855" y="339550"/>
                  <a:pt x="3038475" y="285750"/>
                </a:cubicBezTo>
                <a:cubicBezTo>
                  <a:pt x="3037476" y="275760"/>
                  <a:pt x="3035222" y="265015"/>
                  <a:pt x="3028950" y="257175"/>
                </a:cubicBezTo>
                <a:cubicBezTo>
                  <a:pt x="3021799" y="248236"/>
                  <a:pt x="3009900" y="244475"/>
                  <a:pt x="3000375" y="238125"/>
                </a:cubicBezTo>
                <a:cubicBezTo>
                  <a:pt x="2517146" y="248630"/>
                  <a:pt x="2532974" y="253980"/>
                  <a:pt x="2009775" y="238125"/>
                </a:cubicBezTo>
                <a:cubicBezTo>
                  <a:pt x="1907320" y="235020"/>
                  <a:pt x="1965192" y="230695"/>
                  <a:pt x="1895475" y="219075"/>
                </a:cubicBezTo>
                <a:cubicBezTo>
                  <a:pt x="1870226" y="214867"/>
                  <a:pt x="1844675" y="212725"/>
                  <a:pt x="1819275" y="209550"/>
                </a:cubicBezTo>
                <a:cubicBezTo>
                  <a:pt x="1763663" y="191013"/>
                  <a:pt x="1817367" y="207263"/>
                  <a:pt x="1733550" y="190500"/>
                </a:cubicBezTo>
                <a:cubicBezTo>
                  <a:pt x="1720713" y="187933"/>
                  <a:pt x="1708229" y="183815"/>
                  <a:pt x="1695450" y="180975"/>
                </a:cubicBezTo>
                <a:cubicBezTo>
                  <a:pt x="1679646" y="177463"/>
                  <a:pt x="1663700" y="174625"/>
                  <a:pt x="1647825" y="171450"/>
                </a:cubicBezTo>
                <a:cubicBezTo>
                  <a:pt x="1538488" y="116782"/>
                  <a:pt x="1722052" y="203543"/>
                  <a:pt x="1476375" y="133350"/>
                </a:cubicBezTo>
                <a:cubicBezTo>
                  <a:pt x="1454150" y="127000"/>
                  <a:pt x="1432301" y="119143"/>
                  <a:pt x="1409700" y="114300"/>
                </a:cubicBezTo>
                <a:cubicBezTo>
                  <a:pt x="1387748" y="109596"/>
                  <a:pt x="1365215" y="108189"/>
                  <a:pt x="1343025" y="104775"/>
                </a:cubicBezTo>
                <a:cubicBezTo>
                  <a:pt x="1323937" y="101838"/>
                  <a:pt x="1304925" y="98425"/>
                  <a:pt x="1285875" y="95250"/>
                </a:cubicBezTo>
                <a:lnTo>
                  <a:pt x="1228725" y="76200"/>
                </a:lnTo>
                <a:cubicBezTo>
                  <a:pt x="1219200" y="73025"/>
                  <a:pt x="1210113" y="67920"/>
                  <a:pt x="1200150" y="66675"/>
                </a:cubicBezTo>
                <a:cubicBezTo>
                  <a:pt x="1133388" y="58330"/>
                  <a:pt x="1067778" y="48901"/>
                  <a:pt x="1000125" y="47625"/>
                </a:cubicBezTo>
                <a:cubicBezTo>
                  <a:pt x="873148" y="45229"/>
                  <a:pt x="746125" y="47625"/>
                  <a:pt x="619125" y="47625"/>
                </a:cubicBezTo>
              </a:path>
            </a:pathLst>
          </a:custGeom>
          <a:no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30745" name="ZoneTexte 33"/>
          <p:cNvSpPr txBox="1">
            <a:spLocks noChangeArrowheads="1"/>
          </p:cNvSpPr>
          <p:nvPr/>
        </p:nvSpPr>
        <p:spPr bwMode="auto">
          <a:xfrm>
            <a:off x="434976" y="2215692"/>
            <a:ext cx="1703387"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fr-FR" altLang="fr-FR" sz="1800" dirty="0">
                <a:solidFill>
                  <a:srgbClr val="FF9933"/>
                </a:solidFill>
                <a:latin typeface="Verdana" panose="020B0604030504040204" pitchFamily="34" charset="0"/>
              </a:rPr>
              <a:t>Course</a:t>
            </a:r>
          </a:p>
          <a:p>
            <a:pPr eaLnBrk="1" hangingPunct="1">
              <a:spcBef>
                <a:spcPct val="0"/>
              </a:spcBef>
              <a:buClrTx/>
              <a:buSzTx/>
              <a:buFontTx/>
              <a:buNone/>
            </a:pPr>
            <a:r>
              <a:rPr lang="fr-FR" altLang="fr-FR" sz="1800" dirty="0">
                <a:solidFill>
                  <a:srgbClr val="FF9933"/>
                </a:solidFill>
                <a:latin typeface="Verdana" panose="020B0604030504040204" pitchFamily="34" charset="0"/>
              </a:rPr>
              <a:t>Session</a:t>
            </a:r>
            <a:br>
              <a:rPr lang="fr-FR" altLang="fr-FR" sz="1800" dirty="0">
                <a:solidFill>
                  <a:srgbClr val="FF9933"/>
                </a:solidFill>
                <a:latin typeface="Verdana" panose="020B0604030504040204" pitchFamily="34" charset="0"/>
              </a:rPr>
            </a:br>
            <a:r>
              <a:rPr lang="fr-FR" altLang="fr-FR" sz="1800" dirty="0">
                <a:solidFill>
                  <a:srgbClr val="FF9933"/>
                </a:solidFill>
                <a:latin typeface="Verdana" panose="020B0604030504040204" pitchFamily="34" charset="0"/>
              </a:rPr>
              <a:t>Channel</a:t>
            </a:r>
          </a:p>
          <a:p>
            <a:pPr eaLnBrk="1" hangingPunct="1">
              <a:spcBef>
                <a:spcPct val="0"/>
              </a:spcBef>
              <a:buClrTx/>
              <a:buSzTx/>
              <a:buFontTx/>
              <a:buNone/>
            </a:pPr>
            <a:r>
              <a:rPr lang="fr-FR" altLang="fr-FR" sz="1800" dirty="0" err="1">
                <a:solidFill>
                  <a:srgbClr val="FF9933"/>
                </a:solidFill>
                <a:latin typeface="Verdana" panose="020B0604030504040204" pitchFamily="34" charset="0"/>
              </a:rPr>
              <a:t>Simultaneity</a:t>
            </a:r>
            <a:endParaRPr lang="fr-FR" altLang="fr-FR" sz="1800" dirty="0">
              <a:solidFill>
                <a:srgbClr val="FF9933"/>
              </a:solidFill>
              <a:latin typeface="Verdana" panose="020B0604030504040204" pitchFamily="34" charset="0"/>
            </a:endParaRPr>
          </a:p>
        </p:txBody>
      </p:sp>
      <p:sp>
        <p:nvSpPr>
          <p:cNvPr id="24" name="Forme libre 23"/>
          <p:cNvSpPr/>
          <p:nvPr/>
        </p:nvSpPr>
        <p:spPr>
          <a:xfrm>
            <a:off x="347663" y="1075541"/>
            <a:ext cx="3367087" cy="2714625"/>
          </a:xfrm>
          <a:custGeom>
            <a:avLst/>
            <a:gdLst>
              <a:gd name="connsiteX0" fmla="*/ 204724 w 3367024"/>
              <a:gd name="connsiteY0" fmla="*/ 38696 h 2715221"/>
              <a:gd name="connsiteX1" fmla="*/ 166624 w 3367024"/>
              <a:gd name="connsiteY1" fmla="*/ 114896 h 2715221"/>
              <a:gd name="connsiteX2" fmla="*/ 118999 w 3367024"/>
              <a:gd name="connsiteY2" fmla="*/ 229196 h 2715221"/>
              <a:gd name="connsiteX3" fmla="*/ 99949 w 3367024"/>
              <a:gd name="connsiteY3" fmla="*/ 324446 h 2715221"/>
              <a:gd name="connsiteX4" fmla="*/ 71374 w 3367024"/>
              <a:gd name="connsiteY4" fmla="*/ 429221 h 2715221"/>
              <a:gd name="connsiteX5" fmla="*/ 61849 w 3367024"/>
              <a:gd name="connsiteY5" fmla="*/ 533996 h 2715221"/>
              <a:gd name="connsiteX6" fmla="*/ 52324 w 3367024"/>
              <a:gd name="connsiteY6" fmla="*/ 610196 h 2715221"/>
              <a:gd name="connsiteX7" fmla="*/ 33274 w 3367024"/>
              <a:gd name="connsiteY7" fmla="*/ 714971 h 2715221"/>
              <a:gd name="connsiteX8" fmla="*/ 23749 w 3367024"/>
              <a:gd name="connsiteY8" fmla="*/ 800696 h 2715221"/>
              <a:gd name="connsiteX9" fmla="*/ 14224 w 3367024"/>
              <a:gd name="connsiteY9" fmla="*/ 867371 h 2715221"/>
              <a:gd name="connsiteX10" fmla="*/ 23749 w 3367024"/>
              <a:gd name="connsiteY10" fmla="*/ 1400771 h 2715221"/>
              <a:gd name="connsiteX11" fmla="*/ 4699 w 3367024"/>
              <a:gd name="connsiteY11" fmla="*/ 1915121 h 2715221"/>
              <a:gd name="connsiteX12" fmla="*/ 23749 w 3367024"/>
              <a:gd name="connsiteY12" fmla="*/ 2229446 h 2715221"/>
              <a:gd name="connsiteX13" fmla="*/ 80899 w 3367024"/>
              <a:gd name="connsiteY13" fmla="*/ 2315171 h 2715221"/>
              <a:gd name="connsiteX14" fmla="*/ 204724 w 3367024"/>
              <a:gd name="connsiteY14" fmla="*/ 2419946 h 2715221"/>
              <a:gd name="connsiteX15" fmla="*/ 404749 w 3367024"/>
              <a:gd name="connsiteY15" fmla="*/ 2553296 h 2715221"/>
              <a:gd name="connsiteX16" fmla="*/ 538099 w 3367024"/>
              <a:gd name="connsiteY16" fmla="*/ 2610446 h 2715221"/>
              <a:gd name="connsiteX17" fmla="*/ 623824 w 3367024"/>
              <a:gd name="connsiteY17" fmla="*/ 2648546 h 2715221"/>
              <a:gd name="connsiteX18" fmla="*/ 690499 w 3367024"/>
              <a:gd name="connsiteY18" fmla="*/ 2658071 h 2715221"/>
              <a:gd name="connsiteX19" fmla="*/ 842899 w 3367024"/>
              <a:gd name="connsiteY19" fmla="*/ 2696171 h 2715221"/>
              <a:gd name="connsiteX20" fmla="*/ 1081024 w 3367024"/>
              <a:gd name="connsiteY20" fmla="*/ 2715221 h 2715221"/>
              <a:gd name="connsiteX21" fmla="*/ 1385824 w 3367024"/>
              <a:gd name="connsiteY21" fmla="*/ 2705696 h 2715221"/>
              <a:gd name="connsiteX22" fmla="*/ 1490599 w 3367024"/>
              <a:gd name="connsiteY22" fmla="*/ 2677121 h 2715221"/>
              <a:gd name="connsiteX23" fmla="*/ 1519174 w 3367024"/>
              <a:gd name="connsiteY23" fmla="*/ 2658071 h 2715221"/>
              <a:gd name="connsiteX24" fmla="*/ 1604899 w 3367024"/>
              <a:gd name="connsiteY24" fmla="*/ 2619971 h 2715221"/>
              <a:gd name="connsiteX25" fmla="*/ 1633474 w 3367024"/>
              <a:gd name="connsiteY25" fmla="*/ 2610446 h 2715221"/>
              <a:gd name="connsiteX26" fmla="*/ 1728724 w 3367024"/>
              <a:gd name="connsiteY26" fmla="*/ 2534246 h 2715221"/>
              <a:gd name="connsiteX27" fmla="*/ 1747774 w 3367024"/>
              <a:gd name="connsiteY27" fmla="*/ 2505671 h 2715221"/>
              <a:gd name="connsiteX28" fmla="*/ 1757299 w 3367024"/>
              <a:gd name="connsiteY28" fmla="*/ 2477096 h 2715221"/>
              <a:gd name="connsiteX29" fmla="*/ 1814449 w 3367024"/>
              <a:gd name="connsiteY29" fmla="*/ 2391371 h 2715221"/>
              <a:gd name="connsiteX30" fmla="*/ 1852549 w 3367024"/>
              <a:gd name="connsiteY30" fmla="*/ 2305646 h 2715221"/>
              <a:gd name="connsiteX31" fmla="*/ 1871599 w 3367024"/>
              <a:gd name="connsiteY31" fmla="*/ 2219921 h 2715221"/>
              <a:gd name="connsiteX32" fmla="*/ 1881124 w 3367024"/>
              <a:gd name="connsiteY32" fmla="*/ 2181821 h 2715221"/>
              <a:gd name="connsiteX33" fmla="*/ 1900174 w 3367024"/>
              <a:gd name="connsiteY33" fmla="*/ 2086571 h 2715221"/>
              <a:gd name="connsiteX34" fmla="*/ 1900174 w 3367024"/>
              <a:gd name="connsiteY34" fmla="*/ 1696046 h 2715221"/>
              <a:gd name="connsiteX35" fmla="*/ 1881124 w 3367024"/>
              <a:gd name="connsiteY35" fmla="*/ 1610321 h 2715221"/>
              <a:gd name="connsiteX36" fmla="*/ 1881124 w 3367024"/>
              <a:gd name="connsiteY36" fmla="*/ 1391246 h 2715221"/>
              <a:gd name="connsiteX37" fmla="*/ 1938274 w 3367024"/>
              <a:gd name="connsiteY37" fmla="*/ 1372196 h 2715221"/>
              <a:gd name="connsiteX38" fmla="*/ 1966849 w 3367024"/>
              <a:gd name="connsiteY38" fmla="*/ 1353146 h 2715221"/>
              <a:gd name="connsiteX39" fmla="*/ 2947924 w 3367024"/>
              <a:gd name="connsiteY39" fmla="*/ 1362671 h 2715221"/>
              <a:gd name="connsiteX40" fmla="*/ 2995549 w 3367024"/>
              <a:gd name="connsiteY40" fmla="*/ 1372196 h 2715221"/>
              <a:gd name="connsiteX41" fmla="*/ 3052699 w 3367024"/>
              <a:gd name="connsiteY41" fmla="*/ 1381721 h 2715221"/>
              <a:gd name="connsiteX42" fmla="*/ 3252724 w 3367024"/>
              <a:gd name="connsiteY42" fmla="*/ 1372196 h 2715221"/>
              <a:gd name="connsiteX43" fmla="*/ 3309874 w 3367024"/>
              <a:gd name="connsiteY43" fmla="*/ 1315046 h 2715221"/>
              <a:gd name="connsiteX44" fmla="*/ 3347974 w 3367024"/>
              <a:gd name="connsiteY44" fmla="*/ 1229321 h 2715221"/>
              <a:gd name="connsiteX45" fmla="*/ 3357499 w 3367024"/>
              <a:gd name="connsiteY45" fmla="*/ 1200746 h 2715221"/>
              <a:gd name="connsiteX46" fmla="*/ 3367024 w 3367024"/>
              <a:gd name="connsiteY46" fmla="*/ 1162646 h 2715221"/>
              <a:gd name="connsiteX47" fmla="*/ 3357499 w 3367024"/>
              <a:gd name="connsiteY47" fmla="*/ 1019771 h 2715221"/>
              <a:gd name="connsiteX48" fmla="*/ 3347974 w 3367024"/>
              <a:gd name="connsiteY48" fmla="*/ 991196 h 2715221"/>
              <a:gd name="connsiteX49" fmla="*/ 3319399 w 3367024"/>
              <a:gd name="connsiteY49" fmla="*/ 972146 h 2715221"/>
              <a:gd name="connsiteX50" fmla="*/ 3271774 w 3367024"/>
              <a:gd name="connsiteY50" fmla="*/ 924521 h 2715221"/>
              <a:gd name="connsiteX51" fmla="*/ 3214624 w 3367024"/>
              <a:gd name="connsiteY51" fmla="*/ 895946 h 2715221"/>
              <a:gd name="connsiteX52" fmla="*/ 3090799 w 3367024"/>
              <a:gd name="connsiteY52" fmla="*/ 857846 h 2715221"/>
              <a:gd name="connsiteX53" fmla="*/ 2919349 w 3367024"/>
              <a:gd name="connsiteY53" fmla="*/ 829271 h 2715221"/>
              <a:gd name="connsiteX54" fmla="*/ 2852674 w 3367024"/>
              <a:gd name="connsiteY54" fmla="*/ 819746 h 2715221"/>
              <a:gd name="connsiteX55" fmla="*/ 2814574 w 3367024"/>
              <a:gd name="connsiteY55" fmla="*/ 810221 h 2715221"/>
              <a:gd name="connsiteX56" fmla="*/ 2671699 w 3367024"/>
              <a:gd name="connsiteY56" fmla="*/ 800696 h 2715221"/>
              <a:gd name="connsiteX57" fmla="*/ 2547874 w 3367024"/>
              <a:gd name="connsiteY57" fmla="*/ 791171 h 2715221"/>
              <a:gd name="connsiteX58" fmla="*/ 2452624 w 3367024"/>
              <a:gd name="connsiteY58" fmla="*/ 772121 h 2715221"/>
              <a:gd name="connsiteX59" fmla="*/ 2376424 w 3367024"/>
              <a:gd name="connsiteY59" fmla="*/ 743546 h 2715221"/>
              <a:gd name="connsiteX60" fmla="*/ 2338324 w 3367024"/>
              <a:gd name="connsiteY60" fmla="*/ 714971 h 2715221"/>
              <a:gd name="connsiteX61" fmla="*/ 2290699 w 3367024"/>
              <a:gd name="connsiteY61" fmla="*/ 686396 h 2715221"/>
              <a:gd name="connsiteX62" fmla="*/ 2262124 w 3367024"/>
              <a:gd name="connsiteY62" fmla="*/ 657821 h 2715221"/>
              <a:gd name="connsiteX63" fmla="*/ 2195449 w 3367024"/>
              <a:gd name="connsiteY63" fmla="*/ 610196 h 2715221"/>
              <a:gd name="connsiteX64" fmla="*/ 2176399 w 3367024"/>
              <a:gd name="connsiteY64" fmla="*/ 581621 h 2715221"/>
              <a:gd name="connsiteX65" fmla="*/ 2109724 w 3367024"/>
              <a:gd name="connsiteY65" fmla="*/ 533996 h 2715221"/>
              <a:gd name="connsiteX66" fmla="*/ 2023999 w 3367024"/>
              <a:gd name="connsiteY66" fmla="*/ 457796 h 2715221"/>
              <a:gd name="connsiteX67" fmla="*/ 1938274 w 3367024"/>
              <a:gd name="connsiteY67" fmla="*/ 372071 h 2715221"/>
              <a:gd name="connsiteX68" fmla="*/ 1862074 w 3367024"/>
              <a:gd name="connsiteY68" fmla="*/ 295871 h 2715221"/>
              <a:gd name="connsiteX69" fmla="*/ 1833499 w 3367024"/>
              <a:gd name="connsiteY69" fmla="*/ 267296 h 2715221"/>
              <a:gd name="connsiteX70" fmla="*/ 1823974 w 3367024"/>
              <a:gd name="connsiteY70" fmla="*/ 238721 h 2715221"/>
              <a:gd name="connsiteX71" fmla="*/ 1795399 w 3367024"/>
              <a:gd name="connsiteY71" fmla="*/ 210146 h 2715221"/>
              <a:gd name="connsiteX72" fmla="*/ 1738249 w 3367024"/>
              <a:gd name="connsiteY72" fmla="*/ 172046 h 2715221"/>
              <a:gd name="connsiteX73" fmla="*/ 1709674 w 3367024"/>
              <a:gd name="connsiteY73" fmla="*/ 152996 h 2715221"/>
              <a:gd name="connsiteX74" fmla="*/ 1642999 w 3367024"/>
              <a:gd name="connsiteY74" fmla="*/ 105371 h 2715221"/>
              <a:gd name="connsiteX75" fmla="*/ 1614424 w 3367024"/>
              <a:gd name="connsiteY75" fmla="*/ 76796 h 2715221"/>
              <a:gd name="connsiteX76" fmla="*/ 1557274 w 3367024"/>
              <a:gd name="connsiteY76" fmla="*/ 57746 h 2715221"/>
              <a:gd name="connsiteX77" fmla="*/ 1442974 w 3367024"/>
              <a:gd name="connsiteY77" fmla="*/ 38696 h 2715221"/>
              <a:gd name="connsiteX78" fmla="*/ 1176274 w 3367024"/>
              <a:gd name="connsiteY78" fmla="*/ 19646 h 2715221"/>
              <a:gd name="connsiteX79" fmla="*/ 938149 w 3367024"/>
              <a:gd name="connsiteY79" fmla="*/ 596 h 2715221"/>
              <a:gd name="connsiteX80" fmla="*/ 433324 w 3367024"/>
              <a:gd name="connsiteY80" fmla="*/ 29171 h 2715221"/>
              <a:gd name="connsiteX81" fmla="*/ 299974 w 3367024"/>
              <a:gd name="connsiteY81" fmla="*/ 57746 h 2715221"/>
              <a:gd name="connsiteX82" fmla="*/ 223774 w 3367024"/>
              <a:gd name="connsiteY82" fmla="*/ 67271 h 2715221"/>
              <a:gd name="connsiteX83" fmla="*/ 166624 w 3367024"/>
              <a:gd name="connsiteY83" fmla="*/ 76796 h 2715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3367024" h="2715221">
                <a:moveTo>
                  <a:pt x="204724" y="38696"/>
                </a:moveTo>
                <a:cubicBezTo>
                  <a:pt x="192024" y="64096"/>
                  <a:pt x="177811" y="88794"/>
                  <a:pt x="166624" y="114896"/>
                </a:cubicBezTo>
                <a:cubicBezTo>
                  <a:pt x="89268" y="295392"/>
                  <a:pt x="211253" y="44688"/>
                  <a:pt x="118999" y="229196"/>
                </a:cubicBezTo>
                <a:cubicBezTo>
                  <a:pt x="112649" y="260946"/>
                  <a:pt x="107449" y="292948"/>
                  <a:pt x="99949" y="324446"/>
                </a:cubicBezTo>
                <a:cubicBezTo>
                  <a:pt x="91564" y="359662"/>
                  <a:pt x="77850" y="393604"/>
                  <a:pt x="71374" y="429221"/>
                </a:cubicBezTo>
                <a:cubicBezTo>
                  <a:pt x="65101" y="463724"/>
                  <a:pt x="65520" y="499120"/>
                  <a:pt x="61849" y="533996"/>
                </a:cubicBezTo>
                <a:cubicBezTo>
                  <a:pt x="59169" y="559453"/>
                  <a:pt x="56316" y="584912"/>
                  <a:pt x="52324" y="610196"/>
                </a:cubicBezTo>
                <a:cubicBezTo>
                  <a:pt x="46788" y="645259"/>
                  <a:pt x="38540" y="679866"/>
                  <a:pt x="33274" y="714971"/>
                </a:cubicBezTo>
                <a:cubicBezTo>
                  <a:pt x="29009" y="743404"/>
                  <a:pt x="27315" y="772167"/>
                  <a:pt x="23749" y="800696"/>
                </a:cubicBezTo>
                <a:cubicBezTo>
                  <a:pt x="20964" y="822973"/>
                  <a:pt x="17399" y="845146"/>
                  <a:pt x="14224" y="867371"/>
                </a:cubicBezTo>
                <a:cubicBezTo>
                  <a:pt x="17399" y="1045171"/>
                  <a:pt x="23749" y="1222943"/>
                  <a:pt x="23749" y="1400771"/>
                </a:cubicBezTo>
                <a:cubicBezTo>
                  <a:pt x="23749" y="1658734"/>
                  <a:pt x="18322" y="1710782"/>
                  <a:pt x="4699" y="1915121"/>
                </a:cubicBezTo>
                <a:cubicBezTo>
                  <a:pt x="5487" y="1938752"/>
                  <a:pt x="-14958" y="2139130"/>
                  <a:pt x="23749" y="2229446"/>
                </a:cubicBezTo>
                <a:cubicBezTo>
                  <a:pt x="37875" y="2262408"/>
                  <a:pt x="53996" y="2289850"/>
                  <a:pt x="80899" y="2315171"/>
                </a:cubicBezTo>
                <a:cubicBezTo>
                  <a:pt x="120272" y="2352228"/>
                  <a:pt x="166492" y="2381714"/>
                  <a:pt x="204724" y="2419946"/>
                </a:cubicBezTo>
                <a:cubicBezTo>
                  <a:pt x="285283" y="2500505"/>
                  <a:pt x="254277" y="2478060"/>
                  <a:pt x="404749" y="2553296"/>
                </a:cubicBezTo>
                <a:cubicBezTo>
                  <a:pt x="517614" y="2609729"/>
                  <a:pt x="401897" y="2554363"/>
                  <a:pt x="538099" y="2610446"/>
                </a:cubicBezTo>
                <a:cubicBezTo>
                  <a:pt x="567014" y="2622352"/>
                  <a:pt x="593977" y="2639219"/>
                  <a:pt x="623824" y="2648546"/>
                </a:cubicBezTo>
                <a:cubicBezTo>
                  <a:pt x="645253" y="2655242"/>
                  <a:pt x="668547" y="2653367"/>
                  <a:pt x="690499" y="2658071"/>
                </a:cubicBezTo>
                <a:cubicBezTo>
                  <a:pt x="827790" y="2687491"/>
                  <a:pt x="680825" y="2669159"/>
                  <a:pt x="842899" y="2696171"/>
                </a:cubicBezTo>
                <a:cubicBezTo>
                  <a:pt x="906512" y="2706773"/>
                  <a:pt x="1028634" y="2711947"/>
                  <a:pt x="1081024" y="2715221"/>
                </a:cubicBezTo>
                <a:cubicBezTo>
                  <a:pt x="1182624" y="2712046"/>
                  <a:pt x="1284459" y="2713298"/>
                  <a:pt x="1385824" y="2705696"/>
                </a:cubicBezTo>
                <a:cubicBezTo>
                  <a:pt x="1413547" y="2703617"/>
                  <a:pt x="1459511" y="2687484"/>
                  <a:pt x="1490599" y="2677121"/>
                </a:cubicBezTo>
                <a:cubicBezTo>
                  <a:pt x="1500124" y="2670771"/>
                  <a:pt x="1509235" y="2663751"/>
                  <a:pt x="1519174" y="2658071"/>
                </a:cubicBezTo>
                <a:cubicBezTo>
                  <a:pt x="1546724" y="2642328"/>
                  <a:pt x="1575209" y="2631105"/>
                  <a:pt x="1604899" y="2619971"/>
                </a:cubicBezTo>
                <a:cubicBezTo>
                  <a:pt x="1614300" y="2616446"/>
                  <a:pt x="1623949" y="2613621"/>
                  <a:pt x="1633474" y="2610446"/>
                </a:cubicBezTo>
                <a:cubicBezTo>
                  <a:pt x="1682499" y="2577762"/>
                  <a:pt x="1692531" y="2576471"/>
                  <a:pt x="1728724" y="2534246"/>
                </a:cubicBezTo>
                <a:cubicBezTo>
                  <a:pt x="1736174" y="2525554"/>
                  <a:pt x="1742654" y="2515910"/>
                  <a:pt x="1747774" y="2505671"/>
                </a:cubicBezTo>
                <a:cubicBezTo>
                  <a:pt x="1752264" y="2496691"/>
                  <a:pt x="1752240" y="2485769"/>
                  <a:pt x="1757299" y="2477096"/>
                </a:cubicBezTo>
                <a:cubicBezTo>
                  <a:pt x="1774603" y="2447431"/>
                  <a:pt x="1795399" y="2419946"/>
                  <a:pt x="1814449" y="2391371"/>
                </a:cubicBezTo>
                <a:cubicBezTo>
                  <a:pt x="1825513" y="2374774"/>
                  <a:pt x="1847049" y="2322146"/>
                  <a:pt x="1852549" y="2305646"/>
                </a:cubicBezTo>
                <a:cubicBezTo>
                  <a:pt x="1860292" y="2282417"/>
                  <a:pt x="1866566" y="2242569"/>
                  <a:pt x="1871599" y="2219921"/>
                </a:cubicBezTo>
                <a:cubicBezTo>
                  <a:pt x="1874439" y="2207142"/>
                  <a:pt x="1878557" y="2194658"/>
                  <a:pt x="1881124" y="2181821"/>
                </a:cubicBezTo>
                <a:cubicBezTo>
                  <a:pt x="1904478" y="2065050"/>
                  <a:pt x="1878050" y="2175068"/>
                  <a:pt x="1900174" y="2086571"/>
                </a:cubicBezTo>
                <a:cubicBezTo>
                  <a:pt x="1915488" y="1902802"/>
                  <a:pt x="1915503" y="1956641"/>
                  <a:pt x="1900174" y="1696046"/>
                </a:cubicBezTo>
                <a:cubicBezTo>
                  <a:pt x="1899244" y="1680233"/>
                  <a:pt x="1885550" y="1628024"/>
                  <a:pt x="1881124" y="1610321"/>
                </a:cubicBezTo>
                <a:cubicBezTo>
                  <a:pt x="1876913" y="1564003"/>
                  <a:pt x="1859120" y="1435255"/>
                  <a:pt x="1881124" y="1391246"/>
                </a:cubicBezTo>
                <a:cubicBezTo>
                  <a:pt x="1890104" y="1373285"/>
                  <a:pt x="1938274" y="1372196"/>
                  <a:pt x="1938274" y="1372196"/>
                </a:cubicBezTo>
                <a:cubicBezTo>
                  <a:pt x="1947799" y="1365846"/>
                  <a:pt x="1955402" y="1353254"/>
                  <a:pt x="1966849" y="1353146"/>
                </a:cubicBezTo>
                <a:lnTo>
                  <a:pt x="2947924" y="1362671"/>
                </a:lnTo>
                <a:cubicBezTo>
                  <a:pt x="2964111" y="1362971"/>
                  <a:pt x="2979621" y="1369300"/>
                  <a:pt x="2995549" y="1372196"/>
                </a:cubicBezTo>
                <a:cubicBezTo>
                  <a:pt x="3014550" y="1375651"/>
                  <a:pt x="3033649" y="1378546"/>
                  <a:pt x="3052699" y="1381721"/>
                </a:cubicBezTo>
                <a:cubicBezTo>
                  <a:pt x="3119374" y="1378546"/>
                  <a:pt x="3186812" y="1382742"/>
                  <a:pt x="3252724" y="1372196"/>
                </a:cubicBezTo>
                <a:cubicBezTo>
                  <a:pt x="3276372" y="1368412"/>
                  <a:pt x="3299043" y="1334000"/>
                  <a:pt x="3309874" y="1315046"/>
                </a:cubicBezTo>
                <a:cubicBezTo>
                  <a:pt x="3325617" y="1287496"/>
                  <a:pt x="3336840" y="1259011"/>
                  <a:pt x="3347974" y="1229321"/>
                </a:cubicBezTo>
                <a:cubicBezTo>
                  <a:pt x="3351499" y="1219920"/>
                  <a:pt x="3354741" y="1210400"/>
                  <a:pt x="3357499" y="1200746"/>
                </a:cubicBezTo>
                <a:cubicBezTo>
                  <a:pt x="3361095" y="1188159"/>
                  <a:pt x="3363849" y="1175346"/>
                  <a:pt x="3367024" y="1162646"/>
                </a:cubicBezTo>
                <a:cubicBezTo>
                  <a:pt x="3363849" y="1115021"/>
                  <a:pt x="3362770" y="1067210"/>
                  <a:pt x="3357499" y="1019771"/>
                </a:cubicBezTo>
                <a:cubicBezTo>
                  <a:pt x="3356390" y="1009792"/>
                  <a:pt x="3354246" y="999036"/>
                  <a:pt x="3347974" y="991196"/>
                </a:cubicBezTo>
                <a:cubicBezTo>
                  <a:pt x="3340823" y="982257"/>
                  <a:pt x="3328014" y="979684"/>
                  <a:pt x="3319399" y="972146"/>
                </a:cubicBezTo>
                <a:cubicBezTo>
                  <a:pt x="3302503" y="957362"/>
                  <a:pt x="3289931" y="937726"/>
                  <a:pt x="3271774" y="924521"/>
                </a:cubicBezTo>
                <a:cubicBezTo>
                  <a:pt x="3254549" y="911994"/>
                  <a:pt x="3234284" y="904138"/>
                  <a:pt x="3214624" y="895946"/>
                </a:cubicBezTo>
                <a:cubicBezTo>
                  <a:pt x="3191091" y="886141"/>
                  <a:pt x="3112844" y="863357"/>
                  <a:pt x="3090799" y="857846"/>
                </a:cubicBezTo>
                <a:cubicBezTo>
                  <a:pt x="2989306" y="832473"/>
                  <a:pt x="3022088" y="842113"/>
                  <a:pt x="2919349" y="829271"/>
                </a:cubicBezTo>
                <a:cubicBezTo>
                  <a:pt x="2897072" y="826486"/>
                  <a:pt x="2874763" y="823762"/>
                  <a:pt x="2852674" y="819746"/>
                </a:cubicBezTo>
                <a:cubicBezTo>
                  <a:pt x="2839794" y="817404"/>
                  <a:pt x="2827593" y="811591"/>
                  <a:pt x="2814574" y="810221"/>
                </a:cubicBezTo>
                <a:cubicBezTo>
                  <a:pt x="2767106" y="805224"/>
                  <a:pt x="2719308" y="804097"/>
                  <a:pt x="2671699" y="800696"/>
                </a:cubicBezTo>
                <a:lnTo>
                  <a:pt x="2547874" y="791171"/>
                </a:lnTo>
                <a:cubicBezTo>
                  <a:pt x="2528121" y="787879"/>
                  <a:pt x="2475358" y="780646"/>
                  <a:pt x="2452624" y="772121"/>
                </a:cubicBezTo>
                <a:cubicBezTo>
                  <a:pt x="2353006" y="734764"/>
                  <a:pt x="2474221" y="767995"/>
                  <a:pt x="2376424" y="743546"/>
                </a:cubicBezTo>
                <a:cubicBezTo>
                  <a:pt x="2363724" y="734021"/>
                  <a:pt x="2351533" y="723777"/>
                  <a:pt x="2338324" y="714971"/>
                </a:cubicBezTo>
                <a:cubicBezTo>
                  <a:pt x="2322920" y="704702"/>
                  <a:pt x="2305510" y="697504"/>
                  <a:pt x="2290699" y="686396"/>
                </a:cubicBezTo>
                <a:cubicBezTo>
                  <a:pt x="2279923" y="678314"/>
                  <a:pt x="2272472" y="666445"/>
                  <a:pt x="2262124" y="657821"/>
                </a:cubicBezTo>
                <a:cubicBezTo>
                  <a:pt x="2229674" y="630779"/>
                  <a:pt x="2229764" y="644511"/>
                  <a:pt x="2195449" y="610196"/>
                </a:cubicBezTo>
                <a:cubicBezTo>
                  <a:pt x="2187354" y="602101"/>
                  <a:pt x="2184494" y="589716"/>
                  <a:pt x="2176399" y="581621"/>
                </a:cubicBezTo>
                <a:cubicBezTo>
                  <a:pt x="2160834" y="566056"/>
                  <a:pt x="2128653" y="547517"/>
                  <a:pt x="2109724" y="533996"/>
                </a:cubicBezTo>
                <a:cubicBezTo>
                  <a:pt x="2070361" y="505879"/>
                  <a:pt x="2059236" y="496948"/>
                  <a:pt x="2023999" y="457796"/>
                </a:cubicBezTo>
                <a:cubicBezTo>
                  <a:pt x="1894113" y="313478"/>
                  <a:pt x="2080860" y="503689"/>
                  <a:pt x="1938274" y="372071"/>
                </a:cubicBezTo>
                <a:cubicBezTo>
                  <a:pt x="1911879" y="347706"/>
                  <a:pt x="1887474" y="321271"/>
                  <a:pt x="1862074" y="295871"/>
                </a:cubicBezTo>
                <a:lnTo>
                  <a:pt x="1833499" y="267296"/>
                </a:lnTo>
                <a:cubicBezTo>
                  <a:pt x="1830324" y="257771"/>
                  <a:pt x="1829543" y="247075"/>
                  <a:pt x="1823974" y="238721"/>
                </a:cubicBezTo>
                <a:cubicBezTo>
                  <a:pt x="1816502" y="227513"/>
                  <a:pt x="1806032" y="218416"/>
                  <a:pt x="1795399" y="210146"/>
                </a:cubicBezTo>
                <a:cubicBezTo>
                  <a:pt x="1777327" y="196090"/>
                  <a:pt x="1757299" y="184746"/>
                  <a:pt x="1738249" y="172046"/>
                </a:cubicBezTo>
                <a:lnTo>
                  <a:pt x="1709674" y="152996"/>
                </a:lnTo>
                <a:cubicBezTo>
                  <a:pt x="1687059" y="137919"/>
                  <a:pt x="1663674" y="123093"/>
                  <a:pt x="1642999" y="105371"/>
                </a:cubicBezTo>
                <a:cubicBezTo>
                  <a:pt x="1632772" y="96605"/>
                  <a:pt x="1626199" y="83338"/>
                  <a:pt x="1614424" y="76796"/>
                </a:cubicBezTo>
                <a:cubicBezTo>
                  <a:pt x="1596871" y="67044"/>
                  <a:pt x="1576324" y="64096"/>
                  <a:pt x="1557274" y="57746"/>
                </a:cubicBezTo>
                <a:cubicBezTo>
                  <a:pt x="1505402" y="40455"/>
                  <a:pt x="1527285" y="45532"/>
                  <a:pt x="1442974" y="38696"/>
                </a:cubicBezTo>
                <a:lnTo>
                  <a:pt x="1176274" y="19646"/>
                </a:lnTo>
                <a:lnTo>
                  <a:pt x="938149" y="596"/>
                </a:lnTo>
                <a:cubicBezTo>
                  <a:pt x="709333" y="5917"/>
                  <a:pt x="611951" y="-15486"/>
                  <a:pt x="433324" y="29171"/>
                </a:cubicBezTo>
                <a:cubicBezTo>
                  <a:pt x="390032" y="39994"/>
                  <a:pt x="343209" y="52342"/>
                  <a:pt x="299974" y="57746"/>
                </a:cubicBezTo>
                <a:lnTo>
                  <a:pt x="223774" y="67271"/>
                </a:lnTo>
                <a:cubicBezTo>
                  <a:pt x="204655" y="70002"/>
                  <a:pt x="166624" y="76796"/>
                  <a:pt x="166624" y="76796"/>
                </a:cubicBezTo>
              </a:path>
            </a:pathLst>
          </a:custGeom>
          <a:no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Tree>
    <p:extLst>
      <p:ext uri="{BB962C8B-B14F-4D97-AF65-F5344CB8AC3E}">
        <p14:creationId xmlns:p14="http://schemas.microsoft.com/office/powerpoint/2010/main" val="96157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43C33E4C-7496-4CE4-A6C3-FFF2163F1575}" type="slidenum">
              <a:rPr lang="fr-FR" smtClean="0"/>
              <a:t>14</a:t>
            </a:fld>
            <a:endParaRPr lang="fr-F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9325"/>
            <a:ext cx="9144000" cy="5044852"/>
          </a:xfrm>
          <a:prstGeom prst="rect">
            <a:avLst/>
          </a:prstGeom>
        </p:spPr>
      </p:pic>
      <p:sp>
        <p:nvSpPr>
          <p:cNvPr id="6" name="ZoneTexte 5"/>
          <p:cNvSpPr txBox="1"/>
          <p:nvPr/>
        </p:nvSpPr>
        <p:spPr>
          <a:xfrm>
            <a:off x="787769" y="5984949"/>
            <a:ext cx="2967159" cy="400110"/>
          </a:xfrm>
          <a:prstGeom prst="rect">
            <a:avLst/>
          </a:prstGeom>
          <a:noFill/>
        </p:spPr>
        <p:txBody>
          <a:bodyPr wrap="none" rtlCol="0">
            <a:spAutoFit/>
          </a:bodyPr>
          <a:lstStyle/>
          <a:p>
            <a:r>
              <a:rPr lang="fr-FR" sz="2000" dirty="0" smtClean="0">
                <a:solidFill>
                  <a:schemeClr val="accent2">
                    <a:lumMod val="40000"/>
                    <a:lumOff val="60000"/>
                  </a:schemeClr>
                </a:solidFill>
              </a:rPr>
              <a:t>New </a:t>
            </a:r>
            <a:r>
              <a:rPr lang="fr-FR" sz="2000" dirty="0" err="1" smtClean="0">
                <a:solidFill>
                  <a:schemeClr val="accent2">
                    <a:lumMod val="40000"/>
                    <a:lumOff val="60000"/>
                  </a:schemeClr>
                </a:solidFill>
              </a:rPr>
              <a:t>macro-level</a:t>
            </a:r>
            <a:r>
              <a:rPr lang="fr-FR" sz="2000" dirty="0" smtClean="0">
                <a:solidFill>
                  <a:schemeClr val="accent2">
                    <a:lumMod val="40000"/>
                    <a:lumOff val="60000"/>
                  </a:schemeClr>
                </a:solidFill>
              </a:rPr>
              <a:t> </a:t>
            </a:r>
            <a:r>
              <a:rPr lang="fr-FR" sz="2000" dirty="0" err="1" smtClean="0">
                <a:solidFill>
                  <a:schemeClr val="accent2">
                    <a:lumMod val="40000"/>
                    <a:lumOff val="60000"/>
                  </a:schemeClr>
                </a:solidFill>
              </a:rPr>
              <a:t>elements</a:t>
            </a:r>
            <a:endParaRPr lang="fr-FR" sz="2000" dirty="0">
              <a:solidFill>
                <a:schemeClr val="accent2">
                  <a:lumMod val="40000"/>
                  <a:lumOff val="60000"/>
                </a:schemeClr>
              </a:solidFill>
            </a:endParaRPr>
          </a:p>
        </p:txBody>
      </p:sp>
      <p:cxnSp>
        <p:nvCxnSpPr>
          <p:cNvPr id="8" name="Connecteur droit avec flèche 7"/>
          <p:cNvCxnSpPr/>
          <p:nvPr/>
        </p:nvCxnSpPr>
        <p:spPr>
          <a:xfrm flipV="1">
            <a:off x="3410971" y="5033913"/>
            <a:ext cx="794147" cy="95103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flipV="1">
            <a:off x="3410971" y="5033913"/>
            <a:ext cx="2066002" cy="97616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62932" y="144151"/>
            <a:ext cx="8418136" cy="338554"/>
          </a:xfrm>
          <a:prstGeom prst="rect">
            <a:avLst/>
          </a:prstGeom>
        </p:spPr>
        <p:txBody>
          <a:bodyPr wrap="square">
            <a:spAutoFit/>
          </a:bodyPr>
          <a:lstStyle/>
          <a:p>
            <a:r>
              <a:rPr lang="fr-FR" sz="1600" dirty="0">
                <a:solidFill>
                  <a:schemeClr val="accent4">
                    <a:lumMod val="20000"/>
                    <a:lumOff val="80000"/>
                  </a:schemeClr>
                </a:solidFill>
              </a:rPr>
              <a:t>http://wiki.tei-c.org/index.php/SIG:CMC/Draft:_A_basic_schema_for_representing_CMC_in_TEI</a:t>
            </a:r>
          </a:p>
        </p:txBody>
      </p:sp>
      <p:sp>
        <p:nvSpPr>
          <p:cNvPr id="11" name="Ellipse 10"/>
          <p:cNvSpPr/>
          <p:nvPr/>
        </p:nvSpPr>
        <p:spPr>
          <a:xfrm>
            <a:off x="3739705" y="4546326"/>
            <a:ext cx="2380521" cy="766943"/>
          </a:xfrm>
          <a:prstGeom prst="ellipse">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979747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dirty="0" smtClean="0"/>
              <a:t>Blog: message and comment</a:t>
            </a:r>
            <a:endParaRPr lang="fr-FR" dirty="0"/>
          </a:p>
        </p:txBody>
      </p:sp>
      <p:sp>
        <p:nvSpPr>
          <p:cNvPr id="3" name="Espace réservé du numéro de diapositive 2"/>
          <p:cNvSpPr>
            <a:spLocks noGrp="1"/>
          </p:cNvSpPr>
          <p:nvPr>
            <p:ph type="sldNum" sz="quarter" idx="4294967295"/>
          </p:nvPr>
        </p:nvSpPr>
        <p:spPr>
          <a:xfrm>
            <a:off x="8358188" y="6500813"/>
            <a:ext cx="642937" cy="252412"/>
          </a:xfrm>
          <a:prstGeom prst="rect">
            <a:avLst/>
          </a:prstGeom>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4F22B1F2-E313-480C-9EC3-15D37369C427}" type="slidenum">
              <a:rPr lang="fr-FR" altLang="fr-FR" sz="1000">
                <a:solidFill>
                  <a:srgbClr val="FFFFFF"/>
                </a:solidFill>
                <a:effectLst>
                  <a:outerShdw blurRad="50800" dist="38100" dir="2700000" algn="tl" rotWithShape="0">
                    <a:prstClr val="black">
                      <a:alpha val="43000"/>
                    </a:prstClr>
                  </a:outerShdw>
                </a:effectLst>
                <a:latin typeface="Verdana" panose="020B0604030504040204" pitchFamily="34" charset="0"/>
              </a:rPr>
              <a:pPr>
                <a:spcBef>
                  <a:spcPct val="0"/>
                </a:spcBef>
                <a:buClrTx/>
                <a:buSzTx/>
                <a:buFontTx/>
                <a:buNone/>
              </a:pPr>
              <a:t>15</a:t>
            </a:fld>
            <a:endParaRPr lang="fr-FR" altLang="fr-FR" sz="1000">
              <a:solidFill>
                <a:srgbClr val="FFFFFF"/>
              </a:solidFill>
              <a:effectLst>
                <a:outerShdw blurRad="50800" dist="38100" dir="2700000" algn="tl" rotWithShape="0">
                  <a:prstClr val="black">
                    <a:alpha val="43000"/>
                  </a:prstClr>
                </a:outerShdw>
              </a:effectLst>
              <a:latin typeface="Verdana" panose="020B0604030504040204" pitchFamily="34" charset="0"/>
            </a:endParaRPr>
          </a:p>
        </p:txBody>
      </p:sp>
      <p:pic>
        <p:nvPicPr>
          <p:cNvPr id="4710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3800" y="1844675"/>
            <a:ext cx="6648450" cy="493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109" name="ZoneTexte 3"/>
          <p:cNvSpPr txBox="1">
            <a:spLocks noChangeArrowheads="1"/>
          </p:cNvSpPr>
          <p:nvPr/>
        </p:nvSpPr>
        <p:spPr bwMode="auto">
          <a:xfrm>
            <a:off x="1766888" y="2020888"/>
            <a:ext cx="7318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fr-FR" altLang="fr-FR" sz="1800">
                <a:solidFill>
                  <a:srgbClr val="FF9933"/>
                </a:solidFill>
                <a:latin typeface="Verdana" panose="020B0604030504040204" pitchFamily="34" charset="0"/>
              </a:rPr>
              <a:t>Title</a:t>
            </a:r>
          </a:p>
          <a:p>
            <a:pPr>
              <a:spcBef>
                <a:spcPct val="0"/>
              </a:spcBef>
              <a:buClrTx/>
              <a:buSzTx/>
              <a:buFontTx/>
              <a:buNone/>
            </a:pPr>
            <a:r>
              <a:rPr lang="fr-FR" altLang="fr-FR" sz="1800">
                <a:solidFill>
                  <a:srgbClr val="FF9933"/>
                </a:solidFill>
                <a:latin typeface="Verdana" panose="020B0604030504040204" pitchFamily="34" charset="0"/>
              </a:rPr>
              <a:t>label</a:t>
            </a:r>
          </a:p>
        </p:txBody>
      </p:sp>
      <p:sp>
        <p:nvSpPr>
          <p:cNvPr id="47110" name="ZoneTexte 5"/>
          <p:cNvSpPr txBox="1">
            <a:spLocks noChangeArrowheads="1"/>
          </p:cNvSpPr>
          <p:nvPr/>
        </p:nvSpPr>
        <p:spPr bwMode="auto">
          <a:xfrm>
            <a:off x="103188" y="5732463"/>
            <a:ext cx="12684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fr-FR" altLang="fr-FR" sz="1800">
                <a:solidFill>
                  <a:srgbClr val="FF9933"/>
                </a:solidFill>
                <a:latin typeface="Verdana" panose="020B0604030504040204" pitchFamily="34" charset="0"/>
              </a:rPr>
              <a:t>comment</a:t>
            </a:r>
          </a:p>
        </p:txBody>
      </p:sp>
      <p:sp>
        <p:nvSpPr>
          <p:cNvPr id="5" name="Accolade ouvrante 4"/>
          <p:cNvSpPr/>
          <p:nvPr/>
        </p:nvSpPr>
        <p:spPr>
          <a:xfrm>
            <a:off x="1087438" y="1844675"/>
            <a:ext cx="576262" cy="3455988"/>
          </a:xfrm>
          <a:prstGeom prst="leftBrace">
            <a:avLst/>
          </a:prstGeom>
          <a:ln w="28575"/>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solidFill>
                <a:prstClr val="white"/>
              </a:solidFill>
            </a:endParaRPr>
          </a:p>
        </p:txBody>
      </p:sp>
      <p:sp>
        <p:nvSpPr>
          <p:cNvPr id="47112" name="ZoneTexte 7"/>
          <p:cNvSpPr txBox="1">
            <a:spLocks noChangeArrowheads="1"/>
          </p:cNvSpPr>
          <p:nvPr/>
        </p:nvSpPr>
        <p:spPr bwMode="auto">
          <a:xfrm>
            <a:off x="168275" y="2667000"/>
            <a:ext cx="1206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fr-FR" altLang="fr-FR" sz="1800">
                <a:solidFill>
                  <a:srgbClr val="FF9933"/>
                </a:solidFill>
                <a:latin typeface="Verdana" panose="020B0604030504040204" pitchFamily="34" charset="0"/>
              </a:rPr>
              <a:t>message</a:t>
            </a:r>
          </a:p>
        </p:txBody>
      </p:sp>
      <p:sp>
        <p:nvSpPr>
          <p:cNvPr id="9" name="Accolade ouvrante 8"/>
          <p:cNvSpPr/>
          <p:nvPr/>
        </p:nvSpPr>
        <p:spPr>
          <a:xfrm>
            <a:off x="1133475" y="5373688"/>
            <a:ext cx="530225" cy="1404937"/>
          </a:xfrm>
          <a:prstGeom prst="leftBrace">
            <a:avLst/>
          </a:prstGeom>
          <a:ln w="28575"/>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solidFill>
                <a:prstClr val="white"/>
              </a:solidFill>
            </a:endParaRPr>
          </a:p>
        </p:txBody>
      </p:sp>
      <p:sp>
        <p:nvSpPr>
          <p:cNvPr id="10" name="Accolade ouvrante 9"/>
          <p:cNvSpPr/>
          <p:nvPr/>
        </p:nvSpPr>
        <p:spPr>
          <a:xfrm>
            <a:off x="2139950" y="2781300"/>
            <a:ext cx="344488" cy="2303463"/>
          </a:xfrm>
          <a:prstGeom prst="leftBrace">
            <a:avLst/>
          </a:prstGeom>
          <a:ln w="28575"/>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solidFill>
                <a:prstClr val="white"/>
              </a:solidFill>
            </a:endParaRPr>
          </a:p>
        </p:txBody>
      </p:sp>
      <p:sp>
        <p:nvSpPr>
          <p:cNvPr id="47115" name="ZoneTexte 5"/>
          <p:cNvSpPr txBox="1">
            <a:spLocks noChangeArrowheads="1"/>
          </p:cNvSpPr>
          <p:nvPr/>
        </p:nvSpPr>
        <p:spPr bwMode="auto">
          <a:xfrm>
            <a:off x="1336675" y="3573463"/>
            <a:ext cx="1219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fr-FR" altLang="fr-FR" sz="1800">
                <a:solidFill>
                  <a:srgbClr val="FF9933"/>
                </a:solidFill>
                <a:latin typeface="Verdana" panose="020B0604030504040204" pitchFamily="34" charset="0"/>
              </a:rPr>
              <a:t>Contents</a:t>
            </a:r>
          </a:p>
          <a:p>
            <a:pPr>
              <a:spcBef>
                <a:spcPct val="0"/>
              </a:spcBef>
              <a:buClrTx/>
              <a:buSzTx/>
              <a:buFontTx/>
              <a:buNone/>
            </a:pPr>
            <a:r>
              <a:rPr lang="fr-FR" altLang="fr-FR" sz="1800">
                <a:solidFill>
                  <a:srgbClr val="FF9933"/>
                </a:solidFill>
                <a:latin typeface="Verdana" panose="020B0604030504040204" pitchFamily="34" charset="0"/>
              </a:rPr>
              <a:t>/ body</a:t>
            </a:r>
          </a:p>
        </p:txBody>
      </p:sp>
      <p:cxnSp>
        <p:nvCxnSpPr>
          <p:cNvPr id="6" name="Connecteur droit avec flèche 5"/>
          <p:cNvCxnSpPr/>
          <p:nvPr/>
        </p:nvCxnSpPr>
        <p:spPr>
          <a:xfrm flipH="1">
            <a:off x="5076825" y="5373688"/>
            <a:ext cx="1511300" cy="728662"/>
          </a:xfrm>
          <a:prstGeom prst="straightConnector1">
            <a:avLst/>
          </a:prstGeom>
          <a:ln w="38100">
            <a:solidFill>
              <a:srgbClr val="FF9933"/>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Connecteur en angle 11"/>
          <p:cNvCxnSpPr/>
          <p:nvPr/>
        </p:nvCxnSpPr>
        <p:spPr>
          <a:xfrm rot="10800000">
            <a:off x="4356100" y="2133600"/>
            <a:ext cx="4457700" cy="3462338"/>
          </a:xfrm>
          <a:prstGeom prst="bentConnector3">
            <a:avLst>
              <a:gd name="adj1" fmla="val -1765"/>
            </a:avLst>
          </a:prstGeom>
          <a:ln w="38100">
            <a:solidFill>
              <a:srgbClr val="FF993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59742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288" y="115888"/>
            <a:ext cx="8174037" cy="1431925"/>
          </a:xfrm>
        </p:spPr>
        <p:txBody>
          <a:bodyPr/>
          <a:lstStyle/>
          <a:p>
            <a:pPr>
              <a:defRPr/>
            </a:pPr>
            <a:r>
              <a:rPr lang="fr-FR" sz="3200" dirty="0" smtClean="0"/>
              <a:t>More </a:t>
            </a:r>
            <a:r>
              <a:rPr lang="fr-FR" sz="3200" dirty="0" err="1" smtClean="0"/>
              <a:t>complex</a:t>
            </a:r>
            <a:r>
              <a:rPr lang="fr-FR" sz="3200" dirty="0" smtClean="0"/>
              <a:t> (</a:t>
            </a:r>
            <a:r>
              <a:rPr lang="fr-FR" sz="3200" dirty="0" err="1" smtClean="0"/>
              <a:t>cumbersome</a:t>
            </a:r>
            <a:r>
              <a:rPr lang="fr-FR" sz="3200" dirty="0" smtClean="0"/>
              <a:t>?): </a:t>
            </a:r>
            <a:br>
              <a:rPr lang="fr-FR" sz="3200" dirty="0" smtClean="0"/>
            </a:br>
            <a:r>
              <a:rPr lang="fr-FR" sz="3200" dirty="0" smtClean="0"/>
              <a:t>email (</a:t>
            </a:r>
            <a:r>
              <a:rPr lang="fr-FR" sz="3200" dirty="0" err="1" smtClean="0"/>
              <a:t>here</a:t>
            </a:r>
            <a:r>
              <a:rPr lang="fr-FR" sz="3200" dirty="0" smtClean="0"/>
              <a:t>), forum</a:t>
            </a:r>
            <a:endParaRPr lang="fr-FR" sz="3200" dirty="0"/>
          </a:p>
        </p:txBody>
      </p:sp>
      <p:sp>
        <p:nvSpPr>
          <p:cNvPr id="3" name="Espace réservé du numéro de diapositive 2"/>
          <p:cNvSpPr>
            <a:spLocks noGrp="1"/>
          </p:cNvSpPr>
          <p:nvPr>
            <p:ph type="sldNum" sz="quarter" idx="4294967295"/>
          </p:nvPr>
        </p:nvSpPr>
        <p:spPr>
          <a:xfrm>
            <a:off x="8358188" y="6500813"/>
            <a:ext cx="642937" cy="252412"/>
          </a:xfrm>
          <a:prstGeom prst="rect">
            <a:avLst/>
          </a:prstGeom>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CFFB4BA6-C31F-414F-BB70-8B784A622E25}" type="slidenum">
              <a:rPr lang="fr-FR" altLang="fr-FR" sz="1000">
                <a:solidFill>
                  <a:srgbClr val="FFFFFF"/>
                </a:solidFill>
                <a:effectLst>
                  <a:outerShdw blurRad="50800" dist="38100" dir="2700000" algn="tl" rotWithShape="0">
                    <a:prstClr val="black">
                      <a:alpha val="43000"/>
                    </a:prstClr>
                  </a:outerShdw>
                </a:effectLst>
                <a:latin typeface="Verdana" panose="020B0604030504040204" pitchFamily="34" charset="0"/>
              </a:rPr>
              <a:pPr>
                <a:spcBef>
                  <a:spcPct val="0"/>
                </a:spcBef>
                <a:buClrTx/>
                <a:buSzTx/>
                <a:buFontTx/>
                <a:buNone/>
              </a:pPr>
              <a:t>16</a:t>
            </a:fld>
            <a:endParaRPr lang="fr-FR" altLang="fr-FR" sz="1000">
              <a:solidFill>
                <a:srgbClr val="FFFFFF"/>
              </a:solidFill>
              <a:effectLst>
                <a:outerShdw blurRad="50800" dist="38100" dir="2700000" algn="tl" rotWithShape="0">
                  <a:prstClr val="black">
                    <a:alpha val="43000"/>
                  </a:prstClr>
                </a:outerShdw>
              </a:effectLst>
              <a:latin typeface="Verdana" panose="020B0604030504040204" pitchFamily="34" charset="0"/>
            </a:endParaRPr>
          </a:p>
        </p:txBody>
      </p:sp>
      <p:pic>
        <p:nvPicPr>
          <p:cNvPr id="4813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1665288"/>
            <a:ext cx="6877050" cy="516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8133" name="ZoneTexte 3"/>
          <p:cNvSpPr txBox="1">
            <a:spLocks noChangeArrowheads="1"/>
          </p:cNvSpPr>
          <p:nvPr/>
        </p:nvSpPr>
        <p:spPr bwMode="auto">
          <a:xfrm>
            <a:off x="222250" y="1544638"/>
            <a:ext cx="1397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fr-FR" altLang="fr-FR" sz="1800">
                <a:solidFill>
                  <a:srgbClr val="FF9933"/>
                </a:solidFill>
                <a:latin typeface="Verdana" panose="020B0604030504040204" pitchFamily="34" charset="0"/>
              </a:rPr>
              <a:t>Response to what?</a:t>
            </a:r>
          </a:p>
        </p:txBody>
      </p:sp>
      <p:sp>
        <p:nvSpPr>
          <p:cNvPr id="48134" name="ZoneTexte 5"/>
          <p:cNvSpPr txBox="1">
            <a:spLocks noChangeArrowheads="1"/>
          </p:cNvSpPr>
          <p:nvPr/>
        </p:nvSpPr>
        <p:spPr bwMode="auto">
          <a:xfrm>
            <a:off x="222250" y="2466975"/>
            <a:ext cx="1223963"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fr-FR" altLang="fr-FR" sz="1800">
                <a:solidFill>
                  <a:srgbClr val="FF9933"/>
                </a:solidFill>
                <a:latin typeface="Verdana" panose="020B0604030504040204" pitchFamily="34" charset="0"/>
              </a:rPr>
              <a:t>Sent to whom?</a:t>
            </a:r>
            <a:br>
              <a:rPr lang="fr-FR" altLang="fr-FR" sz="1800">
                <a:solidFill>
                  <a:srgbClr val="FF9933"/>
                </a:solidFill>
                <a:latin typeface="Verdana" panose="020B0604030504040204" pitchFamily="34" charset="0"/>
              </a:rPr>
            </a:br>
            <a:r>
              <a:rPr lang="fr-FR" altLang="fr-FR" sz="1800">
                <a:solidFill>
                  <a:srgbClr val="FF9933"/>
                </a:solidFill>
                <a:latin typeface="Verdana" panose="020B0604030504040204" pitchFamily="34" charset="0"/>
              </a:rPr>
              <a:t>Read by whom?</a:t>
            </a:r>
          </a:p>
        </p:txBody>
      </p:sp>
      <p:sp>
        <p:nvSpPr>
          <p:cNvPr id="48135" name="ZoneTexte 6"/>
          <p:cNvSpPr txBox="1">
            <a:spLocks noChangeArrowheads="1"/>
          </p:cNvSpPr>
          <p:nvPr/>
        </p:nvSpPr>
        <p:spPr bwMode="auto">
          <a:xfrm>
            <a:off x="222250" y="4246563"/>
            <a:ext cx="13255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fr-FR" altLang="fr-FR" sz="1800">
                <a:solidFill>
                  <a:srgbClr val="FF9933"/>
                </a:solidFill>
                <a:latin typeface="Verdana" panose="020B0604030504040204" pitchFamily="34" charset="0"/>
              </a:rPr>
              <a:t>May contain</a:t>
            </a:r>
          </a:p>
          <a:p>
            <a:pPr>
              <a:spcBef>
                <a:spcPct val="0"/>
              </a:spcBef>
              <a:buClrTx/>
              <a:buSzTx/>
              <a:buFontTx/>
              <a:buNone/>
            </a:pPr>
            <a:r>
              <a:rPr lang="fr-FR" altLang="fr-FR" sz="1800">
                <a:solidFill>
                  <a:srgbClr val="FF9933"/>
                </a:solidFill>
                <a:latin typeface="Verdana" panose="020B0604030504040204" pitchFamily="34" charset="0"/>
              </a:rPr>
              <a:t>HTML,</a:t>
            </a:r>
          </a:p>
          <a:p>
            <a:pPr>
              <a:spcBef>
                <a:spcPct val="0"/>
              </a:spcBef>
              <a:buClrTx/>
              <a:buSzTx/>
              <a:buFontTx/>
              <a:buNone/>
            </a:pPr>
            <a:r>
              <a:rPr lang="fr-FR" altLang="fr-FR" sz="1800">
                <a:solidFill>
                  <a:srgbClr val="FF9933"/>
                </a:solidFill>
                <a:latin typeface="Verdana" panose="020B0604030504040204" pitchFamily="34" charset="0"/>
              </a:rPr>
              <a:t>Table,etc.</a:t>
            </a:r>
          </a:p>
        </p:txBody>
      </p:sp>
      <p:sp>
        <p:nvSpPr>
          <p:cNvPr id="48136" name="ZoneTexte 8"/>
          <p:cNvSpPr txBox="1">
            <a:spLocks noChangeArrowheads="1"/>
          </p:cNvSpPr>
          <p:nvPr/>
        </p:nvSpPr>
        <p:spPr bwMode="auto">
          <a:xfrm>
            <a:off x="227013" y="5915025"/>
            <a:ext cx="12255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fr-FR" altLang="fr-FR" sz="1800">
                <a:solidFill>
                  <a:srgbClr val="FF9933"/>
                </a:solidFill>
                <a:latin typeface="Verdana" panose="020B0604030504040204" pitchFamily="34" charset="0"/>
              </a:rPr>
              <a:t>Attached doc</a:t>
            </a:r>
          </a:p>
        </p:txBody>
      </p:sp>
    </p:spTree>
    <p:extLst>
      <p:ext uri="{BB962C8B-B14F-4D97-AF65-F5344CB8AC3E}">
        <p14:creationId xmlns:p14="http://schemas.microsoft.com/office/powerpoint/2010/main" val="38805440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25" y="1773238"/>
            <a:ext cx="9036050" cy="502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2" descr="C:\Users\maxdata\AppData\Local\Microsoft\Windows\Temporary Internet Files\Content.IE5\U6ZBKK3J\ARWP4-PMUBP-rec-avatars-tingrab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550863"/>
            <a:ext cx="901700" cy="150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3" descr="C:\Users\maxdata\Pictures\SL\typi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8538" y="550863"/>
            <a:ext cx="654050" cy="150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9475" y="550863"/>
            <a:ext cx="1304925" cy="150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03800" y="488950"/>
            <a:ext cx="1439863"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16" descr="C:\Users\Thierry\AppData\Local\Microsoft\Windows\Temporary Internet Files\Content.IE5\JKH6I4MS\MC900396844[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35825" y="693738"/>
            <a:ext cx="1808163"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0" name="ZoneTexte 1"/>
          <p:cNvSpPr txBox="1">
            <a:spLocks noChangeArrowheads="1"/>
          </p:cNvSpPr>
          <p:nvPr/>
        </p:nvSpPr>
        <p:spPr bwMode="auto">
          <a:xfrm>
            <a:off x="7235825" y="1689100"/>
            <a:ext cx="1719263"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fontAlgn="base">
              <a:spcBef>
                <a:spcPct val="20000"/>
              </a:spcBef>
              <a:spcAft>
                <a:spcPct val="0"/>
              </a:spcAft>
            </a:pPr>
            <a:r>
              <a:rPr lang="fr-FR" altLang="fr-FR" sz="2000" smtClean="0">
                <a:solidFill>
                  <a:srgbClr val="000000"/>
                </a:solidFill>
                <a:ea typeface="ＭＳ Ｐゴシック" panose="020B0600070205080204" pitchFamily="34" charset="-128"/>
              </a:rPr>
              <a:t>1.5 mn video</a:t>
            </a:r>
          </a:p>
        </p:txBody>
      </p:sp>
      <p:sp>
        <p:nvSpPr>
          <p:cNvPr id="2" name="ZoneTexte 1"/>
          <p:cNvSpPr txBox="1"/>
          <p:nvPr/>
        </p:nvSpPr>
        <p:spPr>
          <a:xfrm>
            <a:off x="5457825" y="3068638"/>
            <a:ext cx="3608388" cy="781050"/>
          </a:xfrm>
          <a:prstGeom prst="rect">
            <a:avLst/>
          </a:prstGeom>
          <a:solidFill>
            <a:schemeClr val="tx2">
              <a:lumMod val="90000"/>
            </a:schemeClr>
          </a:solidFill>
        </p:spPr>
        <p:txBody>
          <a:bodyPr>
            <a:spAutoFit/>
          </a:bodyPr>
          <a:lstStyle/>
          <a:p>
            <a:pPr fontAlgn="base">
              <a:spcBef>
                <a:spcPct val="20000"/>
              </a:spcBef>
              <a:spcAft>
                <a:spcPct val="0"/>
              </a:spcAft>
              <a:defRPr/>
            </a:pPr>
            <a:r>
              <a:rPr lang="fr-FR" sz="1400" dirty="0">
                <a:solidFill>
                  <a:srgbClr val="FFC000"/>
                </a:solidFill>
                <a:ea typeface="ＭＳ Ｐゴシック" pitchFamily="34" charset="-128"/>
              </a:rPr>
              <a:t>* </a:t>
            </a:r>
            <a:r>
              <a:rPr lang="fr-FR" sz="1400" dirty="0" err="1">
                <a:solidFill>
                  <a:srgbClr val="FFC000"/>
                </a:solidFill>
                <a:ea typeface="ＭＳ Ｐゴシック" pitchFamily="34" charset="-128"/>
              </a:rPr>
              <a:t>Paper</a:t>
            </a:r>
            <a:r>
              <a:rPr lang="fr-FR" sz="1400" dirty="0">
                <a:solidFill>
                  <a:srgbClr val="FFC000"/>
                </a:solidFill>
                <a:ea typeface="ＭＳ Ｐゴシック" pitchFamily="34" charset="-128"/>
              </a:rPr>
              <a:t>: (</a:t>
            </a:r>
            <a:r>
              <a:rPr lang="fr-FR" sz="1400" dirty="0" err="1">
                <a:solidFill>
                  <a:srgbClr val="FFC000"/>
                </a:solidFill>
                <a:ea typeface="ＭＳ Ｐゴシック" pitchFamily="34" charset="-128"/>
              </a:rPr>
              <a:t>Wigham</a:t>
            </a:r>
            <a:r>
              <a:rPr lang="fr-FR" sz="1400" dirty="0">
                <a:solidFill>
                  <a:srgbClr val="FFC000"/>
                </a:solidFill>
                <a:ea typeface="ＭＳ Ｐゴシック" pitchFamily="34" charset="-128"/>
              </a:rPr>
              <a:t> &amp; </a:t>
            </a:r>
            <a:r>
              <a:rPr lang="fr-FR" sz="1400" dirty="0" err="1">
                <a:solidFill>
                  <a:srgbClr val="FFC000"/>
                </a:solidFill>
                <a:ea typeface="ＭＳ Ｐゴシック" pitchFamily="34" charset="-128"/>
              </a:rPr>
              <a:t>Chanier</a:t>
            </a:r>
            <a:r>
              <a:rPr lang="fr-FR" sz="1400" dirty="0">
                <a:solidFill>
                  <a:srgbClr val="FFC000"/>
                </a:solidFill>
                <a:ea typeface="ＭＳ Ｐゴシック" pitchFamily="34" charset="-128"/>
              </a:rPr>
              <a:t>, 2013) CALL journal</a:t>
            </a:r>
          </a:p>
          <a:p>
            <a:pPr fontAlgn="base">
              <a:spcBef>
                <a:spcPct val="20000"/>
              </a:spcBef>
              <a:spcAft>
                <a:spcPct val="0"/>
              </a:spcAft>
              <a:defRPr/>
            </a:pPr>
            <a:r>
              <a:rPr lang="fr-FR" sz="1400" dirty="0">
                <a:solidFill>
                  <a:srgbClr val="FFC000"/>
                </a:solidFill>
                <a:ea typeface="ＭＳ Ｐゴシック" pitchFamily="34" charset="-128"/>
              </a:rPr>
              <a:t>* Data: (</a:t>
            </a:r>
            <a:r>
              <a:rPr lang="fr-FR" sz="1400" dirty="0" err="1">
                <a:solidFill>
                  <a:srgbClr val="FFC000"/>
                </a:solidFill>
                <a:ea typeface="ＭＳ Ｐゴシック" pitchFamily="34" charset="-128"/>
              </a:rPr>
              <a:t>Wigham</a:t>
            </a:r>
            <a:r>
              <a:rPr lang="fr-FR" sz="1400" dirty="0">
                <a:solidFill>
                  <a:srgbClr val="FFC000"/>
                </a:solidFill>
                <a:ea typeface="ＭＳ Ｐゴシック" pitchFamily="34" charset="-128"/>
              </a:rPr>
              <a:t>, 2013) LETEC corpus</a:t>
            </a:r>
          </a:p>
        </p:txBody>
      </p:sp>
      <p:sp>
        <p:nvSpPr>
          <p:cNvPr id="33802" name="Rectangle 3"/>
          <p:cNvSpPr>
            <a:spLocks noChangeArrowheads="1"/>
          </p:cNvSpPr>
          <p:nvPr/>
        </p:nvSpPr>
        <p:spPr bwMode="auto">
          <a:xfrm>
            <a:off x="179388" y="0"/>
            <a:ext cx="7129462"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92075" bIns="0" anchor="ctr" anchorCtr="1"/>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fontAlgn="base">
              <a:spcBef>
                <a:spcPct val="0"/>
              </a:spcBef>
              <a:spcAft>
                <a:spcPct val="0"/>
              </a:spcAft>
            </a:pPr>
            <a:r>
              <a:rPr lang="fr-FR" altLang="fr-FR" sz="2400" b="1" smtClean="0">
                <a:solidFill>
                  <a:srgbClr val="0066CC"/>
                </a:solidFill>
                <a:latin typeface="Arial" panose="020B0604020202020204" pitchFamily="34" charset="0"/>
                <a:ea typeface="ＭＳ Ｐゴシック" panose="020B0600070205080204" pitchFamily="34" charset="-128"/>
              </a:rPr>
              <a:t>Modality interplay</a:t>
            </a:r>
          </a:p>
        </p:txBody>
      </p:sp>
    </p:spTree>
    <p:extLst>
      <p:ext uri="{BB962C8B-B14F-4D97-AF65-F5344CB8AC3E}">
        <p14:creationId xmlns:p14="http://schemas.microsoft.com/office/powerpoint/2010/main" val="34733687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301018" y="953311"/>
            <a:ext cx="8504228" cy="4893012"/>
          </a:xfrm>
          <a:prstGeom prst="rect">
            <a:avLst/>
          </a:prstGeom>
        </p:spPr>
      </p:pic>
      <p:sp>
        <p:nvSpPr>
          <p:cNvPr id="3" name="ZoneTexte 2"/>
          <p:cNvSpPr txBox="1"/>
          <p:nvPr/>
        </p:nvSpPr>
        <p:spPr>
          <a:xfrm>
            <a:off x="1673157" y="165371"/>
            <a:ext cx="5361404" cy="461665"/>
          </a:xfrm>
          <a:prstGeom prst="rect">
            <a:avLst/>
          </a:prstGeom>
          <a:noFill/>
        </p:spPr>
        <p:txBody>
          <a:bodyPr wrap="none" rtlCol="0">
            <a:spAutoFit/>
          </a:bodyPr>
          <a:lstStyle/>
          <a:p>
            <a:r>
              <a:rPr lang="fr-FR" sz="2400" b="1" dirty="0" err="1" smtClean="0"/>
              <a:t>Multimodalité</a:t>
            </a:r>
            <a:r>
              <a:rPr lang="fr-FR" sz="2400" b="1" dirty="0" smtClean="0"/>
              <a:t> : Verbal et non verbal</a:t>
            </a:r>
            <a:endParaRPr lang="fr-FR" sz="2400" b="1" dirty="0"/>
          </a:p>
        </p:txBody>
      </p:sp>
      <p:sp>
        <p:nvSpPr>
          <p:cNvPr id="4" name="Rectangle 3"/>
          <p:cNvSpPr/>
          <p:nvPr/>
        </p:nvSpPr>
        <p:spPr bwMode="auto">
          <a:xfrm>
            <a:off x="1673157" y="2071991"/>
            <a:ext cx="1429966" cy="3540869"/>
          </a:xfrm>
          <a:prstGeom prst="rect">
            <a:avLst/>
          </a:prstGeom>
          <a:noFill/>
          <a:ln w="38100" cap="flat" cmpd="sng" algn="ctr">
            <a:solidFill>
              <a:srgbClr val="FF0000"/>
            </a:solidFill>
            <a:prstDash val="solid"/>
            <a:round/>
            <a:headEnd type="none" w="med" len="me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fr-FR" sz="20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p:txBody>
      </p:sp>
      <p:sp>
        <p:nvSpPr>
          <p:cNvPr id="5" name="ZoneTexte 4"/>
          <p:cNvSpPr txBox="1"/>
          <p:nvPr/>
        </p:nvSpPr>
        <p:spPr>
          <a:xfrm>
            <a:off x="700391" y="6172598"/>
            <a:ext cx="2903424" cy="369332"/>
          </a:xfrm>
          <a:prstGeom prst="rect">
            <a:avLst/>
          </a:prstGeom>
          <a:noFill/>
        </p:spPr>
        <p:txBody>
          <a:bodyPr wrap="none" rtlCol="0">
            <a:spAutoFit/>
          </a:bodyPr>
          <a:lstStyle/>
          <a:p>
            <a:r>
              <a:rPr lang="fr-FR" dirty="0" smtClean="0"/>
              <a:t>(Wigham &amp; Chanier, 2013)</a:t>
            </a:r>
            <a:endParaRPr lang="fr-FR" dirty="0"/>
          </a:p>
        </p:txBody>
      </p:sp>
      <p:sp>
        <p:nvSpPr>
          <p:cNvPr id="6" name="Rectangle 5"/>
          <p:cNvSpPr/>
          <p:nvPr/>
        </p:nvSpPr>
        <p:spPr bwMode="auto">
          <a:xfrm rot="5400000">
            <a:off x="3424103" y="417201"/>
            <a:ext cx="2479500" cy="8564372"/>
          </a:xfrm>
          <a:prstGeom prst="rect">
            <a:avLst/>
          </a:prstGeom>
          <a:noFill/>
          <a:ln w="38100" cap="flat" cmpd="sng" algn="ctr">
            <a:solidFill>
              <a:srgbClr val="FF0000"/>
            </a:solidFill>
            <a:prstDash val="solid"/>
            <a:round/>
            <a:headEnd type="none" w="med" len="me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fr-FR" sz="20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18002425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Modality</a:t>
            </a:r>
            <a:r>
              <a:rPr lang="fr-FR" dirty="0" smtClean="0"/>
              <a:t> </a:t>
            </a:r>
            <a:r>
              <a:rPr lang="fr-FR" dirty="0" err="1" smtClean="0"/>
              <a:t>interplay</a:t>
            </a:r>
            <a:endParaRPr lang="fr-FR" dirty="0"/>
          </a:p>
        </p:txBody>
      </p:sp>
      <p:sp>
        <p:nvSpPr>
          <p:cNvPr id="3" name="Espace réservé du numéro de diapositive 2"/>
          <p:cNvSpPr>
            <a:spLocks noGrp="1"/>
          </p:cNvSpPr>
          <p:nvPr>
            <p:ph type="sldNum" sz="quarter" idx="12"/>
          </p:nvPr>
        </p:nvSpPr>
        <p:spPr/>
        <p:txBody>
          <a:bodyPr/>
          <a:lstStyle/>
          <a:p>
            <a:fld id="{43C33E4C-7496-4CE4-A6C3-FFF2163F1575}" type="slidenum">
              <a:rPr lang="fr-FR" smtClean="0"/>
              <a:t>19</a:t>
            </a:fld>
            <a:endParaRPr lang="fr-FR"/>
          </a:p>
        </p:txBody>
      </p:sp>
      <p:pic>
        <p:nvPicPr>
          <p:cNvPr id="4" name="Image 3"/>
          <p:cNvPicPr>
            <a:picLocks noChangeAspect="1"/>
          </p:cNvPicPr>
          <p:nvPr/>
        </p:nvPicPr>
        <p:blipFill>
          <a:blip r:embed="rId2"/>
          <a:stretch>
            <a:fillRect/>
          </a:stretch>
        </p:blipFill>
        <p:spPr>
          <a:xfrm>
            <a:off x="1377638" y="2389498"/>
            <a:ext cx="7667971" cy="3407987"/>
          </a:xfrm>
          <a:prstGeom prst="rect">
            <a:avLst/>
          </a:prstGeom>
        </p:spPr>
      </p:pic>
      <p:sp>
        <p:nvSpPr>
          <p:cNvPr id="5" name="ZoneTexte 7"/>
          <p:cNvSpPr txBox="1">
            <a:spLocks noChangeArrowheads="1"/>
          </p:cNvSpPr>
          <p:nvPr/>
        </p:nvSpPr>
        <p:spPr bwMode="auto">
          <a:xfrm>
            <a:off x="438590" y="2658501"/>
            <a:ext cx="8343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fr-FR" altLang="fr-FR" sz="1800" dirty="0" smtClean="0">
                <a:solidFill>
                  <a:srgbClr val="FF9933"/>
                </a:solidFill>
                <a:latin typeface="Verdana" panose="020B0604030504040204" pitchFamily="34" charset="0"/>
              </a:rPr>
              <a:t>Audio</a:t>
            </a:r>
            <a:endParaRPr lang="fr-FR" altLang="fr-FR" sz="1800" dirty="0">
              <a:solidFill>
                <a:srgbClr val="FF9933"/>
              </a:solidFill>
              <a:latin typeface="Verdana" panose="020B0604030504040204" pitchFamily="34" charset="0"/>
            </a:endParaRPr>
          </a:p>
        </p:txBody>
      </p:sp>
      <p:sp>
        <p:nvSpPr>
          <p:cNvPr id="6" name="ZoneTexte 7"/>
          <p:cNvSpPr txBox="1">
            <a:spLocks noChangeArrowheads="1"/>
          </p:cNvSpPr>
          <p:nvPr/>
        </p:nvSpPr>
        <p:spPr bwMode="auto">
          <a:xfrm>
            <a:off x="138561" y="3347925"/>
            <a:ext cx="10935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fr-FR" altLang="fr-FR" sz="1800" dirty="0" err="1" smtClean="0">
                <a:solidFill>
                  <a:srgbClr val="FF9933"/>
                </a:solidFill>
                <a:latin typeface="Verdana" panose="020B0604030504040204" pitchFamily="34" charset="0"/>
              </a:rPr>
              <a:t>kinesics</a:t>
            </a:r>
            <a:endParaRPr lang="fr-FR" altLang="fr-FR" sz="1800" dirty="0">
              <a:solidFill>
                <a:srgbClr val="FF9933"/>
              </a:solidFill>
              <a:latin typeface="Verdana" panose="020B0604030504040204" pitchFamily="34" charset="0"/>
            </a:endParaRPr>
          </a:p>
        </p:txBody>
      </p:sp>
      <p:sp>
        <p:nvSpPr>
          <p:cNvPr id="7" name="ZoneTexte 7"/>
          <p:cNvSpPr txBox="1">
            <a:spLocks noChangeArrowheads="1"/>
          </p:cNvSpPr>
          <p:nvPr/>
        </p:nvSpPr>
        <p:spPr bwMode="auto">
          <a:xfrm>
            <a:off x="534943" y="3980017"/>
            <a:ext cx="6799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fr-FR" altLang="fr-FR" sz="1800" dirty="0" smtClean="0">
                <a:solidFill>
                  <a:srgbClr val="FF9933"/>
                </a:solidFill>
                <a:latin typeface="Verdana" panose="020B0604030504040204" pitchFamily="34" charset="0"/>
              </a:rPr>
              <a:t>chat</a:t>
            </a:r>
            <a:endParaRPr lang="fr-FR" altLang="fr-FR" sz="1800" dirty="0">
              <a:solidFill>
                <a:srgbClr val="FF9933"/>
              </a:solidFill>
              <a:latin typeface="Verdana" panose="020B0604030504040204" pitchFamily="34" charset="0"/>
            </a:endParaRPr>
          </a:p>
        </p:txBody>
      </p:sp>
      <p:sp>
        <p:nvSpPr>
          <p:cNvPr id="8" name="ZoneTexte 7"/>
          <p:cNvSpPr txBox="1">
            <a:spLocks noChangeArrowheads="1"/>
          </p:cNvSpPr>
          <p:nvPr/>
        </p:nvSpPr>
        <p:spPr bwMode="auto">
          <a:xfrm>
            <a:off x="515759" y="4331113"/>
            <a:ext cx="6799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fr-FR" altLang="fr-FR" sz="1800" dirty="0" smtClean="0">
                <a:solidFill>
                  <a:srgbClr val="FF9933"/>
                </a:solidFill>
                <a:latin typeface="Verdana" panose="020B0604030504040204" pitchFamily="34" charset="0"/>
              </a:rPr>
              <a:t>chat</a:t>
            </a:r>
            <a:endParaRPr lang="fr-FR" altLang="fr-FR" sz="1800" dirty="0">
              <a:solidFill>
                <a:srgbClr val="FF9933"/>
              </a:solidFill>
              <a:latin typeface="Verdana" panose="020B0604030504040204" pitchFamily="34" charset="0"/>
            </a:endParaRPr>
          </a:p>
        </p:txBody>
      </p:sp>
      <p:sp>
        <p:nvSpPr>
          <p:cNvPr id="9" name="ZoneTexte 7"/>
          <p:cNvSpPr txBox="1">
            <a:spLocks noChangeArrowheads="1"/>
          </p:cNvSpPr>
          <p:nvPr/>
        </p:nvSpPr>
        <p:spPr bwMode="auto">
          <a:xfrm>
            <a:off x="496575" y="4663774"/>
            <a:ext cx="6799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fr-FR" altLang="fr-FR" sz="1800" dirty="0" smtClean="0">
                <a:solidFill>
                  <a:srgbClr val="FF9933"/>
                </a:solidFill>
                <a:latin typeface="Verdana" panose="020B0604030504040204" pitchFamily="34" charset="0"/>
              </a:rPr>
              <a:t>chat</a:t>
            </a:r>
            <a:endParaRPr lang="fr-FR" altLang="fr-FR" sz="1800" dirty="0">
              <a:solidFill>
                <a:srgbClr val="FF9933"/>
              </a:solidFill>
              <a:latin typeface="Verdana" panose="020B0604030504040204" pitchFamily="34" charset="0"/>
            </a:endParaRPr>
          </a:p>
        </p:txBody>
      </p:sp>
      <p:sp>
        <p:nvSpPr>
          <p:cNvPr id="10" name="ZoneTexte 7"/>
          <p:cNvSpPr txBox="1">
            <a:spLocks noChangeArrowheads="1"/>
          </p:cNvSpPr>
          <p:nvPr/>
        </p:nvSpPr>
        <p:spPr bwMode="auto">
          <a:xfrm>
            <a:off x="496575" y="5027706"/>
            <a:ext cx="6799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fr-FR" altLang="fr-FR" sz="1800" dirty="0" smtClean="0">
                <a:solidFill>
                  <a:srgbClr val="FF9933"/>
                </a:solidFill>
                <a:latin typeface="Verdana" panose="020B0604030504040204" pitchFamily="34" charset="0"/>
              </a:rPr>
              <a:t>chat</a:t>
            </a:r>
            <a:endParaRPr lang="fr-FR" altLang="fr-FR" sz="1800" dirty="0">
              <a:solidFill>
                <a:srgbClr val="FF9933"/>
              </a:solidFill>
              <a:latin typeface="Verdana" panose="020B0604030504040204" pitchFamily="34" charset="0"/>
            </a:endParaRPr>
          </a:p>
        </p:txBody>
      </p:sp>
      <p:sp>
        <p:nvSpPr>
          <p:cNvPr id="11" name="ZoneTexte 7"/>
          <p:cNvSpPr txBox="1">
            <a:spLocks noChangeArrowheads="1"/>
          </p:cNvSpPr>
          <p:nvPr/>
        </p:nvSpPr>
        <p:spPr bwMode="auto">
          <a:xfrm>
            <a:off x="496575" y="5397038"/>
            <a:ext cx="6799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fr-FR" altLang="fr-FR" sz="1800" dirty="0" smtClean="0">
                <a:solidFill>
                  <a:srgbClr val="FF9933"/>
                </a:solidFill>
                <a:latin typeface="Verdana" panose="020B0604030504040204" pitchFamily="34" charset="0"/>
              </a:rPr>
              <a:t>chat</a:t>
            </a:r>
            <a:endParaRPr lang="fr-FR" altLang="fr-FR" sz="1800" dirty="0">
              <a:solidFill>
                <a:srgbClr val="FF9933"/>
              </a:solidFill>
              <a:latin typeface="Verdana" panose="020B0604030504040204" pitchFamily="34" charset="0"/>
            </a:endParaRPr>
          </a:p>
        </p:txBody>
      </p:sp>
      <p:sp>
        <p:nvSpPr>
          <p:cNvPr id="12" name="ZoneTexte 7"/>
          <p:cNvSpPr txBox="1">
            <a:spLocks noChangeArrowheads="1"/>
          </p:cNvSpPr>
          <p:nvPr/>
        </p:nvSpPr>
        <p:spPr bwMode="auto">
          <a:xfrm>
            <a:off x="519356" y="3668017"/>
            <a:ext cx="6799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fr-FR" altLang="fr-FR" sz="1800" dirty="0" smtClean="0">
                <a:solidFill>
                  <a:srgbClr val="FF9933"/>
                </a:solidFill>
                <a:latin typeface="Verdana" panose="020B0604030504040204" pitchFamily="34" charset="0"/>
              </a:rPr>
              <a:t>chat</a:t>
            </a:r>
            <a:endParaRPr lang="fr-FR" altLang="fr-FR" sz="1800" dirty="0">
              <a:solidFill>
                <a:srgbClr val="FF9933"/>
              </a:solidFill>
              <a:latin typeface="Verdana" panose="020B0604030504040204" pitchFamily="34" charset="0"/>
            </a:endParaRPr>
          </a:p>
        </p:txBody>
      </p:sp>
    </p:spTree>
    <p:extLst>
      <p:ext uri="{BB962C8B-B14F-4D97-AF65-F5344CB8AC3E}">
        <p14:creationId xmlns:p14="http://schemas.microsoft.com/office/powerpoint/2010/main" val="370210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idx="4294967295"/>
          </p:nvPr>
        </p:nvSpPr>
        <p:spPr bwMode="auto">
          <a:xfrm>
            <a:off x="160338" y="3217529"/>
            <a:ext cx="8670925" cy="701675"/>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pPr>
            <a:r>
              <a:rPr lang="de-DE" altLang="fr-FR" b="1" dirty="0" smtClean="0">
                <a:solidFill>
                  <a:schemeClr val="bg1"/>
                </a:solidFill>
              </a:rPr>
              <a:t>People:</a:t>
            </a:r>
            <a:r>
              <a:rPr lang="de-DE" altLang="fr-FR" dirty="0" smtClean="0">
                <a:solidFill>
                  <a:schemeClr val="bg1"/>
                </a:solidFill>
              </a:rPr>
              <a:t> 14 </a:t>
            </a:r>
            <a:r>
              <a:rPr lang="de-DE" altLang="fr-FR" dirty="0" err="1" smtClean="0">
                <a:solidFill>
                  <a:schemeClr val="bg1"/>
                </a:solidFill>
              </a:rPr>
              <a:t>researc</a:t>
            </a:r>
            <a:r>
              <a:rPr lang="de-DE" altLang="fr-FR" dirty="0" smtClean="0">
                <a:solidFill>
                  <a:schemeClr val="bg1"/>
                </a:solidFill>
              </a:rPr>
              <a:t>. </a:t>
            </a:r>
            <a:r>
              <a:rPr lang="de-DE" altLang="fr-FR" dirty="0" err="1" smtClean="0">
                <a:solidFill>
                  <a:schemeClr val="bg1"/>
                </a:solidFill>
              </a:rPr>
              <a:t>from</a:t>
            </a:r>
            <a:r>
              <a:rPr lang="de-DE" altLang="fr-FR" dirty="0" smtClean="0">
                <a:solidFill>
                  <a:schemeClr val="bg1"/>
                </a:solidFill>
              </a:rPr>
              <a:t> 8 </a:t>
            </a:r>
            <a:r>
              <a:rPr lang="de-DE" altLang="fr-FR" dirty="0" err="1" smtClean="0">
                <a:solidFill>
                  <a:schemeClr val="bg1"/>
                </a:solidFill>
              </a:rPr>
              <a:t>research</a:t>
            </a:r>
            <a:r>
              <a:rPr lang="de-DE" altLang="fr-FR" dirty="0" smtClean="0">
                <a:solidFill>
                  <a:schemeClr val="bg1"/>
                </a:solidFill>
              </a:rPr>
              <a:t> </a:t>
            </a:r>
            <a:r>
              <a:rPr lang="de-DE" altLang="fr-FR" dirty="0" err="1" smtClean="0">
                <a:solidFill>
                  <a:schemeClr val="bg1"/>
                </a:solidFill>
              </a:rPr>
              <a:t>units</a:t>
            </a:r>
            <a:r>
              <a:rPr lang="de-DE" altLang="fr-FR" dirty="0" smtClean="0">
                <a:solidFill>
                  <a:schemeClr val="bg1"/>
                </a:solidFill>
              </a:rPr>
              <a:t>. </a:t>
            </a:r>
            <a:r>
              <a:rPr lang="de-DE" altLang="fr-FR" dirty="0" err="1" smtClean="0">
                <a:solidFill>
                  <a:schemeClr val="bg1"/>
                </a:solidFill>
              </a:rPr>
              <a:t>Coord</a:t>
            </a:r>
            <a:r>
              <a:rPr lang="de-DE" altLang="fr-FR" dirty="0" smtClean="0">
                <a:solidFill>
                  <a:schemeClr val="bg1"/>
                </a:solidFill>
              </a:rPr>
              <a:t>: </a:t>
            </a:r>
            <a:r>
              <a:rPr lang="de-DE" altLang="fr-FR" dirty="0" err="1" smtClean="0">
                <a:solidFill>
                  <a:schemeClr val="bg1"/>
                </a:solidFill>
              </a:rPr>
              <a:t>Chanier</a:t>
            </a:r>
            <a:r>
              <a:rPr lang="de-DE" altLang="fr-FR" dirty="0" smtClean="0">
                <a:solidFill>
                  <a:schemeClr val="bg1"/>
                </a:solidFill>
              </a:rPr>
              <a:t>, T (</a:t>
            </a:r>
            <a:r>
              <a:rPr lang="de-DE" altLang="fr-FR" dirty="0" err="1" smtClean="0">
                <a:solidFill>
                  <a:schemeClr val="bg1"/>
                </a:solidFill>
              </a:rPr>
              <a:t>Clermont</a:t>
            </a:r>
            <a:r>
              <a:rPr lang="de-DE" altLang="fr-FR" dirty="0" smtClean="0">
                <a:solidFill>
                  <a:schemeClr val="bg1"/>
                </a:solidFill>
              </a:rPr>
              <a:t>), </a:t>
            </a:r>
            <a:r>
              <a:rPr lang="de-DE" altLang="fr-FR" dirty="0" err="1" smtClean="0">
                <a:solidFill>
                  <a:schemeClr val="bg1"/>
                </a:solidFill>
              </a:rPr>
              <a:t>Poudat</a:t>
            </a:r>
            <a:r>
              <a:rPr lang="de-DE" altLang="fr-FR" dirty="0" smtClean="0">
                <a:solidFill>
                  <a:schemeClr val="bg1"/>
                </a:solidFill>
              </a:rPr>
              <a:t>, C. &amp; </a:t>
            </a:r>
            <a:r>
              <a:rPr lang="de-DE" altLang="fr-FR" dirty="0" err="1" smtClean="0">
                <a:solidFill>
                  <a:schemeClr val="bg1"/>
                </a:solidFill>
              </a:rPr>
              <a:t>Sagot</a:t>
            </a:r>
            <a:r>
              <a:rPr lang="de-DE" altLang="fr-FR" dirty="0" smtClean="0">
                <a:solidFill>
                  <a:schemeClr val="bg1"/>
                </a:solidFill>
              </a:rPr>
              <a:t>, B (Paris), </a:t>
            </a:r>
            <a:r>
              <a:rPr lang="de-DE" altLang="fr-FR" dirty="0" err="1" smtClean="0">
                <a:solidFill>
                  <a:schemeClr val="bg1"/>
                </a:solidFill>
              </a:rPr>
              <a:t>Longhi</a:t>
            </a:r>
            <a:r>
              <a:rPr lang="de-DE" altLang="fr-FR" dirty="0" smtClean="0">
                <a:solidFill>
                  <a:schemeClr val="bg1"/>
                </a:solidFill>
              </a:rPr>
              <a:t>, J. (</a:t>
            </a:r>
            <a:r>
              <a:rPr lang="de-DE" altLang="fr-FR" dirty="0" err="1" smtClean="0">
                <a:solidFill>
                  <a:schemeClr val="bg1"/>
                </a:solidFill>
              </a:rPr>
              <a:t>Cergy</a:t>
            </a:r>
            <a:r>
              <a:rPr lang="de-DE" altLang="fr-FR" dirty="0" smtClean="0">
                <a:solidFill>
                  <a:schemeClr val="bg1"/>
                </a:solidFill>
              </a:rPr>
              <a:t>), </a:t>
            </a:r>
            <a:r>
              <a:rPr lang="de-DE" altLang="fr-FR" dirty="0" err="1" smtClean="0">
                <a:solidFill>
                  <a:schemeClr val="bg1"/>
                </a:solidFill>
              </a:rPr>
              <a:t>Antoniadis</a:t>
            </a:r>
            <a:r>
              <a:rPr lang="de-DE" altLang="fr-FR" dirty="0" smtClean="0">
                <a:solidFill>
                  <a:schemeClr val="bg1"/>
                </a:solidFill>
              </a:rPr>
              <a:t>, G. (Grenoble)</a:t>
            </a:r>
            <a:endParaRPr lang="de-DE" altLang="fr-FR" b="1" dirty="0" smtClean="0">
              <a:solidFill>
                <a:schemeClr val="bg1"/>
              </a:solidFill>
            </a:endParaRPr>
          </a:p>
        </p:txBody>
      </p:sp>
      <p:sp>
        <p:nvSpPr>
          <p:cNvPr id="22531" name="Rectangle 4"/>
          <p:cNvSpPr>
            <a:spLocks noChangeArrowheads="1"/>
          </p:cNvSpPr>
          <p:nvPr/>
        </p:nvSpPr>
        <p:spPr bwMode="auto">
          <a:xfrm>
            <a:off x="368830" y="4092669"/>
            <a:ext cx="8605488" cy="2059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820738" indent="-285750">
              <a:defRPr>
                <a:solidFill>
                  <a:schemeClr val="tx1"/>
                </a:solidFill>
                <a:latin typeface="Verdana" panose="020B0604030504040204" pitchFamily="34" charset="0"/>
              </a:defRPr>
            </a:lvl2pPr>
            <a:lvl3pPr marL="1228725" indent="-228600">
              <a:defRPr>
                <a:solidFill>
                  <a:schemeClr val="tx1"/>
                </a:solidFill>
                <a:latin typeface="Verdana" panose="020B0604030504040204" pitchFamily="34" charset="0"/>
              </a:defRPr>
            </a:lvl3pPr>
            <a:lvl4pPr marL="1636713"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20000"/>
              </a:spcBef>
            </a:pPr>
            <a:r>
              <a:rPr lang="en-US" altLang="fr-FR" sz="2000" b="1" dirty="0">
                <a:latin typeface="Arial" panose="020B0604020202020204" pitchFamily="34" charset="0"/>
                <a:ea typeface="MS PGothic" panose="020B0600070205080204" pitchFamily="34" charset="-128"/>
              </a:rPr>
              <a:t>Objective:</a:t>
            </a:r>
            <a:r>
              <a:rPr lang="en-US" altLang="fr-FR" sz="2000" dirty="0">
                <a:latin typeface="Arial" panose="020B0604020202020204" pitchFamily="34" charset="0"/>
                <a:ea typeface="MS PGothic" panose="020B0600070205080204" pitchFamily="34" charset="-128"/>
              </a:rPr>
              <a:t> Kernel corpus assembling existing corpora of different CMC genres and new corpora build on data extracted from the Internet. These </a:t>
            </a:r>
            <a:r>
              <a:rPr lang="en-US" altLang="fr-FR" sz="2000" dirty="0" smtClean="0">
                <a:latin typeface="Arial" panose="020B0604020202020204" pitchFamily="34" charset="0"/>
                <a:ea typeface="MS PGothic" panose="020B0600070205080204" pitchFamily="34" charset="-128"/>
              </a:rPr>
              <a:t>heterogeneous </a:t>
            </a:r>
            <a:r>
              <a:rPr lang="en-US" altLang="fr-FR" sz="2000" dirty="0">
                <a:latin typeface="Arial" panose="020B0604020202020204" pitchFamily="34" charset="0"/>
                <a:ea typeface="MS PGothic" panose="020B0600070205080204" pitchFamily="34" charset="-128"/>
              </a:rPr>
              <a:t>corpora will be structured and processed in a uniform way, complemented with metadata. CoMeRe will be released as OpenData through the national infrastructure </a:t>
            </a:r>
            <a:r>
              <a:rPr lang="en-US" altLang="fr-FR" sz="2000" dirty="0" err="1">
                <a:latin typeface="Arial" panose="020B0604020202020204" pitchFamily="34" charset="0"/>
                <a:ea typeface="MS PGothic" panose="020B0600070205080204" pitchFamily="34" charset="-128"/>
              </a:rPr>
              <a:t>Ortolang</a:t>
            </a:r>
            <a:r>
              <a:rPr lang="en-US" altLang="fr-FR" sz="2000" dirty="0">
                <a:latin typeface="Arial" panose="020B0604020202020204" pitchFamily="34" charset="0"/>
                <a:ea typeface="MS PGothic" panose="020B0600070205080204" pitchFamily="34" charset="-128"/>
              </a:rPr>
              <a:t>, following constraints which will be reused for the forthcoming “</a:t>
            </a:r>
            <a:r>
              <a:rPr lang="en-US" altLang="fr-FR" sz="2000" i="1" dirty="0">
                <a:latin typeface="Arial" panose="020B0604020202020204" pitchFamily="34" charset="0"/>
                <a:ea typeface="MS PGothic" panose="020B0600070205080204" pitchFamily="34" charset="-128"/>
              </a:rPr>
              <a:t>Corpus de </a:t>
            </a:r>
            <a:r>
              <a:rPr lang="en-US" altLang="fr-FR" sz="2000" i="1" dirty="0" err="1">
                <a:latin typeface="Arial" panose="020B0604020202020204" pitchFamily="34" charset="0"/>
                <a:ea typeface="MS PGothic" panose="020B0600070205080204" pitchFamily="34" charset="-128"/>
              </a:rPr>
              <a:t>Référence</a:t>
            </a:r>
            <a:r>
              <a:rPr lang="en-US" altLang="fr-FR" sz="2000" i="1" dirty="0">
                <a:latin typeface="Arial" panose="020B0604020202020204" pitchFamily="34" charset="0"/>
                <a:ea typeface="MS PGothic" panose="020B0600070205080204" pitchFamily="34" charset="-128"/>
              </a:rPr>
              <a:t> du </a:t>
            </a:r>
            <a:r>
              <a:rPr lang="en-US" altLang="fr-FR" sz="2000" i="1" dirty="0" err="1">
                <a:latin typeface="Arial" panose="020B0604020202020204" pitchFamily="34" charset="0"/>
                <a:ea typeface="MS PGothic" panose="020B0600070205080204" pitchFamily="34" charset="-128"/>
              </a:rPr>
              <a:t>Français</a:t>
            </a:r>
            <a:r>
              <a:rPr lang="en-US" altLang="fr-FR" sz="2000" i="1" dirty="0">
                <a:latin typeface="Arial" panose="020B0604020202020204" pitchFamily="34" charset="0"/>
                <a:ea typeface="MS PGothic" panose="020B0600070205080204" pitchFamily="34" charset="-128"/>
              </a:rPr>
              <a:t>”</a:t>
            </a:r>
            <a:r>
              <a:rPr lang="en-US" altLang="fr-FR" sz="2000" dirty="0">
                <a:latin typeface="Arial" panose="020B0604020202020204" pitchFamily="34" charset="0"/>
                <a:ea typeface="MS PGothic" panose="020B0600070205080204" pitchFamily="34" charset="-128"/>
              </a:rPr>
              <a:t>.</a:t>
            </a:r>
            <a:endParaRPr lang="en-US" altLang="fr-FR" sz="2000" b="1" dirty="0">
              <a:latin typeface="Arial" panose="020B0604020202020204" pitchFamily="34" charset="0"/>
              <a:ea typeface="MS PGothic" panose="020B0600070205080204" pitchFamily="34" charset="-128"/>
            </a:endParaRPr>
          </a:p>
        </p:txBody>
      </p:sp>
      <p:sp>
        <p:nvSpPr>
          <p:cNvPr id="22533" name="Rectangle 21"/>
          <p:cNvSpPr>
            <a:spLocks noGrp="1" noChangeArrowheads="1"/>
          </p:cNvSpPr>
          <p:nvPr>
            <p:ph type="title" idx="4294967295"/>
          </p:nvPr>
        </p:nvSpPr>
        <p:spPr>
          <a:xfrm>
            <a:off x="477882" y="121660"/>
            <a:ext cx="7714011" cy="755033"/>
          </a:xfrm>
        </p:spPr>
        <p:txBody>
          <a:bodyPr>
            <a:noAutofit/>
          </a:bodyPr>
          <a:lstStyle/>
          <a:p>
            <a:pPr eaLnBrk="1" hangingPunct="1"/>
            <a:r>
              <a:rPr lang="de-DE" altLang="fr-FR" sz="2400" dirty="0" smtClean="0">
                <a:solidFill>
                  <a:schemeClr val="tx1"/>
                </a:solidFill>
              </a:rPr>
              <a:t>CoMeRe </a:t>
            </a:r>
            <a:r>
              <a:rPr lang="fr-FR" altLang="fr-FR" sz="2400" dirty="0" smtClean="0">
                <a:solidFill>
                  <a:schemeClr val="tx1"/>
                </a:solidFill>
              </a:rPr>
              <a:t>(</a:t>
            </a:r>
            <a:r>
              <a:rPr lang="fr-FR" altLang="fr-FR" sz="2400" i="1" dirty="0" smtClean="0">
                <a:solidFill>
                  <a:schemeClr val="tx1"/>
                </a:solidFill>
              </a:rPr>
              <a:t>Communication Médiée par les Réseaux</a:t>
            </a:r>
            <a:r>
              <a:rPr lang="fr-FR" altLang="fr-FR" sz="2400" dirty="0" smtClean="0">
                <a:solidFill>
                  <a:schemeClr val="tx1"/>
                </a:solidFill>
              </a:rPr>
              <a:t>)</a:t>
            </a:r>
            <a:r>
              <a:rPr lang="de-DE" altLang="fr-FR" sz="2400" dirty="0" smtClean="0">
                <a:solidFill>
                  <a:schemeClr val="tx1"/>
                </a:solidFill>
              </a:rPr>
              <a:t>: </a:t>
            </a:r>
            <a:br>
              <a:rPr lang="de-DE" altLang="fr-FR" sz="2400" dirty="0" smtClean="0">
                <a:solidFill>
                  <a:schemeClr val="tx1"/>
                </a:solidFill>
              </a:rPr>
            </a:br>
            <a:r>
              <a:rPr lang="de-DE" altLang="fr-FR" sz="2400" dirty="0" smtClean="0">
                <a:solidFill>
                  <a:schemeClr val="tx1"/>
                </a:solidFill>
              </a:rPr>
              <a:t>a </a:t>
            </a:r>
            <a:r>
              <a:rPr lang="de-DE" altLang="fr-FR" sz="2400" dirty="0" err="1" smtClean="0">
                <a:solidFill>
                  <a:schemeClr val="tx1"/>
                </a:solidFill>
              </a:rPr>
              <a:t>reference</a:t>
            </a:r>
            <a:r>
              <a:rPr lang="de-DE" altLang="fr-FR" sz="2400" dirty="0" smtClean="0">
                <a:solidFill>
                  <a:schemeClr val="tx1"/>
                </a:solidFill>
              </a:rPr>
              <a:t> </a:t>
            </a:r>
            <a:r>
              <a:rPr lang="de-DE" altLang="fr-FR" sz="2400" dirty="0" err="1" smtClean="0">
                <a:solidFill>
                  <a:schemeClr val="tx1"/>
                </a:solidFill>
              </a:rPr>
              <a:t>corpus</a:t>
            </a:r>
            <a:r>
              <a:rPr lang="de-DE" altLang="fr-FR" sz="2400" dirty="0" smtClean="0">
                <a:solidFill>
                  <a:schemeClr val="tx1"/>
                </a:solidFill>
              </a:rPr>
              <a:t> </a:t>
            </a:r>
            <a:r>
              <a:rPr lang="de-DE" altLang="fr-FR" sz="2400" dirty="0" err="1" smtClean="0">
                <a:solidFill>
                  <a:schemeClr val="tx1"/>
                </a:solidFill>
              </a:rPr>
              <a:t>of</a:t>
            </a:r>
            <a:r>
              <a:rPr lang="de-DE" altLang="fr-FR" sz="2400" dirty="0" smtClean="0">
                <a:solidFill>
                  <a:schemeClr val="tx1"/>
                </a:solidFill>
              </a:rPr>
              <a:t> French CMC (2013-14)</a:t>
            </a:r>
          </a:p>
        </p:txBody>
      </p:sp>
      <p:pic>
        <p:nvPicPr>
          <p:cNvPr id="22534" name="Picture 2" descr="C:\Users\Thierry\Dropbox\GT7-corpus-ecrits\comere\images\bandeau-come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412953"/>
            <a:ext cx="42926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Rectangle 2"/>
          <p:cNvSpPr txBox="1">
            <a:spLocks noChangeArrowheads="1"/>
          </p:cNvSpPr>
          <p:nvPr/>
        </p:nvSpPr>
        <p:spPr bwMode="auto">
          <a:xfrm>
            <a:off x="4495800" y="1735683"/>
            <a:ext cx="4518025" cy="10156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820738" indent="-285750">
              <a:defRPr>
                <a:solidFill>
                  <a:schemeClr val="tx1"/>
                </a:solidFill>
                <a:latin typeface="Verdana" panose="020B0604030504040204" pitchFamily="34" charset="0"/>
              </a:defRPr>
            </a:lvl2pPr>
            <a:lvl3pPr marL="1228725" indent="-228600">
              <a:defRPr>
                <a:solidFill>
                  <a:schemeClr val="tx1"/>
                </a:solidFill>
                <a:latin typeface="Verdana" panose="020B0604030504040204" pitchFamily="34" charset="0"/>
              </a:defRPr>
            </a:lvl3pPr>
            <a:lvl4pPr marL="1636713"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de-DE" altLang="fr-FR" sz="2000" dirty="0">
                <a:solidFill>
                  <a:srgbClr val="000000"/>
                </a:solidFill>
                <a:latin typeface="Arial" panose="020B0604020202020204" pitchFamily="34" charset="0"/>
                <a:ea typeface="MS PGothic" panose="020B0600070205080204" pitchFamily="34" charset="-128"/>
              </a:rPr>
              <a:t>Project </a:t>
            </a:r>
            <a:r>
              <a:rPr lang="de-DE" altLang="fr-FR" sz="2000" dirty="0" err="1">
                <a:solidFill>
                  <a:srgbClr val="000000"/>
                </a:solidFill>
                <a:latin typeface="Arial" panose="020B0604020202020204" pitchFamily="34" charset="0"/>
                <a:ea typeface="MS PGothic" panose="020B0600070205080204" pitchFamily="34" charset="-128"/>
              </a:rPr>
              <a:t>supported</a:t>
            </a:r>
            <a:r>
              <a:rPr lang="de-DE" altLang="fr-FR" sz="2000" dirty="0">
                <a:solidFill>
                  <a:srgbClr val="000000"/>
                </a:solidFill>
                <a:latin typeface="Arial" panose="020B0604020202020204" pitchFamily="34" charset="0"/>
                <a:ea typeface="MS PGothic" panose="020B0600070205080204" pitchFamily="34" charset="-128"/>
              </a:rPr>
              <a:t> </a:t>
            </a:r>
            <a:r>
              <a:rPr lang="de-DE" altLang="fr-FR" sz="2000" dirty="0" err="1">
                <a:solidFill>
                  <a:srgbClr val="000000"/>
                </a:solidFill>
                <a:latin typeface="Arial" panose="020B0604020202020204" pitchFamily="34" charset="0"/>
                <a:ea typeface="MS PGothic" panose="020B0600070205080204" pitchFamily="34" charset="-128"/>
              </a:rPr>
              <a:t>by</a:t>
            </a:r>
            <a:r>
              <a:rPr lang="de-DE" altLang="fr-FR" sz="2000" dirty="0">
                <a:solidFill>
                  <a:srgbClr val="000000"/>
                </a:solidFill>
                <a:latin typeface="Arial" panose="020B0604020202020204" pitchFamily="34" charset="0"/>
                <a:ea typeface="MS PGothic" panose="020B0600070205080204" pitchFamily="34" charset="-128"/>
              </a:rPr>
              <a:t> </a:t>
            </a:r>
            <a:r>
              <a:rPr lang="de-DE" altLang="fr-FR" sz="2000" dirty="0" err="1">
                <a:solidFill>
                  <a:srgbClr val="000000"/>
                </a:solidFill>
                <a:latin typeface="Arial" panose="020B0604020202020204" pitchFamily="34" charset="0"/>
                <a:ea typeface="MS PGothic" panose="020B0600070205080204" pitchFamily="34" charset="-128"/>
              </a:rPr>
              <a:t>the</a:t>
            </a:r>
            <a:r>
              <a:rPr lang="de-DE" altLang="fr-FR" sz="2000" dirty="0">
                <a:solidFill>
                  <a:srgbClr val="000000"/>
                </a:solidFill>
                <a:latin typeface="Arial" panose="020B0604020202020204" pitchFamily="34" charset="0"/>
                <a:ea typeface="MS PGothic" panose="020B0600070205080204" pitchFamily="34" charset="-128"/>
              </a:rPr>
              <a:t> national </a:t>
            </a:r>
            <a:r>
              <a:rPr lang="de-DE" altLang="fr-FR" sz="2000" dirty="0" err="1">
                <a:solidFill>
                  <a:srgbClr val="000000"/>
                </a:solidFill>
                <a:latin typeface="Arial" panose="020B0604020202020204" pitchFamily="34" charset="0"/>
                <a:ea typeface="MS PGothic" panose="020B0600070205080204" pitchFamily="34" charset="-128"/>
              </a:rPr>
              <a:t>consortium</a:t>
            </a:r>
            <a:r>
              <a:rPr lang="de-DE" altLang="fr-FR" sz="2000" dirty="0">
                <a:solidFill>
                  <a:srgbClr val="000000"/>
                </a:solidFill>
                <a:latin typeface="Arial" panose="020B0604020202020204" pitchFamily="34" charset="0"/>
                <a:ea typeface="MS PGothic" panose="020B0600070205080204" pitchFamily="34" charset="-128"/>
              </a:rPr>
              <a:t> </a:t>
            </a:r>
            <a:r>
              <a:rPr lang="de-DE" altLang="fr-FR" sz="2000" i="1" dirty="0">
                <a:solidFill>
                  <a:srgbClr val="0066CC"/>
                </a:solidFill>
                <a:latin typeface="Arial" panose="020B0604020202020204" pitchFamily="34" charset="0"/>
                <a:ea typeface="MS PGothic" panose="020B0600070205080204" pitchFamily="34" charset="-128"/>
              </a:rPr>
              <a:t>Corpus-</a:t>
            </a:r>
            <a:r>
              <a:rPr lang="de-DE" altLang="fr-FR" sz="2000" i="1" dirty="0" err="1">
                <a:solidFill>
                  <a:srgbClr val="0066CC"/>
                </a:solidFill>
                <a:latin typeface="Arial" panose="020B0604020202020204" pitchFamily="34" charset="0"/>
                <a:ea typeface="MS PGothic" panose="020B0600070205080204" pitchFamily="34" charset="-128"/>
              </a:rPr>
              <a:t>écrits</a:t>
            </a:r>
            <a:r>
              <a:rPr lang="de-DE" altLang="fr-FR" sz="2000" dirty="0">
                <a:solidFill>
                  <a:srgbClr val="000000"/>
                </a:solidFill>
                <a:latin typeface="Arial" panose="020B0604020202020204" pitchFamily="34" charset="0"/>
                <a:ea typeface="MS PGothic" panose="020B0600070205080204" pitchFamily="34" charset="-128"/>
              </a:rPr>
              <a:t>, sub-part </a:t>
            </a:r>
            <a:r>
              <a:rPr lang="de-DE" altLang="fr-FR" sz="2000" dirty="0" err="1">
                <a:solidFill>
                  <a:srgbClr val="000000"/>
                </a:solidFill>
                <a:latin typeface="Arial" panose="020B0604020202020204" pitchFamily="34" charset="0"/>
                <a:ea typeface="MS PGothic" panose="020B0600070205080204" pitchFamily="34" charset="-128"/>
              </a:rPr>
              <a:t>of</a:t>
            </a:r>
            <a:r>
              <a:rPr lang="de-DE" altLang="fr-FR" sz="2000" dirty="0">
                <a:solidFill>
                  <a:srgbClr val="000000"/>
                </a:solidFill>
                <a:latin typeface="Arial" panose="020B0604020202020204" pitchFamily="34" charset="0"/>
                <a:ea typeface="MS PGothic" panose="020B0600070205080204" pitchFamily="34" charset="-128"/>
              </a:rPr>
              <a:t> </a:t>
            </a:r>
            <a:r>
              <a:rPr lang="de-DE" altLang="fr-FR" sz="2000" i="1" dirty="0" err="1">
                <a:solidFill>
                  <a:srgbClr val="000000"/>
                </a:solidFill>
                <a:latin typeface="Arial" panose="020B0604020202020204" pitchFamily="34" charset="0"/>
                <a:ea typeface="MS PGothic" panose="020B0600070205080204" pitchFamily="34" charset="-128"/>
              </a:rPr>
              <a:t>Huma-Num</a:t>
            </a:r>
            <a:r>
              <a:rPr lang="de-DE" altLang="fr-FR" sz="2000" dirty="0">
                <a:solidFill>
                  <a:srgbClr val="000000"/>
                </a:solidFill>
                <a:latin typeface="Arial" panose="020B0604020202020204" pitchFamily="34" charset="0"/>
                <a:ea typeface="MS PGothic" panose="020B0600070205080204" pitchFamily="34" charset="-128"/>
              </a:rPr>
              <a:t>, </a:t>
            </a:r>
            <a:r>
              <a:rPr lang="de-DE" altLang="fr-FR" sz="2000" dirty="0" err="1">
                <a:solidFill>
                  <a:srgbClr val="000000"/>
                </a:solidFill>
                <a:latin typeface="Arial" panose="020B0604020202020204" pitchFamily="34" charset="0"/>
                <a:ea typeface="MS PGothic" panose="020B0600070205080204" pitchFamily="34" charset="-128"/>
              </a:rPr>
              <a:t>and</a:t>
            </a:r>
            <a:r>
              <a:rPr lang="de-DE" altLang="fr-FR" sz="2000" dirty="0">
                <a:solidFill>
                  <a:srgbClr val="000000"/>
                </a:solidFill>
                <a:latin typeface="Arial" panose="020B0604020202020204" pitchFamily="34" charset="0"/>
                <a:ea typeface="MS PGothic" panose="020B0600070205080204" pitchFamily="34" charset="-128"/>
              </a:rPr>
              <a:t> </a:t>
            </a:r>
            <a:r>
              <a:rPr lang="de-DE" altLang="fr-FR" sz="2000" i="1" dirty="0" err="1" smtClean="0">
                <a:solidFill>
                  <a:srgbClr val="0066CC"/>
                </a:solidFill>
                <a:latin typeface="Arial" panose="020B0604020202020204" pitchFamily="34" charset="0"/>
                <a:ea typeface="MS PGothic" panose="020B0600070205080204" pitchFamily="34" charset="-128"/>
              </a:rPr>
              <a:t>Ortolang</a:t>
            </a:r>
            <a:endParaRPr lang="de-DE" altLang="fr-FR" sz="2000" dirty="0">
              <a:solidFill>
                <a:srgbClr val="000000"/>
              </a:solidFill>
              <a:latin typeface="Arial" panose="020B0604020202020204" pitchFamily="34" charset="0"/>
              <a:ea typeface="MS PGothic" panose="020B0600070205080204" pitchFamily="34" charset="-128"/>
            </a:endParaRPr>
          </a:p>
        </p:txBody>
      </p:sp>
      <p:sp>
        <p:nvSpPr>
          <p:cNvPr id="22536" name="Rectangle 4"/>
          <p:cNvSpPr>
            <a:spLocks noChangeArrowheads="1"/>
          </p:cNvSpPr>
          <p:nvPr/>
        </p:nvSpPr>
        <p:spPr bwMode="auto">
          <a:xfrm>
            <a:off x="107950" y="2303540"/>
            <a:ext cx="4292600" cy="79375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20000"/>
              </a:spcBef>
            </a:pPr>
            <a:endParaRPr lang="fr-FR" altLang="fr-FR" sz="2000">
              <a:solidFill>
                <a:srgbClr val="000000"/>
              </a:solidFill>
              <a:latin typeface="Arial" panose="020B0604020202020204" pitchFamily="34" charset="0"/>
              <a:ea typeface="MS PGothic" panose="020B0600070205080204" pitchFamily="34" charset="-128"/>
            </a:endParaRPr>
          </a:p>
        </p:txBody>
      </p:sp>
      <p:pic>
        <p:nvPicPr>
          <p:cNvPr id="225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6515" y="2392352"/>
            <a:ext cx="49638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2541" name="ZoneTexte 1"/>
          <p:cNvSpPr txBox="1">
            <a:spLocks noChangeArrowheads="1"/>
          </p:cNvSpPr>
          <p:nvPr/>
        </p:nvSpPr>
        <p:spPr bwMode="auto">
          <a:xfrm>
            <a:off x="1293881" y="6094435"/>
            <a:ext cx="5956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fr-FR" altLang="fr-FR" sz="2400" dirty="0" err="1">
                <a:solidFill>
                  <a:srgbClr val="BA6406"/>
                </a:solidFill>
                <a:latin typeface="Lucida Calligraphy" panose="03010101010101010101" pitchFamily="66" charset="0"/>
              </a:rPr>
              <a:t>Variety</a:t>
            </a:r>
            <a:r>
              <a:rPr lang="fr-FR" altLang="fr-FR" sz="2400" dirty="0">
                <a:solidFill>
                  <a:srgbClr val="BA6406"/>
                </a:solidFill>
                <a:latin typeface="Lucida Calligraphy" panose="03010101010101010101" pitchFamily="66" charset="0"/>
              </a:rPr>
              <a:t> + Standards + Open Access</a:t>
            </a:r>
          </a:p>
        </p:txBody>
      </p:sp>
      <p:pic>
        <p:nvPicPr>
          <p:cNvPr id="14" name="Imag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323" y="2398046"/>
            <a:ext cx="1814338" cy="367366"/>
          </a:xfrm>
          <a:prstGeom prst="rect">
            <a:avLst/>
          </a:prstGeom>
        </p:spPr>
      </p:pic>
      <p:sp>
        <p:nvSpPr>
          <p:cNvPr id="16" name="Rectangle 15"/>
          <p:cNvSpPr/>
          <p:nvPr/>
        </p:nvSpPr>
        <p:spPr>
          <a:xfrm>
            <a:off x="1549021" y="2815766"/>
            <a:ext cx="1510350" cy="246221"/>
          </a:xfrm>
          <a:prstGeom prst="rect">
            <a:avLst/>
          </a:prstGeom>
        </p:spPr>
        <p:txBody>
          <a:bodyPr wrap="none">
            <a:spAutoFit/>
          </a:bodyPr>
          <a:lstStyle/>
          <a:p>
            <a:r>
              <a:rPr lang="fr-FR" sz="1000" dirty="0">
                <a:solidFill>
                  <a:schemeClr val="accent4">
                    <a:lumMod val="40000"/>
                    <a:lumOff val="60000"/>
                  </a:schemeClr>
                </a:solidFill>
              </a:rPr>
              <a:t>Consortium Corpus-écrits</a:t>
            </a:r>
          </a:p>
        </p:txBody>
      </p:sp>
      <p:pic>
        <p:nvPicPr>
          <p:cNvPr id="3" name="Image 2"/>
          <p:cNvPicPr>
            <a:picLocks noChangeAspect="1"/>
          </p:cNvPicPr>
          <p:nvPr/>
        </p:nvPicPr>
        <p:blipFill>
          <a:blip r:embed="rId6"/>
          <a:stretch>
            <a:fillRect/>
          </a:stretch>
        </p:blipFill>
        <p:spPr>
          <a:xfrm>
            <a:off x="2032638" y="2392352"/>
            <a:ext cx="543116" cy="446003"/>
          </a:xfrm>
          <a:prstGeom prst="rect">
            <a:avLst/>
          </a:prstGeom>
        </p:spPr>
      </p:pic>
      <p:sp>
        <p:nvSpPr>
          <p:cNvPr id="15" name="Rectangle 14"/>
          <p:cNvSpPr/>
          <p:nvPr/>
        </p:nvSpPr>
        <p:spPr>
          <a:xfrm>
            <a:off x="5172569" y="821658"/>
            <a:ext cx="3658694" cy="646331"/>
          </a:xfrm>
          <a:prstGeom prst="rect">
            <a:avLst/>
          </a:prstGeom>
        </p:spPr>
        <p:txBody>
          <a:bodyPr wrap="none">
            <a:spAutoFit/>
          </a:bodyPr>
          <a:lstStyle/>
          <a:p>
            <a:r>
              <a:rPr lang="fr-FR" dirty="0" smtClean="0">
                <a:solidFill>
                  <a:schemeClr val="accent4">
                    <a:lumMod val="40000"/>
                    <a:lumOff val="60000"/>
                  </a:schemeClr>
                </a:solidFill>
              </a:rPr>
              <a:t>http://comere.org</a:t>
            </a:r>
          </a:p>
          <a:p>
            <a:r>
              <a:rPr lang="fr-FR" dirty="0">
                <a:solidFill>
                  <a:schemeClr val="accent4">
                    <a:lumMod val="40000"/>
                    <a:lumOff val="60000"/>
                  </a:schemeClr>
                </a:solidFill>
              </a:rPr>
              <a:t>http://hdl.handle.net/11403/comere</a:t>
            </a:r>
          </a:p>
        </p:txBody>
      </p:sp>
      <p:pic>
        <p:nvPicPr>
          <p:cNvPr id="2" name="Image 1"/>
          <p:cNvPicPr>
            <a:picLocks noChangeAspect="1"/>
          </p:cNvPicPr>
          <p:nvPr/>
        </p:nvPicPr>
        <p:blipFill>
          <a:blip r:embed="rId7"/>
          <a:stretch>
            <a:fillRect/>
          </a:stretch>
        </p:blipFill>
        <p:spPr>
          <a:xfrm>
            <a:off x="3282171" y="2392352"/>
            <a:ext cx="1085182" cy="469433"/>
          </a:xfrm>
          <a:prstGeom prst="rect">
            <a:avLst/>
          </a:prstGeom>
        </p:spPr>
      </p:pic>
    </p:spTree>
    <p:extLst>
      <p:ext uri="{BB962C8B-B14F-4D97-AF65-F5344CB8AC3E}">
        <p14:creationId xmlns:p14="http://schemas.microsoft.com/office/powerpoint/2010/main" val="19949516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err="1" smtClean="0"/>
              <a:t>Detailing</a:t>
            </a:r>
            <a:r>
              <a:rPr lang="fr-FR" dirty="0" smtClean="0"/>
              <a:t> the corpus </a:t>
            </a:r>
            <a:r>
              <a:rPr lang="fr-FR" dirty="0" err="1" smtClean="0"/>
              <a:t>project</a:t>
            </a:r>
            <a:r>
              <a:rPr lang="fr-FR" smtClean="0"/>
              <a:t> in TEI</a:t>
            </a:r>
            <a:endParaRPr lang="fr-FR" dirty="0"/>
          </a:p>
        </p:txBody>
      </p:sp>
      <p:sp>
        <p:nvSpPr>
          <p:cNvPr id="3" name="Sous-titre 2"/>
          <p:cNvSpPr>
            <a:spLocks noGrp="1"/>
          </p:cNvSpPr>
          <p:nvPr>
            <p:ph type="subTitle" idx="1"/>
          </p:nvPr>
        </p:nvSpPr>
        <p:spPr/>
        <p:txBody>
          <a:bodyPr/>
          <a:lstStyle/>
          <a:p>
            <a:r>
              <a:rPr lang="fr-FR" dirty="0" smtClean="0"/>
              <a:t>To support </a:t>
            </a:r>
            <a:r>
              <a:rPr lang="fr-FR" dirty="0" err="1" smtClean="0"/>
              <a:t>resuse</a:t>
            </a:r>
            <a:r>
              <a:rPr lang="fr-FR" dirty="0" smtClean="0"/>
              <a:t> by </a:t>
            </a:r>
            <a:r>
              <a:rPr lang="fr-FR" dirty="0" err="1" smtClean="0"/>
              <a:t>other</a:t>
            </a:r>
            <a:r>
              <a:rPr lang="fr-FR" dirty="0" smtClean="0"/>
              <a:t> </a:t>
            </a:r>
            <a:r>
              <a:rPr lang="fr-FR" dirty="0" err="1" smtClean="0"/>
              <a:t>researchers</a:t>
            </a:r>
            <a:endParaRPr lang="fr-FR" dirty="0" smtClean="0"/>
          </a:p>
          <a:p>
            <a:r>
              <a:rPr lang="fr-FR" dirty="0" err="1" smtClean="0"/>
              <a:t>Using</a:t>
            </a:r>
            <a:r>
              <a:rPr lang="fr-FR" dirty="0" smtClean="0"/>
              <a:t> TEI header</a:t>
            </a:r>
            <a:endParaRPr lang="fr-FR" dirty="0"/>
          </a:p>
        </p:txBody>
      </p:sp>
    </p:spTree>
    <p:extLst>
      <p:ext uri="{BB962C8B-B14F-4D97-AF65-F5344CB8AC3E}">
        <p14:creationId xmlns:p14="http://schemas.microsoft.com/office/powerpoint/2010/main" val="1440491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43C33E4C-7496-4CE4-A6C3-FFF2163F1575}" type="slidenum">
              <a:rPr lang="fr-FR" smtClean="0"/>
              <a:t>21</a:t>
            </a:fld>
            <a:endParaRPr lang="fr-FR"/>
          </a:p>
        </p:txBody>
      </p:sp>
      <p:pic>
        <p:nvPicPr>
          <p:cNvPr id="3" name="Image 2"/>
          <p:cNvPicPr>
            <a:picLocks noChangeAspect="1"/>
          </p:cNvPicPr>
          <p:nvPr/>
        </p:nvPicPr>
        <p:blipFill>
          <a:blip r:embed="rId2"/>
          <a:stretch>
            <a:fillRect/>
          </a:stretch>
        </p:blipFill>
        <p:spPr>
          <a:xfrm>
            <a:off x="85725" y="238125"/>
            <a:ext cx="8972550" cy="6381750"/>
          </a:xfrm>
          <a:prstGeom prst="rect">
            <a:avLst/>
          </a:prstGeom>
        </p:spPr>
      </p:pic>
    </p:spTree>
    <p:extLst>
      <p:ext uri="{BB962C8B-B14F-4D97-AF65-F5344CB8AC3E}">
        <p14:creationId xmlns:p14="http://schemas.microsoft.com/office/powerpoint/2010/main" val="17787331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925" y="333375"/>
            <a:ext cx="4946650" cy="1431925"/>
          </a:xfrm>
        </p:spPr>
        <p:txBody>
          <a:bodyPr>
            <a:normAutofit fontScale="90000"/>
          </a:bodyPr>
          <a:lstStyle/>
          <a:p>
            <a:pPr>
              <a:defRPr/>
            </a:pPr>
            <a:r>
              <a:rPr lang="fr-FR" sz="2800" dirty="0" err="1" smtClean="0"/>
              <a:t>Multimodality</a:t>
            </a:r>
            <a:r>
              <a:rPr lang="fr-FR" sz="2800" dirty="0" smtClean="0"/>
              <a:t> </a:t>
            </a:r>
            <a:r>
              <a:rPr lang="fr-FR" sz="2800" dirty="0" err="1" smtClean="0"/>
              <a:t>environment</a:t>
            </a:r>
            <a:r>
              <a:rPr lang="fr-FR" sz="2800" dirty="0" smtClean="0"/>
              <a:t>: </a:t>
            </a:r>
            <a:r>
              <a:rPr lang="fr-FR" sz="2800" dirty="0" err="1" smtClean="0"/>
              <a:t>general</a:t>
            </a:r>
            <a:r>
              <a:rPr lang="fr-FR" sz="2800" dirty="0" smtClean="0"/>
              <a:t> </a:t>
            </a:r>
            <a:r>
              <a:rPr lang="fr-FR" sz="2800" dirty="0" err="1" smtClean="0"/>
              <a:t>features</a:t>
            </a:r>
            <a:r>
              <a:rPr lang="fr-FR" sz="2800" dirty="0" smtClean="0"/>
              <a:t> and affordances </a:t>
            </a:r>
            <a:br>
              <a:rPr lang="fr-FR" sz="2800" dirty="0" smtClean="0"/>
            </a:br>
            <a:r>
              <a:rPr lang="fr-FR" sz="2700" dirty="0" smtClean="0"/>
              <a:t>(LMS- Learning Management System)</a:t>
            </a:r>
            <a:endParaRPr lang="fr-FR" sz="2700" dirty="0"/>
          </a:p>
        </p:txBody>
      </p:sp>
      <p:sp>
        <p:nvSpPr>
          <p:cNvPr id="3" name="Espace réservé du numéro de diapositive 2"/>
          <p:cNvSpPr>
            <a:spLocks noGrp="1"/>
          </p:cNvSpPr>
          <p:nvPr>
            <p:ph type="sldNum" sz="quarter" idx="4294967295"/>
          </p:nvPr>
        </p:nvSpPr>
        <p:spPr>
          <a:xfrm>
            <a:off x="8358188" y="6500813"/>
            <a:ext cx="642937" cy="252412"/>
          </a:xfrm>
          <a:prstGeom prst="rect">
            <a:avLst/>
          </a:prstGeom>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9D47C471-63B0-493F-ADFE-FD8863988470}" type="slidenum">
              <a:rPr lang="fr-FR" altLang="fr-FR" sz="1000">
                <a:solidFill>
                  <a:srgbClr val="FFFFFF"/>
                </a:solidFill>
                <a:effectLst>
                  <a:outerShdw blurRad="50800" dist="38100" dir="2700000" algn="tl" rotWithShape="0">
                    <a:prstClr val="black">
                      <a:alpha val="43000"/>
                    </a:prstClr>
                  </a:outerShdw>
                </a:effectLst>
                <a:latin typeface="Verdana" panose="020B0604030504040204" pitchFamily="34" charset="0"/>
              </a:rPr>
              <a:pPr>
                <a:spcBef>
                  <a:spcPct val="0"/>
                </a:spcBef>
                <a:buClrTx/>
                <a:buSzTx/>
                <a:buFontTx/>
                <a:buNone/>
              </a:pPr>
              <a:t>22</a:t>
            </a:fld>
            <a:endParaRPr lang="fr-FR" altLang="fr-FR" sz="1000">
              <a:solidFill>
                <a:srgbClr val="FFFFFF"/>
              </a:solidFill>
              <a:effectLst>
                <a:outerShdw blurRad="50800" dist="38100" dir="2700000" algn="tl" rotWithShape="0">
                  <a:prstClr val="black">
                    <a:alpha val="43000"/>
                  </a:prstClr>
                </a:outerShdw>
              </a:effectLst>
              <a:latin typeface="Verdana" panose="020B0604030504040204" pitchFamily="34" charset="0"/>
            </a:endParaRPr>
          </a:p>
        </p:txBody>
      </p:sp>
      <p:pic>
        <p:nvPicPr>
          <p:cNvPr id="419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9975" y="115888"/>
            <a:ext cx="4248150" cy="668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Connecteur droit avec flèche 4"/>
          <p:cNvCxnSpPr/>
          <p:nvPr/>
        </p:nvCxnSpPr>
        <p:spPr>
          <a:xfrm flipV="1">
            <a:off x="2043907" y="501651"/>
            <a:ext cx="3834606" cy="2243136"/>
          </a:xfrm>
          <a:prstGeom prst="straightConnector1">
            <a:avLst/>
          </a:prstGeom>
          <a:ln w="38100">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a:stCxn id="41994" idx="3"/>
          </p:cNvCxnSpPr>
          <p:nvPr/>
        </p:nvCxnSpPr>
        <p:spPr>
          <a:xfrm flipV="1">
            <a:off x="2087563" y="1844676"/>
            <a:ext cx="3421062" cy="1797843"/>
          </a:xfrm>
          <a:prstGeom prst="straightConnector1">
            <a:avLst/>
          </a:prstGeom>
          <a:ln w="38100">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flipV="1">
            <a:off x="1956594" y="5300663"/>
            <a:ext cx="2923381" cy="56356"/>
          </a:xfrm>
          <a:prstGeom prst="straightConnector1">
            <a:avLst/>
          </a:prstGeom>
          <a:ln w="38100">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a:stCxn id="41996" idx="3"/>
          </p:cNvCxnSpPr>
          <p:nvPr/>
        </p:nvCxnSpPr>
        <p:spPr>
          <a:xfrm>
            <a:off x="1956594" y="6124673"/>
            <a:ext cx="2759869" cy="472977"/>
          </a:xfrm>
          <a:prstGeom prst="straightConnector1">
            <a:avLst/>
          </a:prstGeom>
          <a:ln w="38100">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41993" name="ZoneTexte 15"/>
          <p:cNvSpPr txBox="1">
            <a:spLocks noChangeArrowheads="1"/>
          </p:cNvSpPr>
          <p:nvPr/>
        </p:nvSpPr>
        <p:spPr bwMode="auto">
          <a:xfrm>
            <a:off x="1015206" y="2560637"/>
            <a:ext cx="6635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fr-FR" altLang="fr-FR" sz="1800" dirty="0">
                <a:solidFill>
                  <a:srgbClr val="FF9933"/>
                </a:solidFill>
                <a:latin typeface="Verdana" panose="020B0604030504040204" pitchFamily="34" charset="0"/>
              </a:rPr>
              <a:t>LMS</a:t>
            </a:r>
          </a:p>
        </p:txBody>
      </p:sp>
      <p:sp>
        <p:nvSpPr>
          <p:cNvPr id="41994" name="ZoneTexte 17"/>
          <p:cNvSpPr txBox="1">
            <a:spLocks noChangeArrowheads="1"/>
          </p:cNvSpPr>
          <p:nvPr/>
        </p:nvSpPr>
        <p:spPr bwMode="auto">
          <a:xfrm>
            <a:off x="950913" y="3457575"/>
            <a:ext cx="1136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fr-FR" altLang="fr-FR" sz="1800">
                <a:solidFill>
                  <a:srgbClr val="FF9933"/>
                </a:solidFill>
                <a:latin typeface="Verdana" panose="020B0604030504040204" pitchFamily="34" charset="0"/>
              </a:rPr>
              <a:t>textchat</a:t>
            </a:r>
          </a:p>
        </p:txBody>
      </p:sp>
      <p:sp>
        <p:nvSpPr>
          <p:cNvPr id="41995" name="ZoneTexte 18"/>
          <p:cNvSpPr txBox="1">
            <a:spLocks noChangeArrowheads="1"/>
          </p:cNvSpPr>
          <p:nvPr/>
        </p:nvSpPr>
        <p:spPr bwMode="auto">
          <a:xfrm>
            <a:off x="1063863" y="5172075"/>
            <a:ext cx="81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fr-FR" altLang="fr-FR" sz="1800" dirty="0">
                <a:solidFill>
                  <a:srgbClr val="FF9933"/>
                </a:solidFill>
                <a:latin typeface="Verdana" panose="020B0604030504040204" pitchFamily="34" charset="0"/>
              </a:rPr>
              <a:t>email</a:t>
            </a:r>
          </a:p>
        </p:txBody>
      </p:sp>
      <p:sp>
        <p:nvSpPr>
          <p:cNvPr id="41996" name="ZoneTexte 19"/>
          <p:cNvSpPr txBox="1">
            <a:spLocks noChangeArrowheads="1"/>
          </p:cNvSpPr>
          <p:nvPr/>
        </p:nvSpPr>
        <p:spPr bwMode="auto">
          <a:xfrm>
            <a:off x="1081881" y="5940523"/>
            <a:ext cx="8747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fr-FR" altLang="fr-FR" sz="1800" dirty="0">
                <a:solidFill>
                  <a:srgbClr val="FF9933"/>
                </a:solidFill>
                <a:latin typeface="Verdana" panose="020B0604030504040204" pitchFamily="34" charset="0"/>
              </a:rPr>
              <a:t>forum</a:t>
            </a:r>
          </a:p>
        </p:txBody>
      </p:sp>
    </p:spTree>
    <p:extLst>
      <p:ext uri="{BB962C8B-B14F-4D97-AF65-F5344CB8AC3E}">
        <p14:creationId xmlns:p14="http://schemas.microsoft.com/office/powerpoint/2010/main" val="27290904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094163" y="194243"/>
            <a:ext cx="4973582" cy="945312"/>
          </a:xfrm>
        </p:spPr>
        <p:txBody>
          <a:bodyPr>
            <a:noAutofit/>
          </a:bodyPr>
          <a:lstStyle/>
          <a:p>
            <a:r>
              <a:rPr lang="fr-FR" sz="3200" dirty="0" err="1" smtClean="0"/>
              <a:t>CoMeRE</a:t>
            </a:r>
            <a:r>
              <a:rPr lang="fr-FR" sz="3200" dirty="0" smtClean="0"/>
              <a:t> model (ODD)</a:t>
            </a:r>
            <a:endParaRPr lang="fr-FR" sz="3200" dirty="0"/>
          </a:p>
        </p:txBody>
      </p:sp>
      <p:sp>
        <p:nvSpPr>
          <p:cNvPr id="2" name="Espace réservé du numéro de diapositive 1"/>
          <p:cNvSpPr>
            <a:spLocks noGrp="1"/>
          </p:cNvSpPr>
          <p:nvPr>
            <p:ph type="sldNum" sz="quarter" idx="12"/>
          </p:nvPr>
        </p:nvSpPr>
        <p:spPr>
          <a:prstGeom prst="rect">
            <a:avLst/>
          </a:prstGeom>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defRPr/>
            </a:pPr>
            <a:fld id="{654C2AC3-8081-494E-88AA-FCDE7DCABBF0}" type="slidenum">
              <a:rPr lang="fr-FR" altLang="fr-FR" smtClean="0"/>
              <a:pPr eaLnBrk="1" hangingPunct="1">
                <a:defRPr/>
              </a:pPr>
              <a:t>23</a:t>
            </a:fld>
            <a:endParaRPr lang="fr-FR" altLang="fr-FR" smtClean="0"/>
          </a:p>
        </p:txBody>
      </p:sp>
      <p:pic>
        <p:nvPicPr>
          <p:cNvPr id="1505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692151"/>
            <a:ext cx="3914775" cy="3070225"/>
          </a:xfrm>
          <a:prstGeom prst="rect">
            <a:avLst/>
          </a:prstGeom>
          <a:noFill/>
          <a:ln w="57150">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pic>
        <p:nvPicPr>
          <p:cNvPr id="15053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1797" y="1430631"/>
            <a:ext cx="6223000" cy="4216400"/>
          </a:xfrm>
          <a:prstGeom prst="rect">
            <a:avLst/>
          </a:prstGeom>
          <a:noFill/>
          <a:ln w="57150">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
        <p:nvSpPr>
          <p:cNvPr id="150533" name="Rectangle 2"/>
          <p:cNvSpPr>
            <a:spLocks noChangeArrowheads="1"/>
          </p:cNvSpPr>
          <p:nvPr/>
        </p:nvSpPr>
        <p:spPr bwMode="auto">
          <a:xfrm>
            <a:off x="179388" y="5534561"/>
            <a:ext cx="820737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None/>
            </a:pPr>
            <a:r>
              <a:rPr lang="fr-FR" altLang="fr-FR" sz="1600" dirty="0">
                <a:solidFill>
                  <a:srgbClr val="FF9933"/>
                </a:solidFill>
                <a:latin typeface="Verdana" panose="020B0604030504040204" pitchFamily="34" charset="0"/>
                <a:hlinkClick r:id="rId4"/>
              </a:rPr>
              <a:t>http://wiki.tei-c.org/index.php/SIG:CMC/Draft:_</a:t>
            </a:r>
            <a:r>
              <a:rPr lang="fr-FR" altLang="fr-FR" sz="1600" dirty="0" smtClean="0">
                <a:solidFill>
                  <a:srgbClr val="FF9933"/>
                </a:solidFill>
                <a:latin typeface="Verdana" panose="020B0604030504040204" pitchFamily="34" charset="0"/>
                <a:hlinkClick r:id="rId4"/>
              </a:rPr>
              <a:t>A_metadata_schema_for_CMC</a:t>
            </a:r>
            <a:endParaRPr lang="fr-FR" altLang="fr-FR" sz="1600" dirty="0" smtClean="0">
              <a:solidFill>
                <a:srgbClr val="FF9933"/>
              </a:solidFill>
              <a:latin typeface="Verdana" panose="020B0604030504040204" pitchFamily="34" charset="0"/>
            </a:endParaRPr>
          </a:p>
          <a:p>
            <a:pPr>
              <a:spcBef>
                <a:spcPct val="0"/>
              </a:spcBef>
              <a:buClrTx/>
              <a:buSzTx/>
              <a:buNone/>
            </a:pPr>
            <a:r>
              <a:rPr lang="fr-FR" altLang="fr-FR" sz="1600" dirty="0">
                <a:solidFill>
                  <a:srgbClr val="FF9933"/>
                </a:solidFill>
                <a:latin typeface="Verdana" panose="020B0604030504040204" pitchFamily="34" charset="0"/>
              </a:rPr>
              <a:t>http://wiki.tei-c.org/index.php/SIG:CMC/CoMeRe_schema_draft_for_representing_CMC_in_TEI_%282014%29</a:t>
            </a:r>
          </a:p>
        </p:txBody>
      </p:sp>
      <p:sp>
        <p:nvSpPr>
          <p:cNvPr id="4" name="ZoneTexte 3"/>
          <p:cNvSpPr txBox="1"/>
          <p:nvPr/>
        </p:nvSpPr>
        <p:spPr>
          <a:xfrm>
            <a:off x="358219" y="4289196"/>
            <a:ext cx="1549399" cy="646331"/>
          </a:xfrm>
          <a:prstGeom prst="rect">
            <a:avLst/>
          </a:prstGeom>
          <a:noFill/>
        </p:spPr>
        <p:txBody>
          <a:bodyPr wrap="none" rtlCol="0">
            <a:spAutoFit/>
          </a:bodyPr>
          <a:lstStyle/>
          <a:p>
            <a:r>
              <a:rPr lang="fr-FR" dirty="0" err="1" smtClean="0"/>
              <a:t>Many</a:t>
            </a:r>
            <a:r>
              <a:rPr lang="fr-FR" dirty="0" smtClean="0"/>
              <a:t> more </a:t>
            </a:r>
          </a:p>
          <a:p>
            <a:r>
              <a:rPr lang="fr-FR" dirty="0" err="1" smtClean="0"/>
              <a:t>examples</a:t>
            </a:r>
            <a:r>
              <a:rPr lang="fr-FR" dirty="0" smtClean="0"/>
              <a:t> </a:t>
            </a:r>
            <a:r>
              <a:rPr lang="fr-FR" dirty="0" err="1" smtClean="0"/>
              <a:t>here</a:t>
            </a:r>
            <a:endParaRPr lang="fr-FR" dirty="0"/>
          </a:p>
        </p:txBody>
      </p:sp>
    </p:spTree>
    <p:extLst>
      <p:ext uri="{BB962C8B-B14F-4D97-AF65-F5344CB8AC3E}">
        <p14:creationId xmlns:p14="http://schemas.microsoft.com/office/powerpoint/2010/main" val="22248461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66113" y="3554243"/>
            <a:ext cx="6573293" cy="2631161"/>
          </a:xfrm>
        </p:spPr>
        <p:txBody>
          <a:bodyPr>
            <a:normAutofit/>
          </a:bodyPr>
          <a:lstStyle/>
          <a:p>
            <a:pPr marL="36900" indent="0" algn="ctr">
              <a:buNone/>
            </a:pPr>
            <a:endParaRPr lang="fr-FR" sz="2400" dirty="0" smtClean="0"/>
          </a:p>
          <a:p>
            <a:pPr marL="36900" indent="0" algn="ctr">
              <a:buNone/>
            </a:pPr>
            <a:endParaRPr lang="fr-FR" sz="2400" dirty="0" smtClean="0"/>
          </a:p>
          <a:p>
            <a:pPr marL="36900" indent="0" algn="ctr">
              <a:buNone/>
            </a:pPr>
            <a:r>
              <a:rPr lang="fr-FR" altLang="fr-FR" sz="2400" dirty="0">
                <a:ea typeface="SimSun" panose="02010600030101010101" pitchFamily="2" charset="-122"/>
              </a:rPr>
              <a:t>Documentation </a:t>
            </a:r>
            <a:r>
              <a:rPr lang="fr-FR" altLang="fr-FR" sz="2400" dirty="0" smtClean="0">
                <a:ea typeface="SimSun" panose="02010600030101010101" pitchFamily="2" charset="-122"/>
              </a:rPr>
              <a:t>and </a:t>
            </a:r>
            <a:r>
              <a:rPr lang="fr-FR" altLang="fr-FR" sz="2400" dirty="0" err="1" smtClean="0">
                <a:ea typeface="SimSun" panose="02010600030101010101" pitchFamily="2" charset="-122"/>
              </a:rPr>
              <a:t>events</a:t>
            </a:r>
            <a:r>
              <a:rPr lang="fr-FR" altLang="fr-FR" sz="2400" dirty="0" smtClean="0">
                <a:ea typeface="SimSun" panose="02010600030101010101" pitchFamily="2" charset="-122"/>
              </a:rPr>
              <a:t> : </a:t>
            </a:r>
            <a:r>
              <a:rPr lang="fr-FR" sz="2400" dirty="0" smtClean="0"/>
              <a:t>http://comere.org</a:t>
            </a:r>
          </a:p>
          <a:p>
            <a:pPr marL="36900" indent="0" algn="ctr">
              <a:buNone/>
            </a:pPr>
            <a:r>
              <a:rPr lang="fr-FR" altLang="fr-FR" sz="2400" dirty="0" err="1" smtClean="0">
                <a:ea typeface="SimSun" panose="02010600030101010101" pitchFamily="2" charset="-122"/>
              </a:rPr>
              <a:t>Repository</a:t>
            </a:r>
            <a:r>
              <a:rPr lang="fr-FR" altLang="fr-FR" sz="2400" dirty="0" smtClean="0">
                <a:ea typeface="SimSun" panose="02010600030101010101" pitchFamily="2" charset="-122"/>
              </a:rPr>
              <a:t>: </a:t>
            </a:r>
            <a:r>
              <a:rPr lang="fr-FR" sz="2400" dirty="0" smtClean="0"/>
              <a:t>http</a:t>
            </a:r>
            <a:r>
              <a:rPr lang="fr-FR" sz="2400" dirty="0"/>
              <a:t>://</a:t>
            </a:r>
            <a:r>
              <a:rPr lang="fr-FR" sz="2400" dirty="0" smtClean="0"/>
              <a:t>hdl.handle.net/11403/comere</a:t>
            </a:r>
          </a:p>
          <a:p>
            <a:pPr marL="36900" indent="0" algn="ctr">
              <a:buNone/>
            </a:pPr>
            <a:endParaRPr lang="fr-FR" sz="2400" dirty="0"/>
          </a:p>
        </p:txBody>
      </p:sp>
      <p:sp>
        <p:nvSpPr>
          <p:cNvPr id="4" name="Espace réservé du numéro de diapositive 3"/>
          <p:cNvSpPr>
            <a:spLocks noGrp="1"/>
          </p:cNvSpPr>
          <p:nvPr>
            <p:ph type="sldNum" sz="quarter" idx="12"/>
          </p:nvPr>
        </p:nvSpPr>
        <p:spPr/>
        <p:txBody>
          <a:bodyPr/>
          <a:lstStyle/>
          <a:p>
            <a:fld id="{43C33E4C-7496-4CE4-A6C3-FFF2163F1575}" type="slidenum">
              <a:rPr lang="fr-FR" smtClean="0"/>
              <a:t>24</a:t>
            </a:fld>
            <a:endParaRPr lang="fr-FR"/>
          </a:p>
        </p:txBody>
      </p:sp>
      <p:sp>
        <p:nvSpPr>
          <p:cNvPr id="6" name="Forme libre 5"/>
          <p:cNvSpPr/>
          <p:nvPr/>
        </p:nvSpPr>
        <p:spPr>
          <a:xfrm>
            <a:off x="359401" y="4111508"/>
            <a:ext cx="8022210" cy="2073896"/>
          </a:xfrm>
          <a:custGeom>
            <a:avLst/>
            <a:gdLst>
              <a:gd name="connsiteX0" fmla="*/ 4675695 w 4845377"/>
              <a:gd name="connsiteY0" fmla="*/ 0 h 746707"/>
              <a:gd name="connsiteX1" fmla="*/ 3478490 w 4845377"/>
              <a:gd name="connsiteY1" fmla="*/ 47134 h 746707"/>
              <a:gd name="connsiteX2" fmla="*/ 2705492 w 4845377"/>
              <a:gd name="connsiteY2" fmla="*/ 28280 h 746707"/>
              <a:gd name="connsiteX3" fmla="*/ 1291472 w 4845377"/>
              <a:gd name="connsiteY3" fmla="*/ 37707 h 746707"/>
              <a:gd name="connsiteX4" fmla="*/ 1065229 w 4845377"/>
              <a:gd name="connsiteY4" fmla="*/ 56560 h 746707"/>
              <a:gd name="connsiteX5" fmla="*/ 961534 w 4845377"/>
              <a:gd name="connsiteY5" fmla="*/ 65987 h 746707"/>
              <a:gd name="connsiteX6" fmla="*/ 537328 w 4845377"/>
              <a:gd name="connsiteY6" fmla="*/ 84841 h 746707"/>
              <a:gd name="connsiteX7" fmla="*/ 395925 w 4845377"/>
              <a:gd name="connsiteY7" fmla="*/ 94268 h 746707"/>
              <a:gd name="connsiteX8" fmla="*/ 339365 w 4845377"/>
              <a:gd name="connsiteY8" fmla="*/ 103695 h 746707"/>
              <a:gd name="connsiteX9" fmla="*/ 160255 w 4845377"/>
              <a:gd name="connsiteY9" fmla="*/ 122548 h 746707"/>
              <a:gd name="connsiteX10" fmla="*/ 94268 w 4845377"/>
              <a:gd name="connsiteY10" fmla="*/ 141402 h 746707"/>
              <a:gd name="connsiteX11" fmla="*/ 65987 w 4845377"/>
              <a:gd name="connsiteY11" fmla="*/ 150829 h 746707"/>
              <a:gd name="connsiteX12" fmla="*/ 28280 w 4845377"/>
              <a:gd name="connsiteY12" fmla="*/ 216816 h 746707"/>
              <a:gd name="connsiteX13" fmla="*/ 18853 w 4845377"/>
              <a:gd name="connsiteY13" fmla="*/ 263950 h 746707"/>
              <a:gd name="connsiteX14" fmla="*/ 9426 w 4845377"/>
              <a:gd name="connsiteY14" fmla="*/ 292231 h 746707"/>
              <a:gd name="connsiteX15" fmla="*/ 0 w 4845377"/>
              <a:gd name="connsiteY15" fmla="*/ 339365 h 746707"/>
              <a:gd name="connsiteX16" fmla="*/ 9426 w 4845377"/>
              <a:gd name="connsiteY16" fmla="*/ 461913 h 746707"/>
              <a:gd name="connsiteX17" fmla="*/ 37707 w 4845377"/>
              <a:gd name="connsiteY17" fmla="*/ 480767 h 746707"/>
              <a:gd name="connsiteX18" fmla="*/ 56561 w 4845377"/>
              <a:gd name="connsiteY18" fmla="*/ 509047 h 746707"/>
              <a:gd name="connsiteX19" fmla="*/ 103695 w 4845377"/>
              <a:gd name="connsiteY19" fmla="*/ 556181 h 746707"/>
              <a:gd name="connsiteX20" fmla="*/ 131975 w 4845377"/>
              <a:gd name="connsiteY20" fmla="*/ 650449 h 746707"/>
              <a:gd name="connsiteX21" fmla="*/ 141402 w 4845377"/>
              <a:gd name="connsiteY21" fmla="*/ 678730 h 746707"/>
              <a:gd name="connsiteX22" fmla="*/ 188536 w 4845377"/>
              <a:gd name="connsiteY22" fmla="*/ 688156 h 746707"/>
              <a:gd name="connsiteX23" fmla="*/ 282804 w 4845377"/>
              <a:gd name="connsiteY23" fmla="*/ 707010 h 746707"/>
              <a:gd name="connsiteX24" fmla="*/ 461913 w 4845377"/>
              <a:gd name="connsiteY24" fmla="*/ 716437 h 746707"/>
              <a:gd name="connsiteX25" fmla="*/ 556181 w 4845377"/>
              <a:gd name="connsiteY25" fmla="*/ 725864 h 746707"/>
              <a:gd name="connsiteX26" fmla="*/ 999241 w 4845377"/>
              <a:gd name="connsiteY26" fmla="*/ 716437 h 746707"/>
              <a:gd name="connsiteX27" fmla="*/ 1253765 w 4845377"/>
              <a:gd name="connsiteY27" fmla="*/ 688156 h 746707"/>
              <a:gd name="connsiteX28" fmla="*/ 1329179 w 4845377"/>
              <a:gd name="connsiteY28" fmla="*/ 641022 h 746707"/>
              <a:gd name="connsiteX29" fmla="*/ 1791092 w 4845377"/>
              <a:gd name="connsiteY29" fmla="*/ 631596 h 746707"/>
              <a:gd name="connsiteX30" fmla="*/ 2648932 w 4845377"/>
              <a:gd name="connsiteY30" fmla="*/ 641022 h 746707"/>
              <a:gd name="connsiteX31" fmla="*/ 2724346 w 4845377"/>
              <a:gd name="connsiteY31" fmla="*/ 659876 h 746707"/>
              <a:gd name="connsiteX32" fmla="*/ 2856321 w 4845377"/>
              <a:gd name="connsiteY32" fmla="*/ 678730 h 746707"/>
              <a:gd name="connsiteX33" fmla="*/ 2997723 w 4845377"/>
              <a:gd name="connsiteY33" fmla="*/ 697583 h 746707"/>
              <a:gd name="connsiteX34" fmla="*/ 3073138 w 4845377"/>
              <a:gd name="connsiteY34" fmla="*/ 716437 h 746707"/>
              <a:gd name="connsiteX35" fmla="*/ 3883843 w 4845377"/>
              <a:gd name="connsiteY35" fmla="*/ 735290 h 746707"/>
              <a:gd name="connsiteX36" fmla="*/ 4044099 w 4845377"/>
              <a:gd name="connsiteY36" fmla="*/ 735290 h 746707"/>
              <a:gd name="connsiteX37" fmla="*/ 4119513 w 4845377"/>
              <a:gd name="connsiteY37" fmla="*/ 716437 h 746707"/>
              <a:gd name="connsiteX38" fmla="*/ 4213781 w 4845377"/>
              <a:gd name="connsiteY38" fmla="*/ 707010 h 746707"/>
              <a:gd name="connsiteX39" fmla="*/ 4289196 w 4845377"/>
              <a:gd name="connsiteY39" fmla="*/ 688156 h 746707"/>
              <a:gd name="connsiteX40" fmla="*/ 4345756 w 4845377"/>
              <a:gd name="connsiteY40" fmla="*/ 669303 h 746707"/>
              <a:gd name="connsiteX41" fmla="*/ 4374037 w 4845377"/>
              <a:gd name="connsiteY41" fmla="*/ 659876 h 746707"/>
              <a:gd name="connsiteX42" fmla="*/ 4411744 w 4845377"/>
              <a:gd name="connsiteY42" fmla="*/ 650449 h 746707"/>
              <a:gd name="connsiteX43" fmla="*/ 4553146 w 4845377"/>
              <a:gd name="connsiteY43" fmla="*/ 641022 h 746707"/>
              <a:gd name="connsiteX44" fmla="*/ 4656841 w 4845377"/>
              <a:gd name="connsiteY44" fmla="*/ 631596 h 746707"/>
              <a:gd name="connsiteX45" fmla="*/ 4685121 w 4845377"/>
              <a:gd name="connsiteY45" fmla="*/ 612742 h 746707"/>
              <a:gd name="connsiteX46" fmla="*/ 4703975 w 4845377"/>
              <a:gd name="connsiteY46" fmla="*/ 584462 h 746707"/>
              <a:gd name="connsiteX47" fmla="*/ 4732255 w 4845377"/>
              <a:gd name="connsiteY47" fmla="*/ 546754 h 746707"/>
              <a:gd name="connsiteX48" fmla="*/ 4760536 w 4845377"/>
              <a:gd name="connsiteY48" fmla="*/ 527901 h 746707"/>
              <a:gd name="connsiteX49" fmla="*/ 4798243 w 4845377"/>
              <a:gd name="connsiteY49" fmla="*/ 461913 h 746707"/>
              <a:gd name="connsiteX50" fmla="*/ 4826523 w 4845377"/>
              <a:gd name="connsiteY50" fmla="*/ 433633 h 746707"/>
              <a:gd name="connsiteX51" fmla="*/ 4835950 w 4845377"/>
              <a:gd name="connsiteY51" fmla="*/ 395925 h 746707"/>
              <a:gd name="connsiteX52" fmla="*/ 4845377 w 4845377"/>
              <a:gd name="connsiteY52" fmla="*/ 367645 h 746707"/>
              <a:gd name="connsiteX53" fmla="*/ 4835950 w 4845377"/>
              <a:gd name="connsiteY53" fmla="*/ 273377 h 746707"/>
              <a:gd name="connsiteX54" fmla="*/ 4807670 w 4845377"/>
              <a:gd name="connsiteY54" fmla="*/ 216816 h 746707"/>
              <a:gd name="connsiteX55" fmla="*/ 4798243 w 4845377"/>
              <a:gd name="connsiteY55" fmla="*/ 188536 h 746707"/>
              <a:gd name="connsiteX56" fmla="*/ 4760536 w 4845377"/>
              <a:gd name="connsiteY56" fmla="*/ 131975 h 746707"/>
              <a:gd name="connsiteX57" fmla="*/ 4722829 w 4845377"/>
              <a:gd name="connsiteY57" fmla="*/ 75414 h 746707"/>
              <a:gd name="connsiteX58" fmla="*/ 4703975 w 4845377"/>
              <a:gd name="connsiteY58" fmla="*/ 47134 h 746707"/>
              <a:gd name="connsiteX59" fmla="*/ 4675695 w 4845377"/>
              <a:gd name="connsiteY59" fmla="*/ 0 h 746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845377" h="746707">
                <a:moveTo>
                  <a:pt x="4675695" y="0"/>
                </a:moveTo>
                <a:lnTo>
                  <a:pt x="3478490" y="47134"/>
                </a:lnTo>
                <a:cubicBezTo>
                  <a:pt x="3152397" y="53999"/>
                  <a:pt x="2983399" y="42907"/>
                  <a:pt x="2705492" y="28280"/>
                </a:cubicBezTo>
                <a:lnTo>
                  <a:pt x="1291472" y="37707"/>
                </a:lnTo>
                <a:cubicBezTo>
                  <a:pt x="1199424" y="38823"/>
                  <a:pt x="1150189" y="48064"/>
                  <a:pt x="1065229" y="56560"/>
                </a:cubicBezTo>
                <a:lnTo>
                  <a:pt x="961534" y="65987"/>
                </a:lnTo>
                <a:cubicBezTo>
                  <a:pt x="806860" y="117545"/>
                  <a:pt x="958535" y="70062"/>
                  <a:pt x="537328" y="84841"/>
                </a:cubicBezTo>
                <a:cubicBezTo>
                  <a:pt x="490118" y="86498"/>
                  <a:pt x="443059" y="91126"/>
                  <a:pt x="395925" y="94268"/>
                </a:cubicBezTo>
                <a:cubicBezTo>
                  <a:pt x="377072" y="97410"/>
                  <a:pt x="358342" y="101418"/>
                  <a:pt x="339365" y="103695"/>
                </a:cubicBezTo>
                <a:cubicBezTo>
                  <a:pt x="279759" y="110848"/>
                  <a:pt x="160255" y="122548"/>
                  <a:pt x="160255" y="122548"/>
                </a:cubicBezTo>
                <a:lnTo>
                  <a:pt x="94268" y="141402"/>
                </a:lnTo>
                <a:cubicBezTo>
                  <a:pt x="84750" y="144257"/>
                  <a:pt x="73746" y="144621"/>
                  <a:pt x="65987" y="150829"/>
                </a:cubicBezTo>
                <a:cubicBezTo>
                  <a:pt x="54885" y="159711"/>
                  <a:pt x="32918" y="207540"/>
                  <a:pt x="28280" y="216816"/>
                </a:cubicBezTo>
                <a:cubicBezTo>
                  <a:pt x="25138" y="232527"/>
                  <a:pt x="22739" y="248406"/>
                  <a:pt x="18853" y="263950"/>
                </a:cubicBezTo>
                <a:cubicBezTo>
                  <a:pt x="16443" y="273590"/>
                  <a:pt x="11836" y="282591"/>
                  <a:pt x="9426" y="292231"/>
                </a:cubicBezTo>
                <a:cubicBezTo>
                  <a:pt x="5540" y="307775"/>
                  <a:pt x="3142" y="323654"/>
                  <a:pt x="0" y="339365"/>
                </a:cubicBezTo>
                <a:cubicBezTo>
                  <a:pt x="3142" y="380214"/>
                  <a:pt x="-1130" y="422326"/>
                  <a:pt x="9426" y="461913"/>
                </a:cubicBezTo>
                <a:cubicBezTo>
                  <a:pt x="12345" y="472860"/>
                  <a:pt x="29696" y="472756"/>
                  <a:pt x="37707" y="480767"/>
                </a:cubicBezTo>
                <a:cubicBezTo>
                  <a:pt x="45718" y="488778"/>
                  <a:pt x="49100" y="500521"/>
                  <a:pt x="56561" y="509047"/>
                </a:cubicBezTo>
                <a:cubicBezTo>
                  <a:pt x="71193" y="525769"/>
                  <a:pt x="87984" y="540470"/>
                  <a:pt x="103695" y="556181"/>
                </a:cubicBezTo>
                <a:cubicBezTo>
                  <a:pt x="136273" y="621339"/>
                  <a:pt x="113195" y="565942"/>
                  <a:pt x="131975" y="650449"/>
                </a:cubicBezTo>
                <a:cubicBezTo>
                  <a:pt x="134131" y="660149"/>
                  <a:pt x="133134" y="673218"/>
                  <a:pt x="141402" y="678730"/>
                </a:cubicBezTo>
                <a:cubicBezTo>
                  <a:pt x="154734" y="687618"/>
                  <a:pt x="172992" y="684270"/>
                  <a:pt x="188536" y="688156"/>
                </a:cubicBezTo>
                <a:cubicBezTo>
                  <a:pt x="248748" y="703209"/>
                  <a:pt x="182710" y="699310"/>
                  <a:pt x="282804" y="707010"/>
                </a:cubicBezTo>
                <a:cubicBezTo>
                  <a:pt x="342414" y="711595"/>
                  <a:pt x="402269" y="712324"/>
                  <a:pt x="461913" y="716437"/>
                </a:cubicBezTo>
                <a:cubicBezTo>
                  <a:pt x="493418" y="718610"/>
                  <a:pt x="524758" y="722722"/>
                  <a:pt x="556181" y="725864"/>
                </a:cubicBezTo>
                <a:lnTo>
                  <a:pt x="999241" y="716437"/>
                </a:lnTo>
                <a:cubicBezTo>
                  <a:pt x="1231782" y="709886"/>
                  <a:pt x="1163435" y="748376"/>
                  <a:pt x="1253765" y="688156"/>
                </a:cubicBezTo>
                <a:cubicBezTo>
                  <a:pt x="1275526" y="655513"/>
                  <a:pt x="1276106" y="642105"/>
                  <a:pt x="1329179" y="641022"/>
                </a:cubicBezTo>
                <a:lnTo>
                  <a:pt x="1791092" y="631596"/>
                </a:lnTo>
                <a:lnTo>
                  <a:pt x="2648932" y="641022"/>
                </a:lnTo>
                <a:cubicBezTo>
                  <a:pt x="2674832" y="641807"/>
                  <a:pt x="2698787" y="655616"/>
                  <a:pt x="2724346" y="659876"/>
                </a:cubicBezTo>
                <a:cubicBezTo>
                  <a:pt x="2965979" y="700149"/>
                  <a:pt x="2549764" y="631569"/>
                  <a:pt x="2856321" y="678730"/>
                </a:cubicBezTo>
                <a:cubicBezTo>
                  <a:pt x="3001354" y="701042"/>
                  <a:pt x="2755591" y="673369"/>
                  <a:pt x="2997723" y="697583"/>
                </a:cubicBezTo>
                <a:cubicBezTo>
                  <a:pt x="3022861" y="703868"/>
                  <a:pt x="3047579" y="712177"/>
                  <a:pt x="3073138" y="716437"/>
                </a:cubicBezTo>
                <a:cubicBezTo>
                  <a:pt x="3377679" y="767195"/>
                  <a:pt x="3110587" y="725625"/>
                  <a:pt x="3883843" y="735290"/>
                </a:cubicBezTo>
                <a:cubicBezTo>
                  <a:pt x="3957669" y="750055"/>
                  <a:pt x="3939597" y="750965"/>
                  <a:pt x="4044099" y="735290"/>
                </a:cubicBezTo>
                <a:cubicBezTo>
                  <a:pt x="4069724" y="731446"/>
                  <a:pt x="4093730" y="719015"/>
                  <a:pt x="4119513" y="716437"/>
                </a:cubicBezTo>
                <a:lnTo>
                  <a:pt x="4213781" y="707010"/>
                </a:lnTo>
                <a:cubicBezTo>
                  <a:pt x="4299587" y="678408"/>
                  <a:pt x="4164072" y="722280"/>
                  <a:pt x="4289196" y="688156"/>
                </a:cubicBezTo>
                <a:cubicBezTo>
                  <a:pt x="4308369" y="682927"/>
                  <a:pt x="4326903" y="675587"/>
                  <a:pt x="4345756" y="669303"/>
                </a:cubicBezTo>
                <a:cubicBezTo>
                  <a:pt x="4355183" y="666161"/>
                  <a:pt x="4364397" y="662286"/>
                  <a:pt x="4374037" y="659876"/>
                </a:cubicBezTo>
                <a:cubicBezTo>
                  <a:pt x="4386606" y="656734"/>
                  <a:pt x="4398859" y="651805"/>
                  <a:pt x="4411744" y="650449"/>
                </a:cubicBezTo>
                <a:cubicBezTo>
                  <a:pt x="4458723" y="645504"/>
                  <a:pt x="4506047" y="644645"/>
                  <a:pt x="4553146" y="641022"/>
                </a:cubicBezTo>
                <a:cubicBezTo>
                  <a:pt x="4587751" y="638360"/>
                  <a:pt x="4622276" y="634738"/>
                  <a:pt x="4656841" y="631596"/>
                </a:cubicBezTo>
                <a:cubicBezTo>
                  <a:pt x="4666268" y="625311"/>
                  <a:pt x="4677110" y="620753"/>
                  <a:pt x="4685121" y="612742"/>
                </a:cubicBezTo>
                <a:cubicBezTo>
                  <a:pt x="4693132" y="604731"/>
                  <a:pt x="4697390" y="593681"/>
                  <a:pt x="4703975" y="584462"/>
                </a:cubicBezTo>
                <a:cubicBezTo>
                  <a:pt x="4713107" y="571677"/>
                  <a:pt x="4721145" y="557864"/>
                  <a:pt x="4732255" y="546754"/>
                </a:cubicBezTo>
                <a:cubicBezTo>
                  <a:pt x="4740266" y="538743"/>
                  <a:pt x="4751109" y="534185"/>
                  <a:pt x="4760536" y="527901"/>
                </a:cubicBezTo>
                <a:cubicBezTo>
                  <a:pt x="4772063" y="504845"/>
                  <a:pt x="4781584" y="481903"/>
                  <a:pt x="4798243" y="461913"/>
                </a:cubicBezTo>
                <a:cubicBezTo>
                  <a:pt x="4806778" y="451672"/>
                  <a:pt x="4817096" y="443060"/>
                  <a:pt x="4826523" y="433633"/>
                </a:cubicBezTo>
                <a:cubicBezTo>
                  <a:pt x="4829665" y="421064"/>
                  <a:pt x="4832391" y="408383"/>
                  <a:pt x="4835950" y="395925"/>
                </a:cubicBezTo>
                <a:cubicBezTo>
                  <a:pt x="4838680" y="386371"/>
                  <a:pt x="4845377" y="377582"/>
                  <a:pt x="4845377" y="367645"/>
                </a:cubicBezTo>
                <a:cubicBezTo>
                  <a:pt x="4845377" y="336066"/>
                  <a:pt x="4840752" y="304589"/>
                  <a:pt x="4835950" y="273377"/>
                </a:cubicBezTo>
                <a:cubicBezTo>
                  <a:pt x="4830685" y="239155"/>
                  <a:pt x="4823204" y="247885"/>
                  <a:pt x="4807670" y="216816"/>
                </a:cubicBezTo>
                <a:cubicBezTo>
                  <a:pt x="4803226" y="207928"/>
                  <a:pt x="4803069" y="197222"/>
                  <a:pt x="4798243" y="188536"/>
                </a:cubicBezTo>
                <a:cubicBezTo>
                  <a:pt x="4787239" y="168728"/>
                  <a:pt x="4773105" y="150829"/>
                  <a:pt x="4760536" y="131975"/>
                </a:cubicBezTo>
                <a:lnTo>
                  <a:pt x="4722829" y="75414"/>
                </a:lnTo>
                <a:cubicBezTo>
                  <a:pt x="4716545" y="65987"/>
                  <a:pt x="4711986" y="55145"/>
                  <a:pt x="4703975" y="47134"/>
                </a:cubicBezTo>
                <a:lnTo>
                  <a:pt x="4675695" y="0"/>
                </a:lnTo>
                <a:close/>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59" y="150778"/>
            <a:ext cx="6185736" cy="2969493"/>
          </a:xfrm>
          <a:prstGeom prst="rect">
            <a:avLst/>
          </a:prstGeom>
        </p:spPr>
      </p:pic>
      <p:sp>
        <p:nvSpPr>
          <p:cNvPr id="5" name="ZoneTexte 4"/>
          <p:cNvSpPr txBox="1"/>
          <p:nvPr/>
        </p:nvSpPr>
        <p:spPr>
          <a:xfrm>
            <a:off x="6890994" y="1046375"/>
            <a:ext cx="1516634" cy="369332"/>
          </a:xfrm>
          <a:prstGeom prst="rect">
            <a:avLst/>
          </a:prstGeom>
          <a:noFill/>
        </p:spPr>
        <p:txBody>
          <a:bodyPr wrap="none" rtlCol="0">
            <a:spAutoFit/>
          </a:bodyPr>
          <a:lstStyle/>
          <a:p>
            <a:r>
              <a:rPr lang="fr-FR" dirty="0" smtClean="0"/>
              <a:t>CoMeRe team</a:t>
            </a:r>
            <a:endParaRPr lang="fr-FR" dirty="0"/>
          </a:p>
        </p:txBody>
      </p:sp>
    </p:spTree>
    <p:extLst>
      <p:ext uri="{BB962C8B-B14F-4D97-AF65-F5344CB8AC3E}">
        <p14:creationId xmlns:p14="http://schemas.microsoft.com/office/powerpoint/2010/main" val="11216701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altLang="fr-FR" dirty="0" err="1">
                <a:solidFill>
                  <a:schemeClr val="accent2">
                    <a:lumMod val="40000"/>
                    <a:lumOff val="60000"/>
                  </a:schemeClr>
                </a:solidFill>
                <a:latin typeface="Lucida Calligraphy" panose="03010101010101010101" pitchFamily="66" charset="0"/>
              </a:rPr>
              <a:t>Variety</a:t>
            </a:r>
            <a:r>
              <a:rPr lang="fr-FR" altLang="fr-FR" dirty="0">
                <a:solidFill>
                  <a:schemeClr val="accent2">
                    <a:lumMod val="40000"/>
                    <a:lumOff val="60000"/>
                  </a:schemeClr>
                </a:solidFill>
                <a:latin typeface="Lucida Calligraphy" panose="03010101010101010101" pitchFamily="66" charset="0"/>
              </a:rPr>
              <a:t> + </a:t>
            </a:r>
            <a:r>
              <a:rPr lang="fr-FR" altLang="fr-FR" sz="3100" dirty="0">
                <a:solidFill>
                  <a:schemeClr val="accent2">
                    <a:lumMod val="40000"/>
                    <a:lumOff val="60000"/>
                  </a:schemeClr>
                </a:solidFill>
                <a:latin typeface="Lucida Calligraphy" panose="03010101010101010101" pitchFamily="66" charset="0"/>
              </a:rPr>
              <a:t>Standards + Open </a:t>
            </a:r>
            <a:r>
              <a:rPr lang="fr-FR" altLang="fr-FR" sz="3100" dirty="0" smtClean="0">
                <a:solidFill>
                  <a:schemeClr val="accent2">
                    <a:lumMod val="40000"/>
                    <a:lumOff val="60000"/>
                  </a:schemeClr>
                </a:solidFill>
                <a:latin typeface="Lucida Calligraphy" panose="03010101010101010101" pitchFamily="66" charset="0"/>
              </a:rPr>
              <a:t>Access</a:t>
            </a:r>
            <a:endParaRPr lang="fr-FR" dirty="0">
              <a:solidFill>
                <a:schemeClr val="accent2">
                  <a:lumMod val="40000"/>
                  <a:lumOff val="60000"/>
                </a:schemeClr>
              </a:solidFill>
            </a:endParaRPr>
          </a:p>
        </p:txBody>
      </p:sp>
      <p:sp>
        <p:nvSpPr>
          <p:cNvPr id="3" name="Espace réservé du numéro de diapositive 2"/>
          <p:cNvSpPr>
            <a:spLocks noGrp="1"/>
          </p:cNvSpPr>
          <p:nvPr>
            <p:ph type="sldNum" sz="quarter" idx="12"/>
          </p:nvPr>
        </p:nvSpPr>
        <p:spPr/>
        <p:txBody>
          <a:bodyPr/>
          <a:lstStyle/>
          <a:p>
            <a:fld id="{43C33E4C-7496-4CE4-A6C3-FFF2163F1575}" type="slidenum">
              <a:rPr lang="fr-FR" smtClean="0"/>
              <a:t>3</a:t>
            </a:fld>
            <a:endParaRPr lang="fr-FR"/>
          </a:p>
        </p:txBody>
      </p:sp>
      <p:pic>
        <p:nvPicPr>
          <p:cNvPr id="4" name="Image 3"/>
          <p:cNvPicPr>
            <a:picLocks noChangeAspect="1"/>
          </p:cNvPicPr>
          <p:nvPr/>
        </p:nvPicPr>
        <p:blipFill>
          <a:blip r:embed="rId2"/>
          <a:stretch>
            <a:fillRect/>
          </a:stretch>
        </p:blipFill>
        <p:spPr>
          <a:xfrm>
            <a:off x="685346" y="2566525"/>
            <a:ext cx="7505700" cy="2105025"/>
          </a:xfrm>
          <a:prstGeom prst="rect">
            <a:avLst/>
          </a:prstGeom>
        </p:spPr>
      </p:pic>
    </p:spTree>
    <p:extLst>
      <p:ext uri="{BB962C8B-B14F-4D97-AF65-F5344CB8AC3E}">
        <p14:creationId xmlns:p14="http://schemas.microsoft.com/office/powerpoint/2010/main" val="2454404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altLang="fr-FR" sz="3100" dirty="0" err="1">
                <a:solidFill>
                  <a:schemeClr val="accent2">
                    <a:lumMod val="40000"/>
                    <a:lumOff val="60000"/>
                  </a:schemeClr>
                </a:solidFill>
                <a:latin typeface="Lucida Calligraphy" panose="03010101010101010101" pitchFamily="66" charset="0"/>
              </a:rPr>
              <a:t>Variety</a:t>
            </a:r>
            <a:r>
              <a:rPr lang="fr-FR" altLang="fr-FR" sz="3100" dirty="0">
                <a:solidFill>
                  <a:schemeClr val="accent2">
                    <a:lumMod val="40000"/>
                    <a:lumOff val="60000"/>
                  </a:schemeClr>
                </a:solidFill>
                <a:latin typeface="Lucida Calligraphy" panose="03010101010101010101" pitchFamily="66" charset="0"/>
              </a:rPr>
              <a:t> +</a:t>
            </a:r>
            <a:r>
              <a:rPr lang="fr-FR" altLang="fr-FR" dirty="0">
                <a:solidFill>
                  <a:schemeClr val="accent2">
                    <a:lumMod val="40000"/>
                    <a:lumOff val="60000"/>
                  </a:schemeClr>
                </a:solidFill>
                <a:latin typeface="Lucida Calligraphy" panose="03010101010101010101" pitchFamily="66" charset="0"/>
              </a:rPr>
              <a:t> Standards </a:t>
            </a:r>
            <a:r>
              <a:rPr lang="fr-FR" altLang="fr-FR" sz="3100" dirty="0">
                <a:solidFill>
                  <a:schemeClr val="accent2">
                    <a:lumMod val="40000"/>
                    <a:lumOff val="60000"/>
                  </a:schemeClr>
                </a:solidFill>
                <a:latin typeface="Lucida Calligraphy" panose="03010101010101010101" pitchFamily="66" charset="0"/>
              </a:rPr>
              <a:t>+ Open </a:t>
            </a:r>
            <a:r>
              <a:rPr lang="fr-FR" altLang="fr-FR" sz="3100" dirty="0" smtClean="0">
                <a:solidFill>
                  <a:schemeClr val="accent2">
                    <a:lumMod val="40000"/>
                    <a:lumOff val="60000"/>
                  </a:schemeClr>
                </a:solidFill>
                <a:latin typeface="Lucida Calligraphy" panose="03010101010101010101" pitchFamily="66" charset="0"/>
              </a:rPr>
              <a:t>Access</a:t>
            </a:r>
            <a:endParaRPr lang="fr-FR" dirty="0">
              <a:solidFill>
                <a:schemeClr val="accent2">
                  <a:lumMod val="40000"/>
                  <a:lumOff val="60000"/>
                </a:schemeClr>
              </a:solidFill>
            </a:endParaRPr>
          </a:p>
        </p:txBody>
      </p:sp>
      <p:sp>
        <p:nvSpPr>
          <p:cNvPr id="3" name="Espace réservé du contenu 2"/>
          <p:cNvSpPr>
            <a:spLocks noGrp="1"/>
          </p:cNvSpPr>
          <p:nvPr>
            <p:ph idx="1"/>
          </p:nvPr>
        </p:nvSpPr>
        <p:spPr>
          <a:xfrm>
            <a:off x="685346" y="1732450"/>
            <a:ext cx="7765322" cy="4715484"/>
          </a:xfrm>
        </p:spPr>
        <p:txBody>
          <a:bodyPr/>
          <a:lstStyle/>
          <a:p>
            <a:r>
              <a:rPr lang="fr-FR" dirty="0" smtClean="0"/>
              <a:t>People </a:t>
            </a:r>
            <a:r>
              <a:rPr lang="fr-FR" dirty="0" err="1" smtClean="0"/>
              <a:t>often</a:t>
            </a:r>
            <a:r>
              <a:rPr lang="fr-FR" dirty="0" smtClean="0"/>
              <a:t> </a:t>
            </a:r>
            <a:r>
              <a:rPr lang="fr-FR" dirty="0" err="1" smtClean="0"/>
              <a:t>wonder</a:t>
            </a:r>
            <a:r>
              <a:rPr lang="fr-FR" dirty="0" smtClean="0"/>
              <a:t>: "</a:t>
            </a:r>
            <a:r>
              <a:rPr lang="fr-FR" dirty="0" err="1" smtClean="0"/>
              <a:t>what</a:t>
            </a:r>
            <a:r>
              <a:rPr lang="fr-FR" dirty="0" smtClean="0"/>
              <a:t> </a:t>
            </a:r>
            <a:r>
              <a:rPr lang="fr-FR" dirty="0" err="1" smtClean="0"/>
              <a:t>did</a:t>
            </a:r>
            <a:r>
              <a:rPr lang="fr-FR" dirty="0" smtClean="0"/>
              <a:t> </a:t>
            </a:r>
            <a:r>
              <a:rPr lang="fr-FR" dirty="0" err="1" smtClean="0"/>
              <a:t>you</a:t>
            </a:r>
            <a:r>
              <a:rPr lang="fr-FR" dirty="0" smtClean="0"/>
              <a:t> </a:t>
            </a:r>
            <a:r>
              <a:rPr lang="fr-FR" dirty="0" err="1" smtClean="0"/>
              <a:t>choose</a:t>
            </a:r>
            <a:r>
              <a:rPr lang="fr-FR" dirty="0" smtClean="0"/>
              <a:t> the </a:t>
            </a:r>
            <a:r>
              <a:rPr lang="fr-FR" i="1" dirty="0" err="1" smtClean="0"/>
              <a:t>Text</a:t>
            </a:r>
            <a:r>
              <a:rPr lang="fr-FR" i="1" dirty="0" smtClean="0"/>
              <a:t> </a:t>
            </a:r>
            <a:r>
              <a:rPr lang="fr-FR" i="1" dirty="0" err="1" smtClean="0"/>
              <a:t>Encoding</a:t>
            </a:r>
            <a:r>
              <a:rPr lang="fr-FR" i="1" dirty="0" smtClean="0"/>
              <a:t> Initiative</a:t>
            </a:r>
            <a:r>
              <a:rPr lang="fr-FR" dirty="0" smtClean="0"/>
              <a:t>  to encode multimodal interactions?</a:t>
            </a:r>
          </a:p>
          <a:p>
            <a:r>
              <a:rPr lang="fr-FR" dirty="0" err="1" smtClean="0"/>
              <a:t>These</a:t>
            </a:r>
            <a:r>
              <a:rPr lang="fr-FR" dirty="0" smtClean="0"/>
              <a:t> interactions </a:t>
            </a:r>
            <a:r>
              <a:rPr lang="fr-FR" dirty="0" err="1" smtClean="0"/>
              <a:t>can</a:t>
            </a:r>
            <a:r>
              <a:rPr lang="fr-FR" dirty="0" smtClean="0"/>
              <a:t> </a:t>
            </a:r>
            <a:r>
              <a:rPr lang="fr-FR" dirty="0" err="1" smtClean="0"/>
              <a:t>be</a:t>
            </a:r>
            <a:r>
              <a:rPr lang="fr-FR" dirty="0" smtClean="0"/>
              <a:t> </a:t>
            </a:r>
            <a:r>
              <a:rPr lang="fr-FR" dirty="0" err="1" smtClean="0"/>
              <a:t>viewed</a:t>
            </a:r>
            <a:r>
              <a:rPr lang="fr-FR" dirty="0" smtClean="0"/>
              <a:t> as </a:t>
            </a:r>
            <a:r>
              <a:rPr lang="fr-FR" dirty="0" err="1" smtClean="0"/>
              <a:t>text</a:t>
            </a:r>
            <a:endParaRPr lang="fr-FR" dirty="0" smtClean="0"/>
          </a:p>
          <a:p>
            <a:pPr lvl="1"/>
            <a:r>
              <a:rPr lang="en-CA" cap="small" dirty="0">
                <a:effectLst/>
              </a:rPr>
              <a:t>Baldry &amp; Thibault</a:t>
            </a:r>
            <a:r>
              <a:rPr lang="en-US" dirty="0">
                <a:effectLst/>
              </a:rPr>
              <a:t> (2006</a:t>
            </a:r>
            <a:r>
              <a:rPr lang="en-US" dirty="0" smtClean="0">
                <a:effectLst/>
              </a:rPr>
              <a:t>) consider “texts </a:t>
            </a:r>
            <a:r>
              <a:rPr lang="en-US" dirty="0">
                <a:effectLst/>
              </a:rPr>
              <a:t>to be meaning-making events whose functions are defined in particular social contexts,” following </a:t>
            </a:r>
            <a:r>
              <a:rPr lang="en-CA" cap="small" dirty="0">
                <a:effectLst/>
              </a:rPr>
              <a:t>Halliday</a:t>
            </a:r>
            <a:r>
              <a:rPr lang="en-US" dirty="0">
                <a:effectLst/>
              </a:rPr>
              <a:t> (1989:10) </a:t>
            </a:r>
            <a:r>
              <a:rPr lang="en-US" dirty="0" smtClean="0">
                <a:effectLst/>
              </a:rPr>
              <a:t>“</a:t>
            </a:r>
            <a:r>
              <a:rPr lang="en-US" dirty="0">
                <a:effectLst/>
              </a:rPr>
              <a:t>any instance of living language that is playing a role some part in a context of situation, we shall call it a text. It may be either spoken or written, or indeed in any other medium of expression that we like to think of.” </a:t>
            </a:r>
            <a:endParaRPr lang="en-US" dirty="0" smtClean="0">
              <a:effectLst/>
            </a:endParaRPr>
          </a:p>
          <a:p>
            <a:r>
              <a:rPr lang="fr-FR" dirty="0" err="1" smtClean="0"/>
              <a:t>Mainstream</a:t>
            </a:r>
            <a:r>
              <a:rPr lang="fr-FR" dirty="0" smtClean="0"/>
              <a:t> of oral </a:t>
            </a:r>
            <a:r>
              <a:rPr lang="fr-FR" dirty="0" err="1" smtClean="0"/>
              <a:t>corpora</a:t>
            </a:r>
            <a:r>
              <a:rPr lang="fr-FR" dirty="0" smtClean="0"/>
              <a:t> are </a:t>
            </a:r>
            <a:r>
              <a:rPr lang="fr-FR" dirty="0" err="1" smtClean="0"/>
              <a:t>encoded</a:t>
            </a:r>
            <a:r>
              <a:rPr lang="fr-FR" dirty="0" smtClean="0"/>
              <a:t> </a:t>
            </a:r>
            <a:r>
              <a:rPr lang="fr-FR" dirty="0" err="1" smtClean="0"/>
              <a:t>into</a:t>
            </a:r>
            <a:r>
              <a:rPr lang="fr-FR" dirty="0" smtClean="0"/>
              <a:t> TEI</a:t>
            </a:r>
          </a:p>
          <a:p>
            <a:r>
              <a:rPr lang="fr-FR" dirty="0" smtClean="0"/>
              <a:t>TEI </a:t>
            </a:r>
            <a:r>
              <a:rPr lang="fr-FR" dirty="0" err="1" smtClean="0"/>
              <a:t>offers</a:t>
            </a:r>
            <a:r>
              <a:rPr lang="fr-FR" dirty="0" smtClean="0"/>
              <a:t> a </a:t>
            </a:r>
            <a:r>
              <a:rPr lang="fr-FR" dirty="0" err="1" smtClean="0"/>
              <a:t>very</a:t>
            </a:r>
            <a:r>
              <a:rPr lang="fr-FR" dirty="0" smtClean="0"/>
              <a:t> </a:t>
            </a:r>
            <a:r>
              <a:rPr lang="fr-FR" dirty="0" err="1" smtClean="0"/>
              <a:t>rich</a:t>
            </a:r>
            <a:r>
              <a:rPr lang="fr-FR" dirty="0" smtClean="0"/>
              <a:t> </a:t>
            </a:r>
            <a:r>
              <a:rPr lang="fr-FR" dirty="0" err="1" smtClean="0"/>
              <a:t>way</a:t>
            </a:r>
            <a:r>
              <a:rPr lang="fr-FR" dirty="0" smtClean="0"/>
              <a:t> to </a:t>
            </a:r>
            <a:r>
              <a:rPr lang="fr-FR" dirty="0" err="1" smtClean="0"/>
              <a:t>describe</a:t>
            </a:r>
            <a:r>
              <a:rPr lang="fr-FR" dirty="0" smtClean="0"/>
              <a:t> the </a:t>
            </a:r>
            <a:r>
              <a:rPr lang="fr-FR" dirty="0" err="1" smtClean="0"/>
              <a:t>project</a:t>
            </a:r>
            <a:r>
              <a:rPr lang="fr-FR" dirty="0" smtClean="0"/>
              <a:t> corpus (on top of the interactions set)</a:t>
            </a:r>
          </a:p>
          <a:p>
            <a:r>
              <a:rPr lang="fr-FR" dirty="0" err="1" smtClean="0"/>
              <a:t>Opportunity</a:t>
            </a:r>
            <a:r>
              <a:rPr lang="fr-FR" dirty="0" smtClean="0"/>
              <a:t> to </a:t>
            </a:r>
            <a:r>
              <a:rPr lang="fr-FR" dirty="0" err="1" smtClean="0"/>
              <a:t>wrok</a:t>
            </a:r>
            <a:r>
              <a:rPr lang="fr-FR" dirty="0" smtClean="0"/>
              <a:t> at a </a:t>
            </a:r>
            <a:r>
              <a:rPr lang="fr-FR" dirty="0" err="1" smtClean="0"/>
              <a:t>European</a:t>
            </a:r>
            <a:r>
              <a:rPr lang="fr-FR" dirty="0" smtClean="0"/>
              <a:t> </a:t>
            </a:r>
            <a:r>
              <a:rPr lang="fr-FR" dirty="0" err="1" smtClean="0"/>
              <a:t>level</a:t>
            </a:r>
            <a:endParaRPr lang="fr-FR" dirty="0"/>
          </a:p>
        </p:txBody>
      </p:sp>
      <p:sp>
        <p:nvSpPr>
          <p:cNvPr id="4" name="Espace réservé du numéro de diapositive 3"/>
          <p:cNvSpPr>
            <a:spLocks noGrp="1"/>
          </p:cNvSpPr>
          <p:nvPr>
            <p:ph type="sldNum" sz="quarter" idx="12"/>
          </p:nvPr>
        </p:nvSpPr>
        <p:spPr/>
        <p:txBody>
          <a:bodyPr/>
          <a:lstStyle/>
          <a:p>
            <a:fld id="{43C33E4C-7496-4CE4-A6C3-FFF2163F1575}" type="slidenum">
              <a:rPr lang="fr-FR" smtClean="0"/>
              <a:t>4</a:t>
            </a:fld>
            <a:endParaRPr lang="fr-FR"/>
          </a:p>
        </p:txBody>
      </p:sp>
    </p:spTree>
    <p:extLst>
      <p:ext uri="{BB962C8B-B14F-4D97-AF65-F5344CB8AC3E}">
        <p14:creationId xmlns:p14="http://schemas.microsoft.com/office/powerpoint/2010/main" val="2611861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06868" y="1768719"/>
            <a:ext cx="7543800" cy="4543425"/>
          </a:xfrm>
        </p:spPr>
        <p:txBody>
          <a:bodyPr/>
          <a:lstStyle/>
          <a:p>
            <a:pPr>
              <a:defRPr/>
            </a:pPr>
            <a:r>
              <a:rPr lang="en-US" sz="2000" b="1" i="1" dirty="0" smtClean="0">
                <a:effectLst/>
              </a:rPr>
              <a:t>“</a:t>
            </a:r>
            <a:r>
              <a:rPr lang="en-US" sz="2000" b="1" dirty="0" smtClean="0">
                <a:effectLst/>
              </a:rPr>
              <a:t>Availability </a:t>
            </a:r>
            <a:r>
              <a:rPr lang="en-US" sz="2000" b="1" dirty="0">
                <a:effectLst/>
              </a:rPr>
              <a:t>and Access</a:t>
            </a:r>
            <a:r>
              <a:rPr lang="en-US" sz="2000" dirty="0">
                <a:effectLst/>
              </a:rPr>
              <a:t>: the data must be available as a whole and at no more than a reasonable reproduction cost, preferably by downloading over the internet. The data must also be available in a convenient and modifiable form.</a:t>
            </a:r>
            <a:endParaRPr lang="fr-FR" sz="2000" dirty="0">
              <a:effectLst/>
            </a:endParaRPr>
          </a:p>
          <a:p>
            <a:pPr>
              <a:defRPr/>
            </a:pPr>
            <a:r>
              <a:rPr lang="en-US" sz="2000" b="1" dirty="0">
                <a:effectLst/>
              </a:rPr>
              <a:t>Reuse and Redistribution</a:t>
            </a:r>
            <a:r>
              <a:rPr lang="en-US" sz="2000" dirty="0">
                <a:effectLst/>
              </a:rPr>
              <a:t>: the data must be provided under terms that permit </a:t>
            </a:r>
            <a:r>
              <a:rPr lang="en-US" sz="2000" dirty="0">
                <a:solidFill>
                  <a:srgbClr val="FF9933"/>
                </a:solidFill>
                <a:effectLst/>
              </a:rPr>
              <a:t>reuse and redistribution including the intermixing with other datasets</a:t>
            </a:r>
            <a:r>
              <a:rPr lang="en-US" sz="2000" dirty="0">
                <a:effectLst/>
              </a:rPr>
              <a:t>. The data must be machine-readable.</a:t>
            </a:r>
            <a:endParaRPr lang="fr-FR" sz="2000" dirty="0">
              <a:effectLst/>
            </a:endParaRPr>
          </a:p>
          <a:p>
            <a:pPr>
              <a:defRPr/>
            </a:pPr>
            <a:r>
              <a:rPr lang="en-US" sz="2000" b="1" dirty="0">
                <a:effectLst/>
              </a:rPr>
              <a:t>Universal Participation</a:t>
            </a:r>
            <a:r>
              <a:rPr lang="en-US" sz="2000" dirty="0">
                <a:effectLst/>
              </a:rPr>
              <a:t>: everyone must be able to use, reuse and redistribute – there should be no discrimination against fields of </a:t>
            </a:r>
            <a:r>
              <a:rPr lang="en-US" sz="2000" dirty="0" smtClean="0">
                <a:effectLst/>
              </a:rPr>
              <a:t>endeavor </a:t>
            </a:r>
            <a:r>
              <a:rPr lang="en-US" sz="2000" dirty="0">
                <a:effectLst/>
              </a:rPr>
              <a:t>or against persons or groups. For example, </a:t>
            </a:r>
            <a:r>
              <a:rPr lang="en-US" sz="2000" dirty="0">
                <a:solidFill>
                  <a:srgbClr val="FF9933"/>
                </a:solidFill>
                <a:effectLst/>
              </a:rPr>
              <a:t>‘non-commercial’ restrictions that would prevent ‘commercial’ use, or restrictions of use for certain purposes (e.g. only in education), are not allowed</a:t>
            </a:r>
            <a:r>
              <a:rPr lang="en-US" sz="2000" dirty="0">
                <a:effectLst/>
              </a:rPr>
              <a:t>. </a:t>
            </a:r>
            <a:r>
              <a:rPr lang="en-US" sz="2000" dirty="0" smtClean="0">
                <a:effectLst/>
              </a:rPr>
              <a:t>“</a:t>
            </a:r>
            <a:r>
              <a:rPr lang="fr-FR" sz="2000" dirty="0" smtClean="0">
                <a:effectLst/>
              </a:rPr>
              <a:t>OpenDefinition.org</a:t>
            </a:r>
            <a:endParaRPr lang="fr-FR" sz="2000" i="1" dirty="0">
              <a:effectLst/>
            </a:endParaRPr>
          </a:p>
          <a:p>
            <a:pPr>
              <a:defRPr/>
            </a:pPr>
            <a:endParaRPr lang="fr-FR" i="1" dirty="0">
              <a:effectLst/>
            </a:endParaRPr>
          </a:p>
          <a:p>
            <a:pPr>
              <a:defRPr/>
            </a:pPr>
            <a:endParaRPr lang="fr-FR" dirty="0"/>
          </a:p>
        </p:txBody>
      </p:sp>
      <p:sp>
        <p:nvSpPr>
          <p:cNvPr id="4" name="Espace réservé du numéro de diapositive 3"/>
          <p:cNvSpPr>
            <a:spLocks noGrp="1"/>
          </p:cNvSpPr>
          <p:nvPr>
            <p:ph type="sldNum" sz="quarter" idx="4294967295"/>
          </p:nvPr>
        </p:nvSpPr>
        <p:spPr>
          <a:xfrm>
            <a:off x="8358188" y="6500813"/>
            <a:ext cx="642937" cy="252412"/>
          </a:xfrm>
          <a:prstGeom prst="rect">
            <a:avLst/>
          </a:prstGeom>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014FE312-E083-4A86-9D8D-4BCCA74C7D7D}" type="slidenum">
              <a:rPr lang="fr-FR" altLang="fr-FR"/>
              <a:pPr eaLnBrk="1" hangingPunct="1"/>
              <a:t>5</a:t>
            </a:fld>
            <a:endParaRPr lang="fr-FR" altLang="fr-FR"/>
          </a:p>
        </p:txBody>
      </p:sp>
      <p:pic>
        <p:nvPicPr>
          <p:cNvPr id="12902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0003" y="5857875"/>
            <a:ext cx="11049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4"/>
          <p:cNvSpPr txBox="1"/>
          <p:nvPr/>
        </p:nvSpPr>
        <p:spPr>
          <a:xfrm>
            <a:off x="311085" y="2034570"/>
            <a:ext cx="553998" cy="2350580"/>
          </a:xfrm>
          <a:prstGeom prst="rect">
            <a:avLst/>
          </a:prstGeom>
          <a:noFill/>
        </p:spPr>
        <p:txBody>
          <a:bodyPr vert="vert270" wrap="none" rtlCol="0">
            <a:spAutoFit/>
          </a:bodyPr>
          <a:lstStyle/>
          <a:p>
            <a:r>
              <a:rPr lang="fr-FR" sz="2400" dirty="0" err="1"/>
              <a:t>Opendata</a:t>
            </a:r>
            <a:r>
              <a:rPr lang="fr-FR" sz="2400" dirty="0"/>
              <a:t> </a:t>
            </a:r>
            <a:r>
              <a:rPr lang="fr-FR" sz="2400" dirty="0" err="1"/>
              <a:t>criteria</a:t>
            </a:r>
            <a:r>
              <a:rPr lang="fr-FR" sz="2400" dirty="0"/>
              <a:t> </a:t>
            </a:r>
          </a:p>
        </p:txBody>
      </p:sp>
      <p:sp>
        <p:nvSpPr>
          <p:cNvPr id="7" name="Titre 1"/>
          <p:cNvSpPr txBox="1">
            <a:spLocks/>
          </p:cNvSpPr>
          <p:nvPr/>
        </p:nvSpPr>
        <p:spPr>
          <a:xfrm>
            <a:off x="141403" y="471916"/>
            <a:ext cx="7765322" cy="970450"/>
          </a:xfrm>
          <a:prstGeom prst="rect">
            <a:avLst/>
          </a:prstGeom>
        </p:spPr>
        <p:txBody>
          <a:bodyPr vert="horz" lIns="91440" tIns="45720" rIns="91440" bIns="45720" rtlCol="0" anchor="ctr">
            <a:normAutofit fontScale="90000"/>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altLang="fr-FR" sz="3100" dirty="0" err="1" smtClean="0">
                <a:solidFill>
                  <a:schemeClr val="accent2">
                    <a:lumMod val="40000"/>
                    <a:lumOff val="60000"/>
                  </a:schemeClr>
                </a:solidFill>
                <a:latin typeface="Lucida Calligraphy" panose="03010101010101010101" pitchFamily="66" charset="0"/>
              </a:rPr>
              <a:t>Variety</a:t>
            </a:r>
            <a:r>
              <a:rPr lang="fr-FR" altLang="fr-FR" sz="3100" dirty="0" smtClean="0">
                <a:solidFill>
                  <a:schemeClr val="accent2">
                    <a:lumMod val="40000"/>
                    <a:lumOff val="60000"/>
                  </a:schemeClr>
                </a:solidFill>
                <a:latin typeface="Lucida Calligraphy" panose="03010101010101010101" pitchFamily="66" charset="0"/>
              </a:rPr>
              <a:t> +</a:t>
            </a:r>
            <a:r>
              <a:rPr lang="fr-FR" altLang="fr-FR" dirty="0" smtClean="0">
                <a:solidFill>
                  <a:schemeClr val="accent2">
                    <a:lumMod val="40000"/>
                    <a:lumOff val="60000"/>
                  </a:schemeClr>
                </a:solidFill>
                <a:latin typeface="Lucida Calligraphy" panose="03010101010101010101" pitchFamily="66" charset="0"/>
              </a:rPr>
              <a:t> </a:t>
            </a:r>
            <a:r>
              <a:rPr lang="fr-FR" altLang="fr-FR" sz="3300" dirty="0" smtClean="0">
                <a:solidFill>
                  <a:schemeClr val="accent2">
                    <a:lumMod val="40000"/>
                    <a:lumOff val="60000"/>
                  </a:schemeClr>
                </a:solidFill>
                <a:latin typeface="Lucida Calligraphy" panose="03010101010101010101" pitchFamily="66" charset="0"/>
              </a:rPr>
              <a:t>Standards </a:t>
            </a:r>
            <a:r>
              <a:rPr lang="fr-FR" altLang="fr-FR" sz="3100" dirty="0" smtClean="0">
                <a:solidFill>
                  <a:schemeClr val="accent2">
                    <a:lumMod val="40000"/>
                    <a:lumOff val="60000"/>
                  </a:schemeClr>
                </a:solidFill>
                <a:latin typeface="Lucida Calligraphy" panose="03010101010101010101" pitchFamily="66" charset="0"/>
              </a:rPr>
              <a:t>+ </a:t>
            </a:r>
            <a:r>
              <a:rPr lang="fr-FR" altLang="fr-FR" sz="3700" dirty="0" smtClean="0">
                <a:solidFill>
                  <a:schemeClr val="accent2">
                    <a:lumMod val="40000"/>
                    <a:lumOff val="60000"/>
                  </a:schemeClr>
                </a:solidFill>
                <a:latin typeface="Lucida Calligraphy" panose="03010101010101010101" pitchFamily="66" charset="0"/>
              </a:rPr>
              <a:t>Open Access</a:t>
            </a:r>
            <a:endParaRPr lang="fr-FR" dirty="0">
              <a:solidFill>
                <a:schemeClr val="accent2">
                  <a:lumMod val="40000"/>
                  <a:lumOff val="60000"/>
                </a:schemeClr>
              </a:solidFill>
            </a:endParaRPr>
          </a:p>
        </p:txBody>
      </p:sp>
    </p:spTree>
    <p:extLst>
      <p:ext uri="{BB962C8B-B14F-4D97-AF65-F5344CB8AC3E}">
        <p14:creationId xmlns:p14="http://schemas.microsoft.com/office/powerpoint/2010/main" val="4692803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346" y="455771"/>
            <a:ext cx="7765322" cy="970450"/>
          </a:xfrm>
        </p:spPr>
        <p:txBody>
          <a:bodyPr/>
          <a:lstStyle/>
          <a:p>
            <a:pPr>
              <a:defRPr/>
            </a:pPr>
            <a:r>
              <a:rPr lang="fr-FR" dirty="0" err="1" smtClean="0"/>
              <a:t>Example</a:t>
            </a:r>
            <a:r>
              <a:rPr lang="fr-FR" dirty="0" smtClean="0"/>
              <a:t> of CoMeRe licences</a:t>
            </a:r>
            <a:endParaRPr lang="fr-FR" dirty="0"/>
          </a:p>
        </p:txBody>
      </p:sp>
      <p:sp>
        <p:nvSpPr>
          <p:cNvPr id="100355" name="Espace réservé du contenu 2"/>
          <p:cNvSpPr>
            <a:spLocks noGrp="1"/>
          </p:cNvSpPr>
          <p:nvPr>
            <p:ph idx="1"/>
          </p:nvPr>
        </p:nvSpPr>
        <p:spPr>
          <a:xfrm>
            <a:off x="414779" y="1498862"/>
            <a:ext cx="7145518" cy="5189763"/>
          </a:xfrm>
        </p:spPr>
        <p:txBody>
          <a:bodyPr>
            <a:normAutofit fontScale="92500"/>
          </a:bodyPr>
          <a:lstStyle/>
          <a:p>
            <a:r>
              <a:rPr lang="fr-FR" altLang="fr-FR" sz="1800" dirty="0" smtClean="0">
                <a:solidFill>
                  <a:srgbClr val="FF9933"/>
                </a:solidFill>
                <a:effectLst/>
              </a:rPr>
              <a:t>Falaise, A. </a:t>
            </a:r>
            <a:r>
              <a:rPr lang="fr-FR" altLang="fr-FR" sz="1800" dirty="0" smtClean="0">
                <a:effectLst/>
              </a:rPr>
              <a:t>(2014). </a:t>
            </a:r>
            <a:r>
              <a:rPr lang="fr-FR" altLang="fr-FR" sz="1800" i="1" dirty="0" smtClean="0">
                <a:effectLst/>
              </a:rPr>
              <a:t>Corpus de français </a:t>
            </a:r>
            <a:r>
              <a:rPr lang="fr-FR" altLang="fr-FR" sz="1800" i="1" dirty="0" err="1" smtClean="0">
                <a:effectLst/>
              </a:rPr>
              <a:t>tchaté</a:t>
            </a:r>
            <a:r>
              <a:rPr lang="fr-FR" altLang="fr-FR" sz="1800" i="1" dirty="0" smtClean="0">
                <a:effectLst/>
              </a:rPr>
              <a:t> </a:t>
            </a:r>
            <a:r>
              <a:rPr lang="fr-FR" altLang="fr-FR" sz="1800" i="1" dirty="0" err="1" smtClean="0">
                <a:effectLst/>
              </a:rPr>
              <a:t>getalp_org</a:t>
            </a:r>
            <a:r>
              <a:rPr lang="fr-FR" altLang="fr-FR" sz="1800" dirty="0" smtClean="0">
                <a:effectLst/>
              </a:rPr>
              <a:t>. </a:t>
            </a:r>
            <a:r>
              <a:rPr lang="en-US" altLang="fr-FR" sz="1800" dirty="0" smtClean="0">
                <a:effectLst/>
              </a:rPr>
              <a:t>[</a:t>
            </a:r>
            <a:r>
              <a:rPr lang="en-US" altLang="fr-FR" sz="1800" dirty="0" smtClean="0">
                <a:solidFill>
                  <a:srgbClr val="FF9933"/>
                </a:solidFill>
                <a:effectLst/>
              </a:rPr>
              <a:t>cmr-getalp_org</a:t>
            </a:r>
            <a:r>
              <a:rPr lang="en-US" altLang="fr-FR" sz="1800" dirty="0" smtClean="0">
                <a:effectLst/>
              </a:rPr>
              <a:t>].</a:t>
            </a:r>
          </a:p>
          <a:p>
            <a:endParaRPr lang="fr-FR" altLang="fr-FR" sz="1800" dirty="0" smtClean="0">
              <a:effectLst/>
            </a:endParaRPr>
          </a:p>
          <a:p>
            <a:r>
              <a:rPr lang="fr-FR" altLang="fr-FR" sz="1800" dirty="0" err="1" smtClean="0">
                <a:solidFill>
                  <a:srgbClr val="FF9933"/>
                </a:solidFill>
                <a:effectLst/>
              </a:rPr>
              <a:t>Antoniadis</a:t>
            </a:r>
            <a:r>
              <a:rPr lang="fr-FR" altLang="fr-FR" sz="1800" dirty="0" smtClean="0">
                <a:solidFill>
                  <a:srgbClr val="FF9933"/>
                </a:solidFill>
                <a:effectLst/>
              </a:rPr>
              <a:t>, G </a:t>
            </a:r>
            <a:r>
              <a:rPr lang="fr-FR" altLang="fr-FR" sz="1800" dirty="0" smtClean="0">
                <a:effectLst/>
              </a:rPr>
              <a:t>(2014). </a:t>
            </a:r>
            <a:r>
              <a:rPr lang="fr-FR" altLang="fr-FR" sz="1800" i="1" dirty="0" smtClean="0">
                <a:effectLst/>
              </a:rPr>
              <a:t>Corpus de SMS réels dans les Alpes, </a:t>
            </a:r>
            <a:r>
              <a:rPr lang="fr-FR" altLang="fr-FR" sz="1800" i="1" dirty="0" err="1" smtClean="0">
                <a:effectLst/>
              </a:rPr>
              <a:t>smsalpes</a:t>
            </a:r>
            <a:r>
              <a:rPr lang="fr-FR" altLang="fr-FR" sz="1800" dirty="0" smtClean="0">
                <a:effectLst/>
              </a:rPr>
              <a:t> . [</a:t>
            </a:r>
            <a:r>
              <a:rPr lang="fr-FR" altLang="fr-FR" sz="1800" dirty="0" smtClean="0">
                <a:solidFill>
                  <a:srgbClr val="FF9933"/>
                </a:solidFill>
                <a:effectLst/>
              </a:rPr>
              <a:t>cmr-smsalpes</a:t>
            </a:r>
            <a:r>
              <a:rPr lang="fr-FR" altLang="fr-FR" sz="1800" dirty="0" smtClean="0">
                <a:effectLst/>
              </a:rPr>
              <a:t>]. </a:t>
            </a:r>
          </a:p>
          <a:p>
            <a:r>
              <a:rPr lang="fr-FR" altLang="fr-FR" sz="1800" dirty="0" smtClean="0">
                <a:solidFill>
                  <a:srgbClr val="FF9933"/>
                </a:solidFill>
                <a:effectLst/>
              </a:rPr>
              <a:t>Longhi, J., </a:t>
            </a:r>
            <a:r>
              <a:rPr lang="fr-FR" altLang="fr-FR" sz="1800" dirty="0" err="1" smtClean="0">
                <a:solidFill>
                  <a:srgbClr val="FF9933"/>
                </a:solidFill>
                <a:effectLst/>
              </a:rPr>
              <a:t>Marinica</a:t>
            </a:r>
            <a:r>
              <a:rPr lang="fr-FR" altLang="fr-FR" sz="1800" dirty="0" smtClean="0">
                <a:solidFill>
                  <a:srgbClr val="FF9933"/>
                </a:solidFill>
                <a:effectLst/>
              </a:rPr>
              <a:t>, C., </a:t>
            </a:r>
            <a:r>
              <a:rPr lang="fr-FR" altLang="fr-FR" sz="1800" dirty="0" err="1" smtClean="0">
                <a:solidFill>
                  <a:srgbClr val="FF9933"/>
                </a:solidFill>
                <a:effectLst/>
              </a:rPr>
              <a:t>Borzic</a:t>
            </a:r>
            <a:r>
              <a:rPr lang="fr-FR" altLang="fr-FR" sz="1800" dirty="0" smtClean="0">
                <a:solidFill>
                  <a:srgbClr val="FF9933"/>
                </a:solidFill>
                <a:effectLst/>
              </a:rPr>
              <a:t>, B., </a:t>
            </a:r>
            <a:r>
              <a:rPr lang="fr-FR" altLang="fr-FR" sz="1800" dirty="0" err="1" smtClean="0">
                <a:solidFill>
                  <a:srgbClr val="FF9933"/>
                </a:solidFill>
                <a:effectLst/>
              </a:rPr>
              <a:t>Alkhouli</a:t>
            </a:r>
            <a:r>
              <a:rPr lang="fr-FR" altLang="fr-FR" sz="1800" dirty="0" smtClean="0">
                <a:solidFill>
                  <a:srgbClr val="FF9933"/>
                </a:solidFill>
                <a:effectLst/>
              </a:rPr>
              <a:t>, A. </a:t>
            </a:r>
            <a:r>
              <a:rPr lang="fr-FR" altLang="fr-FR" sz="1800" dirty="0" err="1" smtClean="0">
                <a:solidFill>
                  <a:srgbClr val="FF9933"/>
                </a:solidFill>
                <a:effectLst/>
              </a:rPr>
              <a:t>Polititweets</a:t>
            </a:r>
            <a:r>
              <a:rPr lang="fr-FR" altLang="fr-FR" sz="1800" dirty="0" smtClean="0">
                <a:solidFill>
                  <a:srgbClr val="FF9933"/>
                </a:solidFill>
                <a:effectLst/>
              </a:rPr>
              <a:t>.</a:t>
            </a:r>
            <a:r>
              <a:rPr lang="fr-FR" altLang="fr-FR" sz="1800" dirty="0" smtClean="0">
                <a:effectLst/>
              </a:rPr>
              <a:t> (2014). </a:t>
            </a:r>
            <a:r>
              <a:rPr lang="fr-FR" altLang="fr-FR" sz="1800" i="1" dirty="0" smtClean="0">
                <a:effectLst/>
              </a:rPr>
              <a:t>Corpus de tweets provenant de comptes politiques influents</a:t>
            </a:r>
            <a:r>
              <a:rPr lang="fr-FR" altLang="fr-FR" sz="1800" dirty="0" smtClean="0">
                <a:effectLst/>
              </a:rPr>
              <a:t>. [</a:t>
            </a:r>
            <a:r>
              <a:rPr lang="fr-FR" altLang="fr-FR" sz="1800" dirty="0" smtClean="0">
                <a:solidFill>
                  <a:srgbClr val="FF9933"/>
                </a:solidFill>
                <a:effectLst/>
              </a:rPr>
              <a:t>cmr-polititweets</a:t>
            </a:r>
            <a:r>
              <a:rPr lang="fr-FR" altLang="fr-FR" sz="1800" dirty="0" smtClean="0">
                <a:effectLst/>
              </a:rPr>
              <a:t>] </a:t>
            </a:r>
          </a:p>
          <a:p>
            <a:r>
              <a:rPr lang="en-US" altLang="fr-FR" sz="1800" dirty="0" err="1" smtClean="0">
                <a:solidFill>
                  <a:srgbClr val="FF9933"/>
                </a:solidFill>
                <a:effectLst/>
              </a:rPr>
              <a:t>Ledegen</a:t>
            </a:r>
            <a:r>
              <a:rPr lang="en-US" altLang="fr-FR" sz="1800" dirty="0" smtClean="0">
                <a:solidFill>
                  <a:srgbClr val="FF9933"/>
                </a:solidFill>
                <a:effectLst/>
              </a:rPr>
              <a:t>, G</a:t>
            </a:r>
            <a:r>
              <a:rPr lang="en-US" altLang="fr-FR" sz="1800" dirty="0" smtClean="0">
                <a:effectLst/>
              </a:rPr>
              <a:t>. (2014). </a:t>
            </a:r>
            <a:r>
              <a:rPr lang="en-US" altLang="fr-FR" sz="1800" i="1" dirty="0" smtClean="0">
                <a:effectLst/>
              </a:rPr>
              <a:t>Grand corpus de </a:t>
            </a:r>
            <a:r>
              <a:rPr lang="en-US" altLang="fr-FR" sz="1800" i="1" dirty="0" err="1" smtClean="0">
                <a:effectLst/>
              </a:rPr>
              <a:t>sms</a:t>
            </a:r>
            <a:r>
              <a:rPr lang="en-US" altLang="fr-FR" sz="1800" i="1" dirty="0" smtClean="0">
                <a:effectLst/>
              </a:rPr>
              <a:t> </a:t>
            </a:r>
            <a:r>
              <a:rPr lang="en-US" altLang="fr-FR" sz="1800" i="1" dirty="0" err="1" smtClean="0">
                <a:effectLst/>
              </a:rPr>
              <a:t>smslareunion</a:t>
            </a:r>
            <a:r>
              <a:rPr lang="en-US" altLang="fr-FR" sz="1800" dirty="0" smtClean="0">
                <a:effectLst/>
              </a:rPr>
              <a:t> . [</a:t>
            </a:r>
            <a:r>
              <a:rPr lang="en-US" altLang="fr-FR" sz="1800" dirty="0" smtClean="0">
                <a:solidFill>
                  <a:srgbClr val="FF9933"/>
                </a:solidFill>
                <a:effectLst/>
              </a:rPr>
              <a:t>cmr-smslareunion</a:t>
            </a:r>
            <a:r>
              <a:rPr lang="en-US" altLang="fr-FR" sz="1800" dirty="0" smtClean="0">
                <a:effectLst/>
              </a:rPr>
              <a:t>]</a:t>
            </a:r>
          </a:p>
          <a:p>
            <a:pPr>
              <a:defRPr/>
            </a:pPr>
            <a:r>
              <a:rPr lang="fr-FR" sz="1800" dirty="0">
                <a:solidFill>
                  <a:srgbClr val="FF9933"/>
                </a:solidFill>
                <a:effectLst/>
              </a:rPr>
              <a:t>Yun, H. &amp; </a:t>
            </a:r>
            <a:r>
              <a:rPr lang="fr-FR" sz="1800" dirty="0" err="1">
                <a:solidFill>
                  <a:srgbClr val="FF9933"/>
                </a:solidFill>
                <a:effectLst/>
              </a:rPr>
              <a:t>Chanier</a:t>
            </a:r>
            <a:r>
              <a:rPr lang="fr-FR" sz="1800" dirty="0">
                <a:solidFill>
                  <a:srgbClr val="FF9933"/>
                </a:solidFill>
                <a:effectLst/>
              </a:rPr>
              <a:t>, T</a:t>
            </a:r>
            <a:r>
              <a:rPr lang="fr-FR" sz="1800" dirty="0">
                <a:effectLst/>
              </a:rPr>
              <a:t>. (2014). </a:t>
            </a:r>
            <a:r>
              <a:rPr lang="fr-FR" sz="1800" i="1" dirty="0">
                <a:effectLst/>
              </a:rPr>
              <a:t>Corpus d'apprentissage FAVI (Français académique virtuel international</a:t>
            </a:r>
            <a:r>
              <a:rPr lang="fr-FR" sz="1800" dirty="0">
                <a:effectLst/>
              </a:rPr>
              <a:t>). </a:t>
            </a:r>
            <a:r>
              <a:rPr lang="fr-FR" sz="1800" dirty="0" smtClean="0">
                <a:effectLst/>
              </a:rPr>
              <a:t>[</a:t>
            </a:r>
            <a:r>
              <a:rPr lang="fr-FR" sz="1800" dirty="0" err="1" smtClean="0">
                <a:solidFill>
                  <a:srgbClr val="FF9933"/>
                </a:solidFill>
                <a:effectLst/>
              </a:rPr>
              <a:t>cmr-favi</a:t>
            </a:r>
            <a:r>
              <a:rPr lang="fr-FR" sz="1800" dirty="0" smtClean="0">
                <a:effectLst/>
              </a:rPr>
              <a:t>]. </a:t>
            </a:r>
            <a:endParaRPr lang="fr-FR" sz="1800" dirty="0">
              <a:effectLst/>
            </a:endParaRPr>
          </a:p>
          <a:p>
            <a:pPr>
              <a:defRPr/>
            </a:pPr>
            <a:r>
              <a:rPr lang="en-US" sz="1800" dirty="0" err="1" smtClean="0">
                <a:solidFill>
                  <a:srgbClr val="FF9933"/>
                </a:solidFill>
                <a:effectLst/>
              </a:rPr>
              <a:t>Abendroth-Timmer</a:t>
            </a:r>
            <a:r>
              <a:rPr lang="en-US" sz="1800" dirty="0">
                <a:solidFill>
                  <a:srgbClr val="FF9933"/>
                </a:solidFill>
                <a:effectLst/>
              </a:rPr>
              <a:t>, D., Bechtel, M., </a:t>
            </a:r>
            <a:r>
              <a:rPr lang="en-US" sz="1800" dirty="0" err="1">
                <a:solidFill>
                  <a:srgbClr val="FF9933"/>
                </a:solidFill>
                <a:effectLst/>
              </a:rPr>
              <a:t>Chanier</a:t>
            </a:r>
            <a:r>
              <a:rPr lang="en-US" sz="1800" dirty="0">
                <a:solidFill>
                  <a:srgbClr val="FF9933"/>
                </a:solidFill>
                <a:effectLst/>
              </a:rPr>
              <a:t> T. &amp; Ciekanski, M. </a:t>
            </a:r>
            <a:r>
              <a:rPr lang="en-US" sz="1800" dirty="0">
                <a:effectLst/>
              </a:rPr>
              <a:t>(2014). </a:t>
            </a:r>
            <a:r>
              <a:rPr lang="fr-FR" sz="1800" i="1" dirty="0">
                <a:effectLst/>
              </a:rPr>
              <a:t>Corpus d'apprentissage INFRAL (Interculturel Franco-Allemand en Ligne)</a:t>
            </a:r>
            <a:r>
              <a:rPr lang="fr-FR" sz="1800" dirty="0">
                <a:effectLst/>
              </a:rPr>
              <a:t>. </a:t>
            </a:r>
            <a:r>
              <a:rPr lang="fr-FR" sz="1800" dirty="0" smtClean="0">
                <a:effectLst/>
              </a:rPr>
              <a:t>[</a:t>
            </a:r>
            <a:r>
              <a:rPr lang="fr-FR" sz="1800" dirty="0" err="1" smtClean="0">
                <a:solidFill>
                  <a:srgbClr val="FF9933"/>
                </a:solidFill>
                <a:effectLst/>
              </a:rPr>
              <a:t>cmr-infral</a:t>
            </a:r>
            <a:r>
              <a:rPr lang="fr-FR" sz="1800" dirty="0" smtClean="0">
                <a:effectLst/>
              </a:rPr>
              <a:t>]</a:t>
            </a:r>
            <a:endParaRPr lang="fr-FR" sz="1800" dirty="0">
              <a:effectLst/>
            </a:endParaRPr>
          </a:p>
          <a:p>
            <a:pPr>
              <a:defRPr/>
            </a:pPr>
            <a:r>
              <a:rPr lang="fr-FR" sz="1800" dirty="0" err="1" smtClean="0">
                <a:solidFill>
                  <a:srgbClr val="FF9933"/>
                </a:solidFill>
                <a:effectLst/>
              </a:rPr>
              <a:t>Reffay</a:t>
            </a:r>
            <a:r>
              <a:rPr lang="fr-FR" sz="1800" dirty="0">
                <a:solidFill>
                  <a:srgbClr val="FF9933"/>
                </a:solidFill>
                <a:effectLst/>
              </a:rPr>
              <a:t>, C. </a:t>
            </a:r>
            <a:r>
              <a:rPr lang="fr-FR" sz="1800" dirty="0" err="1">
                <a:solidFill>
                  <a:srgbClr val="FF9933"/>
                </a:solidFill>
                <a:effectLst/>
              </a:rPr>
              <a:t>Chanier</a:t>
            </a:r>
            <a:r>
              <a:rPr lang="fr-FR" sz="1800" dirty="0">
                <a:solidFill>
                  <a:srgbClr val="FF9933"/>
                </a:solidFill>
                <a:effectLst/>
              </a:rPr>
              <a:t>, T. Lamy, M.-N. &amp; </a:t>
            </a:r>
            <a:r>
              <a:rPr lang="fr-FR" sz="1800" dirty="0" err="1">
                <a:solidFill>
                  <a:srgbClr val="FF9933"/>
                </a:solidFill>
                <a:effectLst/>
              </a:rPr>
              <a:t>Betbeder</a:t>
            </a:r>
            <a:r>
              <a:rPr lang="fr-FR" sz="1800" dirty="0">
                <a:solidFill>
                  <a:srgbClr val="FF9933"/>
                </a:solidFill>
                <a:effectLst/>
              </a:rPr>
              <a:t>, M.-L</a:t>
            </a:r>
            <a:r>
              <a:rPr lang="fr-FR" sz="1800" dirty="0">
                <a:effectLst/>
              </a:rPr>
              <a:t>. (2014) </a:t>
            </a:r>
            <a:r>
              <a:rPr lang="fr-FR" sz="1800" i="1" dirty="0">
                <a:effectLst/>
              </a:rPr>
              <a:t>Corpus d'apprentissage Interactions </a:t>
            </a:r>
            <a:r>
              <a:rPr lang="fr-FR" sz="1800" i="1" dirty="0" err="1">
                <a:effectLst/>
              </a:rPr>
              <a:t>Simuligne</a:t>
            </a:r>
            <a:r>
              <a:rPr lang="fr-FR" sz="1800" i="1" dirty="0">
                <a:effectLst/>
              </a:rPr>
              <a:t> (Simulation en ligne en apprentissage des langues)</a:t>
            </a:r>
            <a:r>
              <a:rPr lang="fr-FR" sz="1800" dirty="0">
                <a:effectLst/>
              </a:rPr>
              <a:t>. </a:t>
            </a:r>
            <a:r>
              <a:rPr lang="fr-FR" sz="1800" dirty="0" smtClean="0">
                <a:effectLst/>
              </a:rPr>
              <a:t>[</a:t>
            </a:r>
            <a:r>
              <a:rPr lang="fr-FR" sz="1800" dirty="0" smtClean="0">
                <a:solidFill>
                  <a:srgbClr val="FF9933"/>
                </a:solidFill>
                <a:effectLst/>
              </a:rPr>
              <a:t>cmr-simuligne</a:t>
            </a:r>
            <a:r>
              <a:rPr lang="fr-FR" sz="1800" dirty="0" smtClean="0">
                <a:effectLst/>
              </a:rPr>
              <a:t>] </a:t>
            </a:r>
            <a:endParaRPr lang="fr-FR" sz="1800" dirty="0">
              <a:effectLst/>
            </a:endParaRPr>
          </a:p>
        </p:txBody>
      </p:sp>
      <p:sp>
        <p:nvSpPr>
          <p:cNvPr id="4" name="Espace réservé du numéro de diapositive 3"/>
          <p:cNvSpPr>
            <a:spLocks noGrp="1"/>
          </p:cNvSpPr>
          <p:nvPr>
            <p:ph type="sldNum" sz="quarter" idx="4294967295"/>
          </p:nvPr>
        </p:nvSpPr>
        <p:spPr>
          <a:xfrm>
            <a:off x="8358188" y="6500813"/>
            <a:ext cx="642937" cy="252412"/>
          </a:xfrm>
          <a:prstGeom prst="rect">
            <a:avLst/>
          </a:prstGeom>
        </p:spPr>
        <p:txBody>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defRPr/>
            </a:pPr>
            <a:fld id="{F09A6175-1F65-4530-8A28-DF7F28DED7CF}" type="slidenum">
              <a:rPr lang="fr-FR" altLang="fr-FR" sz="1000" smtClean="0">
                <a:solidFill>
                  <a:srgbClr val="FFFFFF"/>
                </a:solidFill>
                <a:latin typeface="Arial" panose="020B0604020202020204" pitchFamily="34" charset="0"/>
                <a:ea typeface="MS PGothic" panose="020B0600070205080204" pitchFamily="34" charset="-128"/>
              </a:rPr>
              <a:pPr eaLnBrk="1" hangingPunct="1">
                <a:spcBef>
                  <a:spcPct val="0"/>
                </a:spcBef>
                <a:buClrTx/>
                <a:buSzTx/>
                <a:buFontTx/>
                <a:buNone/>
                <a:defRPr/>
              </a:pPr>
              <a:t>6</a:t>
            </a:fld>
            <a:endParaRPr lang="fr-FR" altLang="fr-FR" sz="1000" smtClean="0">
              <a:solidFill>
                <a:srgbClr val="FFFFFF"/>
              </a:solidFill>
              <a:latin typeface="Arial" panose="020B0604020202020204" pitchFamily="34" charset="0"/>
              <a:ea typeface="MS PGothic" panose="020B0600070205080204" pitchFamily="34" charset="-128"/>
            </a:endParaRPr>
          </a:p>
        </p:txBody>
      </p:sp>
      <p:pic>
        <p:nvPicPr>
          <p:cNvPr id="3" name="Image 2"/>
          <p:cNvPicPr>
            <a:picLocks noChangeAspect="1"/>
          </p:cNvPicPr>
          <p:nvPr/>
        </p:nvPicPr>
        <p:blipFill>
          <a:blip r:embed="rId2"/>
          <a:stretch>
            <a:fillRect/>
          </a:stretch>
        </p:blipFill>
        <p:spPr>
          <a:xfrm>
            <a:off x="7517706" y="2970098"/>
            <a:ext cx="1288428" cy="448149"/>
          </a:xfrm>
          <a:prstGeom prst="rect">
            <a:avLst/>
          </a:prstGeom>
        </p:spPr>
      </p:pic>
      <p:pic>
        <p:nvPicPr>
          <p:cNvPr id="5" name="Image 4"/>
          <p:cNvPicPr>
            <a:picLocks noChangeAspect="1"/>
          </p:cNvPicPr>
          <p:nvPr/>
        </p:nvPicPr>
        <p:blipFill>
          <a:blip r:embed="rId3"/>
          <a:stretch>
            <a:fillRect/>
          </a:stretch>
        </p:blipFill>
        <p:spPr>
          <a:xfrm>
            <a:off x="7484588" y="1498862"/>
            <a:ext cx="1288428" cy="448149"/>
          </a:xfrm>
          <a:prstGeom prst="rect">
            <a:avLst/>
          </a:prstGeom>
        </p:spPr>
      </p:pic>
      <p:pic>
        <p:nvPicPr>
          <p:cNvPr id="6" name="Image 5"/>
          <p:cNvPicPr>
            <a:picLocks noChangeAspect="1"/>
          </p:cNvPicPr>
          <p:nvPr/>
        </p:nvPicPr>
        <p:blipFill>
          <a:blip r:embed="rId4"/>
          <a:stretch>
            <a:fillRect/>
          </a:stretch>
        </p:blipFill>
        <p:spPr>
          <a:xfrm>
            <a:off x="7542646" y="4344168"/>
            <a:ext cx="1137010" cy="381449"/>
          </a:xfrm>
          <a:prstGeom prst="rect">
            <a:avLst/>
          </a:prstGeom>
        </p:spPr>
      </p:pic>
      <p:pic>
        <p:nvPicPr>
          <p:cNvPr id="8" name="Image 7"/>
          <p:cNvPicPr>
            <a:picLocks noChangeAspect="1"/>
          </p:cNvPicPr>
          <p:nvPr/>
        </p:nvPicPr>
        <p:blipFill>
          <a:blip r:embed="rId3"/>
          <a:stretch>
            <a:fillRect/>
          </a:stretch>
        </p:blipFill>
        <p:spPr>
          <a:xfrm>
            <a:off x="7484588" y="2252842"/>
            <a:ext cx="1288428" cy="448149"/>
          </a:xfrm>
          <a:prstGeom prst="rect">
            <a:avLst/>
          </a:prstGeom>
        </p:spPr>
      </p:pic>
      <p:pic>
        <p:nvPicPr>
          <p:cNvPr id="9" name="Image 8"/>
          <p:cNvPicPr>
            <a:picLocks noChangeAspect="1"/>
          </p:cNvPicPr>
          <p:nvPr/>
        </p:nvPicPr>
        <p:blipFill>
          <a:blip r:embed="rId2"/>
          <a:stretch>
            <a:fillRect/>
          </a:stretch>
        </p:blipFill>
        <p:spPr>
          <a:xfrm>
            <a:off x="7523156" y="3631619"/>
            <a:ext cx="1288428" cy="448149"/>
          </a:xfrm>
          <a:prstGeom prst="rect">
            <a:avLst/>
          </a:prstGeom>
        </p:spPr>
      </p:pic>
      <p:pic>
        <p:nvPicPr>
          <p:cNvPr id="10" name="Image 9"/>
          <p:cNvPicPr>
            <a:picLocks noChangeAspect="1"/>
          </p:cNvPicPr>
          <p:nvPr/>
        </p:nvPicPr>
        <p:blipFill>
          <a:blip r:embed="rId4"/>
          <a:stretch>
            <a:fillRect/>
          </a:stretch>
        </p:blipFill>
        <p:spPr>
          <a:xfrm>
            <a:off x="7560297" y="5112568"/>
            <a:ext cx="1137010" cy="381449"/>
          </a:xfrm>
          <a:prstGeom prst="rect">
            <a:avLst/>
          </a:prstGeom>
        </p:spPr>
      </p:pic>
      <p:pic>
        <p:nvPicPr>
          <p:cNvPr id="11" name="Image 10"/>
          <p:cNvPicPr>
            <a:picLocks noChangeAspect="1"/>
          </p:cNvPicPr>
          <p:nvPr/>
        </p:nvPicPr>
        <p:blipFill>
          <a:blip r:embed="rId4"/>
          <a:stretch>
            <a:fillRect/>
          </a:stretch>
        </p:blipFill>
        <p:spPr>
          <a:xfrm>
            <a:off x="7560297" y="5974081"/>
            <a:ext cx="1137010" cy="381449"/>
          </a:xfrm>
          <a:prstGeom prst="rect">
            <a:avLst/>
          </a:prstGeom>
        </p:spPr>
      </p:pic>
    </p:spTree>
    <p:extLst>
      <p:ext uri="{BB962C8B-B14F-4D97-AF65-F5344CB8AC3E}">
        <p14:creationId xmlns:p14="http://schemas.microsoft.com/office/powerpoint/2010/main" val="32490647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06118" y="2711780"/>
            <a:ext cx="7192913" cy="1828813"/>
          </a:xfrm>
        </p:spPr>
        <p:txBody>
          <a:bodyPr/>
          <a:lstStyle/>
          <a:p>
            <a:r>
              <a:rPr lang="fr-FR" dirty="0" err="1" smtClean="0"/>
              <a:t>Corpora</a:t>
            </a:r>
            <a:r>
              <a:rPr lang="fr-FR" dirty="0" smtClean="0"/>
              <a:t> </a:t>
            </a:r>
            <a:r>
              <a:rPr lang="fr-FR" dirty="0" err="1" smtClean="0"/>
              <a:t>repository</a:t>
            </a:r>
            <a:r>
              <a:rPr lang="fr-FR" dirty="0" smtClean="0"/>
              <a:t> in ORTOLANG</a:t>
            </a:r>
            <a:endParaRPr lang="fr-FR" dirty="0"/>
          </a:p>
        </p:txBody>
      </p:sp>
      <p:sp>
        <p:nvSpPr>
          <p:cNvPr id="3" name="Espace réservé du texte 2"/>
          <p:cNvSpPr>
            <a:spLocks noGrp="1"/>
          </p:cNvSpPr>
          <p:nvPr>
            <p:ph type="body" idx="1"/>
          </p:nvPr>
        </p:nvSpPr>
        <p:spPr>
          <a:xfrm>
            <a:off x="906117" y="4666293"/>
            <a:ext cx="7192913" cy="1507054"/>
          </a:xfrm>
        </p:spPr>
        <p:txBody>
          <a:bodyPr>
            <a:normAutofit/>
          </a:bodyPr>
          <a:lstStyle/>
          <a:p>
            <a:r>
              <a:rPr lang="fr-FR" sz="2800" dirty="0"/>
              <a:t>http://hdl.handle.net/11403/comere</a:t>
            </a:r>
          </a:p>
        </p:txBody>
      </p:sp>
      <p:sp>
        <p:nvSpPr>
          <p:cNvPr id="4" name="Espace réservé du numéro de diapositive 3"/>
          <p:cNvSpPr>
            <a:spLocks noGrp="1"/>
          </p:cNvSpPr>
          <p:nvPr>
            <p:ph type="sldNum" sz="quarter" idx="12"/>
          </p:nvPr>
        </p:nvSpPr>
        <p:spPr/>
        <p:txBody>
          <a:bodyPr/>
          <a:lstStyle/>
          <a:p>
            <a:fld id="{43C33E4C-7496-4CE4-A6C3-FFF2163F1575}" type="slidenum">
              <a:rPr lang="fr-FR" smtClean="0"/>
              <a:t>7</a:t>
            </a:fld>
            <a:endParaRPr lang="fr-FR"/>
          </a:p>
        </p:txBody>
      </p:sp>
      <p:pic>
        <p:nvPicPr>
          <p:cNvPr id="6" name="Image 5"/>
          <p:cNvPicPr>
            <a:picLocks noChangeAspect="1"/>
          </p:cNvPicPr>
          <p:nvPr/>
        </p:nvPicPr>
        <p:blipFill>
          <a:blip r:embed="rId2"/>
          <a:stretch>
            <a:fillRect/>
          </a:stretch>
        </p:blipFill>
        <p:spPr>
          <a:xfrm>
            <a:off x="3723588" y="75805"/>
            <a:ext cx="4986780" cy="3238352"/>
          </a:xfrm>
          <a:prstGeom prst="rect">
            <a:avLst/>
          </a:prstGeom>
        </p:spPr>
      </p:pic>
      <p:sp>
        <p:nvSpPr>
          <p:cNvPr id="7" name="Ellipse 6"/>
          <p:cNvSpPr/>
          <p:nvPr/>
        </p:nvSpPr>
        <p:spPr>
          <a:xfrm>
            <a:off x="7127846" y="711373"/>
            <a:ext cx="1253765" cy="224236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p:cNvPicPr>
            <a:picLocks noChangeAspect="1"/>
          </p:cNvPicPr>
          <p:nvPr/>
        </p:nvPicPr>
        <p:blipFill>
          <a:blip r:embed="rId3"/>
          <a:stretch>
            <a:fillRect/>
          </a:stretch>
        </p:blipFill>
        <p:spPr>
          <a:xfrm>
            <a:off x="112345" y="75805"/>
            <a:ext cx="3139902" cy="2525132"/>
          </a:xfrm>
          <a:prstGeom prst="rect">
            <a:avLst/>
          </a:prstGeom>
        </p:spPr>
      </p:pic>
      <p:cxnSp>
        <p:nvCxnSpPr>
          <p:cNvPr id="10" name="Connecteur droit avec flèche 9"/>
          <p:cNvCxnSpPr/>
          <p:nvPr/>
        </p:nvCxnSpPr>
        <p:spPr>
          <a:xfrm flipH="1">
            <a:off x="3026005" y="216817"/>
            <a:ext cx="810704"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26040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346" y="91126"/>
            <a:ext cx="7765322" cy="970450"/>
          </a:xfrm>
        </p:spPr>
        <p:txBody>
          <a:bodyPr>
            <a:normAutofit/>
          </a:bodyPr>
          <a:lstStyle/>
          <a:p>
            <a:pPr>
              <a:defRPr/>
            </a:pPr>
            <a:r>
              <a:rPr lang="fr-FR" dirty="0" err="1" smtClean="0"/>
              <a:t>Cuurent</a:t>
            </a:r>
            <a:r>
              <a:rPr lang="fr-FR" dirty="0" smtClean="0"/>
              <a:t> </a:t>
            </a:r>
            <a:r>
              <a:rPr lang="fr-FR" dirty="0" err="1" smtClean="0"/>
              <a:t>list</a:t>
            </a:r>
            <a:r>
              <a:rPr lang="fr-FR" dirty="0" smtClean="0"/>
              <a:t> of </a:t>
            </a:r>
            <a:r>
              <a:rPr lang="fr-FR" dirty="0" err="1" smtClean="0"/>
              <a:t>corpora</a:t>
            </a:r>
            <a:endParaRPr lang="fr-FR" dirty="0"/>
          </a:p>
        </p:txBody>
      </p:sp>
      <p:sp>
        <p:nvSpPr>
          <p:cNvPr id="3" name="Espace réservé du contenu 2"/>
          <p:cNvSpPr>
            <a:spLocks noGrp="1"/>
          </p:cNvSpPr>
          <p:nvPr>
            <p:ph idx="1"/>
          </p:nvPr>
        </p:nvSpPr>
        <p:spPr>
          <a:xfrm>
            <a:off x="685346" y="984865"/>
            <a:ext cx="8072155" cy="5768360"/>
          </a:xfrm>
        </p:spPr>
        <p:txBody>
          <a:bodyPr>
            <a:normAutofit fontScale="85000" lnSpcReduction="20000"/>
          </a:bodyPr>
          <a:lstStyle/>
          <a:p>
            <a:pPr>
              <a:defRPr/>
            </a:pPr>
            <a:r>
              <a:rPr lang="fr-FR" sz="1800" dirty="0" smtClean="0"/>
              <a:t>1) </a:t>
            </a:r>
            <a:r>
              <a:rPr lang="fr-FR" sz="1800" dirty="0" err="1">
                <a:solidFill>
                  <a:schemeClr val="accent1">
                    <a:lumMod val="60000"/>
                    <a:lumOff val="40000"/>
                  </a:schemeClr>
                </a:solidFill>
              </a:rPr>
              <a:t>Antoniadis</a:t>
            </a:r>
            <a:r>
              <a:rPr lang="fr-FR" sz="1800" dirty="0">
                <a:solidFill>
                  <a:schemeClr val="accent1">
                    <a:lumMod val="60000"/>
                    <a:lumOff val="40000"/>
                  </a:schemeClr>
                </a:solidFill>
              </a:rPr>
              <a:t>, G (2014).</a:t>
            </a:r>
            <a:r>
              <a:rPr lang="fr-FR" sz="1800" dirty="0" smtClean="0"/>
              <a:t>  </a:t>
            </a:r>
            <a:r>
              <a:rPr lang="fr-FR" sz="1800" i="1" dirty="0" smtClean="0"/>
              <a:t>Corpus de SMS réels dans les Alpes, </a:t>
            </a:r>
            <a:r>
              <a:rPr lang="fr-FR" sz="1800" i="1" dirty="0" err="1" smtClean="0"/>
              <a:t>smsalpes</a:t>
            </a:r>
            <a:r>
              <a:rPr lang="fr-FR" sz="1800" i="1" dirty="0" smtClean="0"/>
              <a:t> </a:t>
            </a:r>
            <a:r>
              <a:rPr lang="fr-FR" sz="1800" dirty="0" smtClean="0"/>
              <a:t>[corpus]. In </a:t>
            </a:r>
            <a:r>
              <a:rPr lang="fr-FR" sz="1800" dirty="0" err="1" smtClean="0"/>
              <a:t>Chanier</a:t>
            </a:r>
            <a:r>
              <a:rPr lang="fr-FR" sz="1800" dirty="0" smtClean="0"/>
              <a:t> T. (</a:t>
            </a:r>
            <a:r>
              <a:rPr lang="fr-FR" sz="1800" dirty="0" err="1" smtClean="0"/>
              <a:t>ed</a:t>
            </a:r>
            <a:r>
              <a:rPr lang="fr-FR" sz="1800" dirty="0" smtClean="0"/>
              <a:t>.) Banque de corpus CoMeRe.  Ortolang.fr : Nancy. [</a:t>
            </a:r>
            <a:r>
              <a:rPr lang="fr-FR" sz="1600" dirty="0" smtClean="0"/>
              <a:t>http</a:t>
            </a:r>
            <a:r>
              <a:rPr lang="fr-FR" sz="1600" dirty="0"/>
              <a:t>://</a:t>
            </a:r>
            <a:r>
              <a:rPr lang="fr-FR" sz="1600" dirty="0" smtClean="0"/>
              <a:t>hdl.handle.net/11403/comere/cmr-smsalpes ]</a:t>
            </a:r>
            <a:endParaRPr lang="fr-FR" sz="1200" dirty="0" smtClean="0"/>
          </a:p>
          <a:p>
            <a:pPr>
              <a:defRPr/>
            </a:pPr>
            <a:r>
              <a:rPr lang="fr-FR" sz="1800" dirty="0" smtClean="0"/>
              <a:t>2)  </a:t>
            </a:r>
            <a:r>
              <a:rPr lang="fr-FR" sz="1800" dirty="0" smtClean="0">
                <a:solidFill>
                  <a:srgbClr val="FFC000"/>
                </a:solidFill>
              </a:rPr>
              <a:t>Falaise, A.  (2014). </a:t>
            </a:r>
            <a:r>
              <a:rPr lang="fr-FR" sz="1800" i="1" dirty="0" smtClean="0"/>
              <a:t>Corpus de français </a:t>
            </a:r>
            <a:r>
              <a:rPr lang="fr-FR" sz="1800" i="1" dirty="0" err="1" smtClean="0"/>
              <a:t>tchaté</a:t>
            </a:r>
            <a:r>
              <a:rPr lang="fr-FR" sz="1800" i="1" dirty="0" smtClean="0"/>
              <a:t> </a:t>
            </a:r>
            <a:r>
              <a:rPr lang="fr-FR" sz="1800" i="1" dirty="0" err="1" smtClean="0"/>
              <a:t>getalp_org</a:t>
            </a:r>
            <a:r>
              <a:rPr lang="fr-FR" sz="1800" i="1" dirty="0" smtClean="0"/>
              <a:t> </a:t>
            </a:r>
            <a:r>
              <a:rPr lang="fr-FR" sz="1800" dirty="0" smtClean="0"/>
              <a:t>[corpus] . In </a:t>
            </a:r>
            <a:r>
              <a:rPr lang="fr-FR" sz="1800" dirty="0" err="1" smtClean="0"/>
              <a:t>Chanier</a:t>
            </a:r>
            <a:r>
              <a:rPr lang="fr-FR" sz="1800" dirty="0" smtClean="0"/>
              <a:t> T. (</a:t>
            </a:r>
            <a:r>
              <a:rPr lang="fr-FR" sz="1800" dirty="0" err="1" smtClean="0"/>
              <a:t>ed</a:t>
            </a:r>
            <a:r>
              <a:rPr lang="fr-FR" sz="1800" dirty="0" smtClean="0"/>
              <a:t>) Banque de corpus CoMeRe  Banque de corpus CoMeRe.  Ortolang.fr : Nancy. [</a:t>
            </a:r>
            <a:r>
              <a:rPr lang="fr-FR" sz="1600" dirty="0"/>
              <a:t>http://</a:t>
            </a:r>
            <a:r>
              <a:rPr lang="fr-FR" sz="1600" dirty="0" smtClean="0"/>
              <a:t>hdl.handle.net/11403/comere/cmr-getalp_org]</a:t>
            </a:r>
            <a:endParaRPr lang="fr-FR" sz="1400" dirty="0" smtClean="0"/>
          </a:p>
          <a:p>
            <a:pPr>
              <a:defRPr/>
            </a:pPr>
            <a:r>
              <a:rPr lang="fr-FR" sz="1800" dirty="0" smtClean="0"/>
              <a:t>3) </a:t>
            </a:r>
            <a:r>
              <a:rPr lang="fr-FR" sz="1800" dirty="0" err="1" smtClean="0">
                <a:solidFill>
                  <a:srgbClr val="FFC000"/>
                </a:solidFill>
              </a:rPr>
              <a:t>Ledegen</a:t>
            </a:r>
            <a:r>
              <a:rPr lang="fr-FR" sz="1800" dirty="0" smtClean="0">
                <a:solidFill>
                  <a:srgbClr val="FFC000"/>
                </a:solidFill>
              </a:rPr>
              <a:t>, G. (2014). </a:t>
            </a:r>
            <a:r>
              <a:rPr lang="fr-FR" sz="1800" i="1" dirty="0" smtClean="0"/>
              <a:t>Grand corpus de sms </a:t>
            </a:r>
            <a:r>
              <a:rPr lang="fr-FR" sz="1800" i="1" dirty="0" err="1" smtClean="0"/>
              <a:t>SMS</a:t>
            </a:r>
            <a:r>
              <a:rPr lang="fr-FR" sz="1800" i="1" dirty="0" smtClean="0"/>
              <a:t> La Réunion </a:t>
            </a:r>
            <a:r>
              <a:rPr lang="fr-FR" sz="1800" dirty="0" smtClean="0"/>
              <a:t>[corpus] …. </a:t>
            </a:r>
            <a:endParaRPr lang="fr-FR" sz="1400" dirty="0" smtClean="0"/>
          </a:p>
          <a:p>
            <a:pPr>
              <a:defRPr/>
            </a:pPr>
            <a:r>
              <a:rPr lang="fr-FR" sz="1800" dirty="0" smtClean="0"/>
              <a:t>4) </a:t>
            </a:r>
            <a:r>
              <a:rPr lang="fr-FR" sz="1800" dirty="0" err="1" smtClean="0">
                <a:solidFill>
                  <a:srgbClr val="FFC000"/>
                </a:solidFill>
              </a:rPr>
              <a:t>Reffay</a:t>
            </a:r>
            <a:r>
              <a:rPr lang="fr-FR" sz="1800" dirty="0" smtClean="0">
                <a:solidFill>
                  <a:srgbClr val="FFC000"/>
                </a:solidFill>
              </a:rPr>
              <a:t>, C. </a:t>
            </a:r>
            <a:r>
              <a:rPr lang="fr-FR" sz="1800" dirty="0" err="1" smtClean="0">
                <a:solidFill>
                  <a:srgbClr val="FFC000"/>
                </a:solidFill>
              </a:rPr>
              <a:t>Chanier</a:t>
            </a:r>
            <a:r>
              <a:rPr lang="fr-FR" sz="1800" dirty="0" smtClean="0">
                <a:solidFill>
                  <a:srgbClr val="FFC000"/>
                </a:solidFill>
              </a:rPr>
              <a:t>, T. Lamy, M.-N. &amp; </a:t>
            </a:r>
            <a:r>
              <a:rPr lang="fr-FR" sz="1800" dirty="0" err="1" smtClean="0">
                <a:solidFill>
                  <a:srgbClr val="FFC000"/>
                </a:solidFill>
              </a:rPr>
              <a:t>Betbeder</a:t>
            </a:r>
            <a:r>
              <a:rPr lang="fr-FR" sz="1800" dirty="0" smtClean="0">
                <a:solidFill>
                  <a:srgbClr val="FFC000"/>
                </a:solidFill>
              </a:rPr>
              <a:t>, M.-L.  (2014). </a:t>
            </a:r>
            <a:r>
              <a:rPr lang="fr-FR" sz="1800" i="1" dirty="0" smtClean="0"/>
              <a:t>Corpus Interactions </a:t>
            </a:r>
            <a:r>
              <a:rPr lang="fr-FR" sz="1800" i="1" dirty="0" err="1" smtClean="0"/>
              <a:t>Simuligne</a:t>
            </a:r>
            <a:r>
              <a:rPr lang="fr-FR" sz="1800" i="1" dirty="0" smtClean="0"/>
              <a:t> (Simulation en ligne en apprentissage des langues</a:t>
            </a:r>
            <a:r>
              <a:rPr lang="fr-FR" sz="1800" dirty="0" smtClean="0"/>
              <a:t>) [corpus]…</a:t>
            </a:r>
            <a:endParaRPr lang="fr-FR" sz="1400" dirty="0" smtClean="0"/>
          </a:p>
          <a:p>
            <a:pPr>
              <a:defRPr/>
            </a:pPr>
            <a:r>
              <a:rPr lang="fr-FR" sz="1800" dirty="0" smtClean="0"/>
              <a:t>5</a:t>
            </a:r>
            <a:r>
              <a:rPr lang="fr-FR" sz="1800" dirty="0" smtClean="0">
                <a:solidFill>
                  <a:srgbClr val="FFC000"/>
                </a:solidFill>
              </a:rPr>
              <a:t>) Yun, H. &amp; </a:t>
            </a:r>
            <a:r>
              <a:rPr lang="fr-FR" sz="1800" dirty="0" err="1" smtClean="0">
                <a:solidFill>
                  <a:srgbClr val="FFC000"/>
                </a:solidFill>
              </a:rPr>
              <a:t>Chanier</a:t>
            </a:r>
            <a:r>
              <a:rPr lang="fr-FR" sz="1800" dirty="0" smtClean="0">
                <a:solidFill>
                  <a:srgbClr val="FFC000"/>
                </a:solidFill>
              </a:rPr>
              <a:t>, T. (2014). </a:t>
            </a:r>
            <a:r>
              <a:rPr lang="fr-FR" sz="1800" i="1" dirty="0" smtClean="0"/>
              <a:t>Corpus d'apprentissage FAVI (Français académique virtuel international)</a:t>
            </a:r>
            <a:r>
              <a:rPr lang="fr-FR" sz="1800" dirty="0" smtClean="0"/>
              <a:t>  [corpus…</a:t>
            </a:r>
            <a:endParaRPr lang="fr-FR" sz="1100" dirty="0" smtClean="0"/>
          </a:p>
          <a:p>
            <a:pPr>
              <a:defRPr/>
            </a:pPr>
            <a:r>
              <a:rPr lang="fr-FR" sz="1800" dirty="0" smtClean="0"/>
              <a:t>6) </a:t>
            </a:r>
            <a:r>
              <a:rPr lang="fr-FR" sz="1800" dirty="0" err="1" smtClean="0">
                <a:solidFill>
                  <a:srgbClr val="FFC000"/>
                </a:solidFill>
              </a:rPr>
              <a:t>Abendroth-Timmer</a:t>
            </a:r>
            <a:r>
              <a:rPr lang="fr-FR" sz="1800" dirty="0" smtClean="0">
                <a:solidFill>
                  <a:srgbClr val="FFC000"/>
                </a:solidFill>
              </a:rPr>
              <a:t>, D., Bechtel, M., </a:t>
            </a:r>
            <a:r>
              <a:rPr lang="fr-FR" sz="1800" dirty="0" err="1" smtClean="0">
                <a:solidFill>
                  <a:srgbClr val="FFC000"/>
                </a:solidFill>
              </a:rPr>
              <a:t>Chanier</a:t>
            </a:r>
            <a:r>
              <a:rPr lang="fr-FR" sz="1800" dirty="0" smtClean="0">
                <a:solidFill>
                  <a:srgbClr val="FFC000"/>
                </a:solidFill>
              </a:rPr>
              <a:t> T. &amp;Ciekanski, M. (2014). </a:t>
            </a:r>
            <a:r>
              <a:rPr lang="fr-FR" sz="1800" i="1" dirty="0" smtClean="0"/>
              <a:t>Corpus d'apprentissage INFRAL (Interculturel Franco-Allemand en Ligne</a:t>
            </a:r>
            <a:r>
              <a:rPr lang="fr-FR" sz="1800" dirty="0" smtClean="0"/>
              <a:t>). [corpus]…</a:t>
            </a:r>
          </a:p>
          <a:p>
            <a:pPr>
              <a:defRPr/>
            </a:pPr>
            <a:r>
              <a:rPr lang="fr-FR" altLang="zh-CN" sz="1800" dirty="0"/>
              <a:t>7) </a:t>
            </a:r>
            <a:r>
              <a:rPr lang="it-IT" altLang="zh-CN" sz="1800" dirty="0">
                <a:solidFill>
                  <a:srgbClr val="FFC000"/>
                </a:solidFill>
              </a:rPr>
              <a:t>Longhi, J., Marinica, C., Borzic, B. &amp; Alkhouli, A. (2014)</a:t>
            </a:r>
            <a:r>
              <a:rPr lang="fr-FR" altLang="zh-CN" sz="1800" dirty="0"/>
              <a:t> </a:t>
            </a:r>
            <a:r>
              <a:rPr lang="fr-FR" altLang="zh-CN" sz="1800" i="1" dirty="0"/>
              <a:t>Corpus de tweets provenant de comptes politiques influents</a:t>
            </a:r>
            <a:r>
              <a:rPr lang="fr-FR" altLang="zh-CN" sz="1800" dirty="0"/>
              <a:t>. [corpus</a:t>
            </a:r>
            <a:r>
              <a:rPr lang="fr-FR" altLang="zh-CN" sz="1800" dirty="0" smtClean="0"/>
              <a:t>]…</a:t>
            </a:r>
          </a:p>
          <a:p>
            <a:pPr>
              <a:defRPr/>
            </a:pPr>
            <a:r>
              <a:rPr lang="fr-FR" altLang="zh-CN" sz="1800" dirty="0" smtClean="0"/>
              <a:t>8) </a:t>
            </a:r>
            <a:r>
              <a:rPr lang="fr-FR" altLang="zh-CN" sz="1800" dirty="0" smtClean="0">
                <a:solidFill>
                  <a:schemeClr val="accent1">
                    <a:lumMod val="60000"/>
                    <a:lumOff val="40000"/>
                  </a:schemeClr>
                </a:solidFill>
              </a:rPr>
              <a:t>Chanier</a:t>
            </a:r>
            <a:r>
              <a:rPr lang="fr-FR" altLang="zh-CN" sz="1800" dirty="0">
                <a:solidFill>
                  <a:schemeClr val="accent1">
                    <a:lumMod val="60000"/>
                    <a:lumOff val="40000"/>
                  </a:schemeClr>
                </a:solidFill>
              </a:rPr>
              <a:t>, T. &amp; Audras, I. (2015). </a:t>
            </a:r>
            <a:r>
              <a:rPr lang="fr-FR" altLang="zh-CN" sz="1800" dirty="0"/>
              <a:t>Tridem06 corpus: </a:t>
            </a:r>
            <a:r>
              <a:rPr lang="fr-FR" altLang="zh-CN" sz="1800" dirty="0" err="1"/>
              <a:t>intercultural</a:t>
            </a:r>
            <a:r>
              <a:rPr lang="fr-FR" altLang="zh-CN" sz="1800" dirty="0"/>
              <a:t> </a:t>
            </a:r>
            <a:r>
              <a:rPr lang="fr-FR" altLang="zh-CN" sz="1800" dirty="0" err="1"/>
              <a:t>competence</a:t>
            </a:r>
            <a:r>
              <a:rPr lang="fr-FR" altLang="zh-CN" sz="1800" dirty="0"/>
              <a:t> in online </a:t>
            </a:r>
            <a:r>
              <a:rPr lang="fr-FR" altLang="zh-CN" sz="1800" dirty="0" err="1"/>
              <a:t>exolingual</a:t>
            </a:r>
            <a:r>
              <a:rPr lang="fr-FR" altLang="zh-CN" sz="1800" dirty="0"/>
              <a:t> group exchanges </a:t>
            </a:r>
            <a:r>
              <a:rPr lang="fr-FR" altLang="zh-CN" sz="1800" dirty="0" smtClean="0"/>
              <a:t>[...]</a:t>
            </a:r>
            <a:endParaRPr lang="fr-FR" altLang="zh-CN" sz="1800" dirty="0"/>
          </a:p>
          <a:p>
            <a:pPr>
              <a:defRPr/>
            </a:pPr>
            <a:r>
              <a:rPr lang="fr-FR" altLang="zh-CN" sz="1800" dirty="0" smtClean="0"/>
              <a:t>9) </a:t>
            </a:r>
            <a:r>
              <a:rPr lang="fr-FR" altLang="zh-CN" sz="1800" dirty="0" smtClean="0">
                <a:solidFill>
                  <a:schemeClr val="accent1">
                    <a:lumMod val="60000"/>
                    <a:lumOff val="40000"/>
                  </a:schemeClr>
                </a:solidFill>
              </a:rPr>
              <a:t>Chanier</a:t>
            </a:r>
            <a:r>
              <a:rPr lang="fr-FR" altLang="zh-CN" sz="1800" dirty="0">
                <a:solidFill>
                  <a:schemeClr val="accent1">
                    <a:lumMod val="60000"/>
                    <a:lumOff val="40000"/>
                  </a:schemeClr>
                </a:solidFill>
              </a:rPr>
              <a:t>, T. &amp; Wigham, C.R. (2015). </a:t>
            </a:r>
            <a:r>
              <a:rPr lang="fr-FR" altLang="zh-CN" sz="1800" dirty="0"/>
              <a:t>Archi21 corpus: collaborative </a:t>
            </a:r>
            <a:r>
              <a:rPr lang="fr-FR" altLang="zh-CN" sz="1800" dirty="0" err="1"/>
              <a:t>language</a:t>
            </a:r>
            <a:r>
              <a:rPr lang="fr-FR" altLang="zh-CN" sz="1800" dirty="0"/>
              <a:t> and architectural </a:t>
            </a:r>
            <a:r>
              <a:rPr lang="fr-FR" altLang="zh-CN" sz="1800" dirty="0" err="1"/>
              <a:t>learning</a:t>
            </a:r>
            <a:r>
              <a:rPr lang="fr-FR" altLang="zh-CN" sz="1800" dirty="0"/>
              <a:t> in Second Life </a:t>
            </a:r>
            <a:r>
              <a:rPr lang="fr-FR" altLang="zh-CN" sz="1800" dirty="0" smtClean="0"/>
              <a:t>[...]</a:t>
            </a:r>
            <a:endParaRPr lang="fr-FR" altLang="zh-CN" sz="1800" dirty="0"/>
          </a:p>
          <a:p>
            <a:pPr>
              <a:defRPr/>
            </a:pPr>
            <a:r>
              <a:rPr lang="fr-FR" altLang="zh-CN" sz="1800" dirty="0" smtClean="0"/>
              <a:t>10) </a:t>
            </a:r>
            <a:r>
              <a:rPr lang="fr-FR" altLang="zh-CN" sz="1800" dirty="0" smtClean="0">
                <a:solidFill>
                  <a:schemeClr val="accent1">
                    <a:lumMod val="60000"/>
                    <a:lumOff val="40000"/>
                  </a:schemeClr>
                </a:solidFill>
              </a:rPr>
              <a:t>Chanier</a:t>
            </a:r>
            <a:r>
              <a:rPr lang="fr-FR" altLang="zh-CN" sz="1800" dirty="0">
                <a:solidFill>
                  <a:schemeClr val="accent1">
                    <a:lumMod val="60000"/>
                    <a:lumOff val="40000"/>
                  </a:schemeClr>
                </a:solidFill>
              </a:rPr>
              <a:t>, T., Reffay, C., </a:t>
            </a:r>
            <a:r>
              <a:rPr lang="fr-FR" altLang="zh-CN" sz="1800" dirty="0" err="1">
                <a:solidFill>
                  <a:schemeClr val="accent1">
                    <a:lumMod val="60000"/>
                    <a:lumOff val="40000"/>
                  </a:schemeClr>
                </a:solidFill>
              </a:rPr>
              <a:t>Betbeder</a:t>
            </a:r>
            <a:r>
              <a:rPr lang="fr-FR" altLang="zh-CN" sz="1800" dirty="0">
                <a:solidFill>
                  <a:schemeClr val="accent1">
                    <a:lumMod val="60000"/>
                    <a:lumOff val="40000"/>
                  </a:schemeClr>
                </a:solidFill>
              </a:rPr>
              <a:t>, M-L., Ciekanski, M. &amp; Lamy, M-N. (2015). </a:t>
            </a:r>
            <a:r>
              <a:rPr lang="fr-FR" altLang="zh-CN" sz="1800" dirty="0"/>
              <a:t>Copéas corpus: online </a:t>
            </a:r>
            <a:r>
              <a:rPr lang="fr-FR" altLang="zh-CN" sz="1800" dirty="0" err="1"/>
              <a:t>language</a:t>
            </a:r>
            <a:r>
              <a:rPr lang="fr-FR" altLang="zh-CN" sz="1800" dirty="0"/>
              <a:t> </a:t>
            </a:r>
            <a:r>
              <a:rPr lang="fr-FR" altLang="zh-CN" sz="1800" dirty="0" err="1"/>
              <a:t>learning</a:t>
            </a:r>
            <a:r>
              <a:rPr lang="fr-FR" altLang="zh-CN" sz="1800" dirty="0"/>
              <a:t> </a:t>
            </a:r>
            <a:r>
              <a:rPr lang="fr-FR" altLang="zh-CN" sz="1800" dirty="0" err="1"/>
              <a:t>within</a:t>
            </a:r>
            <a:r>
              <a:rPr lang="fr-FR" altLang="zh-CN" sz="1800" dirty="0"/>
              <a:t> an audiographic </a:t>
            </a:r>
            <a:r>
              <a:rPr lang="fr-FR" altLang="zh-CN" sz="1800" dirty="0" err="1"/>
              <a:t>environment</a:t>
            </a:r>
            <a:r>
              <a:rPr lang="fr-FR" altLang="zh-CN" sz="1800" dirty="0"/>
              <a:t> </a:t>
            </a:r>
            <a:r>
              <a:rPr lang="fr-FR" altLang="zh-CN" sz="1800" dirty="0" smtClean="0"/>
              <a:t>[...]</a:t>
            </a:r>
            <a:endParaRPr lang="fr-FR" altLang="zh-CN" sz="1800" dirty="0"/>
          </a:p>
          <a:p>
            <a:pPr>
              <a:defRPr/>
            </a:pPr>
            <a:r>
              <a:rPr lang="fr-FR" altLang="zh-CN" sz="1800" dirty="0" smtClean="0"/>
              <a:t>11) </a:t>
            </a:r>
            <a:r>
              <a:rPr lang="fr-FR" altLang="zh-CN" sz="1800" dirty="0" err="1" smtClean="0">
                <a:solidFill>
                  <a:schemeClr val="accent1">
                    <a:lumMod val="60000"/>
                    <a:lumOff val="40000"/>
                  </a:schemeClr>
                </a:solidFill>
              </a:rPr>
              <a:t>Poudat,C</a:t>
            </a:r>
            <a:r>
              <a:rPr lang="fr-FR" altLang="zh-CN" sz="1800" dirty="0">
                <a:solidFill>
                  <a:schemeClr val="accent1">
                    <a:lumMod val="60000"/>
                    <a:lumOff val="40000"/>
                  </a:schemeClr>
                </a:solidFill>
              </a:rPr>
              <a:t>., </a:t>
            </a:r>
            <a:r>
              <a:rPr lang="fr-FR" altLang="zh-CN" sz="1800" dirty="0" err="1">
                <a:solidFill>
                  <a:schemeClr val="accent1">
                    <a:lumMod val="60000"/>
                    <a:lumOff val="40000"/>
                  </a:schemeClr>
                </a:solidFill>
              </a:rPr>
              <a:t>Grabar</a:t>
            </a:r>
            <a:r>
              <a:rPr lang="fr-FR" altLang="zh-CN" sz="1800" dirty="0">
                <a:solidFill>
                  <a:schemeClr val="accent1">
                    <a:lumMod val="60000"/>
                    <a:lumOff val="40000"/>
                  </a:schemeClr>
                </a:solidFill>
              </a:rPr>
              <a:t> , N. Kun, J. &amp; </a:t>
            </a:r>
            <a:r>
              <a:rPr lang="fr-FR" altLang="zh-CN" sz="1800" dirty="0" err="1">
                <a:solidFill>
                  <a:schemeClr val="accent1">
                    <a:lumMod val="60000"/>
                    <a:lumOff val="40000"/>
                  </a:schemeClr>
                </a:solidFill>
              </a:rPr>
              <a:t>Paloque</a:t>
            </a:r>
            <a:r>
              <a:rPr lang="fr-FR" altLang="zh-CN" sz="1800" dirty="0">
                <a:solidFill>
                  <a:schemeClr val="accent1">
                    <a:lumMod val="60000"/>
                    <a:lumOff val="40000"/>
                  </a:schemeClr>
                </a:solidFill>
              </a:rPr>
              <a:t>-Berges, C. (2015). </a:t>
            </a:r>
            <a:r>
              <a:rPr lang="fr-FR" altLang="zh-CN" sz="1800" dirty="0"/>
              <a:t>Corpus </a:t>
            </a:r>
            <a:r>
              <a:rPr lang="fr-FR" altLang="zh-CN" sz="1800" dirty="0" err="1"/>
              <a:t>wikiconflits</a:t>
            </a:r>
            <a:r>
              <a:rPr lang="fr-FR" altLang="zh-CN" sz="1800" dirty="0"/>
              <a:t>, conflits dans le Wikipédia francophone [...]</a:t>
            </a:r>
          </a:p>
          <a:p>
            <a:pPr>
              <a:defRPr/>
            </a:pPr>
            <a:endParaRPr lang="fr-FR" sz="1800" dirty="0" smtClean="0"/>
          </a:p>
        </p:txBody>
      </p:sp>
      <p:sp>
        <p:nvSpPr>
          <p:cNvPr id="4" name="Espace réservé du numéro de diapositive 3"/>
          <p:cNvSpPr>
            <a:spLocks noGrp="1"/>
          </p:cNvSpPr>
          <p:nvPr>
            <p:ph type="sldNum" sz="quarter" idx="4294967295"/>
          </p:nvPr>
        </p:nvSpPr>
        <p:spPr>
          <a:xfrm>
            <a:off x="8358188" y="6500813"/>
            <a:ext cx="642937" cy="252412"/>
          </a:xfrm>
          <a:prstGeom prst="rect">
            <a:avLst/>
          </a:prstGeom>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F03212D6-BB2C-4EF6-BFD1-0A1443745C24}" type="slidenum">
              <a:rPr lang="fr-FR" altLang="fr-FR" sz="1000">
                <a:latin typeface="Verdana" panose="020B0604030504040204" pitchFamily="34" charset="0"/>
              </a:rPr>
              <a:pPr>
                <a:spcBef>
                  <a:spcPct val="0"/>
                </a:spcBef>
                <a:buClrTx/>
                <a:buSzTx/>
                <a:buFontTx/>
                <a:buNone/>
              </a:pPr>
              <a:t>8</a:t>
            </a:fld>
            <a:endParaRPr lang="fr-FR" altLang="fr-FR" sz="1000">
              <a:latin typeface="Verdana" panose="020B0604030504040204" pitchFamily="34" charset="0"/>
            </a:endParaRPr>
          </a:p>
        </p:txBody>
      </p:sp>
    </p:spTree>
    <p:extLst>
      <p:ext uri="{BB962C8B-B14F-4D97-AF65-F5344CB8AC3E}">
        <p14:creationId xmlns:p14="http://schemas.microsoft.com/office/powerpoint/2010/main" val="38693787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711634" y="87967"/>
            <a:ext cx="7574527" cy="714372"/>
          </a:xfrm>
        </p:spPr>
        <p:txBody>
          <a:bodyPr>
            <a:normAutofit/>
          </a:bodyPr>
          <a:lstStyle/>
          <a:p>
            <a:r>
              <a:rPr lang="fr-FR" sz="3600" dirty="0" err="1" smtClean="0"/>
              <a:t>Corpora</a:t>
            </a:r>
            <a:r>
              <a:rPr lang="fr-FR" sz="3600" dirty="0" smtClean="0"/>
              <a:t> </a:t>
            </a:r>
            <a:r>
              <a:rPr lang="fr-FR" sz="3600" dirty="0" err="1" smtClean="0"/>
              <a:t>composed</a:t>
            </a:r>
            <a:r>
              <a:rPr lang="fr-FR" sz="3600" dirty="0" smtClean="0"/>
              <a:t> of verbal </a:t>
            </a:r>
            <a:r>
              <a:rPr lang="fr-FR" sz="3600" dirty="0" err="1" smtClean="0"/>
              <a:t>acts</a:t>
            </a:r>
            <a:endParaRPr lang="fr-FR" sz="3600"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2568126664"/>
              </p:ext>
            </p:extLst>
          </p:nvPr>
        </p:nvGraphicFramePr>
        <p:xfrm>
          <a:off x="223034" y="898873"/>
          <a:ext cx="7764462" cy="5674787"/>
        </p:xfrm>
        <a:graphic>
          <a:graphicData uri="http://schemas.openxmlformats.org/drawingml/2006/table">
            <a:tbl>
              <a:tblPr firstRow="1" bandRow="1">
                <a:tableStyleId>{5C22544A-7EE6-4342-B048-85BDC9FD1C3A}</a:tableStyleId>
              </a:tblPr>
              <a:tblGrid>
                <a:gridCol w="1704629"/>
                <a:gridCol w="1111714"/>
                <a:gridCol w="1556400"/>
                <a:gridCol w="2001086"/>
                <a:gridCol w="1390633"/>
              </a:tblGrid>
              <a:tr h="365788">
                <a:tc>
                  <a:txBody>
                    <a:bodyPr/>
                    <a:lstStyle/>
                    <a:p>
                      <a:r>
                        <a:rPr lang="fr-FR" sz="1800" dirty="0" err="1" smtClean="0"/>
                        <a:t>Ref</a:t>
                      </a:r>
                      <a:endParaRPr lang="fr-FR" sz="1800" dirty="0"/>
                    </a:p>
                  </a:txBody>
                  <a:tcPr marL="94115" marR="94115" marT="45723" marB="45723"/>
                </a:tc>
                <a:tc>
                  <a:txBody>
                    <a:bodyPr/>
                    <a:lstStyle/>
                    <a:p>
                      <a:r>
                        <a:rPr lang="fr-FR" sz="1800" dirty="0" err="1" smtClean="0"/>
                        <a:t>Tokens</a:t>
                      </a:r>
                      <a:endParaRPr lang="fr-FR" sz="1800" dirty="0"/>
                    </a:p>
                  </a:txBody>
                  <a:tcPr marL="94115" marR="94115" marT="45723" marB="45723"/>
                </a:tc>
                <a:tc>
                  <a:txBody>
                    <a:bodyPr/>
                    <a:lstStyle/>
                    <a:p>
                      <a:r>
                        <a:rPr lang="fr-FR" sz="1800" dirty="0" err="1" smtClean="0"/>
                        <a:t>Partici</a:t>
                      </a:r>
                      <a:r>
                        <a:rPr lang="fr-FR" sz="1800" dirty="0" smtClean="0"/>
                        <a:t>.</a:t>
                      </a:r>
                      <a:endParaRPr lang="fr-FR" sz="1800" dirty="0"/>
                    </a:p>
                  </a:txBody>
                  <a:tcPr marL="94115" marR="94115" marT="45723" marB="45723"/>
                </a:tc>
                <a:tc>
                  <a:txBody>
                    <a:bodyPr/>
                    <a:lstStyle/>
                    <a:p>
                      <a:r>
                        <a:rPr lang="fr-FR" sz="1800" dirty="0" err="1" smtClean="0"/>
                        <a:t>Posts</a:t>
                      </a:r>
                      <a:endParaRPr lang="fr-FR" sz="1800" dirty="0"/>
                    </a:p>
                  </a:txBody>
                  <a:tcPr marL="94115" marR="94115" marT="45723" marB="45723"/>
                </a:tc>
                <a:tc>
                  <a:txBody>
                    <a:bodyPr/>
                    <a:lstStyle/>
                    <a:p>
                      <a:r>
                        <a:rPr lang="fr-FR" sz="1800" dirty="0" err="1" smtClean="0"/>
                        <a:t>Envir</a:t>
                      </a:r>
                      <a:r>
                        <a:rPr lang="fr-FR" sz="1800" dirty="0" smtClean="0"/>
                        <a:t>.</a:t>
                      </a:r>
                      <a:endParaRPr lang="fr-FR" sz="1800" dirty="0"/>
                    </a:p>
                  </a:txBody>
                  <a:tcPr marL="94115" marR="94115" marT="45723" marB="45723"/>
                </a:tc>
              </a:tr>
              <a:tr h="370868">
                <a:tc>
                  <a:txBody>
                    <a:bodyPr/>
                    <a:lstStyle/>
                    <a:p>
                      <a:r>
                        <a:rPr lang="fr-FR" sz="1400" dirty="0" smtClean="0"/>
                        <a:t>(Antoniadis,2014)</a:t>
                      </a:r>
                      <a:endParaRPr lang="fr-FR" sz="1400" dirty="0"/>
                    </a:p>
                  </a:txBody>
                  <a:tcPr marL="94115" marR="94115" marT="45723" marB="45723" anchor="ctr"/>
                </a:tc>
                <a:tc>
                  <a:txBody>
                    <a:bodyPr/>
                    <a:lstStyle/>
                    <a:p>
                      <a:r>
                        <a:rPr lang="fr-FR" sz="1800" dirty="0" smtClean="0"/>
                        <a:t>449 313 </a:t>
                      </a:r>
                      <a:endParaRPr lang="fr-FR" sz="1800" dirty="0"/>
                    </a:p>
                  </a:txBody>
                  <a:tcPr marL="94115" marR="94115" marT="45723" marB="45723" anchor="ctr"/>
                </a:tc>
                <a:tc>
                  <a:txBody>
                    <a:bodyPr/>
                    <a:lstStyle/>
                    <a:p>
                      <a:r>
                        <a:rPr lang="fr-FR" sz="1800" dirty="0" smtClean="0"/>
                        <a:t>359</a:t>
                      </a:r>
                      <a:endParaRPr lang="fr-FR" sz="1800" dirty="0"/>
                    </a:p>
                  </a:txBody>
                  <a:tcPr marL="94115" marR="94115" marT="45723" marB="45723"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fr-FR" sz="1800" dirty="0" smtClean="0"/>
                        <a:t>22 052</a:t>
                      </a:r>
                    </a:p>
                  </a:txBody>
                  <a:tcPr marL="94115" marR="94115" marT="45723" marB="45723" anchor="ctr"/>
                </a:tc>
                <a:tc>
                  <a:txBody>
                    <a:bodyPr/>
                    <a:lstStyle/>
                    <a:p>
                      <a:r>
                        <a:rPr lang="fr-FR" sz="1800" dirty="0" smtClean="0"/>
                        <a:t>SMS</a:t>
                      </a:r>
                      <a:endParaRPr lang="fr-FR" sz="1800" dirty="0"/>
                    </a:p>
                  </a:txBody>
                  <a:tcPr marL="94115" marR="94115" marT="45723" marB="45723" anchor="ctr"/>
                </a:tc>
              </a:tr>
              <a:tr h="640128">
                <a:tc>
                  <a:txBody>
                    <a:bodyPr/>
                    <a:lstStyle/>
                    <a:p>
                      <a:r>
                        <a:rPr lang="fr-FR" sz="1400" dirty="0" smtClean="0"/>
                        <a:t>(Falaise, 2014)</a:t>
                      </a:r>
                      <a:endParaRPr lang="fr-FR" sz="1400" dirty="0"/>
                    </a:p>
                  </a:txBody>
                  <a:tcPr marL="94115" marR="94115" marT="45723" marB="45723"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fr-FR" sz="1800" dirty="0" smtClean="0"/>
                        <a:t>35 M</a:t>
                      </a:r>
                    </a:p>
                  </a:txBody>
                  <a:tcPr marL="94115" marR="94115" marT="45723" marB="45723" anchor="ctr"/>
                </a:tc>
                <a:tc>
                  <a:txBody>
                    <a:bodyPr/>
                    <a:lstStyle/>
                    <a:p>
                      <a:r>
                        <a:rPr lang="fr-FR" sz="1800" dirty="0" smtClean="0"/>
                        <a:t>25 000</a:t>
                      </a:r>
                      <a:endParaRPr lang="fr-FR" sz="1800" dirty="0"/>
                    </a:p>
                  </a:txBody>
                  <a:tcPr marL="94115" marR="94115" marT="45723" marB="45723" anchor="ctr"/>
                </a:tc>
                <a:tc>
                  <a:txBody>
                    <a:bodyPr/>
                    <a:lstStyle/>
                    <a:p>
                      <a:r>
                        <a:rPr lang="fr-FR" sz="1800" dirty="0" smtClean="0"/>
                        <a:t>3  M</a:t>
                      </a:r>
                      <a:endParaRPr lang="fr-FR" sz="1800" dirty="0"/>
                    </a:p>
                  </a:txBody>
                  <a:tcPr marL="94115" marR="94115" marT="45723" marB="45723" anchor="ctr"/>
                </a:tc>
                <a:tc>
                  <a:txBody>
                    <a:bodyPr/>
                    <a:lstStyle/>
                    <a:p>
                      <a:r>
                        <a:rPr lang="fr-FR" sz="1800" dirty="0" err="1" smtClean="0"/>
                        <a:t>textchat</a:t>
                      </a:r>
                      <a:endParaRPr lang="fr-FR" sz="1800" dirty="0"/>
                    </a:p>
                  </a:txBody>
                  <a:tcPr marL="94115" marR="94115" marT="45723" marB="45723" anchor="ctr"/>
                </a:tc>
              </a:tr>
              <a:tr h="640128">
                <a:tc>
                  <a:txBody>
                    <a:bodyPr/>
                    <a:lstStyle/>
                    <a:p>
                      <a:r>
                        <a:rPr lang="fr-FR" sz="1400" dirty="0" smtClean="0"/>
                        <a:t>(</a:t>
                      </a:r>
                      <a:r>
                        <a:rPr lang="fr-FR" sz="1400" dirty="0" err="1" smtClean="0"/>
                        <a:t>Ledegen</a:t>
                      </a:r>
                      <a:r>
                        <a:rPr lang="fr-FR" sz="1400" dirty="0" smtClean="0"/>
                        <a:t>, 2014)</a:t>
                      </a:r>
                      <a:endParaRPr lang="fr-FR" sz="1400" dirty="0"/>
                    </a:p>
                  </a:txBody>
                  <a:tcPr marL="94115" marR="94115" marT="45723" marB="45723"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fr-FR" sz="1800" dirty="0" smtClean="0"/>
                        <a:t>357 000</a:t>
                      </a:r>
                    </a:p>
                  </a:txBody>
                  <a:tcPr marL="94115" marR="94115" marT="45723" marB="45723" anchor="ctr"/>
                </a:tc>
                <a:tc>
                  <a:txBody>
                    <a:bodyPr/>
                    <a:lstStyle/>
                    <a:p>
                      <a:r>
                        <a:rPr lang="fr-FR" sz="1800" dirty="0" smtClean="0"/>
                        <a:t>850</a:t>
                      </a:r>
                      <a:endParaRPr lang="fr-FR" sz="1800" dirty="0"/>
                    </a:p>
                  </a:txBody>
                  <a:tcPr marL="94115" marR="94115" marT="45723" marB="45723" anchor="ctr"/>
                </a:tc>
                <a:tc>
                  <a:txBody>
                    <a:bodyPr/>
                    <a:lstStyle/>
                    <a:p>
                      <a:r>
                        <a:rPr lang="fr-FR" sz="1800" dirty="0" smtClean="0"/>
                        <a:t>22 000</a:t>
                      </a:r>
                      <a:endParaRPr lang="fr-FR" sz="1800" dirty="0"/>
                    </a:p>
                  </a:txBody>
                  <a:tcPr marL="94115" marR="94115" marT="45723" marB="45723" anchor="ctr"/>
                </a:tc>
                <a:tc>
                  <a:txBody>
                    <a:bodyPr/>
                    <a:lstStyle/>
                    <a:p>
                      <a:r>
                        <a:rPr lang="fr-FR" sz="1800" dirty="0" smtClean="0"/>
                        <a:t>SMS</a:t>
                      </a:r>
                      <a:endParaRPr lang="fr-FR" sz="1800" dirty="0"/>
                    </a:p>
                  </a:txBody>
                  <a:tcPr marL="94115" marR="94115" marT="45723" marB="45723" anchor="ctr"/>
                </a:tc>
              </a:tr>
              <a:tr h="823022">
                <a:tc>
                  <a:txBody>
                    <a:bodyPr/>
                    <a:lstStyle/>
                    <a:p>
                      <a:r>
                        <a:rPr lang="fr-FR" sz="1400" dirty="0" smtClean="0"/>
                        <a:t>(</a:t>
                      </a:r>
                      <a:r>
                        <a:rPr lang="fr-FR" sz="1400" dirty="0" err="1" smtClean="0"/>
                        <a:t>Reffay</a:t>
                      </a:r>
                      <a:r>
                        <a:rPr lang="fr-FR" sz="1400" dirty="0" smtClean="0"/>
                        <a:t> et al., 2014)</a:t>
                      </a:r>
                      <a:endParaRPr lang="fr-FR" sz="1400" dirty="0"/>
                    </a:p>
                  </a:txBody>
                  <a:tcPr marL="94115" marR="94115" marT="45723" marB="45723" anchor="ctr"/>
                </a:tc>
                <a:tc>
                  <a:txBody>
                    <a:bodyPr/>
                    <a:lstStyle/>
                    <a:p>
                      <a:r>
                        <a:rPr lang="fr-FR" sz="1800" dirty="0" smtClean="0"/>
                        <a:t>600 000</a:t>
                      </a:r>
                      <a:endParaRPr lang="fr-FR" sz="1800" dirty="0"/>
                    </a:p>
                  </a:txBody>
                  <a:tcPr marL="94115" marR="94115" marT="45723" marB="45723" anchor="ctr"/>
                </a:tc>
                <a:tc>
                  <a:txBody>
                    <a:bodyPr/>
                    <a:lstStyle/>
                    <a:p>
                      <a:r>
                        <a:rPr lang="fr-FR" sz="1800" dirty="0" smtClean="0"/>
                        <a:t>67 + 4 groups</a:t>
                      </a:r>
                      <a:endParaRPr lang="fr-FR" sz="1800" dirty="0"/>
                    </a:p>
                  </a:txBody>
                  <a:tcPr marL="94115" marR="94115" marT="45723" marB="45723" anchor="ctr"/>
                </a:tc>
                <a:tc>
                  <a:txBody>
                    <a:bodyPr/>
                    <a:lstStyle/>
                    <a:p>
                      <a:r>
                        <a:rPr lang="fr-FR" sz="1600" kern="0" dirty="0" smtClean="0">
                          <a:solidFill>
                            <a:schemeClr val="accent2">
                              <a:lumMod val="50000"/>
                            </a:schemeClr>
                          </a:solidFill>
                          <a:effectLst/>
                          <a:latin typeface="+mn-lt"/>
                        </a:rPr>
                        <a:t>- textchat: 6 790</a:t>
                      </a:r>
                    </a:p>
                    <a:p>
                      <a:pPr marL="0" indent="0">
                        <a:buFontTx/>
                        <a:buNone/>
                      </a:pPr>
                      <a:r>
                        <a:rPr lang="fr-FR" sz="1600" kern="0" dirty="0" smtClean="0">
                          <a:solidFill>
                            <a:schemeClr val="accent2">
                              <a:lumMod val="50000"/>
                            </a:schemeClr>
                          </a:solidFill>
                          <a:effectLst/>
                          <a:latin typeface="+mn-lt"/>
                        </a:rPr>
                        <a:t>- emails:  2 030 </a:t>
                      </a:r>
                    </a:p>
                    <a:p>
                      <a:pPr marL="0" indent="0">
                        <a:buFontTx/>
                        <a:buNone/>
                      </a:pPr>
                      <a:r>
                        <a:rPr lang="fr-FR" sz="1600" kern="0" dirty="0" smtClean="0">
                          <a:solidFill>
                            <a:schemeClr val="accent2">
                              <a:lumMod val="50000"/>
                            </a:schemeClr>
                          </a:solidFill>
                          <a:effectLst/>
                          <a:latin typeface="+mn-lt"/>
                        </a:rPr>
                        <a:t>- forums: 2 686</a:t>
                      </a:r>
                      <a:endParaRPr lang="fr-FR" sz="1600" dirty="0">
                        <a:solidFill>
                          <a:schemeClr val="accent2">
                            <a:lumMod val="50000"/>
                          </a:schemeClr>
                        </a:solidFill>
                        <a:effectLst/>
                      </a:endParaRPr>
                    </a:p>
                  </a:txBody>
                  <a:tcPr marL="94115" marR="94115" marT="45723" marB="45723" anchor="ctr"/>
                </a:tc>
                <a:tc>
                  <a:txBody>
                    <a:bodyPr/>
                    <a:lstStyle/>
                    <a:p>
                      <a:r>
                        <a:rPr lang="fr-FR" sz="1800" dirty="0" smtClean="0"/>
                        <a:t>LMS</a:t>
                      </a:r>
                      <a:endParaRPr lang="fr-FR" sz="1800" dirty="0"/>
                    </a:p>
                  </a:txBody>
                  <a:tcPr marL="94115" marR="94115" marT="45723" marB="45723" anchor="ctr"/>
                </a:tc>
              </a:tr>
              <a:tr h="640128">
                <a:tc>
                  <a:txBody>
                    <a:bodyPr/>
                    <a:lstStyle/>
                    <a:p>
                      <a:r>
                        <a:rPr lang="fr-FR" sz="1400" dirty="0" smtClean="0"/>
                        <a:t>(Yun, </a:t>
                      </a:r>
                      <a:r>
                        <a:rPr lang="fr-FR" sz="1400" dirty="0" err="1" smtClean="0"/>
                        <a:t>Chanier</a:t>
                      </a:r>
                      <a:r>
                        <a:rPr lang="fr-FR" sz="1400" dirty="0" smtClean="0"/>
                        <a:t>, 2014)</a:t>
                      </a:r>
                      <a:endParaRPr lang="fr-FR" sz="1400" dirty="0"/>
                    </a:p>
                  </a:txBody>
                  <a:tcPr marL="94115" marR="94115" marT="45723" marB="45723" anchor="ctr"/>
                </a:tc>
                <a:tc>
                  <a:txBody>
                    <a:bodyPr/>
                    <a:lstStyle/>
                    <a:p>
                      <a:r>
                        <a:rPr lang="fr-FR" sz="1800" dirty="0" smtClean="0"/>
                        <a:t>77 605</a:t>
                      </a:r>
                      <a:endParaRPr lang="fr-FR" sz="1800" dirty="0"/>
                    </a:p>
                  </a:txBody>
                  <a:tcPr marL="94115" marR="94115" marT="45723" marB="45723" anchor="ctr"/>
                </a:tc>
                <a:tc>
                  <a:txBody>
                    <a:bodyPr/>
                    <a:lstStyle/>
                    <a:p>
                      <a:r>
                        <a:rPr lang="fr-FR" sz="1800" dirty="0" smtClean="0"/>
                        <a:t>31 + 2 courses</a:t>
                      </a:r>
                      <a:endParaRPr lang="fr-FR" sz="1800" dirty="0"/>
                    </a:p>
                  </a:txBody>
                  <a:tcPr marL="94115" marR="94115" marT="45723" marB="45723" anchor="ctr"/>
                </a:tc>
                <a:tc>
                  <a:txBody>
                    <a:bodyPr/>
                    <a:lstStyle/>
                    <a:p>
                      <a:r>
                        <a:rPr lang="fr-FR" sz="1800" dirty="0" smtClean="0"/>
                        <a:t>7 750</a:t>
                      </a:r>
                      <a:endParaRPr lang="fr-FR" sz="1800" dirty="0"/>
                    </a:p>
                  </a:txBody>
                  <a:tcPr marL="94115" marR="94115" marT="45723" marB="45723" anchor="ctr"/>
                </a:tc>
                <a:tc>
                  <a:txBody>
                    <a:bodyPr/>
                    <a:lstStyle/>
                    <a:p>
                      <a:r>
                        <a:rPr lang="fr-FR" sz="1800" dirty="0" smtClean="0"/>
                        <a:t>textchat</a:t>
                      </a:r>
                      <a:endParaRPr lang="fr-FR" sz="1800" dirty="0"/>
                    </a:p>
                  </a:txBody>
                  <a:tcPr marL="94115" marR="94115" marT="45723" marB="45723" anchor="ctr"/>
                </a:tc>
              </a:tr>
              <a:tr h="731575">
                <a:tc>
                  <a:txBody>
                    <a:bodyPr/>
                    <a:lstStyle/>
                    <a:p>
                      <a:r>
                        <a:rPr lang="fr-FR" sz="1400" dirty="0" smtClean="0"/>
                        <a:t>(</a:t>
                      </a:r>
                      <a:r>
                        <a:rPr lang="fr-FR" sz="1400" dirty="0" err="1" smtClean="0"/>
                        <a:t>Abendroth-Timmer</a:t>
                      </a:r>
                      <a:r>
                        <a:rPr lang="fr-FR" sz="1400" dirty="0" smtClean="0"/>
                        <a:t> et al., 2014)</a:t>
                      </a:r>
                      <a:endParaRPr lang="fr-FR" sz="1400" dirty="0"/>
                    </a:p>
                  </a:txBody>
                  <a:tcPr marL="94115" marR="94115" marT="45723" marB="45723" anchor="ctr"/>
                </a:tc>
                <a:tc>
                  <a:txBody>
                    <a:bodyPr/>
                    <a:lstStyle/>
                    <a:p>
                      <a:r>
                        <a:rPr lang="fr-FR" sz="1800" dirty="0" smtClean="0"/>
                        <a:t>273 546</a:t>
                      </a:r>
                      <a:endParaRPr lang="fr-FR" sz="1800" dirty="0"/>
                    </a:p>
                  </a:txBody>
                  <a:tcPr marL="94115" marR="94115" marT="45723" marB="45723" anchor="ctr"/>
                </a:tc>
                <a:tc>
                  <a:txBody>
                    <a:bodyPr/>
                    <a:lstStyle/>
                    <a:p>
                      <a:r>
                        <a:rPr lang="fr-FR" sz="1800" dirty="0" smtClean="0"/>
                        <a:t>26 + 4 groups</a:t>
                      </a:r>
                      <a:endParaRPr lang="fr-FR" sz="1800" dirty="0"/>
                    </a:p>
                  </a:txBody>
                  <a:tcPr marL="94115" marR="94115" marT="45723" marB="45723" anchor="ctr"/>
                </a:tc>
                <a:tc>
                  <a:txBody>
                    <a:bodyPr/>
                    <a:lstStyle/>
                    <a:p>
                      <a:r>
                        <a:rPr lang="fr-FR" sz="1800" dirty="0" smtClean="0"/>
                        <a:t>1 200</a:t>
                      </a:r>
                      <a:endParaRPr lang="fr-FR" sz="1800" dirty="0"/>
                    </a:p>
                  </a:txBody>
                  <a:tcPr marL="94115" marR="94115" marT="45723" marB="45723" anchor="ctr"/>
                </a:tc>
                <a:tc>
                  <a:txBody>
                    <a:bodyPr/>
                    <a:lstStyle/>
                    <a:p>
                      <a:r>
                        <a:rPr lang="fr-FR" sz="1800" dirty="0" smtClean="0"/>
                        <a:t>Blog</a:t>
                      </a:r>
                      <a:endParaRPr lang="fr-FR" sz="1800" dirty="0"/>
                    </a:p>
                  </a:txBody>
                  <a:tcPr marL="94115" marR="94115" marT="45723" marB="45723" anchor="ctr"/>
                </a:tc>
              </a:tr>
              <a:tr h="731575">
                <a:tc>
                  <a:txBody>
                    <a:bodyPr/>
                    <a:lstStyle/>
                    <a:p>
                      <a:r>
                        <a:rPr lang="fr-FR" sz="1400" dirty="0" smtClean="0"/>
                        <a:t>(Longhi, </a:t>
                      </a:r>
                      <a:r>
                        <a:rPr lang="fr-FR" altLang="zh-CN" sz="1400" dirty="0" err="1" smtClean="0"/>
                        <a:t>Marinica</a:t>
                      </a:r>
                      <a:r>
                        <a:rPr lang="fr-FR" sz="1400" dirty="0" smtClean="0"/>
                        <a:t>, 2014)</a:t>
                      </a:r>
                      <a:endParaRPr lang="fr-FR" sz="1400" dirty="0"/>
                    </a:p>
                  </a:txBody>
                  <a:tcPr marL="94115" marR="94115" marT="45723" marB="45723" anchor="ctr"/>
                </a:tc>
                <a:tc>
                  <a:txBody>
                    <a:bodyPr/>
                    <a:lstStyle/>
                    <a:p>
                      <a:r>
                        <a:rPr lang="fr-FR" sz="1800" dirty="0" smtClean="0"/>
                        <a:t>567 851</a:t>
                      </a:r>
                      <a:endParaRPr lang="fr-FR" sz="1800" dirty="0"/>
                    </a:p>
                  </a:txBody>
                  <a:tcPr marL="94115" marR="94115" marT="45723" marB="45723" anchor="ctr"/>
                </a:tc>
                <a:tc>
                  <a:txBody>
                    <a:bodyPr/>
                    <a:lstStyle/>
                    <a:p>
                      <a:r>
                        <a:rPr lang="fr-FR" sz="1800" dirty="0" smtClean="0"/>
                        <a:t>205</a:t>
                      </a:r>
                      <a:endParaRPr lang="fr-FR" sz="1800" dirty="0"/>
                    </a:p>
                  </a:txBody>
                  <a:tcPr marL="94115" marR="94115" marT="45723" marB="45723" anchor="ctr"/>
                </a:tc>
                <a:tc>
                  <a:txBody>
                    <a:bodyPr/>
                    <a:lstStyle/>
                    <a:p>
                      <a:r>
                        <a:rPr lang="fr-FR" sz="1800" dirty="0" smtClean="0"/>
                        <a:t>34273</a:t>
                      </a:r>
                      <a:endParaRPr lang="fr-FR" sz="1800" dirty="0"/>
                    </a:p>
                  </a:txBody>
                  <a:tcPr marL="94115" marR="94115" marT="45723" marB="45723" anchor="ctr"/>
                </a:tc>
                <a:tc>
                  <a:txBody>
                    <a:bodyPr/>
                    <a:lstStyle/>
                    <a:p>
                      <a:r>
                        <a:rPr lang="fr-FR" sz="1800" dirty="0" smtClean="0"/>
                        <a:t>Tweet</a:t>
                      </a:r>
                    </a:p>
                  </a:txBody>
                  <a:tcPr marL="94115" marR="94115" marT="45723" marB="45723" anchor="ctr"/>
                </a:tc>
              </a:tr>
              <a:tr h="731575">
                <a:tc>
                  <a:txBody>
                    <a:bodyPr/>
                    <a:lstStyle/>
                    <a:p>
                      <a:r>
                        <a:rPr lang="fr-FR" sz="1400" dirty="0" smtClean="0"/>
                        <a:t>(</a:t>
                      </a:r>
                      <a:r>
                        <a:rPr lang="fr-FR" sz="1400" dirty="0" err="1" smtClean="0"/>
                        <a:t>Poudat</a:t>
                      </a:r>
                      <a:r>
                        <a:rPr lang="fr-FR" sz="1400" dirty="0" smtClean="0"/>
                        <a:t> et al., 2015)</a:t>
                      </a:r>
                      <a:endParaRPr lang="fr-FR" sz="1400" dirty="0"/>
                    </a:p>
                  </a:txBody>
                  <a:tcPr marL="94115" marR="94115" marT="45723" marB="45723" anchor="ctr"/>
                </a:tc>
                <a:tc>
                  <a:txBody>
                    <a:bodyPr/>
                    <a:lstStyle/>
                    <a:p>
                      <a:r>
                        <a:rPr lang="fr-FR" sz="1800" dirty="0" smtClean="0"/>
                        <a:t>489 000</a:t>
                      </a:r>
                      <a:endParaRPr lang="fr-FR" sz="1800" dirty="0"/>
                    </a:p>
                  </a:txBody>
                  <a:tcPr marL="94115" marR="94115" marT="45723" marB="45723" anchor="ctr"/>
                </a:tc>
                <a:tc>
                  <a:txBody>
                    <a:bodyPr/>
                    <a:lstStyle/>
                    <a:p>
                      <a:r>
                        <a:rPr lang="fr-FR" sz="1800" dirty="0" smtClean="0"/>
                        <a:t>3971</a:t>
                      </a:r>
                      <a:endParaRPr lang="fr-FR" sz="1800" dirty="0"/>
                    </a:p>
                  </a:txBody>
                  <a:tcPr marL="94115" marR="94115" marT="45723" marB="45723" anchor="ctr"/>
                </a:tc>
                <a:tc>
                  <a:txBody>
                    <a:bodyPr/>
                    <a:lstStyle/>
                    <a:p>
                      <a:r>
                        <a:rPr lang="fr-FR" sz="1800" dirty="0" smtClean="0"/>
                        <a:t>4456</a:t>
                      </a:r>
                      <a:endParaRPr lang="fr-FR" sz="1800" dirty="0"/>
                    </a:p>
                  </a:txBody>
                  <a:tcPr marL="94115" marR="94115" marT="45723" marB="45723" anchor="ctr"/>
                </a:tc>
                <a:tc>
                  <a:txBody>
                    <a:bodyPr/>
                    <a:lstStyle/>
                    <a:p>
                      <a:r>
                        <a:rPr lang="fr-FR" sz="1800" dirty="0" smtClean="0"/>
                        <a:t>Wiki</a:t>
                      </a:r>
                      <a:r>
                        <a:rPr lang="fr-FR" sz="1800" baseline="0" dirty="0" smtClean="0"/>
                        <a:t> discussions</a:t>
                      </a:r>
                      <a:endParaRPr lang="fr-FR" sz="1800" dirty="0" smtClean="0"/>
                    </a:p>
                  </a:txBody>
                  <a:tcPr marL="94115" marR="94115" marT="45723" marB="45723" anchor="ctr"/>
                </a:tc>
              </a:tr>
            </a:tbl>
          </a:graphicData>
        </a:graphic>
      </p:graphicFrame>
      <p:sp>
        <p:nvSpPr>
          <p:cNvPr id="4" name="Espace réservé du numéro de diapositive 3"/>
          <p:cNvSpPr>
            <a:spLocks noGrp="1"/>
          </p:cNvSpPr>
          <p:nvPr>
            <p:ph type="sldNum" sz="quarter" idx="12"/>
          </p:nvPr>
        </p:nvSpPr>
        <p:spPr>
          <a:xfrm>
            <a:off x="8507987" y="6474496"/>
            <a:ext cx="565159" cy="365125"/>
          </a:xfrm>
          <a:prstGeom prst="rect">
            <a:avLst/>
          </a:prstGeom>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5F49E0FF-1FF7-4340-B5E2-F2A135D7D4A1}" type="slidenum">
              <a:rPr lang="fr-FR" altLang="fr-FR" sz="1000">
                <a:latin typeface="Verdana" panose="020B0604030504040204" pitchFamily="34" charset="0"/>
              </a:rPr>
              <a:pPr>
                <a:spcBef>
                  <a:spcPct val="0"/>
                </a:spcBef>
                <a:buClrTx/>
                <a:buSzTx/>
                <a:buFontTx/>
                <a:buNone/>
              </a:pPr>
              <a:t>9</a:t>
            </a:fld>
            <a:endParaRPr lang="fr-FR" altLang="fr-FR" sz="1000" dirty="0">
              <a:latin typeface="Verdana" panose="020B0604030504040204" pitchFamily="34" charset="0"/>
            </a:endParaRPr>
          </a:p>
        </p:txBody>
      </p:sp>
      <p:sp>
        <p:nvSpPr>
          <p:cNvPr id="25654" name="ZoneTexte 2"/>
          <p:cNvSpPr txBox="1">
            <a:spLocks noChangeArrowheads="1"/>
          </p:cNvSpPr>
          <p:nvPr/>
        </p:nvSpPr>
        <p:spPr bwMode="auto">
          <a:xfrm>
            <a:off x="7959215" y="1019723"/>
            <a:ext cx="11747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fr-FR" altLang="fr-FR" sz="1800" dirty="0">
                <a:solidFill>
                  <a:srgbClr val="FFC000"/>
                </a:solidFill>
                <a:latin typeface="Verdana" panose="020B0604030504040204" pitchFamily="34" charset="0"/>
              </a:rPr>
              <a:t>Informal</a:t>
            </a:r>
          </a:p>
          <a:p>
            <a:pPr eaLnBrk="1" hangingPunct="1">
              <a:spcBef>
                <a:spcPct val="0"/>
              </a:spcBef>
              <a:buClrTx/>
              <a:buSzTx/>
              <a:buFontTx/>
              <a:buNone/>
            </a:pPr>
            <a:r>
              <a:rPr lang="fr-FR" altLang="fr-FR" sz="1800" dirty="0">
                <a:solidFill>
                  <a:srgbClr val="FFC000"/>
                </a:solidFill>
                <a:latin typeface="Verdana" panose="020B0604030504040204" pitchFamily="34" charset="0"/>
              </a:rPr>
              <a:t>business</a:t>
            </a:r>
          </a:p>
        </p:txBody>
      </p:sp>
      <p:sp>
        <p:nvSpPr>
          <p:cNvPr id="25655" name="ZoneTexte 5"/>
          <p:cNvSpPr txBox="1">
            <a:spLocks noChangeArrowheads="1"/>
          </p:cNvSpPr>
          <p:nvPr/>
        </p:nvSpPr>
        <p:spPr bwMode="auto">
          <a:xfrm>
            <a:off x="7959215" y="1737609"/>
            <a:ext cx="11747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fr-FR" altLang="fr-FR" sz="1800" dirty="0">
                <a:solidFill>
                  <a:srgbClr val="FFC000"/>
                </a:solidFill>
                <a:latin typeface="Verdana" panose="020B0604030504040204" pitchFamily="34" charset="0"/>
              </a:rPr>
              <a:t>Informal</a:t>
            </a:r>
          </a:p>
        </p:txBody>
      </p:sp>
      <p:sp>
        <p:nvSpPr>
          <p:cNvPr id="25656" name="ZoneTexte 6"/>
          <p:cNvSpPr txBox="1">
            <a:spLocks noChangeArrowheads="1"/>
          </p:cNvSpPr>
          <p:nvPr/>
        </p:nvSpPr>
        <p:spPr bwMode="auto">
          <a:xfrm>
            <a:off x="8002587" y="2453348"/>
            <a:ext cx="11747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fr-FR" altLang="fr-FR" sz="1800" dirty="0">
                <a:solidFill>
                  <a:srgbClr val="FFC000"/>
                </a:solidFill>
                <a:latin typeface="Verdana" panose="020B0604030504040204" pitchFamily="34" charset="0"/>
              </a:rPr>
              <a:t>Informal</a:t>
            </a:r>
          </a:p>
        </p:txBody>
      </p:sp>
      <p:sp>
        <p:nvSpPr>
          <p:cNvPr id="25657" name="ZoneTexte 7"/>
          <p:cNvSpPr txBox="1">
            <a:spLocks noChangeArrowheads="1"/>
          </p:cNvSpPr>
          <p:nvPr/>
        </p:nvSpPr>
        <p:spPr bwMode="auto">
          <a:xfrm>
            <a:off x="7934325" y="3158988"/>
            <a:ext cx="13112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fr-FR" altLang="fr-FR" sz="1800">
                <a:solidFill>
                  <a:srgbClr val="FFC000"/>
                </a:solidFill>
                <a:latin typeface="Verdana" panose="020B0604030504040204" pitchFamily="34" charset="0"/>
              </a:rPr>
              <a:t>education</a:t>
            </a:r>
          </a:p>
        </p:txBody>
      </p:sp>
      <p:sp>
        <p:nvSpPr>
          <p:cNvPr id="25658" name="ZoneTexte 8"/>
          <p:cNvSpPr txBox="1">
            <a:spLocks noChangeArrowheads="1"/>
          </p:cNvSpPr>
          <p:nvPr/>
        </p:nvSpPr>
        <p:spPr bwMode="auto">
          <a:xfrm>
            <a:off x="7934325" y="3879713"/>
            <a:ext cx="13112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fr-FR" altLang="fr-FR" sz="1800">
                <a:solidFill>
                  <a:srgbClr val="FFC000"/>
                </a:solidFill>
                <a:latin typeface="Verdana" panose="020B0604030504040204" pitchFamily="34" charset="0"/>
              </a:rPr>
              <a:t>education</a:t>
            </a:r>
          </a:p>
        </p:txBody>
      </p:sp>
      <p:sp>
        <p:nvSpPr>
          <p:cNvPr id="25659" name="ZoneTexte 9"/>
          <p:cNvSpPr txBox="1">
            <a:spLocks noChangeArrowheads="1"/>
          </p:cNvSpPr>
          <p:nvPr/>
        </p:nvSpPr>
        <p:spPr bwMode="auto">
          <a:xfrm>
            <a:off x="7934325" y="4598850"/>
            <a:ext cx="1311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fr-FR" altLang="fr-FR" sz="1800" dirty="0" err="1">
                <a:solidFill>
                  <a:srgbClr val="FFC000"/>
                </a:solidFill>
                <a:latin typeface="Verdana" panose="020B0604030504040204" pitchFamily="34" charset="0"/>
              </a:rPr>
              <a:t>education</a:t>
            </a:r>
            <a:endParaRPr lang="fr-FR" altLang="fr-FR" sz="1800" dirty="0">
              <a:solidFill>
                <a:srgbClr val="FFC000"/>
              </a:solidFill>
              <a:latin typeface="Verdana" panose="020B0604030504040204" pitchFamily="34" charset="0"/>
            </a:endParaRPr>
          </a:p>
        </p:txBody>
      </p:sp>
      <p:sp>
        <p:nvSpPr>
          <p:cNvPr id="11" name="ZoneTexte 9"/>
          <p:cNvSpPr txBox="1">
            <a:spLocks noChangeArrowheads="1"/>
          </p:cNvSpPr>
          <p:nvPr/>
        </p:nvSpPr>
        <p:spPr bwMode="auto">
          <a:xfrm>
            <a:off x="7934324" y="5290812"/>
            <a:ext cx="9925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fr-FR" altLang="fr-FR" sz="1800" dirty="0" err="1" smtClean="0">
                <a:solidFill>
                  <a:srgbClr val="FFC000"/>
                </a:solidFill>
                <a:latin typeface="Verdana" panose="020B0604030504040204" pitchFamily="34" charset="0"/>
              </a:rPr>
              <a:t>politics</a:t>
            </a:r>
            <a:endParaRPr lang="fr-FR" altLang="fr-FR" sz="1800" dirty="0">
              <a:solidFill>
                <a:srgbClr val="FFC000"/>
              </a:solidFill>
              <a:latin typeface="Verdana" panose="020B0604030504040204" pitchFamily="34" charset="0"/>
            </a:endParaRPr>
          </a:p>
        </p:txBody>
      </p:sp>
      <p:cxnSp>
        <p:nvCxnSpPr>
          <p:cNvPr id="6" name="Connecteur droit avec flèche 5"/>
          <p:cNvCxnSpPr/>
          <p:nvPr/>
        </p:nvCxnSpPr>
        <p:spPr>
          <a:xfrm>
            <a:off x="7628363" y="1481875"/>
            <a:ext cx="282149" cy="0"/>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a:off x="7677066" y="1964211"/>
            <a:ext cx="282149" cy="0"/>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a:off x="7648785" y="2671222"/>
            <a:ext cx="282149" cy="0"/>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a:off x="7695920" y="3387658"/>
            <a:ext cx="282149" cy="0"/>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a:off x="7705347" y="4085250"/>
            <a:ext cx="282149" cy="0"/>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a:off x="7677066" y="4820537"/>
            <a:ext cx="282149" cy="0"/>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a:off x="7695920" y="5536978"/>
            <a:ext cx="282149" cy="0"/>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ZoneTexte 9"/>
          <p:cNvSpPr txBox="1">
            <a:spLocks noChangeArrowheads="1"/>
          </p:cNvSpPr>
          <p:nvPr/>
        </p:nvSpPr>
        <p:spPr bwMode="auto">
          <a:xfrm>
            <a:off x="7947718" y="5870653"/>
            <a:ext cx="10310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fr-FR" altLang="fr-FR" sz="1800" dirty="0" smtClean="0">
                <a:solidFill>
                  <a:srgbClr val="FFC000"/>
                </a:solidFill>
                <a:latin typeface="Verdana" panose="020B0604030504040204" pitchFamily="34" charset="0"/>
              </a:rPr>
              <a:t>science</a:t>
            </a:r>
            <a:endParaRPr lang="fr-FR" altLang="fr-FR" sz="1800" dirty="0">
              <a:solidFill>
                <a:srgbClr val="FFC000"/>
              </a:solidFill>
              <a:latin typeface="Verdana" panose="020B0604030504040204" pitchFamily="34" charset="0"/>
            </a:endParaRPr>
          </a:p>
        </p:txBody>
      </p:sp>
      <p:cxnSp>
        <p:nvCxnSpPr>
          <p:cNvPr id="22" name="Connecteur droit avec flèche 21"/>
          <p:cNvCxnSpPr/>
          <p:nvPr/>
        </p:nvCxnSpPr>
        <p:spPr>
          <a:xfrm>
            <a:off x="7709314" y="6116819"/>
            <a:ext cx="282149" cy="0"/>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521351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rdoise">
  <a:themeElements>
    <a:clrScheme name="Jaune">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rdois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5_cmc-template2">
  <a:themeElements>
    <a:clrScheme name="cmc-template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mc-template2">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rgbClr val="0066CC"/>
          </a:solidFill>
          <a:prstDash val="solid"/>
          <a:round/>
          <a:headEnd type="none" w="med" len="me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de-DE" altLang="fr-FR" sz="20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spDef>
    <a:lnDef>
      <a:spPr bwMode="auto">
        <a:xfrm>
          <a:off x="0" y="0"/>
          <a:ext cx="1" cy="1"/>
        </a:xfrm>
        <a:custGeom>
          <a:avLst/>
          <a:gdLst/>
          <a:ahLst/>
          <a:cxnLst/>
          <a:rect l="0" t="0" r="0" b="0"/>
          <a:pathLst/>
        </a:custGeom>
        <a:noFill/>
        <a:ln w="38100" cap="flat" cmpd="sng" algn="ctr">
          <a:solidFill>
            <a:srgbClr val="0066CC"/>
          </a:solidFill>
          <a:prstDash val="solid"/>
          <a:round/>
          <a:headEnd type="none" w="med" len="me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de-DE" altLang="fr-FR" sz="20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lnDef>
  </a:objectDefaults>
  <a:extraClrSchemeLst>
    <a:extraClrScheme>
      <a:clrScheme name="cmc-template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mc-template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mc-template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mc-template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mc-template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mc-template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mc-template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mc-template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mc-template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mc-template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mc-template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mc-template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TC104033929[[fn=Ardoise]]</Template>
  <TotalTime>1230</TotalTime>
  <Words>1502</Words>
  <Application>Microsoft Office PowerPoint</Application>
  <PresentationFormat>Affichage à l'écran (4:3)</PresentationFormat>
  <Paragraphs>275</Paragraphs>
  <Slides>24</Slides>
  <Notes>8</Notes>
  <HiddenSlides>0</HiddenSlides>
  <MMClips>0</MMClips>
  <ScaleCrop>false</ScaleCrop>
  <HeadingPairs>
    <vt:vector size="6" baseType="variant">
      <vt:variant>
        <vt:lpstr>Polices utilisées</vt:lpstr>
      </vt:variant>
      <vt:variant>
        <vt:i4>14</vt:i4>
      </vt:variant>
      <vt:variant>
        <vt:lpstr>Thème</vt:lpstr>
      </vt:variant>
      <vt:variant>
        <vt:i4>2</vt:i4>
      </vt:variant>
      <vt:variant>
        <vt:lpstr>Titres des diapositives</vt:lpstr>
      </vt:variant>
      <vt:variant>
        <vt:i4>24</vt:i4>
      </vt:variant>
    </vt:vector>
  </HeadingPairs>
  <TitlesOfParts>
    <vt:vector size="40" baseType="lpstr">
      <vt:lpstr>Batang</vt:lpstr>
      <vt:lpstr>ＭＳ Ｐゴシック</vt:lpstr>
      <vt:lpstr>ＭＳ Ｐゴシック</vt:lpstr>
      <vt:lpstr>宋体</vt:lpstr>
      <vt:lpstr>宋体</vt:lpstr>
      <vt:lpstr>Arial</vt:lpstr>
      <vt:lpstr>Calibri</vt:lpstr>
      <vt:lpstr>Courier New</vt:lpstr>
      <vt:lpstr>Lucida Calligraphy</vt:lpstr>
      <vt:lpstr>Times New Roman</vt:lpstr>
      <vt:lpstr>Trebuchet MS</vt:lpstr>
      <vt:lpstr>Verdana</vt:lpstr>
      <vt:lpstr>Wingdings</vt:lpstr>
      <vt:lpstr>Wingdings 2</vt:lpstr>
      <vt:lpstr>Ardoise</vt:lpstr>
      <vt:lpstr>5_cmc-template2</vt:lpstr>
      <vt:lpstr>The CoMeRe French CMC corpora and their modeling in TEI </vt:lpstr>
      <vt:lpstr>CoMeRe (Communication Médiée par les Réseaux):  a reference corpus of French CMC (2013-14)</vt:lpstr>
      <vt:lpstr>Variety + Standards + Open Access</vt:lpstr>
      <vt:lpstr>Variety + Standards + Open Access</vt:lpstr>
      <vt:lpstr>Présentation PowerPoint</vt:lpstr>
      <vt:lpstr>Example of CoMeRe licences</vt:lpstr>
      <vt:lpstr>Corpora repository in ORTOLANG</vt:lpstr>
      <vt:lpstr>Cuurent list of corpora</vt:lpstr>
      <vt:lpstr>Corpora composed of verbal acts</vt:lpstr>
      <vt:lpstr>verbal &amp; non-verbal acts (LETEC corpora)</vt:lpstr>
      <vt:lpstr>Interaction Space Model</vt:lpstr>
      <vt:lpstr>Environments</vt:lpstr>
      <vt:lpstr>Interaction Space Model</vt:lpstr>
      <vt:lpstr>Présentation PowerPoint</vt:lpstr>
      <vt:lpstr>Blog: message and comment</vt:lpstr>
      <vt:lpstr>More complex (cumbersome?):  email (here), forum</vt:lpstr>
      <vt:lpstr>Présentation PowerPoint</vt:lpstr>
      <vt:lpstr>Présentation PowerPoint</vt:lpstr>
      <vt:lpstr>Modality interplay</vt:lpstr>
      <vt:lpstr>Detailing the corpus project in TEI</vt:lpstr>
      <vt:lpstr>Présentation PowerPoint</vt:lpstr>
      <vt:lpstr>Multimodality environment: general features and affordances  (LMS- Learning Management System)</vt:lpstr>
      <vt:lpstr>CoMeRE model (ODD)</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Thierry</dc:creator>
  <cp:lastModifiedBy>Thierry</cp:lastModifiedBy>
  <cp:revision>164</cp:revision>
  <dcterms:created xsi:type="dcterms:W3CDTF">2014-08-12T12:42:49Z</dcterms:created>
  <dcterms:modified xsi:type="dcterms:W3CDTF">2015-10-31T17:22:39Z</dcterms:modified>
</cp:coreProperties>
</file>