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8" r:id="rId5"/>
    <p:sldId id="264" r:id="rId6"/>
    <p:sldId id="270" r:id="rId7"/>
    <p:sldId id="272" r:id="rId8"/>
    <p:sldId id="280" r:id="rId9"/>
    <p:sldId id="273" r:id="rId10"/>
    <p:sldId id="274" r:id="rId11"/>
    <p:sldId id="275" r:id="rId12"/>
    <p:sldId id="265" r:id="rId13"/>
    <p:sldId id="276" r:id="rId14"/>
    <p:sldId id="267" r:id="rId15"/>
    <p:sldId id="277" r:id="rId16"/>
    <p:sldId id="278" r:id="rId17"/>
    <p:sldId id="289" r:id="rId18"/>
    <p:sldId id="279" r:id="rId19"/>
    <p:sldId id="282" r:id="rId20"/>
    <p:sldId id="283" r:id="rId21"/>
    <p:sldId id="284" r:id="rId22"/>
    <p:sldId id="298" r:id="rId23"/>
    <p:sldId id="299" r:id="rId24"/>
    <p:sldId id="290" r:id="rId25"/>
    <p:sldId id="281" r:id="rId26"/>
    <p:sldId id="291" r:id="rId27"/>
    <p:sldId id="292" r:id="rId28"/>
    <p:sldId id="293" r:id="rId29"/>
    <p:sldId id="294" r:id="rId30"/>
    <p:sldId id="295" r:id="rId31"/>
    <p:sldId id="296" r:id="rId32"/>
    <p:sldId id="263" r:id="rId33"/>
    <p:sldId id="300" r:id="rId34"/>
    <p:sldId id="297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" id="{D2A69CD0-1C57-934A-8273-C8CE15FB80A5}">
          <p14:sldIdLst>
            <p14:sldId id="257"/>
          </p14:sldIdLst>
        </p14:section>
        <p14:section name="Introduction" id="{6BD308C0-FF81-F049-BE42-6CE2CDC09552}">
          <p14:sldIdLst>
            <p14:sldId id="258"/>
            <p14:sldId id="259"/>
            <p14:sldId id="268"/>
            <p14:sldId id="264"/>
            <p14:sldId id="270"/>
            <p14:sldId id="272"/>
          </p14:sldIdLst>
        </p14:section>
        <p14:section name="I. Les RSN comme sources primaires" id="{371A765A-CE23-704D-9C63-4246BB8560CE}">
          <p14:sldIdLst>
            <p14:sldId id="280"/>
            <p14:sldId id="273"/>
            <p14:sldId id="274"/>
            <p14:sldId id="275"/>
            <p14:sldId id="265"/>
            <p14:sldId id="276"/>
            <p14:sldId id="267"/>
            <p14:sldId id="277"/>
            <p14:sldId id="278"/>
            <p14:sldId id="289"/>
          </p14:sldIdLst>
        </p14:section>
        <p14:section name="II. Le rôle des utilisateurs dans la diffusion de l'information sur Twitter" id="{068D7073-E8E4-3540-AF20-D310BDEFAC0D}">
          <p14:sldIdLst>
            <p14:sldId id="279"/>
            <p14:sldId id="282"/>
            <p14:sldId id="283"/>
            <p14:sldId id="284"/>
            <p14:sldId id="298"/>
            <p14:sldId id="299"/>
            <p14:sldId id="290"/>
          </p14:sldIdLst>
        </p14:section>
        <p14:section name="III. Les RSN, les mémoires et l'histoire" id="{1354D32B-7FC9-6D4A-9800-E24060DCA286}">
          <p14:sldIdLst>
            <p14:sldId id="281"/>
            <p14:sldId id="291"/>
            <p14:sldId id="292"/>
            <p14:sldId id="293"/>
            <p14:sldId id="294"/>
            <p14:sldId id="295"/>
            <p14:sldId id="296"/>
          </p14:sldIdLst>
        </p14:section>
        <p14:section name="Conclusion" id="{8B21EB6E-CF42-1A42-A65B-AEAE0F628BA7}">
          <p14:sldIdLst>
            <p14:sldId id="263"/>
            <p14:sldId id="300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368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C7B63-2586-E44A-B711-BA125E965DB0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DFB53-C638-DF47-97AA-6ED05CE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7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A466-186B-8343-891D-0421A5BAD19A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0AA2-87FB-4940-A014-0830980E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8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Pérennisation ne</a:t>
            </a:r>
            <a:r>
              <a:rPr lang="fr-FR" baseline="0" dirty="0" smtClean="0"/>
              <a:t> sera pas abordée ici. Surtout insistance sur les outils et conséquences </a:t>
            </a:r>
            <a:r>
              <a:rPr lang="fr-FR" baseline="0" dirty="0" err="1" smtClean="0"/>
              <a:t>méthodo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épistémo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0AA2-87FB-4940-A014-0830980E58E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08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r-CH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44071"/>
            <a:ext cx="9144000" cy="1470025"/>
          </a:xfrm>
          <a:solidFill>
            <a:schemeClr val="bg1"/>
          </a:solidFill>
        </p:spPr>
        <p:txBody>
          <a:bodyPr lIns="252000" tIns="252000" rIns="252000" bIns="252000" anchor="b" anchorCtr="0"/>
          <a:lstStyle>
            <a:lvl1pPr algn="ctr">
              <a:defRPr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006743"/>
            <a:ext cx="9144000" cy="1127896"/>
          </a:xfrm>
          <a:solidFill>
            <a:schemeClr val="bg1"/>
          </a:solidFill>
        </p:spPr>
        <p:txBody>
          <a:bodyPr lIns="252000" tIns="252000" rIns="252000" bIns="252000"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17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24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17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5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0167" y="4373802"/>
            <a:ext cx="4543833" cy="2484198"/>
          </a:xfrm>
          <a:solidFill>
            <a:srgbClr val="FFFFFF"/>
          </a:solidFill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00167" y="0"/>
            <a:ext cx="4543833" cy="4373802"/>
          </a:xfrm>
          <a:solidFill>
            <a:srgbClr val="FFFFFF"/>
          </a:solidFill>
        </p:spPr>
        <p:txBody>
          <a:bodyPr anchor="b">
            <a:normAutofit/>
          </a:bodyPr>
          <a:lstStyle>
            <a:lvl1pPr marL="0" indent="0" algn="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316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4648200" cy="2196978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2196978"/>
            <a:ext cx="4648200" cy="4661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21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57200" y="1478106"/>
            <a:ext cx="82296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0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457200" y="1478106"/>
            <a:ext cx="82296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2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80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74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27/05/16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12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180000" tIns="180000" rIns="180000" bIns="180000" rtlCol="0" anchor="ctr">
            <a:norm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Thin"/>
                <a:cs typeface="Helvetica Neue Thin"/>
              </a:defRPr>
            </a:lvl1pPr>
          </a:lstStyle>
          <a:p>
            <a:fld id="{B564D800-CBD2-5F4E-A56F-8D0F4BCFF1C9}" type="datetimeFigureOut">
              <a:rPr lang="fr-FR" smtClean="0"/>
              <a:pPr/>
              <a:t>27/05/16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Thin"/>
                <a:cs typeface="Helvetica Neue Thin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Thin"/>
                <a:cs typeface="Helvetica Neue Thin"/>
              </a:defRPr>
            </a:lvl1pPr>
          </a:lstStyle>
          <a:p>
            <a:fld id="{E42D81BA-5557-2641-984A-44D8DF1173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3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Thin"/>
          <a:ea typeface="+mj-ea"/>
          <a:cs typeface="Helvetica Neue Thin"/>
        </a:defRPr>
      </a:lvl1pPr>
    </p:titleStyle>
    <p:bodyStyle>
      <a:lvl1pPr marL="342900" indent="-342900" algn="l" defTabSz="457200" rtl="0" eaLnBrk="1" latinLnBrk="0" hangingPunct="1">
        <a:lnSpc>
          <a:spcPct val="95000"/>
        </a:lnSpc>
        <a:spcBef>
          <a:spcPts val="1800"/>
        </a:spcBef>
        <a:spcAft>
          <a:spcPts val="500"/>
        </a:spcAft>
        <a:buFont typeface="Lucida Grande"/>
        <a:buChar char="–"/>
        <a:defRPr sz="2800" kern="1200">
          <a:solidFill>
            <a:schemeClr val="tx1"/>
          </a:solidFill>
          <a:latin typeface="Helvetica Neue Thin"/>
          <a:ea typeface="+mn-ea"/>
          <a:cs typeface="Helvetica Neue Thin"/>
        </a:defRPr>
      </a:lvl1pPr>
      <a:lvl2pPr marL="742950" indent="-285750" algn="l" defTabSz="457200" rtl="0" eaLnBrk="1" latinLnBrk="0" hangingPunct="1">
        <a:lnSpc>
          <a:spcPct val="95000"/>
        </a:lnSpc>
        <a:spcBef>
          <a:spcPts val="300"/>
        </a:spcBef>
        <a:spcAft>
          <a:spcPts val="600"/>
        </a:spcAft>
        <a:buFont typeface="Lucida Grande"/>
        <a:buChar char="–"/>
        <a:defRPr sz="2400" kern="1200">
          <a:solidFill>
            <a:schemeClr val="tx1"/>
          </a:solidFill>
          <a:latin typeface="Helvetica Neue Thin"/>
          <a:ea typeface="+mn-ea"/>
          <a:cs typeface="Helvetica Neue Thin"/>
        </a:defRPr>
      </a:lvl2pPr>
      <a:lvl3pPr marL="1143000" indent="-228600" algn="l" defTabSz="457200" rtl="0" eaLnBrk="1" latinLnBrk="0" hangingPunct="1">
        <a:lnSpc>
          <a:spcPct val="95000"/>
        </a:lnSpc>
        <a:spcBef>
          <a:spcPts val="300"/>
        </a:spcBef>
        <a:spcAft>
          <a:spcPts val="600"/>
        </a:spcAft>
        <a:buFont typeface="Lucida Grande"/>
        <a:buChar char="–"/>
        <a:defRPr sz="2000" kern="1200">
          <a:solidFill>
            <a:schemeClr val="tx1"/>
          </a:solidFill>
          <a:latin typeface="Helvetica Neue Thin"/>
          <a:ea typeface="+mn-ea"/>
          <a:cs typeface="Helvetica Neue Thin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spcAft>
          <a:spcPts val="600"/>
        </a:spcAft>
        <a:buFont typeface="Lucida Grande"/>
        <a:buChar char="–"/>
        <a:defRPr sz="1600" kern="1200">
          <a:solidFill>
            <a:schemeClr val="tx1"/>
          </a:solidFill>
          <a:latin typeface="Helvetica Neue Thin"/>
          <a:ea typeface="+mn-ea"/>
          <a:cs typeface="Helvetica Neue Thin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Lucida Grande"/>
        <a:buChar char="–"/>
        <a:defRPr sz="2000" kern="1200">
          <a:solidFill>
            <a:schemeClr val="tx1"/>
          </a:solidFill>
          <a:latin typeface="Helvetica Neue Thin"/>
          <a:ea typeface="+mn-ea"/>
          <a:cs typeface="Helvetica Neue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://www.blogdumoderateur.com/chiffres-googl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lina-corpus-465-cleaned-drama-networks-superposter-900p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H" sz="3200" dirty="0"/>
              <a:t>Les réseaux sociaux numériques</a:t>
            </a:r>
            <a:r>
              <a:rPr lang="fr-CH" sz="3200" dirty="0" smtClean="0"/>
              <a:t>,</a:t>
            </a:r>
            <a:br>
              <a:rPr lang="fr-CH" sz="3200" dirty="0" smtClean="0"/>
            </a:br>
            <a:r>
              <a:rPr lang="fr-CH" sz="3200" dirty="0" smtClean="0"/>
              <a:t>source </a:t>
            </a:r>
            <a:r>
              <a:rPr lang="fr-CH" sz="3200" dirty="0"/>
              <a:t>primaire pour </a:t>
            </a:r>
            <a:r>
              <a:rPr lang="fr-CH" sz="3200" dirty="0" smtClean="0"/>
              <a:t>l’historien.ne</a:t>
            </a:r>
            <a:endParaRPr lang="fr-FR" sz="32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Frédéric Clavert, Université de Lausanne</a:t>
            </a:r>
            <a:br>
              <a:rPr lang="fr-FR" sz="1800" dirty="0" smtClean="0"/>
            </a:br>
            <a:r>
              <a:rPr lang="fr-FR" sz="1800" dirty="0" smtClean="0"/>
              <a:t>Premier congrès de la SPHM, 26-27 mai 2016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2317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nouveauté?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L’abondance de source est une problématique historienne qui marque l’ensemble du XXe siècle</a:t>
            </a:r>
          </a:p>
          <a:p>
            <a:r>
              <a:rPr lang="fr-FR" dirty="0" smtClean="0"/>
              <a:t>Engendre usage de l’informatique dès la naissance de celle-ci:</a:t>
            </a:r>
          </a:p>
          <a:p>
            <a:pPr lvl="1"/>
            <a:r>
              <a:rPr lang="fr-FR" sz="2000" cap="small" dirty="0"/>
              <a:t>François Furet</a:t>
            </a:r>
            <a:r>
              <a:rPr lang="fr-FR" sz="2000" dirty="0"/>
              <a:t> et </a:t>
            </a:r>
            <a:r>
              <a:rPr lang="fr-FR" sz="2000" cap="small" dirty="0"/>
              <a:t>Adeline Daumard</a:t>
            </a:r>
            <a:r>
              <a:rPr lang="fr-FR" sz="2000" dirty="0"/>
              <a:t>, « Méthodes de l’Histoire sociale: les Archives notariales et la Mécanographie », </a:t>
            </a:r>
            <a:r>
              <a:rPr lang="fr-FR" sz="2000" i="1" dirty="0"/>
              <a:t>Annales ESC</a:t>
            </a:r>
            <a:r>
              <a:rPr lang="fr-FR" sz="2000" dirty="0"/>
              <a:t> 14 (4), 1959, pp. 676‑693.</a:t>
            </a:r>
          </a:p>
          <a:p>
            <a:pPr lvl="1"/>
            <a:r>
              <a:rPr lang="fr-FR" sz="2000" cap="small" dirty="0"/>
              <a:t>Paul </a:t>
            </a:r>
            <a:r>
              <a:rPr lang="fr-FR" sz="2000" cap="small" dirty="0" err="1"/>
              <a:t>Garelli</a:t>
            </a:r>
            <a:r>
              <a:rPr lang="fr-FR" sz="2000" dirty="0"/>
              <a:t> et </a:t>
            </a:r>
            <a:r>
              <a:rPr lang="fr-FR" sz="2000" cap="small" dirty="0"/>
              <a:t>Jean-Claude </a:t>
            </a:r>
            <a:r>
              <a:rPr lang="fr-FR" sz="2000" cap="small" dirty="0" err="1"/>
              <a:t>Gardin</a:t>
            </a:r>
            <a:r>
              <a:rPr lang="fr-FR" sz="2000" dirty="0"/>
              <a:t>, « Étude par ordinateurs des établissements assyriens en Cappadoce », </a:t>
            </a:r>
            <a:r>
              <a:rPr lang="fr-FR" sz="2000" i="1" dirty="0"/>
              <a:t>Annales ESC</a:t>
            </a:r>
            <a:r>
              <a:rPr lang="fr-FR" sz="2000" dirty="0"/>
              <a:t> 16 (5), 1961, pp. 837‑876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9570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rupture quantitative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La nouveauté tient dans la rupture quantitative</a:t>
            </a:r>
          </a:p>
          <a:p>
            <a:pPr lvl="1"/>
            <a:r>
              <a:rPr lang="fr-FR" dirty="0" smtClean="0"/>
              <a:t>Les </a:t>
            </a:r>
            <a:r>
              <a:rPr lang="fr-FR" i="1" dirty="0" err="1" smtClean="0"/>
              <a:t>crawlers</a:t>
            </a:r>
            <a:r>
              <a:rPr lang="fr-FR" i="1" dirty="0" smtClean="0"/>
              <a:t> </a:t>
            </a:r>
            <a:r>
              <a:rPr lang="fr-FR" dirty="0" smtClean="0"/>
              <a:t>de Google visitent 20 milliards de sites par jour (2015)</a:t>
            </a:r>
          </a:p>
          <a:p>
            <a:pPr lvl="1"/>
            <a:r>
              <a:rPr lang="fr-FR" sz="1800" dirty="0"/>
              <a:t>Source</a:t>
            </a:r>
            <a:r>
              <a:rPr lang="fr-FR" sz="1800" dirty="0" smtClean="0"/>
              <a:t>: </a:t>
            </a:r>
            <a:r>
              <a:rPr lang="fr-FR" sz="1800" dirty="0" smtClean="0">
                <a:hlinkClick r:id="rId2"/>
              </a:rPr>
              <a:t>Le blog du modérateur</a:t>
            </a:r>
            <a:endParaRPr lang="fr-FR" sz="1800" dirty="0" smtClean="0"/>
          </a:p>
          <a:p>
            <a:r>
              <a:rPr lang="fr-FR" dirty="0" err="1" smtClean="0"/>
              <a:t>Twitter</a:t>
            </a:r>
            <a:endParaRPr lang="fr-FR" dirty="0" smtClean="0"/>
          </a:p>
          <a:p>
            <a:pPr lvl="1"/>
            <a:r>
              <a:rPr lang="fr-FR" dirty="0" smtClean="0"/>
              <a:t>Un demi milliard de </a:t>
            </a:r>
            <a:r>
              <a:rPr lang="fr-FR" dirty="0" err="1" smtClean="0"/>
              <a:t>tweets</a:t>
            </a:r>
            <a:r>
              <a:rPr lang="fr-FR" dirty="0" smtClean="0"/>
              <a:t> / jours</a:t>
            </a:r>
          </a:p>
          <a:p>
            <a:r>
              <a:rPr lang="fr-FR" dirty="0" smtClean="0"/>
              <a:t>Facebook</a:t>
            </a:r>
          </a:p>
          <a:p>
            <a:pPr lvl="1"/>
            <a:r>
              <a:rPr lang="fr-FR" dirty="0" smtClean="0"/>
              <a:t>4100 statuts </a:t>
            </a:r>
            <a:r>
              <a:rPr lang="fr-FR" dirty="0" err="1" smtClean="0"/>
              <a:t>patagés</a:t>
            </a:r>
            <a:r>
              <a:rPr lang="fr-FR" dirty="0" smtClean="0"/>
              <a:t> / seconde</a:t>
            </a:r>
          </a:p>
          <a:p>
            <a:r>
              <a:rPr lang="fr-FR" dirty="0" smtClean="0"/>
              <a:t>Production imprimée française au XIXe siècle: entre 10 000 (1850) et un peu plus de 30 000 (1913) livres par an</a:t>
            </a:r>
          </a:p>
          <a:p>
            <a:pPr lvl="1"/>
            <a:r>
              <a:rPr lang="fr-FR" sz="1800" dirty="0" err="1" smtClean="0"/>
              <a:t>Charle</a:t>
            </a:r>
            <a:r>
              <a:rPr lang="fr-FR" sz="1800" dirty="0" smtClean="0"/>
              <a:t>, C., </a:t>
            </a:r>
            <a:r>
              <a:rPr lang="fr-FR" sz="1800" i="1" dirty="0" smtClean="0"/>
              <a:t>Les intellectuels en Europe au XIXe siècle, </a:t>
            </a:r>
            <a:r>
              <a:rPr lang="fr-FR" sz="1800" dirty="0" smtClean="0"/>
              <a:t>Paris: Seuil</a:t>
            </a:r>
          </a:p>
        </p:txBody>
      </p:sp>
    </p:spTree>
    <p:extLst>
      <p:ext uri="{BB962C8B-B14F-4D97-AF65-F5344CB8AC3E}">
        <p14:creationId xmlns:p14="http://schemas.microsoft.com/office/powerpoint/2010/main" val="370082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Abondance, flux et lecture distante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Force l’</a:t>
            </a:r>
            <a:r>
              <a:rPr lang="fr-FR" dirty="0" err="1" smtClean="0"/>
              <a:t>historien.ne</a:t>
            </a:r>
            <a:r>
              <a:rPr lang="fr-FR" dirty="0" smtClean="0"/>
              <a:t> à faire appel à des outils spécifiques pour</a:t>
            </a:r>
          </a:p>
          <a:p>
            <a:pPr lvl="1"/>
            <a:r>
              <a:rPr lang="fr-FR" dirty="0" smtClean="0"/>
              <a:t>Capter les sources primaires en flux que sont les RSN,</a:t>
            </a:r>
          </a:p>
          <a:p>
            <a:pPr lvl="1"/>
            <a:r>
              <a:rPr lang="fr-FR" dirty="0" smtClean="0"/>
              <a:t>Analyser ces sources,</a:t>
            </a:r>
          </a:p>
          <a:p>
            <a:pPr lvl="1"/>
            <a:r>
              <a:rPr lang="fr-FR" dirty="0" smtClean="0"/>
              <a:t>Pérenniser ces sources.</a:t>
            </a:r>
          </a:p>
          <a:p>
            <a:r>
              <a:rPr lang="fr-FR" dirty="0" smtClean="0"/>
              <a:t>Nécessité de faire appel à un ensemble de méthodologies: Lecture Distante</a:t>
            </a:r>
          </a:p>
        </p:txBody>
      </p:sp>
    </p:spTree>
    <p:extLst>
      <p:ext uri="{BB962C8B-B14F-4D97-AF65-F5344CB8AC3E}">
        <p14:creationId xmlns:p14="http://schemas.microsoft.com/office/powerpoint/2010/main" val="360029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Lecture distante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312275" cy="4525963"/>
          </a:xfrm>
        </p:spPr>
        <p:txBody>
          <a:bodyPr/>
          <a:lstStyle/>
          <a:p>
            <a:r>
              <a:rPr lang="fr-FR" cap="small" dirty="0"/>
              <a:t>Moretti</a:t>
            </a:r>
            <a:r>
              <a:rPr lang="fr-FR" dirty="0"/>
              <a:t> Franco, </a:t>
            </a:r>
            <a:r>
              <a:rPr lang="fr-FR" i="1" dirty="0"/>
              <a:t>Graphs, </a:t>
            </a:r>
            <a:r>
              <a:rPr lang="fr-FR" i="1" dirty="0" err="1"/>
              <a:t>Maps</a:t>
            </a:r>
            <a:r>
              <a:rPr lang="fr-FR" i="1" dirty="0"/>
              <a:t>, </a:t>
            </a:r>
            <a:r>
              <a:rPr lang="fr-FR" i="1" dirty="0" err="1"/>
              <a:t>Trees</a:t>
            </a:r>
            <a:r>
              <a:rPr lang="fr-FR" i="1" dirty="0"/>
              <a:t>: Abstract </a:t>
            </a:r>
            <a:r>
              <a:rPr lang="fr-FR" i="1" dirty="0" err="1"/>
              <a:t>Models</a:t>
            </a:r>
            <a:r>
              <a:rPr lang="fr-FR" i="1" dirty="0"/>
              <a:t> for </a:t>
            </a:r>
            <a:r>
              <a:rPr lang="fr-FR" i="1" dirty="0" err="1"/>
              <a:t>Literary</a:t>
            </a:r>
            <a:r>
              <a:rPr lang="fr-FR" i="1" dirty="0"/>
              <a:t> </a:t>
            </a:r>
            <a:r>
              <a:rPr lang="fr-FR" i="1" dirty="0" err="1"/>
              <a:t>History</a:t>
            </a:r>
            <a:r>
              <a:rPr lang="fr-FR" dirty="0"/>
              <a:t>, Verso, 2007.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9781844671854-frontcover-9295b981728950f2f2d62197e0faf06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04" y="1600200"/>
            <a:ext cx="3340595" cy="50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7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outils à disposition</a:t>
            </a:r>
            <a:endParaRPr lang="fr-FR" dirty="0"/>
          </a:p>
        </p:txBody>
      </p:sp>
      <p:pic>
        <p:nvPicPr>
          <p:cNvPr id="4" name="Image 3" descr="02-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8" y="1417638"/>
            <a:ext cx="2740302" cy="2740302"/>
          </a:xfrm>
          <a:prstGeom prst="rect">
            <a:avLst/>
          </a:prstGeom>
        </p:spPr>
      </p:pic>
      <p:pic>
        <p:nvPicPr>
          <p:cNvPr id="5" name="Image 4" descr="dendogram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5240"/>
            <a:ext cx="3816350" cy="2552700"/>
          </a:xfrm>
          <a:prstGeom prst="rect">
            <a:avLst/>
          </a:prstGeom>
        </p:spPr>
      </p:pic>
      <p:pic>
        <p:nvPicPr>
          <p:cNvPr id="6" name="Image 5" descr="EHNE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72" y="3931566"/>
            <a:ext cx="3661128" cy="2926433"/>
          </a:xfrm>
          <a:prstGeom prst="rect">
            <a:avLst/>
          </a:prstGeom>
        </p:spPr>
      </p:pic>
      <p:pic>
        <p:nvPicPr>
          <p:cNvPr id="7" name="Image 6" descr="papermachines_screensh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93956"/>
            <a:ext cx="4406634" cy="24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L’exemple du projet #ww1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Tweets</a:t>
            </a:r>
            <a:r>
              <a:rPr lang="fr-FR" dirty="0" smtClean="0"/>
              <a:t> moissonnés sur la base de mots clés</a:t>
            </a:r>
          </a:p>
          <a:p>
            <a:pPr lvl="1"/>
            <a:r>
              <a:rPr lang="fr-FR" dirty="0" smtClean="0"/>
              <a:t>Streaming API</a:t>
            </a:r>
          </a:p>
          <a:p>
            <a:pPr lvl="1"/>
            <a:r>
              <a:rPr lang="fr-FR" dirty="0" smtClean="0"/>
              <a:t>Anticiper le flux</a:t>
            </a:r>
          </a:p>
          <a:p>
            <a:r>
              <a:rPr lang="fr-FR" dirty="0" smtClean="0"/>
              <a:t>Stockés dans une base de données</a:t>
            </a:r>
          </a:p>
          <a:p>
            <a:r>
              <a:rPr lang="fr-FR" dirty="0" smtClean="0"/>
              <a:t>Exportés en fonction des besoins de la recherche</a:t>
            </a:r>
          </a:p>
          <a:p>
            <a:r>
              <a:rPr lang="fr-FR" dirty="0" smtClean="0"/>
              <a:t>Traités avec des logiciels</a:t>
            </a:r>
          </a:p>
          <a:p>
            <a:pPr lvl="1"/>
            <a:r>
              <a:rPr lang="fr-FR" dirty="0" smtClean="0"/>
              <a:t>De fouille de texte</a:t>
            </a:r>
          </a:p>
          <a:p>
            <a:pPr lvl="1"/>
            <a:r>
              <a:rPr lang="fr-FR" dirty="0" smtClean="0"/>
              <a:t>De visualisation réseaux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30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#ww1 – 1</a:t>
            </a:r>
            <a:r>
              <a:rPr lang="fr-FR" baseline="30000" dirty="0" smtClean="0"/>
              <a:t>er</a:t>
            </a:r>
            <a:r>
              <a:rPr lang="fr-FR" dirty="0" smtClean="0"/>
              <a:t> avril 2014-13 avril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</a:t>
            </a:r>
            <a:r>
              <a:rPr lang="fr-FR" dirty="0"/>
              <a:t> 096 968 de </a:t>
            </a:r>
            <a:r>
              <a:rPr lang="fr-FR" dirty="0" err="1" smtClean="0"/>
              <a:t>tweets</a:t>
            </a:r>
            <a:endParaRPr lang="fr-FR" dirty="0" smtClean="0"/>
          </a:p>
          <a:p>
            <a:pPr lvl="1"/>
            <a:r>
              <a:rPr lang="fr-FR" dirty="0" smtClean="0"/>
              <a:t>2/3 de </a:t>
            </a:r>
            <a:r>
              <a:rPr lang="fr-FR" dirty="0" err="1" smtClean="0"/>
              <a:t>retweets</a:t>
            </a:r>
            <a:r>
              <a:rPr lang="fr-FR" dirty="0" smtClean="0"/>
              <a:t> (citations d’autres </a:t>
            </a:r>
            <a:r>
              <a:rPr lang="fr-FR" dirty="0" err="1" smtClean="0"/>
              <a:t>tweets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CH" dirty="0" smtClean="0"/>
              <a:t>542</a:t>
            </a:r>
            <a:r>
              <a:rPr lang="fr-CH" dirty="0"/>
              <a:t> 570 comptes </a:t>
            </a:r>
            <a:r>
              <a:rPr lang="fr-CH" dirty="0" smtClean="0"/>
              <a:t>différents (personnes</a:t>
            </a:r>
            <a:r>
              <a:rPr lang="fr-CH" dirty="0"/>
              <a:t>, </a:t>
            </a:r>
            <a:r>
              <a:rPr lang="fr-CH" dirty="0" smtClean="0"/>
              <a:t>institutions</a:t>
            </a:r>
            <a:r>
              <a:rPr lang="fr-CH" dirty="0"/>
              <a:t>, </a:t>
            </a:r>
            <a:r>
              <a:rPr lang="fr-CH" dirty="0" smtClean="0"/>
              <a:t>«</a:t>
            </a:r>
            <a:r>
              <a:rPr lang="fr-CH" dirty="0"/>
              <a:t> projets » ou </a:t>
            </a:r>
            <a:r>
              <a:rPr lang="fr-CH" i="1" dirty="0" smtClean="0"/>
              <a:t>bots</a:t>
            </a:r>
            <a:r>
              <a:rPr lang="fr-CH" dirty="0" smtClean="0"/>
              <a:t>)</a:t>
            </a:r>
            <a:endParaRPr lang="fr-FR" dirty="0"/>
          </a:p>
          <a:p>
            <a:pPr lvl="1"/>
            <a:r>
              <a:rPr lang="fr-CH" dirty="0" smtClean="0"/>
              <a:t>124</a:t>
            </a:r>
            <a:r>
              <a:rPr lang="fr-CH" dirty="0"/>
              <a:t> 424 </a:t>
            </a:r>
            <a:r>
              <a:rPr lang="fr-CH" dirty="0" smtClean="0"/>
              <a:t>hashtags / plus de 50% des tweets contiennent #ww1</a:t>
            </a:r>
            <a:endParaRPr lang="fr-CH" dirty="0"/>
          </a:p>
          <a:p>
            <a:pPr lvl="1"/>
            <a:r>
              <a:rPr lang="fr-FR" dirty="0" smtClean="0"/>
              <a:t>Peu de bruit (Somme / Verdun / 11Nov)</a:t>
            </a:r>
          </a:p>
        </p:txBody>
      </p:sp>
    </p:spTree>
    <p:extLst>
      <p:ext uri="{BB962C8B-B14F-4D97-AF65-F5344CB8AC3E}">
        <p14:creationId xmlns:p14="http://schemas.microsoft.com/office/powerpoint/2010/main" val="66795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82995" y="164840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ww1, </a:t>
            </a:r>
            <a:r>
              <a:rPr lang="fr-FR" dirty="0" err="1"/>
              <a:t>wwi</a:t>
            </a:r>
            <a:r>
              <a:rPr lang="fr-FR" dirty="0"/>
              <a:t>, </a:t>
            </a:r>
            <a:r>
              <a:rPr lang="fr-FR" dirty="0" err="1"/>
              <a:t>wwiafrica</a:t>
            </a:r>
            <a:r>
              <a:rPr lang="fr-FR" dirty="0"/>
              <a:t>, 1gm, 1GM, 1wk, wk1, 1Weltkrieg, centenaire, centenaire14, centenaire1914, </a:t>
            </a:r>
            <a:r>
              <a:rPr lang="fr-FR" dirty="0" err="1"/>
              <a:t>GrandeGuerre</a:t>
            </a:r>
            <a:r>
              <a:rPr lang="fr-FR" dirty="0"/>
              <a:t>, centenaire2014, </a:t>
            </a:r>
            <a:r>
              <a:rPr lang="fr-FR" dirty="0" err="1"/>
              <a:t>centenary</a:t>
            </a:r>
            <a:r>
              <a:rPr lang="fr-FR" dirty="0"/>
              <a:t>, </a:t>
            </a:r>
            <a:r>
              <a:rPr lang="fr-FR" dirty="0" err="1"/>
              <a:t>fww</a:t>
            </a:r>
            <a:r>
              <a:rPr lang="fr-FR" dirty="0"/>
              <a:t>, WW1centenary, 1418Centenary, 1ereGuerreMondiale, </a:t>
            </a:r>
            <a:r>
              <a:rPr lang="fr-FR" dirty="0" err="1"/>
              <a:t>WWIcentenary</a:t>
            </a:r>
            <a:r>
              <a:rPr lang="fr-FR" dirty="0"/>
              <a:t>, 1j1p, 11NOV, 11novembre, WWI, </a:t>
            </a:r>
            <a:r>
              <a:rPr lang="fr-FR" dirty="0" err="1"/>
              <a:t>poppies</a:t>
            </a:r>
            <a:r>
              <a:rPr lang="fr-FR" dirty="0"/>
              <a:t>, </a:t>
            </a:r>
            <a:r>
              <a:rPr lang="fr-FR" dirty="0" err="1"/>
              <a:t>WomenHeroesofWWI</a:t>
            </a:r>
            <a:r>
              <a:rPr lang="fr-FR" dirty="0"/>
              <a:t>, </a:t>
            </a:r>
            <a:r>
              <a:rPr lang="fr-FR" dirty="0" err="1"/>
              <a:t>womenofworldwarone</a:t>
            </a:r>
            <a:r>
              <a:rPr lang="fr-FR" dirty="0"/>
              <a:t>, womenofww1, </a:t>
            </a:r>
            <a:r>
              <a:rPr lang="fr-FR" dirty="0" err="1"/>
              <a:t>womenofwwi</a:t>
            </a:r>
            <a:r>
              <a:rPr lang="fr-FR" dirty="0"/>
              <a:t>, womenww1, ww1athome, </a:t>
            </a:r>
            <a:r>
              <a:rPr lang="fr-FR" dirty="0" err="1"/>
              <a:t>greatwar</a:t>
            </a:r>
            <a:r>
              <a:rPr lang="fr-FR" dirty="0"/>
              <a:t>, 100years, </a:t>
            </a:r>
            <a:r>
              <a:rPr lang="fr-FR" dirty="0" err="1"/>
              <a:t>firstworldwar</a:t>
            </a:r>
            <a:r>
              <a:rPr lang="fr-FR" dirty="0"/>
              <a:t>, Verdun, Verdun2016, Somme, </a:t>
            </a:r>
            <a:r>
              <a:rPr lang="fr-FR" dirty="0" err="1"/>
              <a:t>PoilusVerdun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01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z_DH-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II. Diffusion de l’information et rôle de l’utilisateur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880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Utilisateurs et informations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Les réseaux sociaux se sont orientés vers la diffusion de l’information</a:t>
            </a:r>
          </a:p>
          <a:p>
            <a:pPr lvl="1"/>
            <a:r>
              <a:rPr lang="fr-FR" dirty="0" smtClean="0"/>
              <a:t>Evidence dès le départ pour </a:t>
            </a:r>
            <a:r>
              <a:rPr lang="fr-FR" dirty="0" err="1" smtClean="0"/>
              <a:t>Twitter</a:t>
            </a:r>
            <a:r>
              <a:rPr lang="fr-FR" dirty="0" smtClean="0"/>
              <a:t> (2009)</a:t>
            </a:r>
          </a:p>
          <a:p>
            <a:pPr lvl="1"/>
            <a:r>
              <a:rPr lang="fr-FR" dirty="0" smtClean="0"/>
              <a:t>Moins évident pour Facebook, mais forte évolution vers cette diffusion</a:t>
            </a:r>
          </a:p>
          <a:p>
            <a:r>
              <a:rPr lang="fr-FR" dirty="0" smtClean="0"/>
              <a:t>Incitations à la </a:t>
            </a:r>
            <a:r>
              <a:rPr lang="fr-FR" dirty="0" err="1" smtClean="0"/>
              <a:t>viralité</a:t>
            </a:r>
            <a:endParaRPr lang="fr-FR" dirty="0" smtClean="0"/>
          </a:p>
          <a:p>
            <a:pPr lvl="1"/>
            <a:r>
              <a:rPr lang="fr-FR" dirty="0" smtClean="0"/>
              <a:t>Modèle économique</a:t>
            </a:r>
          </a:p>
          <a:p>
            <a:pPr lvl="1"/>
            <a:r>
              <a:rPr lang="fr-FR" dirty="0" smtClean="0"/>
              <a:t>Messages courts (</a:t>
            </a:r>
            <a:r>
              <a:rPr lang="fr-FR" dirty="0" err="1" smtClean="0"/>
              <a:t>twitter</a:t>
            </a:r>
            <a:r>
              <a:rPr lang="fr-FR" dirty="0" smtClean="0"/>
              <a:t>) : ressources externes</a:t>
            </a:r>
          </a:p>
          <a:p>
            <a:r>
              <a:rPr lang="fr-FR" dirty="0" smtClean="0"/>
              <a:t>Utilisateur au cœur des réseaux sociaux</a:t>
            </a:r>
          </a:p>
          <a:p>
            <a:pPr lvl="1"/>
            <a:r>
              <a:rPr lang="fr-FR" dirty="0" smtClean="0"/>
              <a:t>Mais dans un cadre, celui de réseaux tournés vers la diffusion rapide, dense et brève d’informations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22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99882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3" t="213" r="4273" b="-213"/>
          <a:stretch/>
        </p:blipFill>
        <p:spPr>
          <a:xfrm>
            <a:off x="0" y="0"/>
            <a:ext cx="9144000" cy="687263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4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Utilisateurs et usages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utilisateurs et l’invention d’usages</a:t>
            </a:r>
          </a:p>
          <a:p>
            <a:r>
              <a:rPr lang="fr-FR" dirty="0" err="1" smtClean="0"/>
              <a:t>Twitter</a:t>
            </a:r>
            <a:r>
              <a:rPr lang="fr-FR" dirty="0" smtClean="0"/>
              <a:t> et les </a:t>
            </a:r>
            <a:r>
              <a:rPr lang="fr-FR" dirty="0" err="1" smtClean="0"/>
              <a:t>hashtags</a:t>
            </a:r>
            <a:endParaRPr lang="fr-FR" dirty="0" smtClean="0"/>
          </a:p>
          <a:p>
            <a:pPr lvl="1"/>
            <a:r>
              <a:rPr lang="fr-FR" dirty="0" smtClean="0"/>
              <a:t>Rejoindre une discussion globale</a:t>
            </a:r>
          </a:p>
          <a:p>
            <a:pPr lvl="1"/>
            <a:r>
              <a:rPr lang="fr-FR" dirty="0" smtClean="0"/>
              <a:t>Ferment d’une communauté</a:t>
            </a:r>
          </a:p>
          <a:p>
            <a:pPr lvl="1"/>
            <a:r>
              <a:rPr lang="fr-FR" dirty="0" smtClean="0"/>
              <a:t>Insister sur un message plus particulier</a:t>
            </a:r>
          </a:p>
          <a:p>
            <a:r>
              <a:rPr lang="fr-FR" dirty="0" smtClean="0"/>
              <a:t>Imbrication de communautés, de discussion à tous les niveaux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08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Hashtags</a:t>
            </a:r>
            <a:r>
              <a:rPr lang="fr-FR" dirty="0" smtClean="0"/>
              <a:t> et mémoire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Nombreux </a:t>
            </a:r>
            <a:r>
              <a:rPr lang="fr-FR" dirty="0" err="1" smtClean="0"/>
              <a:t>hashtags</a:t>
            </a:r>
            <a:r>
              <a:rPr lang="fr-FR" dirty="0" smtClean="0"/>
              <a:t> mémoriels</a:t>
            </a:r>
          </a:p>
          <a:p>
            <a:r>
              <a:rPr lang="fr-FR" dirty="0" smtClean="0"/>
              <a:t>Ne sont pas tous sur le même plan</a:t>
            </a:r>
          </a:p>
          <a:p>
            <a:pPr lvl="1"/>
            <a:r>
              <a:rPr lang="fr-FR" dirty="0" smtClean="0"/>
              <a:t>Du point de vue linguistique (peu de </a:t>
            </a:r>
            <a:r>
              <a:rPr lang="fr-FR" dirty="0" err="1" smtClean="0"/>
              <a:t>hashtags</a:t>
            </a:r>
            <a:r>
              <a:rPr lang="fr-FR" dirty="0" smtClean="0"/>
              <a:t> liés à la Première Guerre mondiale)</a:t>
            </a:r>
          </a:p>
          <a:p>
            <a:pPr lvl="1"/>
            <a:r>
              <a:rPr lang="fr-FR" dirty="0" smtClean="0"/>
              <a:t>Du point de vue des communautés (en nombre)</a:t>
            </a:r>
          </a:p>
          <a:p>
            <a:pPr lvl="1"/>
            <a:r>
              <a:rPr lang="fr-FR" dirty="0" err="1" smtClean="0"/>
              <a:t>Viralité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Un exemple de viralité: le concert annulé du rappeur Black M à Verdun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86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5-18 à 08.4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3" y="191320"/>
            <a:ext cx="71247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9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rtStats(2)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" y="345772"/>
            <a:ext cx="9144000" cy="60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1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 b="5694"/>
          <a:stretch/>
        </p:blipFill>
        <p:spPr>
          <a:xfrm rot="5400000">
            <a:off x="1241177" y="-571992"/>
            <a:ext cx="6890528" cy="803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wit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2" r="59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III. RSN, mémoires</a:t>
            </a:r>
            <a:br>
              <a:rPr lang="fr-FR" dirty="0" smtClean="0"/>
            </a:br>
            <a:r>
              <a:rPr lang="fr-FR" dirty="0" smtClean="0"/>
              <a:t>et histoire</a:t>
            </a:r>
            <a:br>
              <a:rPr lang="fr-FR" dirty="0" smtClean="0"/>
            </a:br>
            <a:r>
              <a:rPr lang="fr-FR" sz="2000" dirty="0" smtClean="0"/>
              <a:t>Approche par l’exemple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1788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05246"/>
              </p:ext>
            </p:extLst>
          </p:nvPr>
        </p:nvGraphicFramePr>
        <p:xfrm>
          <a:off x="382995" y="-20769"/>
          <a:ext cx="8352791" cy="687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3" imgW="5829300" imgH="4800600" progId="Word.Document.12">
                  <p:embed/>
                </p:oleObj>
              </mc:Choice>
              <mc:Fallback>
                <p:oleObj name="Document" r:id="rId3" imgW="5829300" imgH="480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995" y="-20769"/>
                        <a:ext cx="8352791" cy="6878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6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11490"/>
              </p:ext>
            </p:extLst>
          </p:nvPr>
        </p:nvGraphicFramePr>
        <p:xfrm>
          <a:off x="34324" y="443427"/>
          <a:ext cx="9109676" cy="599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r:id="rId3" imgW="5829300" imgH="3835400" progId="Word.Document.12">
                  <p:embed/>
                </p:oleObj>
              </mc:Choice>
              <mc:Fallback>
                <p:oleObj name="Document" r:id="rId3" imgW="5829300" imgH="383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24" y="443427"/>
                        <a:ext cx="9109676" cy="5993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18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ndrogramm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26"/>
            <a:ext cx="9144000" cy="65314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738" y="0"/>
            <a:ext cx="8229600" cy="6122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Thèmes francophones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90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6-05-26 à 06.55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2085" r="1437" b="2060"/>
          <a:stretch/>
        </p:blipFill>
        <p:spPr>
          <a:xfrm>
            <a:off x="122898" y="204818"/>
            <a:ext cx="8889669" cy="651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9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17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L’émergence des réseaux sociaux numériques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3493693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Contexte dit de « Web 2.0 »</a:t>
            </a:r>
          </a:p>
          <a:p>
            <a:pPr lvl="1"/>
            <a:r>
              <a:rPr lang="fr-FR" dirty="0" smtClean="0"/>
              <a:t>Importance de l’utilisateur</a:t>
            </a:r>
          </a:p>
          <a:p>
            <a:r>
              <a:rPr lang="fr-FR" dirty="0" smtClean="0"/>
              <a:t>Mais dès avant le Web 2.0</a:t>
            </a:r>
          </a:p>
          <a:p>
            <a:pPr lvl="1"/>
            <a:r>
              <a:rPr lang="fr-FR" dirty="0" smtClean="0"/>
              <a:t>Par nature, l’hypertexte / l’hyperlien sont « sociaux »</a:t>
            </a:r>
          </a:p>
          <a:p>
            <a:pPr lvl="1"/>
            <a:r>
              <a:rPr lang="fr-FR" dirty="0" smtClean="0"/>
              <a:t>Travaux de Ian Milligan sur </a:t>
            </a:r>
            <a:r>
              <a:rPr lang="fr-FR" dirty="0" err="1" smtClean="0"/>
              <a:t>Geocities</a:t>
            </a:r>
            <a:r>
              <a:rPr lang="fr-FR" dirty="0" smtClean="0"/>
              <a:t> (1994-2009): le web « 1.0 » comme social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302" y="1600200"/>
            <a:ext cx="498369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22528" y="52922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Thèmes anglophones</a:t>
            </a:r>
            <a:endParaRPr lang="fr-FR" dirty="0"/>
          </a:p>
        </p:txBody>
      </p:sp>
      <p:pic>
        <p:nvPicPr>
          <p:cNvPr id="4" name="Image 3" descr="dendrogramm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2" y="7620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6-05-26 à 06.58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" y="127830"/>
            <a:ext cx="8862357" cy="67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6777319298_5b8b4ee00a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r="18413" b="5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3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Rupture / Continuité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Gestion de l’abondance de source primaire est à la fois rupture et continuité</a:t>
            </a:r>
          </a:p>
          <a:p>
            <a:pPr lvl="1"/>
            <a:r>
              <a:rPr lang="fr-FR" dirty="0" smtClean="0"/>
              <a:t>Thème qui n’est pas nouveau</a:t>
            </a:r>
          </a:p>
          <a:p>
            <a:pPr lvl="1"/>
            <a:r>
              <a:rPr lang="fr-FR" dirty="0" smtClean="0"/>
              <a:t>Rupture quantitative avec le web, accentuée par les réseaux sociaux numériques</a:t>
            </a:r>
          </a:p>
          <a:p>
            <a:pPr lvl="2"/>
            <a:r>
              <a:rPr lang="fr-FR" dirty="0" smtClean="0"/>
              <a:t>Textes, images, etc.</a:t>
            </a:r>
          </a:p>
          <a:p>
            <a:r>
              <a:rPr lang="fr-FR" dirty="0" smtClean="0"/>
              <a:t>Se poser la question de la continuité</a:t>
            </a:r>
          </a:p>
          <a:p>
            <a:pPr lvl="1"/>
            <a:r>
              <a:rPr lang="fr-FR" dirty="0" smtClean="0"/>
              <a:t>La circulation de l’information a-t-elle déjà été « sociale »? Marquée par une forme de </a:t>
            </a:r>
            <a:r>
              <a:rPr lang="fr-FR" dirty="0" err="1" smtClean="0"/>
              <a:t>viralité</a:t>
            </a:r>
            <a:r>
              <a:rPr lang="fr-FR" dirty="0" smtClean="0"/>
              <a:t>?</a:t>
            </a:r>
            <a:endParaRPr lang="fr-FR" dirty="0" smtClean="0"/>
          </a:p>
          <a:p>
            <a:pPr lvl="1"/>
            <a:r>
              <a:rPr lang="fr-FR" dirty="0" smtClean="0"/>
              <a:t>Se poser cette question ne doit pas empêcher de penser les ruptures</a:t>
            </a:r>
          </a:p>
          <a:p>
            <a:pPr lvl="2"/>
            <a:r>
              <a:rPr lang="fr-FR" dirty="0" smtClean="0"/>
              <a:t>Notamment celles qui touchent le cœur du métier d’</a:t>
            </a:r>
            <a:r>
              <a:rPr lang="fr-FR" dirty="0" err="1" smtClean="0"/>
              <a:t>historien.ne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60773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Représentations du passé et RSN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Pour le moment, pas de grandes surprises</a:t>
            </a:r>
          </a:p>
          <a:p>
            <a:r>
              <a:rPr lang="fr-FR" dirty="0" smtClean="0"/>
              <a:t>Toutefois, incitation à la </a:t>
            </a:r>
            <a:r>
              <a:rPr lang="fr-FR" dirty="0" err="1" smtClean="0"/>
              <a:t>viralité</a:t>
            </a:r>
            <a:r>
              <a:rPr lang="fr-FR" dirty="0" smtClean="0"/>
              <a:t> tend à favoriser la politisation – en tout cas dans le cas du Centenaire</a:t>
            </a:r>
          </a:p>
          <a:p>
            <a:pPr lvl="1"/>
            <a:r>
              <a:rPr lang="fr-FR" dirty="0" smtClean="0"/>
              <a:t>11 novembre 2014: ceux qui essayent de politiser choquent</a:t>
            </a:r>
          </a:p>
          <a:p>
            <a:pPr lvl="1"/>
            <a:r>
              <a:rPr lang="fr-FR" dirty="0" smtClean="0"/>
              <a:t>11 novembre 2015 (campagnes électorales): début de politisation</a:t>
            </a:r>
          </a:p>
          <a:p>
            <a:pPr lvl="1"/>
            <a:r>
              <a:rPr lang="fr-FR" dirty="0" smtClean="0"/>
              <a:t>Mai 2016: Verdun devient très politique</a:t>
            </a:r>
          </a:p>
          <a:p>
            <a:r>
              <a:rPr lang="fr-FR" dirty="0" err="1" smtClean="0"/>
              <a:t>Viralité</a:t>
            </a:r>
            <a:r>
              <a:rPr lang="fr-FR" dirty="0" smtClean="0"/>
              <a:t> qu’il faut nuancer</a:t>
            </a:r>
          </a:p>
          <a:p>
            <a:pPr lvl="1"/>
            <a:r>
              <a:rPr lang="fr-FR" dirty="0" smtClean="0"/>
              <a:t>Récurrences (11 Novembre)</a:t>
            </a:r>
          </a:p>
          <a:p>
            <a:pPr lvl="1"/>
            <a:r>
              <a:rPr lang="fr-FR" dirty="0" smtClean="0"/>
              <a:t>Se poser la question des « signaux faibles » / ce qui est en dessous du flou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07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5-25 à 16.1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250"/>
            <a:ext cx="9144000" cy="53970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050" y="6100670"/>
            <a:ext cx="858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Cité par </a:t>
            </a:r>
            <a:r>
              <a:rPr lang="fr-FR" dirty="0" err="1" smtClean="0"/>
              <a:t>Boullier</a:t>
            </a:r>
            <a:r>
              <a:rPr lang="fr-FR" dirty="0" smtClean="0"/>
              <a:t>, D., </a:t>
            </a:r>
            <a:r>
              <a:rPr lang="fr-FR" i="1" dirty="0" smtClean="0"/>
              <a:t>Sociologie du numérique,</a:t>
            </a:r>
            <a:br>
              <a:rPr lang="fr-FR" i="1" dirty="0" smtClean="0"/>
            </a:br>
            <a:r>
              <a:rPr lang="fr-FR" dirty="0" smtClean="0"/>
              <a:t>Paris : Armand Colin, édition </a:t>
            </a:r>
            <a:r>
              <a:rPr lang="fr-FR" dirty="0" err="1" smtClean="0"/>
              <a:t>Kindle</a:t>
            </a:r>
            <a:r>
              <a:rPr lang="fr-FR" dirty="0" smtClean="0"/>
              <a:t>, 2016, emplacement 1284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458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mots sur </a:t>
            </a:r>
            <a:r>
              <a:rPr lang="fr-FR" dirty="0" err="1" smtClean="0"/>
              <a:t>Twitter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Insistance sur l’un d’entre eux: </a:t>
            </a:r>
            <a:r>
              <a:rPr lang="fr-FR" dirty="0" err="1" smtClean="0"/>
              <a:t>Twitter</a:t>
            </a:r>
            <a:endParaRPr lang="fr-FR" dirty="0" smtClean="0"/>
          </a:p>
          <a:p>
            <a:pPr lvl="1"/>
            <a:r>
              <a:rPr lang="fr-FR" dirty="0" smtClean="0"/>
              <a:t>Permet de publier des messages courts (140 caractères)</a:t>
            </a:r>
          </a:p>
          <a:p>
            <a:pPr lvl="1"/>
            <a:r>
              <a:rPr lang="fr-FR" dirty="0" smtClean="0"/>
              <a:t>Lien social asymétrique: on peut suivre quelqu’un (voir ses messages sur la </a:t>
            </a:r>
            <a:r>
              <a:rPr lang="fr-FR" i="1" dirty="0" err="1" smtClean="0"/>
              <a:t>timeline</a:t>
            </a:r>
            <a:r>
              <a:rPr lang="fr-FR" dirty="0" smtClean="0"/>
              <a:t>) sans être suivi par lui</a:t>
            </a:r>
          </a:p>
          <a:p>
            <a:pPr lvl="1"/>
            <a:r>
              <a:rPr lang="fr-FR" dirty="0" smtClean="0"/>
              <a:t>Certaines fonctionnalités ont été créées par les utilisateurs: les « </a:t>
            </a:r>
            <a:r>
              <a:rPr lang="fr-FR" dirty="0" err="1" smtClean="0"/>
              <a:t>hashtags</a:t>
            </a:r>
            <a:r>
              <a:rPr lang="fr-FR" dirty="0" smtClean="0"/>
              <a:t> » et les </a:t>
            </a:r>
            <a:r>
              <a:rPr lang="fr-FR" dirty="0" err="1" smtClean="0"/>
              <a:t>retweets</a:t>
            </a:r>
            <a:r>
              <a:rPr lang="fr-FR" dirty="0" smtClean="0"/>
              <a:t> en particulier</a:t>
            </a:r>
          </a:p>
          <a:p>
            <a:pPr lvl="1"/>
            <a:r>
              <a:rPr lang="fr-FR" dirty="0" smtClean="0"/>
              <a:t>Pensé pour la diffusion d’information et la </a:t>
            </a:r>
            <a:r>
              <a:rPr lang="fr-FR" dirty="0" err="1" smtClean="0"/>
              <a:t>viralité</a:t>
            </a:r>
            <a:endParaRPr lang="fr-FR" dirty="0" smtClean="0"/>
          </a:p>
          <a:p>
            <a:r>
              <a:rPr lang="fr-FR" dirty="0" smtClean="0"/>
              <a:t>Intérêt ici pour le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6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Textes et images</a:t>
            </a:r>
            <a:endParaRPr lang="fr-FR" dirty="0"/>
          </a:p>
        </p:txBody>
      </p:sp>
      <p:pic>
        <p:nvPicPr>
          <p:cNvPr id="5" name="Image 4" descr="Capture d’écran 2016-05-25 à 16.4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5" y="1530109"/>
            <a:ext cx="7700210" cy="53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500" dirty="0" smtClean="0"/>
              <a:t>Comment comprendre les représentations du passé sur les RSN?</a:t>
            </a:r>
            <a:endParaRPr lang="fr-FR" sz="3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Les réseaux sociaux numériques comme source primaire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La circulation d’information sur les RSN (le rôle des utilisateurs)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L’influence des RSN sur les relations entre mémoires / passé / histoire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15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rez_DH-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0" b="14631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I. Les RSN comme sources primaires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35786" y="1"/>
            <a:ext cx="360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Historien face à une mer de données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02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gestion de l’abondance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Caractéristique de l’ère numérique: l’abondance</a:t>
            </a:r>
          </a:p>
          <a:p>
            <a:pPr lvl="1"/>
            <a:r>
              <a:rPr lang="fr-FR" dirty="0" smtClean="0"/>
              <a:t>Rosenzweig: si l’on peut la préserver</a:t>
            </a:r>
          </a:p>
          <a:p>
            <a:pPr lvl="1"/>
            <a:r>
              <a:rPr lang="fr-FR" sz="1800" dirty="0" smtClean="0"/>
              <a:t>«</a:t>
            </a:r>
            <a:r>
              <a:rPr lang="fr-FR" sz="1800" dirty="0"/>
              <a:t> Pénurie ou abondance ? Préserver le passé à l’ère du numérique », in: </a:t>
            </a:r>
            <a:r>
              <a:rPr lang="fr-FR" sz="1800" i="1" dirty="0" err="1"/>
              <a:t>OpenEdition</a:t>
            </a:r>
            <a:r>
              <a:rPr lang="fr-FR" sz="1800" i="1" dirty="0"/>
              <a:t> </a:t>
            </a:r>
            <a:r>
              <a:rPr lang="fr-FR" sz="1800" i="1" dirty="0" err="1"/>
              <a:t>Press</a:t>
            </a:r>
            <a:r>
              <a:rPr lang="fr-FR" sz="1800" dirty="0"/>
              <a:t>, </a:t>
            </a:r>
            <a:r>
              <a:rPr lang="fr-FR" sz="1800" dirty="0" err="1"/>
              <a:t>OpenEdition</a:t>
            </a:r>
            <a:r>
              <a:rPr lang="fr-FR" sz="1800" dirty="0"/>
              <a:t> </a:t>
            </a:r>
            <a:r>
              <a:rPr lang="fr-FR" sz="1800" dirty="0" err="1"/>
              <a:t>Press</a:t>
            </a:r>
            <a:r>
              <a:rPr lang="fr-FR" sz="1800" dirty="0"/>
              <a:t>, 2012, pp. 113‑149. En ligne: </a:t>
            </a:r>
            <a:r>
              <a:rPr lang="fr-FR" sz="1800" dirty="0" smtClean="0"/>
              <a:t>&lt;</a:t>
            </a:r>
            <a:r>
              <a:rPr lang="fr-FR" sz="1800" dirty="0"/>
              <a:t>http://</a:t>
            </a:r>
            <a:r>
              <a:rPr lang="fr-FR" sz="1800" dirty="0" err="1"/>
              <a:t>press.openedition.org</a:t>
            </a:r>
            <a:r>
              <a:rPr lang="fr-FR" sz="1800" dirty="0"/>
              <a:t>/265&gt;, consulté le 01.02.2013</a:t>
            </a:r>
            <a:r>
              <a:rPr lang="fr-FR" sz="1800" dirty="0" smtClean="0"/>
              <a:t>.</a:t>
            </a:r>
          </a:p>
          <a:p>
            <a:r>
              <a:rPr lang="fr-FR" dirty="0" smtClean="0"/>
              <a:t>Web: l’archive infinie (the </a:t>
            </a:r>
            <a:r>
              <a:rPr lang="fr-FR" dirty="0" err="1" smtClean="0"/>
              <a:t>infinite</a:t>
            </a:r>
            <a:r>
              <a:rPr lang="fr-FR" dirty="0" smtClean="0"/>
              <a:t> archive / William </a:t>
            </a:r>
            <a:r>
              <a:rPr lang="fr-FR" dirty="0" err="1" smtClean="0"/>
              <a:t>Turkel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Masse de sources en expansion constante</a:t>
            </a:r>
          </a:p>
          <a:p>
            <a:pPr lvl="1"/>
            <a:r>
              <a:rPr lang="fr-FR" dirty="0" smtClean="0"/>
              <a:t>Problèmes spécifiques de conservation et de pérennisation</a:t>
            </a:r>
          </a:p>
          <a:p>
            <a:pPr lvl="1"/>
            <a:r>
              <a:rPr lang="fr-FR" dirty="0" smtClean="0"/>
              <a:t>V. travaux de Ian Milligan ou Valérie </a:t>
            </a:r>
            <a:r>
              <a:rPr lang="fr-FR" dirty="0" err="1" smtClean="0"/>
              <a:t>Schafer</a:t>
            </a:r>
            <a:endParaRPr lang="fr-FR" dirty="0" smtClean="0"/>
          </a:p>
          <a:p>
            <a:r>
              <a:rPr lang="fr-FR" dirty="0" smtClean="0"/>
              <a:t>Réseaux sociaux numériques: le flux</a:t>
            </a:r>
          </a:p>
          <a:p>
            <a:pPr lvl="1"/>
            <a:r>
              <a:rPr lang="fr-FR" dirty="0" smtClean="0"/>
              <a:t>Rapport avec le passé ambivalent entre oubli / conservation de tout</a:t>
            </a:r>
          </a:p>
        </p:txBody>
      </p:sp>
    </p:spTree>
    <p:extLst>
      <p:ext uri="{BB962C8B-B14F-4D97-AF65-F5344CB8AC3E}">
        <p14:creationId xmlns:p14="http://schemas.microsoft.com/office/powerpoint/2010/main" val="401321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HS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MASHS.potx</Template>
  <TotalTime>920</TotalTime>
  <Words>756</Words>
  <Application>Microsoft Macintosh PowerPoint</Application>
  <PresentationFormat>Présentation à l'écran (4:3)</PresentationFormat>
  <Paragraphs>123</Paragraphs>
  <Slides>34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MASHS</vt:lpstr>
      <vt:lpstr>Document</vt:lpstr>
      <vt:lpstr>Les réseaux sociaux numériques, source primaire pour l’historien.ne</vt:lpstr>
      <vt:lpstr>Introduction</vt:lpstr>
      <vt:lpstr>L’émergence des réseaux sociaux numériques</vt:lpstr>
      <vt:lpstr>Présentation PowerPoint</vt:lpstr>
      <vt:lpstr>Quelques mots sur Twitter</vt:lpstr>
      <vt:lpstr>Textes et images</vt:lpstr>
      <vt:lpstr>Comment comprendre les représentations du passé sur les RSN?</vt:lpstr>
      <vt:lpstr>I. Les RSN comme sources primaires</vt:lpstr>
      <vt:lpstr>La gestion de l’abondance</vt:lpstr>
      <vt:lpstr>Une nouveauté?</vt:lpstr>
      <vt:lpstr>Une rupture quantitative</vt:lpstr>
      <vt:lpstr>Abondance, flux et lecture distante</vt:lpstr>
      <vt:lpstr>Lecture distante</vt:lpstr>
      <vt:lpstr>Les outils à disposition</vt:lpstr>
      <vt:lpstr>L’exemple du projet #ww1</vt:lpstr>
      <vt:lpstr>#ww1 – 1er avril 2014-13 avril 2016</vt:lpstr>
      <vt:lpstr>Présentation PowerPoint</vt:lpstr>
      <vt:lpstr>II. Diffusion de l’information et rôle de l’utilisateur</vt:lpstr>
      <vt:lpstr>Utilisateurs et informations</vt:lpstr>
      <vt:lpstr>Utilisateurs et usages</vt:lpstr>
      <vt:lpstr>Hashtags et mémoire</vt:lpstr>
      <vt:lpstr>Présentation PowerPoint</vt:lpstr>
      <vt:lpstr>Présentation PowerPoint</vt:lpstr>
      <vt:lpstr>Présentation PowerPoint</vt:lpstr>
      <vt:lpstr>III. RSN, mémoires et histoire Approche par l’exemple</vt:lpstr>
      <vt:lpstr>Présentation PowerPoint</vt:lpstr>
      <vt:lpstr>Présentation PowerPoint</vt:lpstr>
      <vt:lpstr>Thèmes francophones</vt:lpstr>
      <vt:lpstr>Présentation PowerPoint</vt:lpstr>
      <vt:lpstr>Thèmes anglophones</vt:lpstr>
      <vt:lpstr>Présentation PowerPoint</vt:lpstr>
      <vt:lpstr>Conclusion</vt:lpstr>
      <vt:lpstr>Rupture / Continuité</vt:lpstr>
      <vt:lpstr>Représentations du passé et RSN</vt:lpstr>
    </vt:vector>
  </TitlesOfParts>
  <Company>Université de Lausanne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Clavert</dc:creator>
  <cp:lastModifiedBy>Frédéric Clavert</cp:lastModifiedBy>
  <cp:revision>293</cp:revision>
  <cp:lastPrinted>2016-05-04T12:24:46Z</cp:lastPrinted>
  <dcterms:created xsi:type="dcterms:W3CDTF">2016-05-03T04:50:44Z</dcterms:created>
  <dcterms:modified xsi:type="dcterms:W3CDTF">2016-05-27T12:43:40Z</dcterms:modified>
</cp:coreProperties>
</file>