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8" r:id="rId2"/>
    <p:sldId id="260" r:id="rId3"/>
    <p:sldId id="259" r:id="rId4"/>
    <p:sldId id="261" r:id="rId5"/>
    <p:sldId id="297" r:id="rId6"/>
    <p:sldId id="267" r:id="rId7"/>
    <p:sldId id="298" r:id="rId8"/>
    <p:sldId id="299" r:id="rId9"/>
    <p:sldId id="300" r:id="rId10"/>
    <p:sldId id="263" r:id="rId11"/>
    <p:sldId id="266" r:id="rId12"/>
    <p:sldId id="264" r:id="rId13"/>
    <p:sldId id="268" r:id="rId14"/>
    <p:sldId id="265" r:id="rId15"/>
    <p:sldId id="269" r:id="rId16"/>
    <p:sldId id="270" r:id="rId17"/>
    <p:sldId id="272" r:id="rId18"/>
    <p:sldId id="273" r:id="rId19"/>
    <p:sldId id="274" r:id="rId20"/>
    <p:sldId id="275" r:id="rId21"/>
    <p:sldId id="302" r:id="rId22"/>
    <p:sldId id="276" r:id="rId23"/>
    <p:sldId id="277" r:id="rId24"/>
    <p:sldId id="278" r:id="rId25"/>
    <p:sldId id="279" r:id="rId26"/>
    <p:sldId id="285" r:id="rId27"/>
    <p:sldId id="281" r:id="rId28"/>
    <p:sldId id="282" r:id="rId29"/>
    <p:sldId id="286" r:id="rId30"/>
    <p:sldId id="303" r:id="rId31"/>
    <p:sldId id="287" r:id="rId32"/>
    <p:sldId id="306" r:id="rId33"/>
    <p:sldId id="283" r:id="rId34"/>
    <p:sldId id="305" r:id="rId35"/>
    <p:sldId id="284" r:id="rId36"/>
    <p:sldId id="288" r:id="rId37"/>
    <p:sldId id="289" r:id="rId38"/>
    <p:sldId id="292" r:id="rId39"/>
    <p:sldId id="307" r:id="rId40"/>
    <p:sldId id="293" r:id="rId41"/>
    <p:sldId id="294" r:id="rId42"/>
    <p:sldId id="295" r:id="rId43"/>
    <p:sldId id="308" r:id="rId44"/>
    <p:sldId id="309" r:id="rId45"/>
    <p:sldId id="310" r:id="rId4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re" id="{D2A69CD0-1C57-934A-8273-C8CE15FB80A5}">
          <p14:sldIdLst>
            <p14:sldId id="258"/>
          </p14:sldIdLst>
        </p14:section>
        <p14:section name="Introduction" id="{6BD308C0-FF81-F049-BE42-6CE2CDC09552}">
          <p14:sldIdLst>
            <p14:sldId id="260"/>
            <p14:sldId id="259"/>
            <p14:sldId id="261"/>
            <p14:sldId id="297"/>
            <p14:sldId id="267"/>
            <p14:sldId id="298"/>
            <p14:sldId id="299"/>
            <p14:sldId id="300"/>
            <p14:sldId id="263"/>
            <p14:sldId id="266"/>
          </p14:sldIdLst>
        </p14:section>
        <p14:section name="I. Available tools" id="{B52A50B0-DBDA-7A45-8070-E1CDB571FE20}">
          <p14:sldIdLst>
            <p14:sldId id="264"/>
            <p14:sldId id="268"/>
            <p14:sldId id="265"/>
            <p14:sldId id="269"/>
            <p14:sldId id="270"/>
            <p14:sldId id="272"/>
            <p14:sldId id="273"/>
            <p14:sldId id="274"/>
            <p14:sldId id="275"/>
            <p14:sldId id="302"/>
            <p14:sldId id="276"/>
            <p14:sldId id="277"/>
            <p14:sldId id="278"/>
          </p14:sldIdLst>
        </p14:section>
        <p14:section name="II. Results" id="{C5A74E91-D659-D94B-A585-FAE2BB385CCE}">
          <p14:sldIdLst>
            <p14:sldId id="279"/>
          </p14:sldIdLst>
        </p14:section>
        <p14:section name="A. Temporalities" id="{A647DF7C-7B57-6F41-9C2E-90E1E6902645}">
          <p14:sldIdLst>
            <p14:sldId id="285"/>
            <p14:sldId id="281"/>
            <p14:sldId id="282"/>
            <p14:sldId id="286"/>
            <p14:sldId id="303"/>
            <p14:sldId id="287"/>
            <p14:sldId id="306"/>
            <p14:sldId id="283"/>
            <p14:sldId id="305"/>
          </p14:sldIdLst>
        </p14:section>
        <p14:section name="B. Networks" id="{6BAE6767-5C4F-8140-A385-AE940AAE51F1}">
          <p14:sldIdLst>
            <p14:sldId id="284"/>
            <p14:sldId id="288"/>
            <p14:sldId id="289"/>
            <p14:sldId id="292"/>
            <p14:sldId id="307"/>
            <p14:sldId id="293"/>
          </p14:sldIdLst>
        </p14:section>
        <p14:section name="Conclusion" id="{3CC79F82-9F05-E342-B23F-70F17563D6B6}">
          <p14:sldIdLst>
            <p14:sldId id="294"/>
            <p14:sldId id="295"/>
            <p14:sldId id="308"/>
            <p14:sldId id="309"/>
            <p14:sldId id="3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14" autoAdjust="0"/>
  </p:normalViewPr>
  <p:slideViewPr>
    <p:cSldViewPr snapToGrid="0" snapToObjects="1">
      <p:cViewPr varScale="1">
        <p:scale>
          <a:sx n="93" d="100"/>
          <a:sy n="93" d="100"/>
        </p:scale>
        <p:origin x="-15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4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3C9BF-F954-AD43-92A9-01941FCD3EC4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EFFD1-F79E-9443-8BC9-DA98DCD391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08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Rajouter le nombre d’outils « fouille de texte » dans ce wiki. Collecte de données.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EFFD1-F79E-9443-8BC9-DA98DCD3917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900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3544071"/>
            <a:ext cx="9144000" cy="1470025"/>
          </a:xfrm>
          <a:solidFill>
            <a:schemeClr val="bg1"/>
          </a:solidFill>
        </p:spPr>
        <p:txBody>
          <a:bodyPr lIns="252000" tIns="252000" rIns="252000" bIns="252000" anchor="b" anchorCtr="0"/>
          <a:lstStyle>
            <a:lvl1pPr algn="ctr">
              <a:defRPr baseline="0"/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5006743"/>
            <a:ext cx="9144000" cy="1127896"/>
          </a:xfrm>
          <a:solidFill>
            <a:schemeClr val="bg1"/>
          </a:solidFill>
        </p:spPr>
        <p:txBody>
          <a:bodyPr lIns="252000" tIns="252000" rIns="252000" bIns="252000" anchor="t" anchorCtr="0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Cliquez pour modifier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617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D800-CBD2-5F4E-A56F-8D0F4BCFF1C9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81BA-5557-2641-984A-44D8DF1173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3244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D800-CBD2-5F4E-A56F-8D0F4BCFF1C9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81BA-5557-2641-984A-44D8DF1173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17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D800-CBD2-5F4E-A56F-8D0F4BCFF1C9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81BA-5557-2641-984A-44D8DF117351}" type="slidenum">
              <a:rPr lang="fr-FR" smtClean="0"/>
              <a:t>‹#›</a:t>
            </a:fld>
            <a:endParaRPr lang="fr-FR"/>
          </a:p>
        </p:txBody>
      </p:sp>
      <p:cxnSp>
        <p:nvCxnSpPr>
          <p:cNvPr id="9" name="Connecteur droit 8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65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00167" y="4373802"/>
            <a:ext cx="4543833" cy="2484198"/>
          </a:xfrm>
          <a:solidFill>
            <a:srgbClr val="FFFFFF"/>
          </a:solidFill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00167" y="0"/>
            <a:ext cx="4543833" cy="4373802"/>
          </a:xfrm>
          <a:solidFill>
            <a:srgbClr val="FFFFFF"/>
          </a:solidFill>
        </p:spPr>
        <p:txBody>
          <a:bodyPr anchor="b">
            <a:normAutofit/>
          </a:bodyPr>
          <a:lstStyle>
            <a:lvl1pPr marL="0" indent="0" algn="r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316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"/>
            <a:ext cx="4648200" cy="2196978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2196978"/>
            <a:ext cx="4648200" cy="466102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0"/>
            <a:ext cx="4495800" cy="685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521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D800-CBD2-5F4E-A56F-8D0F4BCFF1C9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81BA-5557-2641-984A-44D8DF117351}" type="slidenum">
              <a:rPr lang="fr-FR" smtClean="0"/>
              <a:t>‹#›</a:t>
            </a:fld>
            <a:endParaRPr lang="fr-FR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457200" y="1478106"/>
            <a:ext cx="82296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70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D800-CBD2-5F4E-A56F-8D0F4BCFF1C9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81BA-5557-2641-984A-44D8DF117351}" type="slidenum">
              <a:rPr lang="fr-FR" smtClean="0"/>
              <a:t>‹#›</a:t>
            </a:fld>
            <a:endParaRPr lang="fr-FR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457200" y="1478106"/>
            <a:ext cx="8229600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2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D800-CBD2-5F4E-A56F-8D0F4BCFF1C9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81BA-5557-2641-984A-44D8DF1173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80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D800-CBD2-5F4E-A56F-8D0F4BCFF1C9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81BA-5557-2641-984A-44D8DF1173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74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D800-CBD2-5F4E-A56F-8D0F4BCFF1C9}" type="datetimeFigureOut">
              <a:rPr lang="fr-FR" smtClean="0"/>
              <a:t>26/05/16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81BA-5557-2641-984A-44D8DF1173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12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180000" tIns="180000" rIns="180000" bIns="180000" rtlCol="0" anchor="ctr">
            <a:normAutofit/>
          </a:bodyPr>
          <a:lstStyle/>
          <a:p>
            <a:r>
              <a:rPr lang="fr-CH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180000" tIns="180000" rIns="180000" bIns="180000" rtlCol="0">
            <a:normAutofit/>
          </a:bodyPr>
          <a:lstStyle/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Thin"/>
                <a:cs typeface="Helvetica Neue Thin"/>
              </a:defRPr>
            </a:lvl1pPr>
          </a:lstStyle>
          <a:p>
            <a:fld id="{B564D800-CBD2-5F4E-A56F-8D0F4BCFF1C9}" type="datetimeFigureOut">
              <a:rPr lang="fr-FR" smtClean="0"/>
              <a:pPr/>
              <a:t>26/05/16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Thin"/>
                <a:cs typeface="Helvetica Neue Thin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Thin"/>
                <a:cs typeface="Helvetica Neue Thin"/>
              </a:defRPr>
            </a:lvl1pPr>
          </a:lstStyle>
          <a:p>
            <a:fld id="{E42D81BA-5557-2641-984A-44D8DF11735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73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Thin"/>
          <a:ea typeface="+mj-ea"/>
          <a:cs typeface="Helvetica Neue Thin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ts val="1800"/>
        </a:spcBef>
        <a:spcAft>
          <a:spcPts val="1200"/>
        </a:spcAft>
        <a:buFont typeface="Lucida Grande"/>
        <a:buChar char="–"/>
        <a:defRPr sz="2800" kern="1200">
          <a:solidFill>
            <a:schemeClr val="tx1"/>
          </a:solidFill>
          <a:latin typeface="Helvetica Neue Thin"/>
          <a:ea typeface="+mn-ea"/>
          <a:cs typeface="Helvetica Neue Thin"/>
        </a:defRPr>
      </a:lvl1pPr>
      <a:lvl2pPr marL="742950" indent="-285750" algn="l" defTabSz="4572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Lucida Grande"/>
        <a:buChar char="–"/>
        <a:defRPr sz="2400" kern="1200">
          <a:solidFill>
            <a:schemeClr val="tx1"/>
          </a:solidFill>
          <a:latin typeface="Helvetica Neue Thin"/>
          <a:ea typeface="+mn-ea"/>
          <a:cs typeface="Helvetica Neue Thin"/>
        </a:defRPr>
      </a:lvl2pPr>
      <a:lvl3pPr marL="1143000" indent="-228600" algn="l" defTabSz="4572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Lucida Grande"/>
        <a:buChar char="–"/>
        <a:defRPr sz="2000" kern="1200">
          <a:solidFill>
            <a:schemeClr val="tx1"/>
          </a:solidFill>
          <a:latin typeface="Helvetica Neue Thin"/>
          <a:ea typeface="+mn-ea"/>
          <a:cs typeface="Helvetica Neue Thin"/>
        </a:defRPr>
      </a:lvl3pPr>
      <a:lvl4pPr marL="1600200" indent="-228600" algn="l" defTabSz="4572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Lucida Grande"/>
        <a:buChar char="–"/>
        <a:defRPr sz="1600" kern="1200">
          <a:solidFill>
            <a:schemeClr val="tx1"/>
          </a:solidFill>
          <a:latin typeface="Helvetica Neue Thin"/>
          <a:ea typeface="+mn-ea"/>
          <a:cs typeface="Helvetica Neue Thin"/>
        </a:defRPr>
      </a:lvl4pPr>
      <a:lvl5pPr marL="2057400" indent="-228600" algn="l" defTabSz="4572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Lucida Grande"/>
        <a:buChar char="–"/>
        <a:defRPr sz="2000" kern="1200">
          <a:solidFill>
            <a:schemeClr val="tx1"/>
          </a:solidFill>
          <a:latin typeface="Helvetica Neue Thin"/>
          <a:ea typeface="+mn-ea"/>
          <a:cs typeface="Helvetica Neue Thi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hyperlink" Target="mailto:frederic.clavert@unil.c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1.docx"/><Relationship Id="rId4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2.docx"/><Relationship Id="rId4" Type="http://schemas.openxmlformats.org/officeDocument/2006/relationships/image" Target="../media/image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z_DH-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8" t="25391" r="10752" b="1882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#ww1. Feedback </a:t>
            </a:r>
            <a:r>
              <a:rPr lang="fr-FR" sz="3600" dirty="0" err="1"/>
              <a:t>from</a:t>
            </a:r>
            <a:r>
              <a:rPr lang="fr-FR" sz="3600" dirty="0"/>
              <a:t> a data-</a:t>
            </a:r>
            <a:r>
              <a:rPr lang="fr-FR" sz="3600" dirty="0" err="1"/>
              <a:t>driven</a:t>
            </a:r>
            <a:r>
              <a:rPr lang="fr-FR" sz="3600" dirty="0"/>
              <a:t> </a:t>
            </a:r>
            <a:r>
              <a:rPr lang="fr-FR" sz="3600" dirty="0" err="1"/>
              <a:t>research</a:t>
            </a:r>
            <a:r>
              <a:rPr lang="fr-FR" sz="3600" dirty="0"/>
              <a:t> </a:t>
            </a:r>
            <a:r>
              <a:rPr lang="fr-FR" sz="3600" dirty="0" err="1"/>
              <a:t>led</a:t>
            </a:r>
            <a:r>
              <a:rPr lang="fr-FR" sz="3600" dirty="0"/>
              <a:t> by a non-data-</a:t>
            </a:r>
            <a:r>
              <a:rPr lang="fr-FR" sz="3600" dirty="0" err="1"/>
              <a:t>scientist</a:t>
            </a:r>
            <a:r>
              <a:rPr lang="fr-FR" sz="3600" dirty="0"/>
              <a:t> </a:t>
            </a:r>
            <a:r>
              <a:rPr lang="fr-FR" sz="3600" dirty="0" err="1"/>
              <a:t>historian</a:t>
            </a:r>
            <a:endParaRPr lang="fr-FR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Frédéric Clavert – Université de Lausanne</a:t>
            </a:r>
            <a:br>
              <a:rPr lang="fr-FR" dirty="0" smtClean="0"/>
            </a:br>
            <a:r>
              <a:rPr lang="fr-FR" dirty="0" smtClean="0">
                <a:hlinkClick r:id="rId3"/>
              </a:rPr>
              <a:t>frederic.clavert@unil.ch</a:t>
            </a:r>
            <a:r>
              <a:rPr lang="fr-FR" dirty="0" smtClean="0"/>
              <a:t> - 26 mai 2016 - MASHS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439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rez_DH-10.jpg"/>
          <p:cNvPicPr>
            <a:picLocks noChangeAspect="1"/>
          </p:cNvPicPr>
          <p:nvPr/>
        </p:nvPicPr>
        <p:blipFill rotWithShape="1"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8" b="1090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1261" y="4273026"/>
            <a:ext cx="8808880" cy="2169825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500" dirty="0" smtClean="0">
                <a:latin typeface="Helvetica Neue Thin"/>
                <a:cs typeface="Helvetica Neue Thin"/>
              </a:rPr>
              <a:t>How to </a:t>
            </a:r>
            <a:r>
              <a:rPr lang="fr-FR" sz="4500" dirty="0" err="1" smtClean="0">
                <a:latin typeface="Helvetica Neue Thin"/>
                <a:cs typeface="Helvetica Neue Thin"/>
              </a:rPr>
              <a:t>read</a:t>
            </a:r>
            <a:r>
              <a:rPr lang="fr-FR" sz="4500" dirty="0" smtClean="0">
                <a:latin typeface="Helvetica Neue Thin"/>
                <a:cs typeface="Helvetica Neue Thin"/>
              </a:rPr>
              <a:t> </a:t>
            </a:r>
            <a:r>
              <a:rPr lang="fr-FR" sz="4500" dirty="0" err="1" smtClean="0">
                <a:latin typeface="Helvetica Neue Thin"/>
                <a:cs typeface="Helvetica Neue Thin"/>
              </a:rPr>
              <a:t>two</a:t>
            </a:r>
            <a:r>
              <a:rPr lang="fr-FR" sz="4500" dirty="0" smtClean="0">
                <a:latin typeface="Helvetica Neue Thin"/>
                <a:cs typeface="Helvetica Neue Thin"/>
              </a:rPr>
              <a:t> million </a:t>
            </a:r>
            <a:r>
              <a:rPr lang="fr-FR" sz="4500" dirty="0" err="1" smtClean="0">
                <a:latin typeface="Helvetica Neue Thin"/>
                <a:cs typeface="Helvetica Neue Thin"/>
              </a:rPr>
              <a:t>tweets</a:t>
            </a:r>
            <a:r>
              <a:rPr lang="fr-FR" sz="4500" dirty="0" smtClean="0">
                <a:latin typeface="Helvetica Neue Thin"/>
                <a:cs typeface="Helvetica Neue Thin"/>
              </a:rPr>
              <a:t> </a:t>
            </a:r>
            <a:r>
              <a:rPr lang="fr-FR" sz="4500" dirty="0" err="1" smtClean="0">
                <a:latin typeface="Helvetica Neue Thin"/>
                <a:cs typeface="Helvetica Neue Thin"/>
              </a:rPr>
              <a:t>when</a:t>
            </a:r>
            <a:r>
              <a:rPr lang="fr-FR" sz="4500" dirty="0" smtClean="0">
                <a:latin typeface="Helvetica Neue Thin"/>
                <a:cs typeface="Helvetica Neue Thin"/>
              </a:rPr>
              <a:t> </a:t>
            </a:r>
            <a:r>
              <a:rPr lang="fr-FR" sz="4500" dirty="0" err="1" smtClean="0">
                <a:latin typeface="Helvetica Neue Thin"/>
                <a:cs typeface="Helvetica Neue Thin"/>
              </a:rPr>
              <a:t>you</a:t>
            </a:r>
            <a:r>
              <a:rPr lang="fr-FR" sz="4500" dirty="0" smtClean="0">
                <a:latin typeface="Helvetica Neue Thin"/>
                <a:cs typeface="Helvetica Neue Thin"/>
              </a:rPr>
              <a:t> are not</a:t>
            </a:r>
            <a:br>
              <a:rPr lang="fr-FR" sz="4500" dirty="0" smtClean="0">
                <a:latin typeface="Helvetica Neue Thin"/>
                <a:cs typeface="Helvetica Neue Thin"/>
              </a:rPr>
            </a:br>
            <a:r>
              <a:rPr lang="fr-FR" sz="4500" dirty="0" smtClean="0">
                <a:latin typeface="Helvetica Neue Thin"/>
                <a:cs typeface="Helvetica Neue Thin"/>
              </a:rPr>
              <a:t>a </a:t>
            </a:r>
            <a:r>
              <a:rPr lang="fr-FR" sz="4500" dirty="0" err="1" smtClean="0">
                <a:latin typeface="Helvetica Neue Thin"/>
                <a:cs typeface="Helvetica Neue Thin"/>
              </a:rPr>
              <a:t>trained</a:t>
            </a:r>
            <a:r>
              <a:rPr lang="fr-FR" sz="4500" dirty="0" smtClean="0">
                <a:latin typeface="Helvetica Neue Thin"/>
                <a:cs typeface="Helvetica Neue Thin"/>
              </a:rPr>
              <a:t> data-</a:t>
            </a:r>
            <a:r>
              <a:rPr lang="fr-FR" sz="4500" dirty="0" err="1" smtClean="0">
                <a:latin typeface="Helvetica Neue Thin"/>
                <a:cs typeface="Helvetica Neue Thin"/>
              </a:rPr>
              <a:t>scientist</a:t>
            </a:r>
            <a:r>
              <a:rPr lang="fr-FR" sz="4500" dirty="0" smtClean="0">
                <a:latin typeface="Helvetica Neue Thin"/>
                <a:cs typeface="Helvetica Neue Thin"/>
              </a:rPr>
              <a:t>?</a:t>
            </a:r>
            <a:endParaRPr lang="fr-FR" sz="4500" dirty="0">
              <a:latin typeface="Helvetica Neue Thin"/>
              <a:cs typeface="Helvetica Neue Thin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784982" y="248969"/>
            <a:ext cx="3242000" cy="369332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Helvetica Neue Light"/>
                <a:cs typeface="Helvetica Neue Light"/>
              </a:rPr>
              <a:t>A </a:t>
            </a:r>
            <a:r>
              <a:rPr lang="fr-FR" dirty="0" err="1" smtClean="0">
                <a:latin typeface="Helvetica Neue Light"/>
                <a:cs typeface="Helvetica Neue Light"/>
              </a:rPr>
              <a:t>historian</a:t>
            </a:r>
            <a:r>
              <a:rPr lang="fr-FR" dirty="0" smtClean="0">
                <a:latin typeface="Helvetica Neue Light"/>
                <a:cs typeface="Helvetica Neue Light"/>
              </a:rPr>
              <a:t> </a:t>
            </a:r>
            <a:r>
              <a:rPr lang="fr-FR" dirty="0" err="1" smtClean="0">
                <a:latin typeface="Helvetica Neue Light"/>
                <a:cs typeface="Helvetica Neue Light"/>
              </a:rPr>
              <a:t>facing</a:t>
            </a:r>
            <a:r>
              <a:rPr lang="fr-FR" dirty="0" smtClean="0">
                <a:latin typeface="Helvetica Neue Light"/>
                <a:cs typeface="Helvetica Neue Light"/>
              </a:rPr>
              <a:t> a </a:t>
            </a:r>
            <a:r>
              <a:rPr lang="fr-FR" dirty="0" err="1" smtClean="0">
                <a:latin typeface="Helvetica Neue Light"/>
                <a:cs typeface="Helvetica Neue Light"/>
              </a:rPr>
              <a:t>sea</a:t>
            </a:r>
            <a:r>
              <a:rPr lang="fr-FR" dirty="0" smtClean="0">
                <a:latin typeface="Helvetica Neue Light"/>
                <a:cs typeface="Helvetica Neue Light"/>
              </a:rPr>
              <a:t> of data</a:t>
            </a:r>
            <a:endParaRPr lang="fr-FR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2698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Key concept of distant </a:t>
            </a:r>
            <a:r>
              <a:rPr lang="fr-FR" dirty="0" err="1" smtClean="0"/>
              <a:t>reading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Franco Moretti, </a:t>
            </a:r>
            <a:r>
              <a:rPr lang="fr-FR" i="1" dirty="0" smtClean="0"/>
              <a:t>Graphs, </a:t>
            </a:r>
            <a:r>
              <a:rPr lang="fr-FR" i="1" dirty="0" err="1" smtClean="0"/>
              <a:t>Maps</a:t>
            </a:r>
            <a:r>
              <a:rPr lang="fr-FR" i="1" dirty="0" smtClean="0"/>
              <a:t> and </a:t>
            </a:r>
            <a:r>
              <a:rPr lang="fr-FR" i="1" dirty="0" err="1" smtClean="0"/>
              <a:t>Trees</a:t>
            </a:r>
            <a:r>
              <a:rPr lang="fr-FR" i="1" dirty="0" smtClean="0"/>
              <a:t>, </a:t>
            </a:r>
            <a:r>
              <a:rPr lang="fr-FR" dirty="0" smtClean="0"/>
              <a:t>Verso, 2007.</a:t>
            </a:r>
          </a:p>
          <a:p>
            <a:pPr lvl="1"/>
            <a:r>
              <a:rPr lang="fr-FR" i="1" dirty="0" smtClean="0"/>
              <a:t>Graphs</a:t>
            </a:r>
            <a:r>
              <a:rPr lang="fr-FR" dirty="0" smtClean="0"/>
              <a:t> </a:t>
            </a:r>
            <a:r>
              <a:rPr lang="fr-FR" dirty="0" smtClean="0"/>
              <a:t>(Annales </a:t>
            </a:r>
            <a:r>
              <a:rPr lang="fr-FR" dirty="0" err="1" smtClean="0"/>
              <a:t>School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quantitative </a:t>
            </a:r>
            <a:r>
              <a:rPr lang="fr-FR" dirty="0" err="1" smtClean="0"/>
              <a:t>approach</a:t>
            </a:r>
            <a:r>
              <a:rPr lang="fr-FR" dirty="0" smtClean="0"/>
              <a:t> of </a:t>
            </a:r>
            <a:r>
              <a:rPr lang="fr-FR" dirty="0" err="1" smtClean="0"/>
              <a:t>litterature</a:t>
            </a:r>
            <a:endParaRPr lang="fr-FR" dirty="0" smtClean="0"/>
          </a:p>
          <a:p>
            <a:pPr lvl="1"/>
            <a:r>
              <a:rPr lang="fr-FR" i="1" dirty="0" err="1" smtClean="0"/>
              <a:t>Maps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Geography</a:t>
            </a:r>
            <a:r>
              <a:rPr lang="fr-FR" dirty="0" smtClean="0"/>
              <a:t>)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 smtClean="0"/>
              <a:t>mapping</a:t>
            </a:r>
            <a:r>
              <a:rPr lang="fr-FR" dirty="0" smtClean="0"/>
              <a:t> </a:t>
            </a:r>
            <a:r>
              <a:rPr lang="fr-FR" dirty="0" err="1" smtClean="0"/>
              <a:t>literature</a:t>
            </a:r>
            <a:endParaRPr lang="fr-FR" dirty="0"/>
          </a:p>
          <a:p>
            <a:pPr lvl="1"/>
            <a:r>
              <a:rPr lang="fr-FR" i="1" dirty="0" err="1" smtClean="0"/>
              <a:t>Trees</a:t>
            </a:r>
            <a:r>
              <a:rPr lang="fr-FR" dirty="0" smtClean="0"/>
              <a:t> (Evolution </a:t>
            </a:r>
            <a:r>
              <a:rPr lang="fr-FR" dirty="0" err="1" smtClean="0"/>
              <a:t>theory</a:t>
            </a:r>
            <a:r>
              <a:rPr lang="fr-FR" dirty="0" smtClean="0"/>
              <a:t>)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 smtClean="0"/>
              <a:t>families</a:t>
            </a:r>
            <a:r>
              <a:rPr lang="fr-FR"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novels</a:t>
            </a:r>
            <a:endParaRPr lang="fr-FR" dirty="0" smtClean="0"/>
          </a:p>
          <a:p>
            <a:r>
              <a:rPr lang="fr-FR" dirty="0" smtClean="0"/>
              <a:t>Articulation of close </a:t>
            </a:r>
            <a:r>
              <a:rPr lang="fr-FR" dirty="0" err="1" smtClean="0"/>
              <a:t>reading</a:t>
            </a:r>
            <a:r>
              <a:rPr lang="fr-FR" dirty="0" smtClean="0"/>
              <a:t>/distant </a:t>
            </a:r>
            <a:r>
              <a:rPr lang="fr-FR" dirty="0" err="1" smtClean="0"/>
              <a:t>reading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79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TTOW20151123-dendoFR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62" y="342652"/>
            <a:ext cx="9305262" cy="6203508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fr-FR" dirty="0" smtClean="0"/>
              <a:t>I. </a:t>
            </a:r>
            <a:r>
              <a:rPr lang="fr-FR" dirty="0" err="1" smtClean="0"/>
              <a:t>Available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08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Distant </a:t>
            </a:r>
            <a:r>
              <a:rPr lang="fr-FR" dirty="0" err="1" smtClean="0"/>
              <a:t>reading</a:t>
            </a:r>
            <a:r>
              <a:rPr lang="fr-FR" dirty="0" smtClean="0"/>
              <a:t> of </a:t>
            </a:r>
            <a:r>
              <a:rPr lang="fr-FR" dirty="0" err="1" smtClean="0"/>
              <a:t>tweets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kind</a:t>
            </a:r>
            <a:r>
              <a:rPr lang="fr-FR" dirty="0" smtClean="0"/>
              <a:t> of distant </a:t>
            </a:r>
            <a:r>
              <a:rPr lang="fr-FR" dirty="0" err="1" smtClean="0"/>
              <a:t>reading</a:t>
            </a:r>
            <a:r>
              <a:rPr lang="fr-FR" dirty="0" smtClean="0"/>
              <a:t> techniques are </a:t>
            </a:r>
            <a:r>
              <a:rPr lang="fr-FR" dirty="0" err="1" smtClean="0"/>
              <a:t>required</a:t>
            </a:r>
            <a:r>
              <a:rPr lang="fr-FR" dirty="0" smtClean="0"/>
              <a:t>?</a:t>
            </a:r>
          </a:p>
          <a:p>
            <a:pPr lvl="1"/>
            <a:r>
              <a:rPr lang="fr-FR" dirty="0" err="1" smtClean="0"/>
              <a:t>Very</a:t>
            </a:r>
            <a:r>
              <a:rPr lang="fr-FR" dirty="0" smtClean="0"/>
              <a:t> basic </a:t>
            </a:r>
            <a:r>
              <a:rPr lang="fr-FR" dirty="0" err="1" smtClean="0"/>
              <a:t>statistical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endParaRPr lang="fr-FR" dirty="0" smtClean="0"/>
          </a:p>
          <a:p>
            <a:pPr lvl="2"/>
            <a:r>
              <a:rPr lang="fr-FR" dirty="0" err="1" smtClean="0"/>
              <a:t>number</a:t>
            </a:r>
            <a:r>
              <a:rPr lang="fr-FR"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tweets</a:t>
            </a:r>
            <a:r>
              <a:rPr lang="fr-FR" dirty="0" smtClean="0"/>
              <a:t> per </a:t>
            </a:r>
            <a:r>
              <a:rPr lang="fr-FR" dirty="0" err="1" smtClean="0"/>
              <a:t>day</a:t>
            </a:r>
            <a:r>
              <a:rPr lang="fr-FR" dirty="0" smtClean="0"/>
              <a:t> for </a:t>
            </a:r>
            <a:r>
              <a:rPr lang="fr-FR" dirty="0" smtClean="0"/>
              <a:t>instance</a:t>
            </a:r>
            <a:endParaRPr lang="fr-FR" dirty="0" smtClean="0"/>
          </a:p>
          <a:p>
            <a:pPr lvl="1"/>
            <a:r>
              <a:rPr lang="fr-FR" dirty="0" smtClean="0"/>
              <a:t>Data </a:t>
            </a:r>
            <a:r>
              <a:rPr lang="fr-FR" dirty="0" smtClean="0"/>
              <a:t>/ </a:t>
            </a:r>
            <a:r>
              <a:rPr lang="fr-FR" dirty="0" err="1" smtClean="0"/>
              <a:t>Text</a:t>
            </a:r>
            <a:r>
              <a:rPr lang="fr-FR" dirty="0" smtClean="0"/>
              <a:t> </a:t>
            </a:r>
            <a:r>
              <a:rPr lang="fr-FR" dirty="0" err="1" smtClean="0"/>
              <a:t>mining</a:t>
            </a:r>
            <a:endParaRPr lang="fr-FR" dirty="0" smtClean="0"/>
          </a:p>
          <a:p>
            <a:pPr lvl="1"/>
            <a:r>
              <a:rPr lang="fr-FR" dirty="0" smtClean="0"/>
              <a:t>Network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err="1" smtClean="0"/>
              <a:t>Imply</a:t>
            </a:r>
            <a:r>
              <a:rPr lang="fr-FR" dirty="0" smtClean="0"/>
              <a:t> to deal </a:t>
            </a:r>
            <a:r>
              <a:rPr lang="fr-FR" dirty="0" err="1" smtClean="0"/>
              <a:t>with</a:t>
            </a:r>
            <a:r>
              <a:rPr lang="fr-FR" dirty="0" smtClean="0"/>
              <a:t> not-</a:t>
            </a:r>
            <a:r>
              <a:rPr lang="fr-FR" dirty="0" err="1" smtClean="0"/>
              <a:t>that</a:t>
            </a:r>
            <a:r>
              <a:rPr lang="fr-FR" dirty="0" smtClean="0"/>
              <a:t>-</a:t>
            </a:r>
            <a:r>
              <a:rPr lang="fr-FR" dirty="0" err="1" smtClean="0"/>
              <a:t>structured</a:t>
            </a:r>
            <a:r>
              <a:rPr lang="fr-FR" dirty="0" smtClean="0"/>
              <a:t> </a:t>
            </a:r>
            <a:r>
              <a:rPr lang="fr-FR" dirty="0" smtClean="0"/>
              <a:t>data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528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Numerous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r>
              <a:rPr lang="fr-FR" dirty="0" smtClean="0"/>
              <a:t> are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dispo</a:t>
            </a:r>
            <a:r>
              <a:rPr lang="is-IS" dirty="0" smtClean="0"/>
              <a:t>sal…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 dirty="0" smtClean="0"/>
              <a:t>…to start a data-driven research</a:t>
            </a:r>
          </a:p>
          <a:p>
            <a:pPr lvl="1"/>
            <a:r>
              <a:rPr lang="is-IS" dirty="0" smtClean="0"/>
              <a:t>See </a:t>
            </a:r>
            <a:r>
              <a:rPr lang="is-IS" i="1" dirty="0"/>
              <a:t>Digital Research </a:t>
            </a:r>
            <a:r>
              <a:rPr lang="is-IS" i="1" dirty="0" smtClean="0"/>
              <a:t>Tools </a:t>
            </a:r>
            <a:r>
              <a:rPr lang="is-IS" dirty="0" smtClean="0"/>
              <a:t>(DiRT), maintained by Lisa Spiro</a:t>
            </a:r>
          </a:p>
          <a:p>
            <a:pPr lvl="1"/>
            <a:r>
              <a:rPr lang="is-IS" dirty="0" smtClean="0"/>
              <a:t>86 tools in the ‘Analyse Data’ section alone</a:t>
            </a:r>
          </a:p>
          <a:p>
            <a:r>
              <a:rPr lang="fr-FR" dirty="0" smtClean="0"/>
              <a:t>How to </a:t>
            </a:r>
            <a:r>
              <a:rPr lang="fr-FR" dirty="0" err="1" smtClean="0"/>
              <a:t>choose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r>
              <a:rPr lang="fr-FR" dirty="0" smtClean="0"/>
              <a:t>?</a:t>
            </a:r>
          </a:p>
          <a:p>
            <a:pPr lvl="1"/>
            <a:r>
              <a:rPr lang="fr-FR" dirty="0" smtClean="0"/>
              <a:t>The good: </a:t>
            </a:r>
            <a:r>
              <a:rPr lang="fr-FR" dirty="0" err="1" smtClean="0"/>
              <a:t>reading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production (articles, etc.)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ground</a:t>
            </a:r>
            <a:r>
              <a:rPr lang="fr-FR" dirty="0" smtClean="0"/>
              <a:t> the </a:t>
            </a:r>
            <a:r>
              <a:rPr lang="fr-FR" dirty="0" err="1" smtClean="0"/>
              <a:t>tool</a:t>
            </a:r>
            <a:endParaRPr lang="fr-FR" dirty="0" smtClean="0"/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bad</a:t>
            </a:r>
            <a:r>
              <a:rPr lang="fr-FR" dirty="0" smtClean="0"/>
              <a:t>: </a:t>
            </a:r>
            <a:r>
              <a:rPr lang="fr-FR" dirty="0" err="1" smtClean="0"/>
              <a:t>choosing</a:t>
            </a:r>
            <a:r>
              <a:rPr lang="fr-FR" dirty="0" smtClean="0"/>
              <a:t> a </a:t>
            </a:r>
            <a:r>
              <a:rPr lang="fr-FR" dirty="0" err="1" smtClean="0"/>
              <a:t>tool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its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r>
              <a:rPr lang="fr-FR" dirty="0" smtClean="0"/>
              <a:t> are </a:t>
            </a:r>
            <a:r>
              <a:rPr lang="fr-FR" dirty="0" err="1" smtClean="0"/>
              <a:t>easier</a:t>
            </a:r>
            <a:r>
              <a:rPr lang="fr-FR" dirty="0" smtClean="0"/>
              <a:t> to </a:t>
            </a:r>
            <a:r>
              <a:rPr lang="fr-FR" dirty="0" err="1" smtClean="0"/>
              <a:t>interpret</a:t>
            </a:r>
            <a:endParaRPr lang="fr-FR" dirty="0" smtClean="0"/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ugly</a:t>
            </a:r>
            <a:r>
              <a:rPr lang="fr-FR" dirty="0" smtClean="0"/>
              <a:t>: </a:t>
            </a:r>
            <a:r>
              <a:rPr lang="fr-FR" dirty="0" err="1" smtClean="0"/>
              <a:t>choosing</a:t>
            </a:r>
            <a:r>
              <a:rPr lang="fr-FR" dirty="0" smtClean="0"/>
              <a:t> a </a:t>
            </a:r>
            <a:r>
              <a:rPr lang="fr-FR" dirty="0" err="1" smtClean="0"/>
              <a:t>tool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it’s</a:t>
            </a:r>
            <a:r>
              <a:rPr lang="fr-FR" dirty="0" smtClean="0"/>
              <a:t> </a:t>
            </a:r>
            <a:r>
              <a:rPr lang="fr-FR" dirty="0"/>
              <a:t>a</a:t>
            </a:r>
            <a:r>
              <a:rPr lang="fr-FR" dirty="0" smtClean="0"/>
              <a:t> </a:t>
            </a:r>
            <a:r>
              <a:rPr lang="fr-FR" dirty="0" err="1" smtClean="0"/>
              <a:t>tool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smtClean="0"/>
              <a:t>know</a:t>
            </a:r>
          </a:p>
          <a:p>
            <a:r>
              <a:rPr lang="fr-FR" dirty="0" smtClean="0"/>
              <a:t>How to compare </a:t>
            </a:r>
            <a:r>
              <a:rPr lang="fr-FR" dirty="0" err="1" smtClean="0"/>
              <a:t>them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26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Tools for #ww1: </a:t>
            </a:r>
            <a:r>
              <a:rPr lang="fr-FR" dirty="0" err="1" smtClean="0"/>
              <a:t>harvesting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LAMP server</a:t>
            </a:r>
          </a:p>
          <a:p>
            <a:pPr lvl="1"/>
            <a:r>
              <a:rPr lang="fr-FR" dirty="0" err="1" smtClean="0"/>
              <a:t>From</a:t>
            </a:r>
            <a:r>
              <a:rPr lang="fr-FR" dirty="0" smtClean="0"/>
              <a:t> a home-</a:t>
            </a:r>
            <a:r>
              <a:rPr lang="fr-FR" dirty="0" err="1" smtClean="0"/>
              <a:t>based</a:t>
            </a:r>
            <a:r>
              <a:rPr lang="fr-FR" dirty="0" smtClean="0"/>
              <a:t> server to a more </a:t>
            </a:r>
            <a:r>
              <a:rPr lang="fr-FR" dirty="0" err="1" smtClean="0"/>
              <a:t>professionalised</a:t>
            </a:r>
            <a:r>
              <a:rPr lang="fr-FR" dirty="0" smtClean="0"/>
              <a:t> one</a:t>
            </a:r>
          </a:p>
          <a:p>
            <a:r>
              <a:rPr lang="fr-FR" dirty="0" smtClean="0"/>
              <a:t>PHP script: 140dev.com</a:t>
            </a:r>
          </a:p>
          <a:p>
            <a:pPr lvl="1"/>
            <a:r>
              <a:rPr lang="fr-FR" dirty="0" err="1" smtClean="0"/>
              <a:t>Other</a:t>
            </a:r>
            <a:r>
              <a:rPr lang="fr-FR" dirty="0" smtClean="0"/>
              <a:t> candidates: DMI-TCAT</a:t>
            </a:r>
          </a:p>
          <a:p>
            <a:pPr lvl="1"/>
            <a:r>
              <a:rPr lang="fr-FR" dirty="0" err="1" smtClean="0"/>
              <a:t>Collects</a:t>
            </a:r>
            <a:r>
              <a:rPr lang="fr-FR" dirty="0" smtClean="0"/>
              <a:t> </a:t>
            </a:r>
            <a:r>
              <a:rPr lang="fr-FR" dirty="0" err="1" smtClean="0"/>
              <a:t>tweets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public streaming API (</a:t>
            </a:r>
            <a:r>
              <a:rPr lang="fr-FR" dirty="0" err="1" smtClean="0"/>
              <a:t>json</a:t>
            </a:r>
            <a:r>
              <a:rPr lang="fr-FR" dirty="0" smtClean="0"/>
              <a:t>) and </a:t>
            </a:r>
            <a:r>
              <a:rPr lang="fr-FR" dirty="0" err="1" smtClean="0"/>
              <a:t>parse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to a MySQL </a:t>
            </a:r>
            <a:r>
              <a:rPr lang="fr-FR" dirty="0" err="1" smtClean="0"/>
              <a:t>database</a:t>
            </a:r>
            <a:endParaRPr lang="fr-FR" dirty="0" smtClean="0"/>
          </a:p>
          <a:p>
            <a:pPr lvl="2"/>
            <a:r>
              <a:rPr lang="fr-FR" dirty="0" smtClean="0"/>
              <a:t>Under the 1% of the </a:t>
            </a:r>
            <a:r>
              <a:rPr lang="fr-FR" dirty="0" err="1" smtClean="0"/>
              <a:t>firehose</a:t>
            </a:r>
            <a:r>
              <a:rPr lang="fr-FR" dirty="0" smtClean="0"/>
              <a:t>: no </a:t>
            </a:r>
            <a:r>
              <a:rPr lang="fr-FR" dirty="0" err="1" smtClean="0"/>
              <a:t>need</a:t>
            </a:r>
            <a:r>
              <a:rPr lang="fr-FR" dirty="0" smtClean="0"/>
              <a:t> to use the full API (commercial </a:t>
            </a:r>
            <a:r>
              <a:rPr lang="fr-FR" dirty="0" err="1" smtClean="0"/>
              <a:t>way</a:t>
            </a:r>
            <a:r>
              <a:rPr lang="fr-FR" dirty="0" smtClean="0"/>
              <a:t>)</a:t>
            </a:r>
            <a:endParaRPr lang="fr-FR" dirty="0" smtClean="0"/>
          </a:p>
          <a:p>
            <a:pPr lvl="1"/>
            <a:r>
              <a:rPr lang="fr-FR" dirty="0" err="1" smtClean="0"/>
              <a:t>Some</a:t>
            </a:r>
            <a:r>
              <a:rPr lang="fr-FR" dirty="0" smtClean="0"/>
              <a:t> data are not </a:t>
            </a:r>
            <a:r>
              <a:rPr lang="fr-FR" dirty="0" err="1" smtClean="0"/>
              <a:t>harvested</a:t>
            </a:r>
            <a:endParaRPr lang="fr-FR" dirty="0"/>
          </a:p>
          <a:p>
            <a:pPr lvl="2"/>
            <a:r>
              <a:rPr lang="fr-FR" dirty="0" err="1" smtClean="0"/>
              <a:t>profile’s</a:t>
            </a:r>
            <a:r>
              <a:rPr lang="fr-FR" dirty="0" smtClean="0"/>
              <a:t> </a:t>
            </a:r>
            <a:r>
              <a:rPr lang="fr-FR" dirty="0" err="1" smtClean="0"/>
              <a:t>icons</a:t>
            </a:r>
            <a:r>
              <a:rPr lang="fr-FR" dirty="0" smtClean="0"/>
              <a:t> for </a:t>
            </a:r>
            <a:r>
              <a:rPr lang="fr-FR" dirty="0" smtClean="0"/>
              <a:t>instance –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URLs</a:t>
            </a:r>
            <a:r>
              <a:rPr lang="fr-FR" dirty="0" smtClean="0"/>
              <a:t> to the image are </a:t>
            </a:r>
            <a:r>
              <a:rPr lang="fr-FR" dirty="0" err="1" smtClean="0"/>
              <a:t>stored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69296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Storing</a:t>
            </a:r>
            <a:r>
              <a:rPr lang="fr-FR" dirty="0" smtClean="0"/>
              <a:t> data: data-model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8106"/>
            <a:ext cx="8458641" cy="52539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5421902"/>
            <a:ext cx="2868807" cy="13101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332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Exporting</a:t>
            </a:r>
            <a:r>
              <a:rPr lang="fr-FR" dirty="0" smtClean="0"/>
              <a:t> and </a:t>
            </a:r>
            <a:r>
              <a:rPr lang="fr-FR" dirty="0" err="1" smtClean="0"/>
              <a:t>preparing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SQL dump =&gt; non-</a:t>
            </a:r>
            <a:r>
              <a:rPr lang="fr-FR" dirty="0" err="1" smtClean="0"/>
              <a:t>dynamic</a:t>
            </a:r>
            <a:r>
              <a:rPr lang="fr-FR" dirty="0" smtClean="0"/>
              <a:t> </a:t>
            </a:r>
            <a:r>
              <a:rPr lang="fr-FR" dirty="0" err="1" smtClean="0"/>
              <a:t>database</a:t>
            </a:r>
            <a:r>
              <a:rPr lang="fr-FR" dirty="0" smtClean="0"/>
              <a:t> on </a:t>
            </a:r>
            <a:r>
              <a:rPr lang="fr-FR" dirty="0" err="1" smtClean="0"/>
              <a:t>laptop</a:t>
            </a:r>
            <a:endParaRPr lang="fr-FR" dirty="0" smtClean="0"/>
          </a:p>
          <a:p>
            <a:pPr lvl="1"/>
            <a:r>
              <a:rPr lang="fr-FR" dirty="0" err="1" smtClean="0"/>
              <a:t>Faster</a:t>
            </a:r>
            <a:r>
              <a:rPr lang="fr-FR" dirty="0" smtClean="0"/>
              <a:t> to deal </a:t>
            </a:r>
            <a:r>
              <a:rPr lang="fr-FR" dirty="0" err="1" smtClean="0"/>
              <a:t>with</a:t>
            </a:r>
            <a:r>
              <a:rPr lang="fr-FR" dirty="0" smtClean="0"/>
              <a:t> data</a:t>
            </a:r>
          </a:p>
          <a:p>
            <a:pPr lvl="1"/>
            <a:r>
              <a:rPr lang="fr-FR" dirty="0" smtClean="0"/>
              <a:t>No real-time data </a:t>
            </a:r>
            <a:r>
              <a:rPr lang="fr-FR" dirty="0" err="1" smtClean="0"/>
              <a:t>treatment</a:t>
            </a:r>
            <a:endParaRPr lang="fr-FR" dirty="0" smtClean="0"/>
          </a:p>
          <a:p>
            <a:r>
              <a:rPr lang="fr-FR" dirty="0" smtClean="0"/>
              <a:t>Export </a:t>
            </a:r>
            <a:r>
              <a:rPr lang="fr-FR" dirty="0" err="1" smtClean="0"/>
              <a:t>through</a:t>
            </a:r>
            <a:r>
              <a:rPr lang="fr-FR" dirty="0" smtClean="0"/>
              <a:t> SQL </a:t>
            </a:r>
            <a:r>
              <a:rPr lang="fr-FR" dirty="0" err="1" smtClean="0"/>
              <a:t>queries</a:t>
            </a:r>
            <a:r>
              <a:rPr lang="fr-FR" dirty="0"/>
              <a:t> </a:t>
            </a:r>
            <a:r>
              <a:rPr lang="fr-FR" dirty="0" smtClean="0"/>
              <a:t>to CSV </a:t>
            </a:r>
          </a:p>
          <a:p>
            <a:pPr lvl="1"/>
            <a:r>
              <a:rPr lang="fr-FR" dirty="0" smtClean="0"/>
              <a:t>Basic </a:t>
            </a:r>
            <a:r>
              <a:rPr lang="fr-FR" dirty="0" err="1" smtClean="0"/>
              <a:t>preparation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combination</a:t>
            </a:r>
            <a:r>
              <a:rPr lang="fr-FR" dirty="0" smtClean="0"/>
              <a:t> of </a:t>
            </a:r>
            <a:r>
              <a:rPr lang="fr-FR" dirty="0" err="1" smtClean="0"/>
              <a:t>LibreOffice</a:t>
            </a:r>
            <a:r>
              <a:rPr lang="fr-FR" dirty="0" smtClean="0"/>
              <a:t>/</a:t>
            </a:r>
            <a:r>
              <a:rPr lang="fr-FR" dirty="0" err="1" smtClean="0"/>
              <a:t>OpenRefine</a:t>
            </a:r>
            <a:r>
              <a:rPr lang="fr-FR" dirty="0" smtClean="0"/>
              <a:t>/</a:t>
            </a:r>
            <a:r>
              <a:rPr lang="fr-FR" dirty="0" err="1" smtClean="0"/>
              <a:t>text</a:t>
            </a:r>
            <a:r>
              <a:rPr lang="fr-FR" dirty="0" smtClean="0"/>
              <a:t> editor</a:t>
            </a:r>
          </a:p>
          <a:p>
            <a:pPr lvl="1"/>
            <a:r>
              <a:rPr lang="fr-FR" dirty="0" smtClean="0"/>
              <a:t>The </a:t>
            </a:r>
            <a:r>
              <a:rPr lang="fr-FR" dirty="0" err="1" smtClean="0"/>
              <a:t>magic</a:t>
            </a:r>
            <a:r>
              <a:rPr lang="fr-FR" dirty="0" smtClean="0"/>
              <a:t> of </a:t>
            </a:r>
            <a:r>
              <a:rPr lang="fr-FR" dirty="0" err="1" smtClean="0"/>
              <a:t>RegEx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9139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kind</a:t>
            </a:r>
            <a:r>
              <a:rPr lang="fr-FR" dirty="0" smtClean="0"/>
              <a:t> of exports?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numCol="2" spcCol="720000">
            <a:noAutofit/>
          </a:bodyPr>
          <a:lstStyle/>
          <a:p>
            <a:r>
              <a:rPr lang="fr-FR" sz="2400" dirty="0" err="1" smtClean="0"/>
              <a:t>Tweet-texts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metadata</a:t>
            </a:r>
            <a:r>
              <a:rPr lang="fr-FR" sz="2400" dirty="0" smtClean="0"/>
              <a:t> for </a:t>
            </a:r>
            <a:r>
              <a:rPr lang="fr-FR" sz="2400" dirty="0" err="1" smtClean="0"/>
              <a:t>text-</a:t>
            </a:r>
            <a:r>
              <a:rPr lang="fr-FR" sz="2400" dirty="0" err="1" smtClean="0"/>
              <a:t>mining</a:t>
            </a:r>
            <a:endParaRPr lang="fr-FR" sz="2400" dirty="0"/>
          </a:p>
          <a:p>
            <a:pPr lvl="1"/>
            <a:r>
              <a:rPr lang="fr-FR" sz="2000" dirty="0" smtClean="0"/>
              <a:t>Original </a:t>
            </a:r>
            <a:r>
              <a:rPr lang="fr-FR" sz="2000" dirty="0" err="1" smtClean="0"/>
              <a:t>tweets</a:t>
            </a:r>
            <a:r>
              <a:rPr lang="fr-FR" sz="2000" dirty="0" smtClean="0"/>
              <a:t> </a:t>
            </a:r>
            <a:r>
              <a:rPr lang="fr-FR" sz="2000" dirty="0" err="1" smtClean="0"/>
              <a:t>only</a:t>
            </a:r>
            <a:r>
              <a:rPr lang="fr-FR" sz="2000" dirty="0" smtClean="0"/>
              <a:t> (No </a:t>
            </a:r>
            <a:r>
              <a:rPr lang="fr-FR" sz="2000" dirty="0" err="1" smtClean="0"/>
              <a:t>RTs</a:t>
            </a:r>
            <a:r>
              <a:rPr lang="fr-FR" sz="2000" dirty="0" smtClean="0"/>
              <a:t>)</a:t>
            </a:r>
          </a:p>
          <a:p>
            <a:pPr lvl="1"/>
            <a:r>
              <a:rPr lang="fr-FR" sz="2000" dirty="0" err="1" smtClean="0"/>
              <a:t>Removal</a:t>
            </a:r>
            <a:r>
              <a:rPr lang="fr-FR" sz="2000" dirty="0" smtClean="0"/>
              <a:t> </a:t>
            </a:r>
            <a:r>
              <a:rPr lang="fr-FR" sz="2000" dirty="0" smtClean="0"/>
              <a:t>of </a:t>
            </a:r>
            <a:r>
              <a:rPr lang="fr-FR" sz="2000" dirty="0" err="1" smtClean="0"/>
              <a:t>hashtags</a:t>
            </a:r>
            <a:r>
              <a:rPr lang="fr-FR" sz="2000" dirty="0" smtClean="0"/>
              <a:t>, user </a:t>
            </a:r>
            <a:r>
              <a:rPr lang="fr-FR" sz="2000" dirty="0" err="1" smtClean="0"/>
              <a:t>names</a:t>
            </a:r>
            <a:r>
              <a:rPr lang="fr-FR" sz="2000" dirty="0" smtClean="0"/>
              <a:t> and </a:t>
            </a:r>
            <a:r>
              <a:rPr lang="fr-FR" sz="2000" dirty="0" err="1" smtClean="0"/>
              <a:t>URLs</a:t>
            </a:r>
            <a:endParaRPr lang="fr-FR" sz="2000" dirty="0" smtClean="0"/>
          </a:p>
          <a:p>
            <a:r>
              <a:rPr lang="fr-FR" sz="2400" dirty="0" err="1" smtClean="0"/>
              <a:t>Different</a:t>
            </a:r>
            <a:r>
              <a:rPr lang="fr-FR" sz="2400" dirty="0" smtClean="0"/>
              <a:t> </a:t>
            </a:r>
            <a:r>
              <a:rPr lang="fr-FR" sz="2400" dirty="0" err="1" smtClean="0"/>
              <a:t>kinds</a:t>
            </a:r>
            <a:r>
              <a:rPr lang="fr-FR" sz="2400" dirty="0" smtClean="0"/>
              <a:t> of relations</a:t>
            </a:r>
          </a:p>
          <a:p>
            <a:pPr lvl="1"/>
            <a:r>
              <a:rPr lang="fr-FR" sz="2000" dirty="0" err="1" smtClean="0"/>
              <a:t>RTs</a:t>
            </a:r>
            <a:r>
              <a:rPr lang="fr-FR" sz="2000" dirty="0" smtClean="0"/>
              <a:t>/mentions/</a:t>
            </a:r>
            <a:r>
              <a:rPr lang="fr-FR" sz="2000" dirty="0" err="1" smtClean="0"/>
              <a:t>hashtags</a:t>
            </a:r>
            <a:r>
              <a:rPr lang="is-IS" sz="2000" dirty="0" smtClean="0"/>
              <a:t>…</a:t>
            </a:r>
            <a:endParaRPr lang="is-IS" sz="2000" dirty="0" smtClean="0"/>
          </a:p>
          <a:p>
            <a:pPr marL="457200" lvl="1" indent="0">
              <a:buNone/>
            </a:pPr>
            <a:endParaRPr lang="fr-FR" dirty="0"/>
          </a:p>
          <a:p>
            <a:r>
              <a:rPr lang="is-IS" sz="2400" dirty="0" smtClean="0"/>
              <a:t>URLs</a:t>
            </a:r>
          </a:p>
          <a:p>
            <a:pPr lvl="1"/>
            <a:r>
              <a:rPr lang="is-IS" sz="2000" dirty="0" smtClean="0"/>
              <a:t>Lengthened through OpenRefine</a:t>
            </a:r>
          </a:p>
          <a:p>
            <a:pPr lvl="1"/>
            <a:r>
              <a:rPr lang="is-IS" sz="2000" dirty="0" smtClean="0"/>
              <a:t>Harvested, cleaned and text-mined</a:t>
            </a:r>
          </a:p>
          <a:p>
            <a:r>
              <a:rPr lang="is-IS" sz="2400" dirty="0" smtClean="0"/>
              <a:t>Dates</a:t>
            </a:r>
          </a:p>
          <a:p>
            <a:pPr lvl="1"/>
            <a:r>
              <a:rPr lang="is-IS" sz="2000" dirty="0" smtClean="0"/>
              <a:t>Number of tweets/day</a:t>
            </a:r>
          </a:p>
          <a:p>
            <a:r>
              <a:rPr lang="is-IS" sz="2400" dirty="0" smtClean="0"/>
              <a:t>Subparts of the </a:t>
            </a:r>
            <a:r>
              <a:rPr lang="is-IS" sz="2400" dirty="0" smtClean="0"/>
              <a:t>corpus</a:t>
            </a:r>
          </a:p>
          <a:p>
            <a:pPr lvl="1"/>
            <a:r>
              <a:rPr lang="fr-FR" sz="2000" dirty="0" smtClean="0"/>
              <a:t>H</a:t>
            </a:r>
            <a:r>
              <a:rPr lang="is-IS" sz="2000" dirty="0" smtClean="0"/>
              <a:t>ashtags (#1j1p/#11novembre) - Iramuteq generated profiles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97691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Text-mining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IRaMuTeQ</a:t>
            </a:r>
            <a:endParaRPr lang="fr-FR" dirty="0" smtClean="0"/>
          </a:p>
          <a:p>
            <a:pPr lvl="1"/>
            <a:r>
              <a:rPr lang="fr-FR" dirty="0" err="1" smtClean="0"/>
              <a:t>Based</a:t>
            </a:r>
            <a:r>
              <a:rPr lang="fr-FR" dirty="0" smtClean="0"/>
              <a:t> on Max </a:t>
            </a:r>
            <a:r>
              <a:rPr lang="fr-FR" dirty="0" err="1" smtClean="0"/>
              <a:t>Reinert’s</a:t>
            </a:r>
            <a:r>
              <a:rPr lang="fr-FR" dirty="0" smtClean="0"/>
              <a:t> </a:t>
            </a:r>
            <a:r>
              <a:rPr lang="fr-FR" i="1" dirty="0" smtClean="0"/>
              <a:t>Théorie des mondes lexicaux</a:t>
            </a:r>
            <a:endParaRPr lang="fr-FR" dirty="0" smtClean="0"/>
          </a:p>
          <a:p>
            <a:pPr lvl="1"/>
            <a:r>
              <a:rPr lang="fr-FR" dirty="0" smtClean="0"/>
              <a:t>Open source </a:t>
            </a:r>
            <a:r>
              <a:rPr lang="fr-FR" dirty="0" err="1" smtClean="0"/>
              <a:t>implementation</a:t>
            </a:r>
            <a:r>
              <a:rPr lang="fr-FR" dirty="0" smtClean="0"/>
              <a:t> vs commercial one (Alceste)</a:t>
            </a:r>
          </a:p>
          <a:p>
            <a:pPr lvl="1"/>
            <a:r>
              <a:rPr lang="fr-FR" dirty="0" smtClean="0"/>
              <a:t>Can deal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quite</a:t>
            </a:r>
            <a:r>
              <a:rPr lang="fr-FR" dirty="0" smtClean="0"/>
              <a:t> a large </a:t>
            </a:r>
            <a:r>
              <a:rPr lang="fr-FR" dirty="0" err="1" smtClean="0"/>
              <a:t>amount</a:t>
            </a:r>
            <a:r>
              <a:rPr lang="fr-FR" dirty="0" smtClean="0"/>
              <a:t> of </a:t>
            </a:r>
            <a:r>
              <a:rPr lang="fr-FR" dirty="0" err="1" smtClean="0"/>
              <a:t>texts</a:t>
            </a:r>
            <a:r>
              <a:rPr lang="fr-FR" dirty="0" smtClean="0"/>
              <a:t>/segments of </a:t>
            </a:r>
            <a:r>
              <a:rPr lang="fr-FR" dirty="0" err="1" smtClean="0"/>
              <a:t>text</a:t>
            </a:r>
            <a:endParaRPr lang="fr-FR" dirty="0" smtClean="0"/>
          </a:p>
          <a:p>
            <a:r>
              <a:rPr lang="fr-FR" dirty="0" err="1" smtClean="0"/>
              <a:t>Grounded</a:t>
            </a:r>
            <a:r>
              <a:rPr lang="fr-FR" dirty="0" smtClean="0"/>
              <a:t> on the French </a:t>
            </a:r>
            <a:r>
              <a:rPr lang="fr-FR" dirty="0" err="1" smtClean="0"/>
              <a:t>researcher</a:t>
            </a:r>
            <a:r>
              <a:rPr lang="fr-FR" dirty="0" smtClean="0"/>
              <a:t> Max </a:t>
            </a:r>
            <a:r>
              <a:rPr lang="fr-FR" dirty="0" err="1" smtClean="0"/>
              <a:t>Reinert’s</a:t>
            </a:r>
            <a:r>
              <a:rPr lang="fr-FR" dirty="0" smtClean="0"/>
              <a:t> ‘mondes lexicaux’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0323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w1-flanders-soldiers.jpg"/>
          <p:cNvPicPr>
            <a:picLocks noChangeAspect="1"/>
          </p:cNvPicPr>
          <p:nvPr/>
        </p:nvPicPr>
        <p:blipFill rotWithShape="1">
          <a:blip r:embed="rId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9726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Text-mining</a:t>
            </a:r>
            <a:r>
              <a:rPr lang="fr-FR" dirty="0" smtClean="0"/>
              <a:t>: </a:t>
            </a:r>
            <a:r>
              <a:rPr lang="fr-FR" dirty="0" err="1" smtClean="0"/>
              <a:t>clustering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 smtClean="0"/>
              <a:t>Clustering</a:t>
            </a:r>
            <a:r>
              <a:rPr lang="fr-FR" dirty="0" smtClean="0"/>
              <a:t>: </a:t>
            </a:r>
            <a:r>
              <a:rPr lang="fr-FR" i="1" dirty="0"/>
              <a:t>c</a:t>
            </a:r>
            <a:r>
              <a:rPr lang="fr-FR" i="1" dirty="0" smtClean="0"/>
              <a:t>lassification </a:t>
            </a:r>
            <a:r>
              <a:rPr lang="fr-FR" i="1" dirty="0" smtClean="0"/>
              <a:t>hiérarchique descendante</a:t>
            </a:r>
          </a:p>
          <a:p>
            <a:pPr lvl="1"/>
            <a:r>
              <a:rPr lang="fr-FR" sz="1900" dirty="0" err="1" smtClean="0"/>
              <a:t>See</a:t>
            </a:r>
            <a:r>
              <a:rPr lang="fr-FR" sz="1900" dirty="0" smtClean="0"/>
              <a:t>: </a:t>
            </a:r>
            <a:r>
              <a:rPr lang="fr-FR" sz="1900" cap="small" dirty="0" err="1"/>
              <a:t>Reinert</a:t>
            </a:r>
            <a:r>
              <a:rPr lang="fr-FR" sz="1900" dirty="0"/>
              <a:t> Max, « Les “mondes lexicaux” et leur “</a:t>
            </a:r>
            <a:r>
              <a:rPr lang="fr-FR" sz="1900" dirty="0" smtClean="0"/>
              <a:t>logique”</a:t>
            </a:r>
            <a:r>
              <a:rPr lang="fr-FR" sz="1900" dirty="0"/>
              <a:t> </a:t>
            </a:r>
            <a:r>
              <a:rPr lang="fr-FR" sz="1900" dirty="0" smtClean="0"/>
              <a:t>à </a:t>
            </a:r>
            <a:r>
              <a:rPr lang="fr-FR" sz="1900" dirty="0"/>
              <a:t>travers l’analyse statistique </a:t>
            </a:r>
            <a:r>
              <a:rPr lang="fr-FR" sz="1900" dirty="0" smtClean="0"/>
              <a:t>d’un </a:t>
            </a:r>
            <a:r>
              <a:rPr lang="fr-FR" sz="1900" dirty="0"/>
              <a:t>corpus de récits de </a:t>
            </a:r>
            <a:r>
              <a:rPr lang="fr-FR" sz="1900" dirty="0" smtClean="0"/>
              <a:t>cauchemars »</a:t>
            </a:r>
            <a:r>
              <a:rPr lang="fr-FR" sz="1900" dirty="0"/>
              <a:t> », </a:t>
            </a:r>
            <a:r>
              <a:rPr lang="fr-FR" sz="1900" i="1" dirty="0"/>
              <a:t>Langage et société</a:t>
            </a:r>
            <a:r>
              <a:rPr lang="fr-FR" sz="1900" dirty="0"/>
              <a:t> 66 (1), 1993, pp. 5‑</a:t>
            </a:r>
            <a:r>
              <a:rPr lang="fr-FR" sz="1900" dirty="0" smtClean="0"/>
              <a:t>39</a:t>
            </a:r>
          </a:p>
          <a:p>
            <a:r>
              <a:rPr lang="fr-FR" i="1" dirty="0" smtClean="0"/>
              <a:t>Mondes lexicaux:</a:t>
            </a:r>
            <a:r>
              <a:rPr lang="fr-FR" dirty="0" smtClean="0"/>
              <a:t> « Il s’agit</a:t>
            </a:r>
            <a:r>
              <a:rPr lang="fr-FR" dirty="0"/>
              <a:t>, </a:t>
            </a:r>
            <a:r>
              <a:rPr lang="fr-FR" dirty="0" smtClean="0"/>
              <a:t>non pas </a:t>
            </a:r>
            <a:r>
              <a:rPr lang="fr-FR" dirty="0"/>
              <a:t>de comparer les distributions statistiques des </a:t>
            </a:r>
            <a:r>
              <a:rPr lang="fr-FR" dirty="0" smtClean="0"/>
              <a:t>“mots” dans différents </a:t>
            </a:r>
            <a:r>
              <a:rPr lang="fr-FR" dirty="0"/>
              <a:t>corpus, mais </a:t>
            </a:r>
            <a:r>
              <a:rPr lang="fr-FR" dirty="0" smtClean="0"/>
              <a:t>d’étudier </a:t>
            </a:r>
            <a:r>
              <a:rPr lang="fr-FR" dirty="0"/>
              <a:t>la structure formelle de </a:t>
            </a:r>
            <a:r>
              <a:rPr lang="fr-FR" dirty="0" smtClean="0"/>
              <a:t>leurs cooccurrences </a:t>
            </a:r>
            <a:r>
              <a:rPr lang="fr-FR" dirty="0"/>
              <a:t>dans les </a:t>
            </a:r>
            <a:r>
              <a:rPr lang="fr-FR" dirty="0" smtClean="0"/>
              <a:t>“énoncés” d’un </a:t>
            </a:r>
            <a:r>
              <a:rPr lang="fr-FR" dirty="0"/>
              <a:t>corpus donné</a:t>
            </a:r>
            <a:r>
              <a:rPr lang="fr-FR" dirty="0" smtClean="0"/>
              <a:t>. »</a:t>
            </a:r>
          </a:p>
          <a:p>
            <a:pPr lvl="1"/>
            <a:r>
              <a:rPr lang="fr-FR" dirty="0" smtClean="0"/>
              <a:t>Analyse du discours/speech </a:t>
            </a:r>
            <a:r>
              <a:rPr lang="fr-FR" dirty="0" err="1" smtClean="0"/>
              <a:t>analysis</a:t>
            </a:r>
            <a:endParaRPr lang="fr-FR" dirty="0" smtClean="0"/>
          </a:p>
          <a:p>
            <a:pPr lvl="1"/>
            <a:r>
              <a:rPr lang="fr-FR" dirty="0" smtClean="0"/>
              <a:t>‘Mondes’: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understood</a:t>
            </a:r>
            <a:r>
              <a:rPr lang="fr-FR" dirty="0" smtClean="0"/>
              <a:t> as social </a:t>
            </a:r>
            <a:r>
              <a:rPr lang="fr-FR" dirty="0" err="1" smtClean="0"/>
              <a:t>representations</a:t>
            </a:r>
            <a:endParaRPr lang="fr-FR" dirty="0"/>
          </a:p>
          <a:p>
            <a:pPr lvl="1"/>
            <a:r>
              <a:rPr lang="fr-FR" dirty="0" smtClean="0"/>
              <a:t>‘Lexical </a:t>
            </a:r>
            <a:r>
              <a:rPr lang="fr-FR" dirty="0" err="1" smtClean="0"/>
              <a:t>worlds</a:t>
            </a:r>
            <a:r>
              <a:rPr lang="fr-FR" dirty="0" smtClean="0"/>
              <a:t>’ are </a:t>
            </a:r>
            <a:r>
              <a:rPr lang="fr-FR" dirty="0" err="1" smtClean="0"/>
              <a:t>opposed</a:t>
            </a:r>
            <a:r>
              <a:rPr lang="fr-FR" dirty="0" smtClean="0"/>
              <a:t> to one </a:t>
            </a:r>
            <a:r>
              <a:rPr lang="fr-FR" dirty="0" err="1" smtClean="0"/>
              <a:t>another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7622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02364" y="0"/>
            <a:ext cx="8627461" cy="6858000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fr-FR" dirty="0"/>
              <a:t>Un énoncé traduit donc davantage un point de vue </a:t>
            </a:r>
            <a:r>
              <a:rPr lang="fr-FR" dirty="0" smtClean="0"/>
              <a:t>particulier plutôt </a:t>
            </a:r>
            <a:r>
              <a:rPr lang="fr-FR" dirty="0"/>
              <a:t>qu'une représentation, le point de vue : impliquant en son </a:t>
            </a:r>
            <a:r>
              <a:rPr lang="fr-FR" dirty="0" smtClean="0"/>
              <a:t>centre l'existence </a:t>
            </a:r>
            <a:r>
              <a:rPr lang="fr-FR" dirty="0"/>
              <a:t>d'un "</a:t>
            </a:r>
            <a:r>
              <a:rPr lang="fr-FR" dirty="0" smtClean="0"/>
              <a:t>sujet' </a:t>
            </a:r>
            <a:r>
              <a:rPr lang="fr-FR" dirty="0"/>
              <a:t>dans une certaine modalité du faire ou </a:t>
            </a:r>
            <a:r>
              <a:rPr lang="fr-FR" dirty="0" smtClean="0"/>
              <a:t>de l'être</a:t>
            </a:r>
            <a:r>
              <a:rPr lang="fr-FR" dirty="0"/>
              <a:t>. Cette notion n'a donc rien d'absolu. Elle est relative à </a:t>
            </a:r>
            <a:r>
              <a:rPr lang="fr-FR" dirty="0" smtClean="0"/>
              <a:t>l'activité ou </a:t>
            </a:r>
            <a:r>
              <a:rPr lang="fr-FR" dirty="0"/>
              <a:t>à l'état d'un sujet et ne renvoie pas obligatoirement à un </a:t>
            </a:r>
            <a:r>
              <a:rPr lang="fr-FR" dirty="0" smtClean="0"/>
              <a:t>système de </a:t>
            </a:r>
            <a:r>
              <a:rPr lang="fr-FR" dirty="0"/>
              <a:t>références préétabli, celui-ci pouvant l'être ou non, reconstruit</a:t>
            </a:r>
            <a:r>
              <a:rPr lang="fr-FR" dirty="0" smtClean="0"/>
              <a:t>, imaginé</a:t>
            </a:r>
            <a:r>
              <a:rPr lang="fr-FR" dirty="0"/>
              <a:t>. . . Notre hypothèse principale consiste justement </a:t>
            </a:r>
            <a:r>
              <a:rPr lang="fr-FR" dirty="0" smtClean="0"/>
              <a:t>à considérer </a:t>
            </a:r>
            <a:r>
              <a:rPr lang="fr-FR" dirty="0"/>
              <a:t>le vocabulaire d'un énoncé particulier comme une </a:t>
            </a:r>
            <a:r>
              <a:rPr lang="fr-FR" dirty="0" smtClean="0"/>
              <a:t>trace pertinente </a:t>
            </a:r>
            <a:r>
              <a:rPr lang="fr-FR" dirty="0"/>
              <a:t>de ce point de vue il est à la fois la trace d'un lieu référentiel </a:t>
            </a:r>
            <a:r>
              <a:rPr lang="fr-FR" dirty="0" smtClean="0"/>
              <a:t>et d'une </a:t>
            </a:r>
            <a:r>
              <a:rPr lang="fr-FR" dirty="0"/>
              <a:t>activité cohérente du sujet-énonciateur. </a:t>
            </a:r>
            <a:r>
              <a:rPr lang="fr-FR" b="1" dirty="0">
                <a:latin typeface="Helvetica Neue"/>
                <a:cs typeface="Helvetica Neue"/>
              </a:rPr>
              <a:t>Nous </a:t>
            </a:r>
            <a:r>
              <a:rPr lang="fr-FR" b="1" dirty="0" smtClean="0">
                <a:latin typeface="Helvetica Neue"/>
                <a:cs typeface="Helvetica Neue"/>
              </a:rPr>
              <a:t>appelons mondes </a:t>
            </a:r>
            <a:r>
              <a:rPr lang="fr-FR" b="1" dirty="0">
                <a:latin typeface="Helvetica Neue"/>
                <a:cs typeface="Helvetica Neue"/>
              </a:rPr>
              <a:t>lexicaux, les traces les plus prégnantes de ces activités dans </a:t>
            </a:r>
            <a:r>
              <a:rPr lang="fr-FR" b="1" dirty="0" smtClean="0">
                <a:latin typeface="Helvetica Neue"/>
                <a:cs typeface="Helvetica Neue"/>
              </a:rPr>
              <a:t>le lexique</a:t>
            </a:r>
            <a:r>
              <a:rPr lang="fr-FR" b="1" dirty="0">
                <a:latin typeface="Helvetica Neue"/>
                <a:cs typeface="Helvetica Neu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3589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Text-mining</a:t>
            </a:r>
            <a:r>
              <a:rPr lang="fr-FR" dirty="0" smtClean="0"/>
              <a:t>: similitude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How the </a:t>
            </a:r>
            <a:r>
              <a:rPr lang="fr-FR" dirty="0" err="1" smtClean="0"/>
              <a:t>words</a:t>
            </a:r>
            <a:r>
              <a:rPr lang="fr-FR" dirty="0" smtClean="0"/>
              <a:t> relate to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? How are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connected</a:t>
            </a:r>
            <a:r>
              <a:rPr lang="fr-FR" dirty="0" smtClean="0"/>
              <a:t>?</a:t>
            </a:r>
          </a:p>
          <a:p>
            <a:pPr lvl="1"/>
            <a:r>
              <a:rPr lang="fr-FR" dirty="0" err="1" smtClean="0"/>
              <a:t>Clustering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way</a:t>
            </a:r>
            <a:r>
              <a:rPr lang="fr-FR" dirty="0" smtClean="0"/>
              <a:t> to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differences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lexical </a:t>
            </a:r>
            <a:r>
              <a:rPr lang="fr-FR" dirty="0" err="1" smtClean="0"/>
              <a:t>worlds</a:t>
            </a:r>
            <a:endParaRPr lang="fr-FR" dirty="0" smtClean="0"/>
          </a:p>
          <a:p>
            <a:pPr lvl="1"/>
            <a:r>
              <a:rPr lang="fr-FR" dirty="0" smtClean="0"/>
              <a:t>Similitude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way</a:t>
            </a:r>
            <a:r>
              <a:rPr lang="fr-FR" dirty="0" smtClean="0"/>
              <a:t> to </a:t>
            </a:r>
            <a:r>
              <a:rPr lang="fr-FR" dirty="0" err="1" smtClean="0"/>
              <a:t>see</a:t>
            </a:r>
            <a:r>
              <a:rPr lang="fr-FR" dirty="0" smtClean="0"/>
              <a:t> how </a:t>
            </a:r>
            <a:r>
              <a:rPr lang="fr-FR" dirty="0" err="1" smtClean="0"/>
              <a:t>words</a:t>
            </a:r>
            <a:r>
              <a:rPr lang="fr-FR" dirty="0" smtClean="0"/>
              <a:t> are </a:t>
            </a:r>
            <a:r>
              <a:rPr lang="fr-FR" dirty="0" err="1" smtClean="0"/>
              <a:t>linked</a:t>
            </a:r>
            <a:r>
              <a:rPr lang="fr-FR" dirty="0" smtClean="0"/>
              <a:t> to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2233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Network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Gephi</a:t>
            </a:r>
            <a:endParaRPr lang="fr-FR" dirty="0" smtClean="0"/>
          </a:p>
          <a:p>
            <a:r>
              <a:rPr lang="fr-FR" dirty="0" smtClean="0"/>
              <a:t>In the case of network </a:t>
            </a:r>
            <a:r>
              <a:rPr lang="fr-FR" dirty="0" err="1" smtClean="0"/>
              <a:t>analysis</a:t>
            </a:r>
            <a:r>
              <a:rPr lang="fr-FR" dirty="0" smtClean="0"/>
              <a:t>, the </a:t>
            </a:r>
            <a:r>
              <a:rPr lang="fr-FR" dirty="0" err="1" smtClean="0"/>
              <a:t>difficulties</a:t>
            </a:r>
            <a:r>
              <a:rPr lang="fr-FR" dirty="0" smtClean="0"/>
              <a:t> are the </a:t>
            </a:r>
            <a:r>
              <a:rPr lang="fr-FR" dirty="0" err="1" smtClean="0"/>
              <a:t>following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It </a:t>
            </a:r>
            <a:r>
              <a:rPr lang="fr-FR" dirty="0" err="1" smtClean="0"/>
              <a:t>requires</a:t>
            </a:r>
            <a:r>
              <a:rPr lang="fr-FR" dirty="0" smtClean="0"/>
              <a:t> a </a:t>
            </a:r>
            <a:r>
              <a:rPr lang="fr-FR" dirty="0" err="1" smtClean="0"/>
              <a:t>sense</a:t>
            </a:r>
            <a:r>
              <a:rPr lang="fr-FR" dirty="0" smtClean="0"/>
              <a:t> of </a:t>
            </a:r>
            <a:r>
              <a:rPr lang="fr-FR" dirty="0" err="1" smtClean="0"/>
              <a:t>aesthetics</a:t>
            </a:r>
            <a:endParaRPr lang="fr-FR" dirty="0"/>
          </a:p>
          <a:p>
            <a:pPr lvl="1"/>
            <a:r>
              <a:rPr lang="fr-FR" dirty="0" smtClean="0"/>
              <a:t>It </a:t>
            </a:r>
            <a:r>
              <a:rPr lang="fr-FR" dirty="0" err="1" smtClean="0"/>
              <a:t>requires</a:t>
            </a:r>
            <a:r>
              <a:rPr lang="fr-FR" dirty="0" smtClean="0"/>
              <a:t> to </a:t>
            </a:r>
            <a:r>
              <a:rPr lang="fr-FR" dirty="0" err="1" smtClean="0"/>
              <a:t>study</a:t>
            </a:r>
            <a:r>
              <a:rPr lang="fr-FR" dirty="0" smtClean="0"/>
              <a:t> </a:t>
            </a:r>
            <a:r>
              <a:rPr lang="fr-FR" dirty="0" err="1" smtClean="0"/>
              <a:t>sociological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are </a:t>
            </a:r>
            <a:r>
              <a:rPr lang="fr-FR" dirty="0" err="1" smtClean="0"/>
              <a:t>grounding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503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and 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used</a:t>
            </a:r>
            <a:r>
              <a:rPr lang="fr-FR" dirty="0" smtClean="0"/>
              <a:t> software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Tableau Public</a:t>
            </a:r>
          </a:p>
          <a:p>
            <a:r>
              <a:rPr lang="fr-FR" dirty="0" smtClean="0"/>
              <a:t>Tropes</a:t>
            </a:r>
          </a:p>
          <a:p>
            <a:r>
              <a:rPr lang="fr-FR" dirty="0" err="1" smtClean="0"/>
              <a:t>VoyantTools</a:t>
            </a:r>
            <a:endParaRPr lang="fr-FR" dirty="0" smtClean="0"/>
          </a:p>
          <a:p>
            <a:pPr lvl="1"/>
            <a:r>
              <a:rPr lang="fr-FR" dirty="0" smtClean="0"/>
              <a:t>No lemmatisation, a lot of gadgets’ </a:t>
            </a:r>
            <a:r>
              <a:rPr lang="fr-FR" dirty="0" err="1" smtClean="0"/>
              <a:t>dataviz</a:t>
            </a:r>
            <a:endParaRPr lang="fr-FR" dirty="0" smtClean="0"/>
          </a:p>
          <a:p>
            <a:pPr lvl="1"/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structured</a:t>
            </a:r>
            <a:r>
              <a:rPr lang="fr-FR" dirty="0" smtClean="0"/>
              <a:t> data (XML-TEI)</a:t>
            </a:r>
            <a:endParaRPr lang="fr-FR" dirty="0" smtClean="0"/>
          </a:p>
          <a:p>
            <a:r>
              <a:rPr lang="fr-FR" dirty="0" err="1" smtClean="0"/>
              <a:t>Some</a:t>
            </a:r>
            <a:r>
              <a:rPr lang="fr-FR" dirty="0" smtClean="0"/>
              <a:t> tries </a:t>
            </a:r>
            <a:r>
              <a:rPr lang="fr-FR" dirty="0" err="1" smtClean="0"/>
              <a:t>with</a:t>
            </a:r>
            <a:r>
              <a:rPr lang="fr-FR" dirty="0" smtClean="0"/>
              <a:t> MALLET</a:t>
            </a:r>
          </a:p>
          <a:p>
            <a:pPr lvl="1"/>
            <a:r>
              <a:rPr lang="fr-FR" dirty="0" err="1" smtClean="0"/>
              <a:t>Difficult</a:t>
            </a:r>
            <a:r>
              <a:rPr lang="fr-FR" dirty="0" smtClean="0"/>
              <a:t> to </a:t>
            </a:r>
            <a:r>
              <a:rPr lang="fr-FR" dirty="0" err="1" smtClean="0"/>
              <a:t>interpret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41050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02-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4"/>
          <a:stretch/>
        </p:blipFill>
        <p:spPr>
          <a:xfrm>
            <a:off x="-1" y="0"/>
            <a:ext cx="9422229" cy="6858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II. </a:t>
            </a: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results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826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6993426119_b45f3a19b4_o.jpg"/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1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4648200" cy="6857999"/>
          </a:xfrm>
          <a:solidFill>
            <a:srgbClr val="FFFFFF">
              <a:alpha val="88000"/>
            </a:srgbClr>
          </a:solidFill>
        </p:spPr>
        <p:txBody>
          <a:bodyPr anchor="t"/>
          <a:lstStyle/>
          <a:p>
            <a:r>
              <a:rPr lang="fr-FR" dirty="0"/>
              <a:t>A</a:t>
            </a:r>
            <a:r>
              <a:rPr lang="fr-FR" dirty="0" smtClean="0"/>
              <a:t>. </a:t>
            </a:r>
            <a:r>
              <a:rPr lang="fr-FR" dirty="0" err="1" smtClean="0"/>
              <a:t>Topics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&amp; </a:t>
            </a:r>
            <a:r>
              <a:rPr lang="fr-FR" dirty="0" err="1" smtClean="0"/>
              <a:t>Temporalities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463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772070"/>
              </p:ext>
            </p:extLst>
          </p:nvPr>
        </p:nvGraphicFramePr>
        <p:xfrm>
          <a:off x="382995" y="-20769"/>
          <a:ext cx="8352791" cy="6878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Document" r:id="rId3" imgW="5829300" imgH="4800600" progId="Word.Document.12">
                  <p:embed/>
                </p:oleObj>
              </mc:Choice>
              <mc:Fallback>
                <p:oleObj name="Document" r:id="rId3" imgW="5829300" imgH="4800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2995" y="-20769"/>
                        <a:ext cx="8352791" cy="6878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319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866090"/>
              </p:ext>
            </p:extLst>
          </p:nvPr>
        </p:nvGraphicFramePr>
        <p:xfrm>
          <a:off x="34324" y="443427"/>
          <a:ext cx="9109676" cy="5993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2" name="Document" r:id="rId3" imgW="5829300" imgH="3835400" progId="Word.Document.12">
                  <p:embed/>
                </p:oleObj>
              </mc:Choice>
              <mc:Fallback>
                <p:oleObj name="Document" r:id="rId3" imgW="5829300" imgH="3835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324" y="443427"/>
                        <a:ext cx="9109676" cy="5993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179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endrogramm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26"/>
            <a:ext cx="9144000" cy="653142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1221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French </a:t>
            </a:r>
            <a:r>
              <a:rPr lang="fr-FR" dirty="0" err="1" smtClean="0"/>
              <a:t>topics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60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bit of self-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Trained</a:t>
            </a:r>
            <a:r>
              <a:rPr lang="fr-FR" dirty="0" smtClean="0"/>
              <a:t> as a narrative </a:t>
            </a:r>
            <a:r>
              <a:rPr lang="fr-FR" dirty="0" err="1" smtClean="0"/>
              <a:t>historian</a:t>
            </a:r>
            <a:r>
              <a:rPr lang="fr-FR" dirty="0"/>
              <a:t/>
            </a:r>
            <a:br>
              <a:rPr lang="fr-FR" dirty="0"/>
            </a:br>
            <a:r>
              <a:rPr lang="fr-FR" dirty="0" err="1" smtClean="0"/>
              <a:t>coming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smtClean="0"/>
              <a:t>(</a:t>
            </a:r>
            <a:r>
              <a:rPr lang="fr-FR" dirty="0" err="1" smtClean="0"/>
              <a:t>mostly</a:t>
            </a:r>
            <a:r>
              <a:rPr lang="fr-FR" dirty="0" smtClean="0"/>
              <a:t> narrative) </a:t>
            </a:r>
            <a:r>
              <a:rPr lang="fr-FR" dirty="0" err="1" smtClean="0"/>
              <a:t>political</a:t>
            </a:r>
            <a:r>
              <a:rPr lang="fr-FR" dirty="0" smtClean="0"/>
              <a:t> </a:t>
            </a:r>
            <a:r>
              <a:rPr lang="fr-FR" dirty="0" smtClean="0"/>
              <a:t>sciences</a:t>
            </a:r>
          </a:p>
          <a:p>
            <a:r>
              <a:rPr lang="fr-FR" dirty="0" smtClean="0"/>
              <a:t>International/</a:t>
            </a:r>
            <a:r>
              <a:rPr lang="fr-FR" dirty="0" err="1" smtClean="0"/>
              <a:t>monetary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r>
              <a:rPr lang="fr-FR" dirty="0" smtClean="0"/>
              <a:t>Long-running </a:t>
            </a:r>
            <a:r>
              <a:rPr lang="fr-FR" dirty="0" err="1" smtClean="0"/>
              <a:t>interest</a:t>
            </a:r>
            <a:r>
              <a:rPr lang="fr-FR" dirty="0" smtClean="0"/>
              <a:t> for </a:t>
            </a:r>
            <a:r>
              <a:rPr lang="fr-FR" dirty="0" err="1" smtClean="0"/>
              <a:t>computing</a:t>
            </a:r>
            <a:endParaRPr lang="fr-FR" dirty="0" smtClean="0"/>
          </a:p>
          <a:p>
            <a:pPr lvl="1"/>
            <a:r>
              <a:rPr lang="fr-FR" dirty="0" err="1" smtClean="0"/>
              <a:t>Database</a:t>
            </a:r>
            <a:endParaRPr lang="fr-FR" dirty="0" smtClean="0"/>
          </a:p>
          <a:p>
            <a:r>
              <a:rPr lang="fr-FR" dirty="0" err="1" smtClean="0"/>
              <a:t>Turned</a:t>
            </a:r>
            <a:r>
              <a:rPr lang="fr-FR" dirty="0" smtClean="0"/>
              <a:t> to Digital </a:t>
            </a:r>
            <a:r>
              <a:rPr lang="fr-FR" dirty="0" err="1" smtClean="0"/>
              <a:t>Humanities</a:t>
            </a:r>
            <a:r>
              <a:rPr lang="fr-FR" dirty="0" smtClean="0"/>
              <a:t> </a:t>
            </a:r>
            <a:r>
              <a:rPr lang="fr-FR" dirty="0" err="1" smtClean="0"/>
              <a:t>starting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2008</a:t>
            </a:r>
          </a:p>
          <a:p>
            <a:pPr lvl="1"/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r>
              <a:rPr lang="fr-FR" dirty="0" smtClean="0"/>
              <a:t> digital </a:t>
            </a:r>
            <a:r>
              <a:rPr lang="fr-FR" dirty="0" err="1" smtClean="0"/>
              <a:t>library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15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6-05-26 à 06.55.0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2085" r="1437" b="2060"/>
          <a:stretch/>
        </p:blipFill>
        <p:spPr>
          <a:xfrm>
            <a:off x="122898" y="204818"/>
            <a:ext cx="8889669" cy="65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52922"/>
            <a:ext cx="8229600" cy="6318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English </a:t>
            </a:r>
            <a:r>
              <a:rPr lang="fr-FR" dirty="0" err="1" smtClean="0"/>
              <a:t>topics</a:t>
            </a:r>
            <a:endParaRPr lang="fr-FR" dirty="0"/>
          </a:p>
        </p:txBody>
      </p:sp>
      <p:pic>
        <p:nvPicPr>
          <p:cNvPr id="4" name="Image 3" descr="dendrogramme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2" y="762000"/>
            <a:ext cx="8534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0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6-05-26 à 06.58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" y="127830"/>
            <a:ext cx="8862357" cy="673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9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missing</a:t>
            </a:r>
            <a:r>
              <a:rPr lang="fr-FR" dirty="0" smtClean="0"/>
              <a:t> </a:t>
            </a:r>
            <a:r>
              <a:rPr lang="fr-FR" dirty="0" err="1" smtClean="0"/>
              <a:t>temporality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Artifacts</a:t>
            </a:r>
            <a:r>
              <a:rPr lang="fr-FR" dirty="0" smtClean="0"/>
              <a:t> of times </a:t>
            </a:r>
            <a:r>
              <a:rPr lang="fr-FR" dirty="0" err="1" smtClean="0"/>
              <a:t>within</a:t>
            </a:r>
            <a:r>
              <a:rPr lang="fr-FR" dirty="0" smtClean="0"/>
              <a:t> </a:t>
            </a:r>
            <a:r>
              <a:rPr lang="fr-FR" dirty="0" err="1" smtClean="0"/>
              <a:t>tweets</a:t>
            </a:r>
            <a:endParaRPr lang="fr-FR" dirty="0" smtClean="0"/>
          </a:p>
          <a:p>
            <a:pPr marL="0" indent="0" algn="ctr">
              <a:buNone/>
            </a:pPr>
            <a:r>
              <a:rPr lang="fr-FR" b="1" dirty="0" smtClean="0"/>
              <a:t>‘jadis’/‘</a:t>
            </a:r>
            <a:r>
              <a:rPr lang="fr-FR" b="1" dirty="0" err="1" smtClean="0"/>
              <a:t>yore</a:t>
            </a:r>
            <a:r>
              <a:rPr lang="fr-FR" b="1" dirty="0" smtClean="0"/>
              <a:t>’</a:t>
            </a:r>
            <a:br>
              <a:rPr lang="fr-FR" b="1" dirty="0" smtClean="0"/>
            </a:br>
            <a:r>
              <a:rPr lang="fr-FR" b="1" dirty="0" smtClean="0"/>
              <a:t>≠ ‘Il y a cent ans’/‘on </a:t>
            </a:r>
            <a:r>
              <a:rPr lang="fr-FR" b="1" dirty="0" err="1" smtClean="0"/>
              <a:t>this</a:t>
            </a:r>
            <a:r>
              <a:rPr lang="fr-FR" b="1" dirty="0" smtClean="0"/>
              <a:t> </a:t>
            </a:r>
            <a:r>
              <a:rPr lang="fr-FR" b="1" dirty="0" err="1" smtClean="0"/>
              <a:t>day</a:t>
            </a:r>
            <a:r>
              <a:rPr lang="fr-FR" b="1" dirty="0" smtClean="0"/>
              <a:t> in </a:t>
            </a:r>
            <a:r>
              <a:rPr lang="fr-FR" b="1" dirty="0" err="1" smtClean="0"/>
              <a:t>history</a:t>
            </a:r>
            <a:r>
              <a:rPr lang="fr-FR" b="1" dirty="0" smtClean="0"/>
              <a:t>’</a:t>
            </a:r>
            <a:br>
              <a:rPr lang="fr-FR" b="1" dirty="0" smtClean="0"/>
            </a:br>
            <a:r>
              <a:rPr lang="fr-FR" b="1" dirty="0" smtClean="0"/>
              <a:t>≠ 11/11/1918</a:t>
            </a:r>
          </a:p>
          <a:p>
            <a:r>
              <a:rPr lang="fr-FR" dirty="0" smtClean="0"/>
              <a:t>Are </a:t>
            </a:r>
            <a:r>
              <a:rPr lang="fr-FR" dirty="0" err="1" smtClean="0"/>
              <a:t>those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ways</a:t>
            </a:r>
            <a:r>
              <a:rPr lang="fr-FR" dirty="0" smtClean="0"/>
              <a:t> to express ‘time’ </a:t>
            </a:r>
            <a:r>
              <a:rPr lang="fr-FR" dirty="0" err="1" smtClean="0"/>
              <a:t>reflecting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kinds</a:t>
            </a:r>
            <a:r>
              <a:rPr lang="fr-FR" dirty="0" smtClean="0"/>
              <a:t> of perceptions of </a:t>
            </a:r>
            <a:r>
              <a:rPr lang="fr-FR" dirty="0" smtClean="0"/>
              <a:t>time/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kinds</a:t>
            </a:r>
            <a:r>
              <a:rPr lang="fr-FR" dirty="0" smtClean="0"/>
              <a:t> of </a:t>
            </a:r>
            <a:r>
              <a:rPr lang="fr-FR" dirty="0" err="1" smtClean="0"/>
              <a:t>memories</a:t>
            </a:r>
            <a:r>
              <a:rPr lang="fr-FR" dirty="0" smtClean="0"/>
              <a:t>?</a:t>
            </a:r>
            <a:endParaRPr lang="fr-FR" dirty="0" smtClean="0"/>
          </a:p>
          <a:p>
            <a:r>
              <a:rPr lang="fr-FR" dirty="0" err="1" smtClean="0"/>
              <a:t>Need</a:t>
            </a:r>
            <a:r>
              <a:rPr lang="fr-FR" dirty="0" smtClean="0"/>
              <a:t> to use NLP/</a:t>
            </a:r>
            <a:r>
              <a:rPr lang="fr-FR" dirty="0" err="1" smtClean="0"/>
              <a:t>Named</a:t>
            </a:r>
            <a:r>
              <a:rPr lang="fr-FR" dirty="0" smtClean="0"/>
              <a:t> </a:t>
            </a:r>
            <a:r>
              <a:rPr lang="fr-FR" dirty="0" err="1" smtClean="0"/>
              <a:t>Entities</a:t>
            </a:r>
            <a:r>
              <a:rPr lang="fr-FR" dirty="0" smtClean="0"/>
              <a:t> Recognition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74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err="1"/>
              <a:t>p</a:t>
            </a:r>
            <a:r>
              <a:rPr lang="fr-FR" dirty="0" err="1" smtClean="0"/>
              <a:t>overty</a:t>
            </a:r>
            <a:r>
              <a:rPr lang="fr-FR" dirty="0" smtClean="0"/>
              <a:t> of time-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metadata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8106"/>
            <a:ext cx="8458641" cy="525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23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rez_DH-1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14052" b="1396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0" y="0"/>
            <a:ext cx="4648200" cy="6857999"/>
          </a:xfrm>
          <a:solidFill>
            <a:srgbClr val="FFFFFF">
              <a:alpha val="92000"/>
            </a:srgbClr>
          </a:solidFill>
        </p:spPr>
        <p:txBody>
          <a:bodyPr anchor="t"/>
          <a:lstStyle/>
          <a:p>
            <a:r>
              <a:rPr lang="fr-FR" dirty="0" smtClean="0"/>
              <a:t>B. Networks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2348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</a:t>
            </a:r>
            <a:r>
              <a:rPr lang="fr-FR" dirty="0" smtClean="0"/>
              <a:t>(</a:t>
            </a:r>
            <a:r>
              <a:rPr lang="fr-FR" dirty="0" err="1" smtClean="0"/>
              <a:t>already</a:t>
            </a:r>
            <a:r>
              <a:rPr lang="fr-FR" dirty="0" smtClean="0"/>
              <a:t> </a:t>
            </a:r>
            <a:r>
              <a:rPr lang="fr-FR" dirty="0" err="1" smtClean="0"/>
              <a:t>seen</a:t>
            </a:r>
            <a:r>
              <a:rPr lang="fr-FR" dirty="0" smtClean="0"/>
              <a:t> a million time) </a:t>
            </a:r>
            <a:r>
              <a:rPr lang="fr-FR" dirty="0" smtClean="0"/>
              <a:t>network </a:t>
            </a:r>
            <a:r>
              <a:rPr lang="fr-FR" dirty="0" err="1" smtClean="0"/>
              <a:t>dataviz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Networks </a:t>
            </a:r>
            <a:r>
              <a:rPr lang="fr-FR" dirty="0" err="1" smtClean="0"/>
              <a:t>dataviz</a:t>
            </a:r>
            <a:r>
              <a:rPr lang="fr-FR" dirty="0" smtClean="0"/>
              <a:t> are </a:t>
            </a:r>
            <a:r>
              <a:rPr lang="fr-FR" dirty="0" err="1" smtClean="0"/>
              <a:t>based</a:t>
            </a:r>
            <a:r>
              <a:rPr lang="fr-FR" dirty="0" smtClean="0"/>
              <a:t> on</a:t>
            </a:r>
          </a:p>
          <a:p>
            <a:pPr lvl="1"/>
            <a:r>
              <a:rPr lang="fr-FR" dirty="0" err="1" smtClean="0"/>
              <a:t>aesthetics</a:t>
            </a:r>
            <a:endParaRPr lang="fr-FR" dirty="0" smtClean="0"/>
          </a:p>
          <a:p>
            <a:pPr lvl="1"/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sociological</a:t>
            </a:r>
            <a:r>
              <a:rPr lang="fr-FR" dirty="0" smtClean="0"/>
              <a:t> </a:t>
            </a:r>
            <a:r>
              <a:rPr lang="fr-FR" dirty="0" err="1" smtClean="0"/>
              <a:t>theory</a:t>
            </a:r>
            <a:endParaRPr lang="fr-FR" dirty="0" smtClean="0"/>
          </a:p>
          <a:p>
            <a:r>
              <a:rPr lang="fr-FR" dirty="0" err="1"/>
              <a:t>D</a:t>
            </a:r>
            <a:r>
              <a:rPr lang="fr-FR" dirty="0" err="1" smtClean="0"/>
              <a:t>ifficult</a:t>
            </a:r>
            <a:r>
              <a:rPr lang="fr-FR" dirty="0" smtClean="0"/>
              <a:t> not to </a:t>
            </a:r>
            <a:r>
              <a:rPr lang="fr-FR" dirty="0" err="1" smtClean="0"/>
              <a:t>be</a:t>
            </a:r>
            <a:r>
              <a:rPr lang="fr-FR" dirty="0" smtClean="0"/>
              <a:t> YAND</a:t>
            </a:r>
          </a:p>
          <a:p>
            <a:pPr lvl="1"/>
            <a:r>
              <a:rPr lang="fr-FR" dirty="0" smtClean="0"/>
              <a:t>‘</a:t>
            </a:r>
            <a:r>
              <a:rPr lang="fr-FR" dirty="0" err="1" smtClean="0"/>
              <a:t>yet</a:t>
            </a:r>
            <a:r>
              <a:rPr lang="fr-FR" dirty="0" smtClean="0"/>
              <a:t> </a:t>
            </a:r>
            <a:r>
              <a:rPr lang="fr-FR" dirty="0" err="1" smtClean="0"/>
              <a:t>another</a:t>
            </a:r>
            <a:r>
              <a:rPr lang="fr-FR" dirty="0" smtClean="0"/>
              <a:t> network </a:t>
            </a:r>
            <a:r>
              <a:rPr lang="fr-FR" dirty="0" err="1" smtClean="0"/>
              <a:t>dataviz</a:t>
            </a:r>
            <a:r>
              <a:rPr lang="fr-FR" dirty="0" smtClean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38436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Frenchs</a:t>
            </a:r>
            <a:r>
              <a:rPr lang="fr-FR" dirty="0" smtClean="0"/>
              <a:t>, </a:t>
            </a:r>
            <a:r>
              <a:rPr lang="fr-FR" dirty="0" err="1" smtClean="0"/>
              <a:t>Englishs</a:t>
            </a:r>
            <a:r>
              <a:rPr lang="fr-FR" dirty="0" smtClean="0"/>
              <a:t> and </a:t>
            </a:r>
            <a:r>
              <a:rPr lang="fr-FR" dirty="0" err="1" smtClean="0"/>
              <a:t>others</a:t>
            </a:r>
            <a:endParaRPr lang="fr-FR" dirty="0"/>
          </a:p>
        </p:txBody>
      </p:sp>
      <p:pic>
        <p:nvPicPr>
          <p:cNvPr id="4" name="Imag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51" y="1422406"/>
            <a:ext cx="7329814" cy="54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7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Visu11NovFR-MUYian-Hu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8" b="12261"/>
          <a:stretch/>
        </p:blipFill>
        <p:spPr>
          <a:xfrm>
            <a:off x="792013" y="407814"/>
            <a:ext cx="8351987" cy="639774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547"/>
            <a:ext cx="3228975" cy="1317625"/>
          </a:xfrm>
        </p:spPr>
        <p:txBody>
          <a:bodyPr anchor="t"/>
          <a:lstStyle/>
          <a:p>
            <a:r>
              <a:rPr lang="fr-FR" dirty="0" smtClean="0"/>
              <a:t>11.11.2014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53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title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3036"/>
          <a:stretch/>
        </p:blipFill>
        <p:spPr>
          <a:xfrm>
            <a:off x="1769685" y="2909"/>
            <a:ext cx="7374315" cy="68550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22895" y="274638"/>
            <a:ext cx="3130550" cy="99536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Networks of</a:t>
            </a:r>
            <a:br>
              <a:rPr lang="fr-FR" dirty="0" smtClean="0"/>
            </a:br>
            <a:r>
              <a:rPr lang="fr-FR" dirty="0" err="1" smtClean="0"/>
              <a:t>words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612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502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Genesis of a </a:t>
            </a:r>
            <a:r>
              <a:rPr lang="fr-FR" dirty="0" err="1" smtClean="0"/>
              <a:t>project</a:t>
            </a:r>
            <a:r>
              <a:rPr lang="fr-FR" dirty="0" smtClean="0"/>
              <a:t>:</a:t>
            </a:r>
            <a:br>
              <a:rPr lang="fr-FR" dirty="0" smtClean="0"/>
            </a:br>
            <a:r>
              <a:rPr lang="fr-FR" dirty="0" err="1" smtClean="0"/>
              <a:t>learning</a:t>
            </a:r>
            <a:r>
              <a:rPr lang="fr-FR" dirty="0" smtClean="0"/>
              <a:t> to </a:t>
            </a:r>
            <a:r>
              <a:rPr lang="fr-FR" dirty="0" err="1" smtClean="0"/>
              <a:t>collect</a:t>
            </a:r>
            <a:r>
              <a:rPr lang="fr-FR" dirty="0" smtClean="0"/>
              <a:t> </a:t>
            </a:r>
            <a:r>
              <a:rPr lang="fr-FR" dirty="0" err="1" smtClean="0"/>
              <a:t>Tweets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Use of </a:t>
            </a:r>
            <a:r>
              <a:rPr lang="fr-FR" dirty="0" err="1" smtClean="0"/>
              <a:t>Twitter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2008</a:t>
            </a:r>
          </a:p>
          <a:p>
            <a:r>
              <a:rPr lang="fr-FR" dirty="0" smtClean="0"/>
              <a:t>REAL use of </a:t>
            </a:r>
            <a:r>
              <a:rPr lang="fr-FR" dirty="0" err="1" smtClean="0"/>
              <a:t>Twitter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2009</a:t>
            </a:r>
          </a:p>
          <a:p>
            <a:pPr lvl="1"/>
            <a:r>
              <a:rPr lang="fr-FR" dirty="0" err="1" smtClean="0"/>
              <a:t>Academic</a:t>
            </a:r>
            <a:r>
              <a:rPr lang="fr-FR" dirty="0" smtClean="0"/>
              <a:t> </a:t>
            </a:r>
            <a:r>
              <a:rPr lang="fr-FR" dirty="0" err="1" smtClean="0"/>
              <a:t>interest</a:t>
            </a:r>
            <a:r>
              <a:rPr lang="fr-FR" dirty="0" smtClean="0"/>
              <a:t>: </a:t>
            </a:r>
            <a:r>
              <a:rPr lang="fr-FR" dirty="0" err="1" smtClean="0"/>
              <a:t>following</a:t>
            </a:r>
            <a:r>
              <a:rPr lang="fr-FR" dirty="0" smtClean="0"/>
              <a:t> </a:t>
            </a:r>
            <a:r>
              <a:rPr lang="fr-FR" dirty="0" err="1" smtClean="0"/>
              <a:t>several</a:t>
            </a:r>
            <a:r>
              <a:rPr lang="fr-FR" dirty="0" smtClean="0"/>
              <a:t> sessions of the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conference</a:t>
            </a:r>
            <a:endParaRPr lang="fr-FR" dirty="0" smtClean="0"/>
          </a:p>
          <a:p>
            <a:pPr lvl="1"/>
            <a:r>
              <a:rPr lang="fr-FR" dirty="0" err="1" smtClean="0"/>
              <a:t>Talking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researchers</a:t>
            </a:r>
            <a:endParaRPr lang="fr-FR" dirty="0" smtClean="0"/>
          </a:p>
          <a:p>
            <a:pPr lvl="1"/>
            <a:r>
              <a:rPr lang="fr-FR" dirty="0" err="1" smtClean="0"/>
              <a:t>Interdisciplinary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65310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 b="5694"/>
          <a:stretch/>
        </p:blipFill>
        <p:spPr>
          <a:xfrm rot="5400000">
            <a:off x="1860186" y="-466246"/>
            <a:ext cx="6616766" cy="771530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77515" y="5108351"/>
            <a:ext cx="2567221" cy="1473145"/>
          </a:xfrm>
        </p:spPr>
        <p:txBody>
          <a:bodyPr anchor="t">
            <a:normAutofit/>
          </a:bodyPr>
          <a:lstStyle/>
          <a:p>
            <a:r>
              <a:rPr lang="fr-FR" sz="3600" dirty="0" smtClean="0"/>
              <a:t>Intense </a:t>
            </a:r>
            <a:r>
              <a:rPr lang="fr-FR" sz="3600" dirty="0" smtClean="0"/>
              <a:t>“</a:t>
            </a:r>
            <a:r>
              <a:rPr lang="fr-FR" sz="3600" dirty="0" err="1" smtClean="0"/>
              <a:t>Wavelets</a:t>
            </a:r>
            <a:r>
              <a:rPr lang="fr-FR" sz="3600" dirty="0"/>
              <a:t>”</a:t>
            </a:r>
            <a:endParaRPr lang="fr-FR" sz="2700" dirty="0"/>
          </a:p>
        </p:txBody>
      </p:sp>
      <p:sp>
        <p:nvSpPr>
          <p:cNvPr id="7" name="Rectangle 6"/>
          <p:cNvSpPr/>
          <p:nvPr/>
        </p:nvSpPr>
        <p:spPr>
          <a:xfrm>
            <a:off x="177515" y="226677"/>
            <a:ext cx="3862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Helvetica Neue Thin"/>
                <a:cs typeface="Helvetica Neue Thin"/>
              </a:rPr>
              <a:t>Black M’s </a:t>
            </a:r>
            <a:r>
              <a:rPr lang="fr-FR" dirty="0" err="1">
                <a:latin typeface="Helvetica Neue Thin"/>
                <a:cs typeface="Helvetica Neue Thin"/>
              </a:rPr>
              <a:t>cancelled</a:t>
            </a:r>
            <a:r>
              <a:rPr lang="fr-FR" dirty="0">
                <a:latin typeface="Helvetica Neue Thin"/>
                <a:cs typeface="Helvetica Neue Thin"/>
              </a:rPr>
              <a:t> concert </a:t>
            </a:r>
            <a:r>
              <a:rPr lang="fr-FR" dirty="0" err="1">
                <a:latin typeface="Helvetica Neue Thin"/>
                <a:cs typeface="Helvetica Neue Thin"/>
              </a:rPr>
              <a:t>at</a:t>
            </a:r>
            <a:r>
              <a:rPr lang="fr-FR" dirty="0">
                <a:latin typeface="Helvetica Neue Thin"/>
                <a:cs typeface="Helvetica Neue Thin"/>
              </a:rPr>
              <a:t> Verdun</a:t>
            </a:r>
          </a:p>
        </p:txBody>
      </p:sp>
    </p:spTree>
    <p:extLst>
      <p:ext uri="{BB962C8B-B14F-4D97-AF65-F5344CB8AC3E}">
        <p14:creationId xmlns:p14="http://schemas.microsoft.com/office/powerpoint/2010/main" val="149023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10710251_10152766030516942_1694809014199139397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9782" cy="6858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9000"/>
            </a:schemeClr>
          </a:solidFill>
        </p:spPr>
        <p:txBody>
          <a:bodyPr>
            <a:normAutofit/>
          </a:bodyPr>
          <a:lstStyle/>
          <a:p>
            <a:r>
              <a:rPr lang="fr-FR" dirty="0"/>
              <a:t>Conclusion</a:t>
            </a:r>
            <a:br>
              <a:rPr lang="fr-FR" dirty="0"/>
            </a:br>
            <a:r>
              <a:rPr lang="fr-FR" sz="2400" dirty="0" err="1"/>
              <a:t>Questionning</a:t>
            </a:r>
            <a:r>
              <a:rPr lang="fr-FR" sz="2400" dirty="0"/>
              <a:t> </a:t>
            </a:r>
            <a:r>
              <a:rPr lang="fr-FR" sz="2400" dirty="0" err="1"/>
              <a:t>my</a:t>
            </a:r>
            <a:r>
              <a:rPr lang="fr-FR" sz="2400" dirty="0"/>
              <a:t> </a:t>
            </a:r>
            <a:r>
              <a:rPr lang="fr-FR" sz="2400" dirty="0" err="1" smtClean="0"/>
              <a:t>research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95354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err="1" smtClean="0"/>
              <a:t>Neither</a:t>
            </a:r>
            <a:r>
              <a:rPr lang="fr-FR" sz="3600" dirty="0" smtClean="0"/>
              <a:t> </a:t>
            </a:r>
            <a:r>
              <a:rPr lang="fr-FR" sz="3600" dirty="0" err="1" smtClean="0"/>
              <a:t>computing</a:t>
            </a:r>
            <a:r>
              <a:rPr lang="fr-FR" sz="3600" dirty="0" smtClean="0"/>
              <a:t> </a:t>
            </a:r>
            <a:r>
              <a:rPr lang="fr-FR" sz="3600" dirty="0" err="1" smtClean="0"/>
              <a:t>nor</a:t>
            </a:r>
            <a:r>
              <a:rPr lang="fr-FR" sz="3600" dirty="0" smtClean="0"/>
              <a:t> </a:t>
            </a:r>
            <a:r>
              <a:rPr lang="fr-FR" sz="3600" dirty="0" err="1" smtClean="0"/>
              <a:t>statistics</a:t>
            </a:r>
            <a:r>
              <a:rPr lang="fr-FR" sz="3600" dirty="0" smtClean="0"/>
              <a:t> but</a:t>
            </a:r>
            <a:r>
              <a:rPr lang="is-IS" sz="3600" dirty="0" smtClean="0"/>
              <a:t>…</a:t>
            </a:r>
            <a:endParaRPr lang="fr-FR" sz="3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 smtClean="0"/>
              <a:t>Why</a:t>
            </a:r>
            <a:r>
              <a:rPr lang="fr-FR" dirty="0" smtClean="0"/>
              <a:t> </a:t>
            </a:r>
            <a:r>
              <a:rPr lang="fr-FR" dirty="0" err="1" smtClean="0"/>
              <a:t>Twitter</a:t>
            </a:r>
            <a:r>
              <a:rPr lang="fr-FR" dirty="0" smtClean="0"/>
              <a:t>?</a:t>
            </a:r>
          </a:p>
          <a:p>
            <a:pPr lvl="1"/>
            <a:r>
              <a:rPr lang="fr-FR" dirty="0" err="1" smtClean="0"/>
              <a:t>Because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endParaRPr lang="fr-FR" dirty="0" smtClean="0"/>
          </a:p>
          <a:p>
            <a:pPr lvl="1"/>
            <a:r>
              <a:rPr lang="fr-FR" dirty="0" smtClean="0"/>
              <a:t>A </a:t>
            </a:r>
            <a:r>
              <a:rPr lang="fr-FR" dirty="0" err="1"/>
              <a:t>r</a:t>
            </a:r>
            <a:r>
              <a:rPr lang="fr-FR" dirty="0" err="1" smtClean="0"/>
              <a:t>ather</a:t>
            </a:r>
            <a:r>
              <a:rPr lang="fr-FR" dirty="0" smtClean="0"/>
              <a:t> open API system</a:t>
            </a:r>
          </a:p>
          <a:p>
            <a:r>
              <a:rPr lang="fr-FR" dirty="0" err="1" smtClean="0"/>
              <a:t>Would</a:t>
            </a:r>
            <a:r>
              <a:rPr lang="fr-FR" dirty="0" smtClean="0"/>
              <a:t> have </a:t>
            </a:r>
            <a:r>
              <a:rPr lang="fr-FR" dirty="0" err="1" smtClean="0"/>
              <a:t>needed</a:t>
            </a:r>
            <a:r>
              <a:rPr lang="fr-FR" dirty="0" smtClean="0"/>
              <a:t> a </a:t>
            </a:r>
            <a:r>
              <a:rPr lang="fr-FR" dirty="0" err="1" smtClean="0"/>
              <a:t>developer</a:t>
            </a:r>
            <a:r>
              <a:rPr lang="fr-FR" dirty="0" smtClean="0"/>
              <a:t> for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kinds</a:t>
            </a:r>
            <a:r>
              <a:rPr lang="fr-FR" dirty="0" smtClean="0"/>
              <a:t> of source</a:t>
            </a:r>
          </a:p>
          <a:p>
            <a:r>
              <a:rPr lang="fr-FR" dirty="0" err="1" smtClean="0"/>
              <a:t>Risks</a:t>
            </a:r>
            <a:endParaRPr lang="fr-FR" dirty="0" smtClean="0"/>
          </a:p>
          <a:p>
            <a:pPr lvl="1"/>
            <a:r>
              <a:rPr lang="fr-FR" dirty="0" err="1" smtClean="0"/>
              <a:t>Algopol</a:t>
            </a:r>
            <a:r>
              <a:rPr lang="fr-FR" dirty="0" smtClean="0"/>
              <a:t> and Facebook: </a:t>
            </a:r>
            <a:r>
              <a:rPr lang="fr-FR" dirty="0" err="1" smtClean="0"/>
              <a:t>arbitrary</a:t>
            </a:r>
            <a:r>
              <a:rPr lang="fr-FR" dirty="0" smtClean="0"/>
              <a:t> </a:t>
            </a:r>
            <a:r>
              <a:rPr lang="fr-FR" dirty="0" err="1" smtClean="0"/>
              <a:t>politics</a:t>
            </a:r>
            <a:r>
              <a:rPr lang="fr-FR" dirty="0" smtClean="0"/>
              <a:t> of </a:t>
            </a:r>
            <a:r>
              <a:rPr lang="fr-FR" dirty="0" smtClean="0"/>
              <a:t>APIs</a:t>
            </a:r>
          </a:p>
          <a:p>
            <a:pPr lvl="1"/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aim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to </a:t>
            </a:r>
            <a:r>
              <a:rPr lang="fr-FR" dirty="0" err="1" smtClean="0"/>
              <a:t>collect</a:t>
            </a:r>
            <a:r>
              <a:rPr lang="fr-FR" dirty="0" smtClean="0"/>
              <a:t> </a:t>
            </a:r>
            <a:r>
              <a:rPr lang="fr-FR" dirty="0" err="1" smtClean="0"/>
              <a:t>tweets</a:t>
            </a:r>
            <a:r>
              <a:rPr lang="fr-FR" dirty="0" smtClean="0"/>
              <a:t> up to 2019 (</a:t>
            </a:r>
            <a:r>
              <a:rPr lang="fr-FR" dirty="0" err="1" smtClean="0"/>
              <a:t>Centenary</a:t>
            </a:r>
            <a:r>
              <a:rPr lang="fr-FR" dirty="0" smtClean="0"/>
              <a:t> of the Versailles </a:t>
            </a:r>
            <a:r>
              <a:rPr lang="fr-FR" dirty="0" err="1" smtClean="0"/>
              <a:t>Treaty</a:t>
            </a:r>
            <a:r>
              <a:rPr lang="fr-FR" dirty="0" smtClean="0"/>
              <a:t>)</a:t>
            </a:r>
          </a:p>
          <a:p>
            <a:pPr lvl="1"/>
            <a:r>
              <a:rPr lang="fr-FR" dirty="0" err="1" smtClean="0"/>
              <a:t>Twitter</a:t>
            </a:r>
            <a:r>
              <a:rPr lang="fr-FR" dirty="0" smtClean="0"/>
              <a:t> </a:t>
            </a:r>
            <a:r>
              <a:rPr lang="fr-FR" dirty="0" err="1" smtClean="0"/>
              <a:t>might</a:t>
            </a:r>
            <a:r>
              <a:rPr lang="fr-FR" dirty="0" smtClean="0"/>
              <a:t> </a:t>
            </a:r>
            <a:r>
              <a:rPr lang="fr-FR" dirty="0" smtClean="0"/>
              <a:t>change or </a:t>
            </a:r>
            <a:r>
              <a:rPr lang="fr-FR" dirty="0" err="1" smtClean="0"/>
              <a:t>shut</a:t>
            </a:r>
            <a:r>
              <a:rPr lang="fr-FR" dirty="0" smtClean="0"/>
              <a:t> down </a:t>
            </a:r>
            <a:r>
              <a:rPr lang="fr-FR" dirty="0" err="1" smtClean="0"/>
              <a:t>its</a:t>
            </a:r>
            <a:r>
              <a:rPr lang="fr-FR" dirty="0" smtClean="0"/>
              <a:t> API, </a:t>
            </a:r>
            <a:r>
              <a:rPr lang="fr-FR" dirty="0" err="1" smtClean="0"/>
              <a:t>might</a:t>
            </a:r>
            <a:r>
              <a:rPr lang="fr-FR" dirty="0" smtClean="0"/>
              <a:t> </a:t>
            </a:r>
            <a:r>
              <a:rPr lang="fr-FR" dirty="0" err="1" smtClean="0"/>
              <a:t>disappear</a:t>
            </a:r>
            <a:r>
              <a:rPr lang="is-IS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1903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Limits</a:t>
            </a:r>
            <a:r>
              <a:rPr lang="fr-FR" dirty="0" smtClean="0"/>
              <a:t> of home-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Big</a:t>
            </a:r>
            <a:r>
              <a:rPr lang="fr-FR" dirty="0" smtClean="0"/>
              <a:t> Data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err="1" smtClean="0"/>
              <a:t>Big</a:t>
            </a:r>
            <a:r>
              <a:rPr lang="fr-FR" dirty="0" smtClean="0"/>
              <a:t> Data </a:t>
            </a:r>
            <a:r>
              <a:rPr lang="fr-FR" dirty="0" err="1" smtClean="0"/>
              <a:t>from</a:t>
            </a:r>
            <a:r>
              <a:rPr lang="fr-FR" dirty="0" smtClean="0"/>
              <a:t> a </a:t>
            </a:r>
            <a:r>
              <a:rPr lang="fr-FR" dirty="0" err="1" smtClean="0"/>
              <a:t>historian’s</a:t>
            </a:r>
            <a:r>
              <a:rPr lang="fr-FR" dirty="0" smtClean="0"/>
              <a:t> point of </a:t>
            </a:r>
            <a:r>
              <a:rPr lang="fr-FR" dirty="0" err="1" smtClean="0"/>
              <a:t>view</a:t>
            </a:r>
            <a:endParaRPr lang="fr-FR" dirty="0" smtClean="0"/>
          </a:p>
          <a:p>
            <a:pPr lvl="1"/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err="1" smtClean="0"/>
              <a:t>Gnip</a:t>
            </a:r>
            <a:r>
              <a:rPr lang="fr-FR" dirty="0" smtClean="0"/>
              <a:t> </a:t>
            </a:r>
            <a:r>
              <a:rPr lang="fr-FR" dirty="0" err="1" smtClean="0"/>
              <a:t>Inc</a:t>
            </a:r>
            <a:r>
              <a:rPr lang="fr-FR" dirty="0" smtClean="0"/>
              <a:t> </a:t>
            </a:r>
            <a:r>
              <a:rPr lang="fr-FR" dirty="0" err="1" smtClean="0"/>
              <a:t>plays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‘</a:t>
            </a:r>
            <a:r>
              <a:rPr lang="fr-FR" dirty="0" err="1" smtClean="0"/>
              <a:t>small</a:t>
            </a:r>
            <a:r>
              <a:rPr lang="fr-FR" dirty="0" smtClean="0"/>
              <a:t> data’,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handle</a:t>
            </a:r>
            <a:r>
              <a:rPr lang="fr-FR" dirty="0" smtClean="0"/>
              <a:t> 5 to 6 million </a:t>
            </a:r>
            <a:r>
              <a:rPr lang="fr-FR" dirty="0" err="1" smtClean="0"/>
              <a:t>tweets</a:t>
            </a:r>
            <a:r>
              <a:rPr lang="is-IS" dirty="0" smtClean="0"/>
              <a:t>…</a:t>
            </a:r>
            <a:endParaRPr lang="fr-FR" dirty="0" smtClean="0"/>
          </a:p>
          <a:p>
            <a:r>
              <a:rPr lang="fr-FR" dirty="0" err="1"/>
              <a:t>T</a:t>
            </a:r>
            <a:r>
              <a:rPr lang="fr-FR" dirty="0" err="1" smtClean="0"/>
              <a:t>hose</a:t>
            </a:r>
            <a:r>
              <a:rPr lang="fr-FR" dirty="0" smtClean="0"/>
              <a:t> </a:t>
            </a:r>
            <a:r>
              <a:rPr lang="fr-FR" dirty="0" err="1" smtClean="0"/>
              <a:t>pieces</a:t>
            </a:r>
            <a:r>
              <a:rPr lang="fr-FR" dirty="0" smtClean="0"/>
              <a:t> of software have a </a:t>
            </a:r>
            <a:r>
              <a:rPr lang="fr-FR" dirty="0" err="1" smtClean="0"/>
              <a:t>limited</a:t>
            </a:r>
            <a:r>
              <a:rPr lang="fr-FR" dirty="0" smtClean="0"/>
              <a:t> </a:t>
            </a:r>
            <a:r>
              <a:rPr lang="fr-FR" dirty="0" err="1" smtClean="0"/>
              <a:t>ability</a:t>
            </a:r>
            <a:r>
              <a:rPr lang="fr-FR" dirty="0" smtClean="0"/>
              <a:t> to analyse massive data </a:t>
            </a:r>
            <a:r>
              <a:rPr lang="fr-FR" dirty="0" err="1" smtClean="0"/>
              <a:t>corpora</a:t>
            </a:r>
            <a:endParaRPr lang="fr-FR" dirty="0" smtClean="0"/>
          </a:p>
          <a:p>
            <a:pPr lvl="1"/>
            <a:r>
              <a:rPr lang="fr-FR" dirty="0" smtClean="0"/>
              <a:t>Are </a:t>
            </a:r>
            <a:r>
              <a:rPr lang="fr-FR" dirty="0" err="1"/>
              <a:t>t</a:t>
            </a:r>
            <a:r>
              <a:rPr lang="fr-FR" dirty="0" err="1" smtClean="0"/>
              <a:t>heir</a:t>
            </a:r>
            <a:r>
              <a:rPr lang="fr-FR" dirty="0" smtClean="0"/>
              <a:t> </a:t>
            </a:r>
            <a:r>
              <a:rPr lang="fr-FR" dirty="0" err="1" smtClean="0"/>
              <a:t>way</a:t>
            </a:r>
            <a:r>
              <a:rPr lang="fr-FR" dirty="0" smtClean="0"/>
              <a:t> to do </a:t>
            </a:r>
            <a:r>
              <a:rPr lang="fr-FR" dirty="0" err="1" smtClean="0"/>
              <a:t>statistics</a:t>
            </a:r>
            <a:r>
              <a:rPr lang="fr-FR" dirty="0" smtClean="0"/>
              <a:t> </a:t>
            </a:r>
            <a:r>
              <a:rPr lang="fr-FR" dirty="0" err="1" smtClean="0"/>
              <a:t>outdated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regards to </a:t>
            </a:r>
            <a:r>
              <a:rPr lang="fr-FR" dirty="0" err="1" smtClean="0"/>
              <a:t>today’s</a:t>
            </a:r>
            <a:r>
              <a:rPr lang="fr-FR" dirty="0" smtClean="0"/>
              <a:t> </a:t>
            </a:r>
            <a:r>
              <a:rPr lang="fr-FR" dirty="0" err="1" smtClean="0"/>
              <a:t>massiveness</a:t>
            </a:r>
            <a:r>
              <a:rPr lang="fr-FR" dirty="0" smtClean="0"/>
              <a:t> of </a:t>
            </a:r>
            <a:r>
              <a:rPr lang="fr-FR" dirty="0" smtClean="0"/>
              <a:t>data?</a:t>
            </a:r>
          </a:p>
          <a:p>
            <a:r>
              <a:rPr lang="fr-FR" dirty="0" smtClean="0"/>
              <a:t>Questions the </a:t>
            </a:r>
            <a:r>
              <a:rPr lang="fr-FR" dirty="0" err="1" smtClean="0"/>
              <a:t>historian’s</a:t>
            </a:r>
            <a:r>
              <a:rPr lang="fr-FR" dirty="0" smtClean="0"/>
              <a:t> training</a:t>
            </a:r>
          </a:p>
          <a:p>
            <a:r>
              <a:rPr lang="fr-FR" dirty="0" smtClean="0"/>
              <a:t>Questions </a:t>
            </a:r>
            <a:r>
              <a:rPr lang="fr-FR" dirty="0" err="1" smtClean="0"/>
              <a:t>her</a:t>
            </a:r>
            <a:r>
              <a:rPr lang="fr-FR" dirty="0" smtClean="0"/>
              <a:t> </a:t>
            </a:r>
            <a:r>
              <a:rPr lang="fr-FR" dirty="0" err="1" smtClean="0"/>
              <a:t>status</a:t>
            </a:r>
            <a:r>
              <a:rPr lang="fr-FR" dirty="0" smtClean="0"/>
              <a:t> in the </a:t>
            </a:r>
            <a:r>
              <a:rPr lang="fr-FR" dirty="0" err="1" smtClean="0"/>
              <a:t>historical</a:t>
            </a:r>
            <a:r>
              <a:rPr lang="fr-FR" dirty="0" smtClean="0"/>
              <a:t> narrative / social </a:t>
            </a:r>
            <a:r>
              <a:rPr lang="fr-FR" dirty="0" err="1" smtClean="0"/>
              <a:t>memory</a:t>
            </a:r>
            <a:r>
              <a:rPr lang="fr-FR" dirty="0" smtClean="0"/>
              <a:t> production </a:t>
            </a:r>
            <a:r>
              <a:rPr lang="fr-FR" dirty="0" err="1" smtClean="0"/>
              <a:t>chain</a:t>
            </a:r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861742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How to go </a:t>
            </a:r>
            <a:r>
              <a:rPr lang="fr-FR" dirty="0" err="1" smtClean="0"/>
              <a:t>through</a:t>
            </a:r>
            <a:r>
              <a:rPr lang="fr-FR" dirty="0" smtClean="0"/>
              <a:t> the data </a:t>
            </a:r>
            <a:r>
              <a:rPr lang="fr-FR" dirty="0" err="1" smtClean="0"/>
              <a:t>analysis</a:t>
            </a:r>
            <a:r>
              <a:rPr lang="fr-FR" dirty="0" smtClean="0"/>
              <a:t> jungle?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endParaRPr lang="fr-FR" dirty="0" smtClean="0"/>
          </a:p>
          <a:p>
            <a:pPr lvl="1"/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unflexible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endParaRPr lang="fr-FR" dirty="0" smtClean="0"/>
          </a:p>
          <a:p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do not </a:t>
            </a:r>
            <a:r>
              <a:rPr lang="fr-FR" dirty="0" err="1" smtClean="0"/>
              <a:t>answer</a:t>
            </a:r>
            <a:r>
              <a:rPr lang="fr-FR" dirty="0" smtClean="0"/>
              <a:t> </a:t>
            </a:r>
            <a:r>
              <a:rPr lang="fr-FR" dirty="0" err="1" smtClean="0"/>
              <a:t>researcher’s</a:t>
            </a:r>
            <a:r>
              <a:rPr lang="fr-FR" dirty="0" smtClean="0"/>
              <a:t> </a:t>
            </a:r>
            <a:r>
              <a:rPr lang="fr-FR" dirty="0" err="1" smtClean="0"/>
              <a:t>needs</a:t>
            </a:r>
            <a:endParaRPr lang="fr-FR" dirty="0" smtClean="0"/>
          </a:p>
          <a:p>
            <a:pPr lvl="1"/>
            <a:r>
              <a:rPr lang="fr-FR" dirty="0" smtClean="0"/>
              <a:t>An </a:t>
            </a:r>
            <a:r>
              <a:rPr lang="fr-FR" dirty="0" err="1" smtClean="0"/>
              <a:t>example</a:t>
            </a:r>
            <a:r>
              <a:rPr lang="fr-FR" dirty="0" smtClean="0"/>
              <a:t>: </a:t>
            </a:r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dirty="0" err="1" smtClean="0"/>
              <a:t>words</a:t>
            </a:r>
            <a:r>
              <a:rPr lang="fr-FR" dirty="0" smtClean="0"/>
              <a:t> and not on expressions/groups of </a:t>
            </a:r>
            <a:r>
              <a:rPr lang="fr-FR" dirty="0" err="1" smtClean="0"/>
              <a:t>words</a:t>
            </a:r>
            <a:endParaRPr lang="fr-FR" dirty="0" smtClean="0"/>
          </a:p>
          <a:p>
            <a:r>
              <a:rPr lang="fr-FR" dirty="0" err="1" smtClean="0"/>
              <a:t>Too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tools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are </a:t>
            </a:r>
            <a:r>
              <a:rPr lang="fr-FR" dirty="0" err="1" smtClean="0"/>
              <a:t>standardizing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4252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How to </a:t>
            </a:r>
            <a:r>
              <a:rPr lang="fr-FR" dirty="0" err="1" smtClean="0"/>
              <a:t>understand</a:t>
            </a:r>
            <a:r>
              <a:rPr lang="fr-FR" dirty="0" smtClean="0"/>
              <a:t> </a:t>
            </a:r>
            <a:r>
              <a:rPr lang="fr-FR" dirty="0" err="1" smtClean="0"/>
              <a:t>weak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All </a:t>
            </a:r>
            <a:r>
              <a:rPr lang="fr-FR" dirty="0" err="1" smtClean="0"/>
              <a:t>my</a:t>
            </a:r>
            <a:r>
              <a:rPr lang="fr-FR" dirty="0" smtClean="0"/>
              <a:t> analyses are about </a:t>
            </a:r>
            <a:r>
              <a:rPr lang="fr-FR" i="1" dirty="0" smtClean="0"/>
              <a:t>Poilus</a:t>
            </a:r>
            <a:r>
              <a:rPr lang="fr-FR" dirty="0" smtClean="0"/>
              <a:t> (France) or </a:t>
            </a:r>
            <a:r>
              <a:rPr lang="fr-FR" dirty="0" err="1" smtClean="0"/>
              <a:t>battlefields</a:t>
            </a:r>
            <a:r>
              <a:rPr lang="fr-FR" dirty="0" smtClean="0"/>
              <a:t> (UK)</a:t>
            </a:r>
          </a:p>
          <a:p>
            <a:pPr lvl="1"/>
            <a:r>
              <a:rPr lang="fr-FR" dirty="0" err="1" smtClean="0"/>
              <a:t>What</a:t>
            </a:r>
            <a:r>
              <a:rPr lang="fr-FR" dirty="0" smtClean="0"/>
              <a:t> about all the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ones</a:t>
            </a:r>
            <a:r>
              <a:rPr lang="fr-FR" dirty="0" smtClean="0"/>
              <a:t>?</a:t>
            </a:r>
            <a:br>
              <a:rPr lang="fr-FR" dirty="0" smtClean="0"/>
            </a:br>
            <a:r>
              <a:rPr lang="fr-FR" dirty="0" err="1" smtClean="0"/>
              <a:t>Women</a:t>
            </a:r>
            <a:r>
              <a:rPr lang="fr-FR" dirty="0" smtClean="0"/>
              <a:t>, </a:t>
            </a:r>
            <a:r>
              <a:rPr lang="fr-FR" dirty="0" err="1" smtClean="0"/>
              <a:t>prisoners</a:t>
            </a:r>
            <a:r>
              <a:rPr lang="fr-FR" dirty="0" smtClean="0"/>
              <a:t>, </a:t>
            </a:r>
            <a:r>
              <a:rPr lang="fr-FR" dirty="0" err="1" smtClean="0"/>
              <a:t>inhabitants</a:t>
            </a:r>
            <a:r>
              <a:rPr lang="fr-FR" dirty="0" smtClean="0"/>
              <a:t> of </a:t>
            </a:r>
            <a:r>
              <a:rPr lang="fr-FR" dirty="0" err="1" smtClean="0"/>
              <a:t>occupied</a:t>
            </a:r>
            <a:r>
              <a:rPr lang="fr-FR" dirty="0" smtClean="0"/>
              <a:t> lands, </a:t>
            </a:r>
            <a:r>
              <a:rPr lang="fr-FR" dirty="0" err="1" smtClean="0"/>
              <a:t>soldiers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colonies, </a:t>
            </a:r>
            <a:r>
              <a:rPr lang="fr-FR" dirty="0" err="1" smtClean="0"/>
              <a:t>sentenced</a:t>
            </a:r>
            <a:r>
              <a:rPr lang="fr-FR" dirty="0" smtClean="0"/>
              <a:t> to </a:t>
            </a:r>
            <a:r>
              <a:rPr lang="fr-FR" dirty="0" err="1" smtClean="0"/>
              <a:t>death</a:t>
            </a:r>
            <a:r>
              <a:rPr lang="fr-FR" dirty="0" smtClean="0"/>
              <a:t>, </a:t>
            </a:r>
            <a:r>
              <a:rPr lang="fr-FR" dirty="0" err="1" smtClean="0"/>
              <a:t>dissenters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Are they subjects of memories for smaller communities that my tools (my methods) are not able to see?</a:t>
            </a:r>
          </a:p>
          <a:p>
            <a:pPr lvl="1"/>
            <a:r>
              <a:rPr lang="is-IS" dirty="0" smtClean="0"/>
              <a:t>What about weak signals? How to see snippets within the feed of information?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5220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17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Genesis of a </a:t>
            </a:r>
            <a:r>
              <a:rPr lang="fr-FR" dirty="0" err="1" smtClean="0"/>
              <a:t>project</a:t>
            </a:r>
            <a:r>
              <a:rPr lang="fr-FR" dirty="0" smtClean="0"/>
              <a:t>: </a:t>
            </a:r>
            <a:r>
              <a:rPr lang="fr-FR" dirty="0" err="1" smtClean="0"/>
              <a:t>collecting</a:t>
            </a:r>
            <a:r>
              <a:rPr lang="fr-FR" dirty="0" smtClean="0"/>
              <a:t> #ww1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Collecting</a:t>
            </a:r>
            <a:r>
              <a:rPr lang="fr-FR" dirty="0"/>
              <a:t> </a:t>
            </a:r>
            <a:r>
              <a:rPr lang="fr-FR" dirty="0" err="1"/>
              <a:t>tweets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2012</a:t>
            </a:r>
          </a:p>
          <a:p>
            <a:pPr lvl="1"/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conferences</a:t>
            </a:r>
            <a:r>
              <a:rPr lang="fr-FR" dirty="0"/>
              <a:t> (</a:t>
            </a:r>
            <a:r>
              <a:rPr lang="fr-FR" dirty="0" err="1"/>
              <a:t>Search</a:t>
            </a:r>
            <a:r>
              <a:rPr lang="fr-FR" dirty="0"/>
              <a:t> API)</a:t>
            </a:r>
          </a:p>
          <a:p>
            <a:pPr lvl="1"/>
            <a:r>
              <a:rPr lang="fr-FR" dirty="0"/>
              <a:t>For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interest</a:t>
            </a:r>
            <a:r>
              <a:rPr lang="fr-FR" dirty="0"/>
              <a:t>: #</a:t>
            </a:r>
            <a:r>
              <a:rPr lang="fr-FR" dirty="0" err="1" smtClean="0"/>
              <a:t>ledebat</a:t>
            </a:r>
            <a:r>
              <a:rPr lang="fr-FR" dirty="0" smtClean="0"/>
              <a:t>/#</a:t>
            </a:r>
            <a:r>
              <a:rPr lang="fr-FR" dirty="0" err="1"/>
              <a:t>manifpourtous</a:t>
            </a:r>
            <a:r>
              <a:rPr lang="fr-FR" dirty="0"/>
              <a:t> (Streaming API</a:t>
            </a:r>
            <a:r>
              <a:rPr lang="fr-FR" dirty="0" smtClean="0"/>
              <a:t>)</a:t>
            </a:r>
            <a:br>
              <a:rPr lang="fr-FR" dirty="0" smtClean="0"/>
            </a:br>
            <a:endParaRPr lang="fr-FR" dirty="0"/>
          </a:p>
          <a:p>
            <a:r>
              <a:rPr lang="fr-FR" dirty="0" smtClean="0"/>
              <a:t>11 </a:t>
            </a:r>
            <a:r>
              <a:rPr lang="fr-FR" dirty="0" err="1" smtClean="0"/>
              <a:t>November</a:t>
            </a:r>
            <a:r>
              <a:rPr lang="fr-FR" dirty="0" smtClean="0"/>
              <a:t> </a:t>
            </a:r>
            <a:r>
              <a:rPr lang="fr-FR" dirty="0" smtClean="0"/>
              <a:t>2013</a:t>
            </a:r>
            <a:br>
              <a:rPr lang="fr-FR" dirty="0" smtClean="0"/>
            </a:br>
            <a:r>
              <a:rPr lang="fr-FR" dirty="0" err="1" smtClean="0"/>
              <a:t>launching</a:t>
            </a:r>
            <a:r>
              <a:rPr lang="fr-FR" dirty="0" smtClean="0"/>
              <a:t> of </a:t>
            </a:r>
            <a:r>
              <a:rPr lang="fr-FR" dirty="0" smtClean="0"/>
              <a:t>the </a:t>
            </a:r>
            <a:r>
              <a:rPr lang="fr-FR" dirty="0" err="1" smtClean="0"/>
              <a:t>Centenary</a:t>
            </a:r>
            <a:r>
              <a:rPr lang="fr-FR" dirty="0" smtClean="0"/>
              <a:t> in France</a:t>
            </a:r>
          </a:p>
          <a:p>
            <a:pPr lvl="1"/>
            <a:r>
              <a:rPr lang="fr-FR" i="1" dirty="0" smtClean="0"/>
              <a:t>Rendez-vous de l’Histoire de Blois</a:t>
            </a:r>
          </a:p>
          <a:p>
            <a:pPr lvl="1"/>
            <a:r>
              <a:rPr lang="fr-FR" dirty="0" err="1" smtClean="0"/>
              <a:t>Strong</a:t>
            </a:r>
            <a:r>
              <a:rPr lang="fr-FR" dirty="0" smtClean="0"/>
              <a:t> suggestion by </a:t>
            </a:r>
            <a:r>
              <a:rPr lang="fr-FR" dirty="0" err="1" smtClean="0"/>
              <a:t>two</a:t>
            </a:r>
            <a:r>
              <a:rPr lang="fr-FR" dirty="0" smtClean="0"/>
              <a:t> ww1 </a:t>
            </a:r>
            <a:r>
              <a:rPr lang="fr-FR" dirty="0" err="1" smtClean="0"/>
              <a:t>historians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95244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stake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 smtClean="0"/>
              <a:t>Memory/</a:t>
            </a:r>
            <a:r>
              <a:rPr lang="fr-FR" dirty="0" err="1" smtClean="0"/>
              <a:t>Past</a:t>
            </a:r>
            <a:r>
              <a:rPr lang="fr-FR" dirty="0" smtClean="0"/>
              <a:t>/</a:t>
            </a:r>
            <a:r>
              <a:rPr lang="fr-FR" dirty="0" err="1" smtClean="0"/>
              <a:t>History</a:t>
            </a:r>
            <a:endParaRPr lang="fr-FR" dirty="0" smtClean="0"/>
          </a:p>
          <a:p>
            <a:pPr>
              <a:spcAft>
                <a:spcPts val="600"/>
              </a:spcAft>
            </a:pPr>
            <a:r>
              <a:rPr lang="fr-FR" dirty="0" err="1" smtClean="0"/>
              <a:t>Memories</a:t>
            </a:r>
            <a:r>
              <a:rPr lang="fr-FR" dirty="0" smtClean="0"/>
              <a:t> of the ‘</a:t>
            </a:r>
            <a:r>
              <a:rPr lang="fr-FR" dirty="0" err="1" smtClean="0"/>
              <a:t>historical</a:t>
            </a:r>
            <a:r>
              <a:rPr lang="fr-FR" dirty="0" smtClean="0"/>
              <a:t>’ </a:t>
            </a:r>
            <a:r>
              <a:rPr lang="fr-FR" dirty="0" err="1" smtClean="0"/>
              <a:t>past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an important </a:t>
            </a:r>
            <a:r>
              <a:rPr lang="fr-FR" dirty="0" err="1" smtClean="0"/>
              <a:t>research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since</a:t>
            </a:r>
            <a:r>
              <a:rPr lang="fr-FR" dirty="0" smtClean="0"/>
              <a:t> the </a:t>
            </a:r>
            <a:r>
              <a:rPr lang="fr-FR" dirty="0" smtClean="0"/>
              <a:t>1970s</a:t>
            </a:r>
          </a:p>
          <a:p>
            <a:pPr lvl="1">
              <a:spcBef>
                <a:spcPts val="600"/>
              </a:spcBef>
            </a:pPr>
            <a:r>
              <a:rPr lang="fr-FR" dirty="0" err="1" smtClean="0"/>
              <a:t>See</a:t>
            </a:r>
            <a:r>
              <a:rPr lang="fr-FR" dirty="0" smtClean="0"/>
              <a:t> Pierre Nora (</a:t>
            </a:r>
            <a:r>
              <a:rPr lang="fr-FR" i="1" dirty="0" smtClean="0"/>
              <a:t>Lieux de Mémoire, </a:t>
            </a:r>
            <a:r>
              <a:rPr lang="fr-FR" dirty="0" smtClean="0"/>
              <a:t>1980s)</a:t>
            </a:r>
            <a:endParaRPr lang="fr-FR" dirty="0" smtClean="0"/>
          </a:p>
          <a:p>
            <a:pPr>
              <a:spcAft>
                <a:spcPts val="600"/>
              </a:spcAft>
            </a:pPr>
            <a:r>
              <a:rPr lang="fr-FR" dirty="0" err="1" smtClean="0"/>
              <a:t>Strong</a:t>
            </a:r>
            <a:r>
              <a:rPr lang="fr-FR" dirty="0" smtClean="0"/>
              <a:t> media </a:t>
            </a:r>
            <a:r>
              <a:rPr lang="fr-FR" dirty="0" err="1" smtClean="0"/>
              <a:t>exposure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time to time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 err="1" smtClean="0"/>
              <a:t>Example</a:t>
            </a:r>
            <a:r>
              <a:rPr lang="fr-FR" dirty="0" smtClean="0"/>
              <a:t>: 1990s and </a:t>
            </a:r>
            <a:r>
              <a:rPr lang="fr-FR" dirty="0" smtClean="0"/>
              <a:t>Vichy</a:t>
            </a:r>
            <a:br>
              <a:rPr lang="fr-FR" dirty="0" smtClean="0"/>
            </a:br>
            <a:r>
              <a:rPr lang="fr-FR" dirty="0" smtClean="0"/>
              <a:t>cf. </a:t>
            </a:r>
            <a:r>
              <a:rPr lang="fr-FR" dirty="0" err="1" smtClean="0"/>
              <a:t>Rousso</a:t>
            </a:r>
            <a:r>
              <a:rPr lang="fr-FR" dirty="0" smtClean="0"/>
              <a:t> / Conan, </a:t>
            </a:r>
            <a:r>
              <a:rPr lang="fr-FR" i="1" dirty="0" smtClean="0"/>
              <a:t>Vichy, un passé qui ne passe pas</a:t>
            </a:r>
            <a:r>
              <a:rPr lang="fr-FR" dirty="0" smtClean="0"/>
              <a:t>)</a:t>
            </a:r>
            <a:endParaRPr lang="fr-FR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2000’s and </a:t>
            </a:r>
            <a:r>
              <a:rPr lang="fr-FR" dirty="0" err="1" smtClean="0"/>
              <a:t>slavery</a:t>
            </a:r>
            <a:r>
              <a:rPr lang="fr-FR" dirty="0" smtClean="0"/>
              <a:t>/French colonial </a:t>
            </a:r>
            <a:r>
              <a:rPr lang="fr-FR" dirty="0" smtClean="0"/>
              <a:t>Empire</a:t>
            </a:r>
            <a:br>
              <a:rPr lang="fr-FR" dirty="0" smtClean="0"/>
            </a:br>
            <a:r>
              <a:rPr lang="fr-FR" dirty="0" smtClean="0"/>
              <a:t>“Memory </a:t>
            </a:r>
            <a:r>
              <a:rPr lang="fr-FR" dirty="0" err="1" smtClean="0"/>
              <a:t>laws</a:t>
            </a:r>
            <a:r>
              <a:rPr lang="fr-FR" dirty="0" smtClean="0"/>
              <a:t>“ / </a:t>
            </a:r>
            <a:r>
              <a:rPr lang="fr-FR" dirty="0" err="1" smtClean="0"/>
              <a:t>Competition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memories</a:t>
            </a:r>
            <a:endParaRPr lang="fr-FR" dirty="0" smtClean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fr-FR" dirty="0" err="1" smtClean="0"/>
              <a:t>Memories</a:t>
            </a:r>
            <a:r>
              <a:rPr lang="fr-FR" dirty="0" smtClean="0"/>
              <a:t> of the </a:t>
            </a:r>
            <a:r>
              <a:rPr lang="fr-FR" dirty="0" err="1" smtClean="0"/>
              <a:t>past</a:t>
            </a:r>
            <a:r>
              <a:rPr lang="fr-FR" dirty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depend</a:t>
            </a:r>
            <a:r>
              <a:rPr lang="fr-FR" dirty="0" smtClean="0"/>
              <a:t> on the nature of media </a:t>
            </a:r>
          </a:p>
          <a:p>
            <a:pPr lvl="1"/>
            <a:r>
              <a:rPr lang="fr-FR" dirty="0" smtClean="0"/>
              <a:t>Notion of ‘régime d’historicité’ (F. </a:t>
            </a:r>
            <a:r>
              <a:rPr lang="fr-FR" dirty="0" err="1" smtClean="0"/>
              <a:t>Hartog</a:t>
            </a:r>
            <a:r>
              <a:rPr lang="fr-FR" dirty="0" smtClean="0"/>
              <a:t>): </a:t>
            </a:r>
            <a:r>
              <a:rPr lang="fr-FR" dirty="0" err="1" smtClean="0"/>
              <a:t>presentism</a:t>
            </a:r>
            <a:r>
              <a:rPr lang="fr-FR" dirty="0" smtClean="0"/>
              <a:t>/</a:t>
            </a:r>
            <a:r>
              <a:rPr lang="fr-FR" dirty="0" err="1" smtClean="0"/>
              <a:t>memory</a:t>
            </a:r>
            <a:r>
              <a:rPr lang="fr-FR" dirty="0" smtClean="0"/>
              <a:t> of the </a:t>
            </a:r>
            <a:r>
              <a:rPr lang="fr-FR" dirty="0" err="1" smtClean="0"/>
              <a:t>past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601492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Hashtags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err="1" smtClean="0"/>
              <a:t>Hashtags</a:t>
            </a:r>
            <a:r>
              <a:rPr lang="fr-FR" dirty="0" smtClean="0"/>
              <a:t>: user-</a:t>
            </a:r>
            <a:r>
              <a:rPr lang="fr-FR" dirty="0" err="1" smtClean="0"/>
              <a:t>generated</a:t>
            </a:r>
            <a:r>
              <a:rPr lang="fr-FR" dirty="0" smtClean="0"/>
              <a:t> </a:t>
            </a:r>
            <a:r>
              <a:rPr lang="fr-FR" dirty="0" err="1" smtClean="0"/>
              <a:t>functionality</a:t>
            </a:r>
            <a:r>
              <a:rPr lang="fr-FR" dirty="0" smtClean="0"/>
              <a:t> of </a:t>
            </a:r>
            <a:r>
              <a:rPr lang="fr-FR" dirty="0" err="1" smtClean="0"/>
              <a:t>Twitter</a:t>
            </a:r>
            <a:endParaRPr lang="fr-FR" dirty="0" smtClean="0"/>
          </a:p>
          <a:p>
            <a:pPr lvl="1"/>
            <a:r>
              <a:rPr lang="fr-FR" dirty="0" smtClean="0"/>
              <a:t>A keyword </a:t>
            </a:r>
            <a:r>
              <a:rPr lang="fr-FR" dirty="0" err="1" smtClean="0"/>
              <a:t>with</a:t>
            </a:r>
            <a:r>
              <a:rPr lang="fr-FR" dirty="0" smtClean="0"/>
              <a:t> a # (#ww1)</a:t>
            </a:r>
          </a:p>
          <a:p>
            <a:pPr lvl="1"/>
            <a:r>
              <a:rPr lang="fr-FR" dirty="0" smtClean="0"/>
              <a:t>Have </a:t>
            </a:r>
            <a:r>
              <a:rPr lang="fr-FR" dirty="0" err="1" smtClean="0"/>
              <a:t>several</a:t>
            </a:r>
            <a:r>
              <a:rPr lang="fr-FR" dirty="0" smtClean="0"/>
              <a:t> significations: </a:t>
            </a:r>
            <a:r>
              <a:rPr lang="fr-FR" dirty="0" err="1" smtClean="0"/>
              <a:t>emphasizing</a:t>
            </a:r>
            <a:r>
              <a:rPr lang="fr-FR" dirty="0" smtClean="0"/>
              <a:t> a concept, </a:t>
            </a:r>
            <a:r>
              <a:rPr lang="fr-FR" dirty="0" err="1" smtClean="0"/>
              <a:t>contributing</a:t>
            </a:r>
            <a:r>
              <a:rPr lang="fr-FR" dirty="0" smtClean="0"/>
              <a:t> to a global discussion, </a:t>
            </a:r>
            <a:r>
              <a:rPr lang="fr-FR" dirty="0" err="1" smtClean="0"/>
              <a:t>being</a:t>
            </a:r>
            <a:r>
              <a:rPr lang="fr-FR" dirty="0" smtClean="0"/>
              <a:t> a </a:t>
            </a:r>
            <a:r>
              <a:rPr lang="fr-FR" dirty="0" err="1" smtClean="0"/>
              <a:t>member</a:t>
            </a:r>
            <a:r>
              <a:rPr lang="fr-FR" dirty="0" smtClean="0"/>
              <a:t> of a </a:t>
            </a:r>
            <a:r>
              <a:rPr lang="fr-FR" dirty="0" err="1" smtClean="0"/>
              <a:t>community</a:t>
            </a:r>
            <a:r>
              <a:rPr lang="fr-FR" dirty="0" smtClean="0"/>
              <a:t>, etc.</a:t>
            </a:r>
          </a:p>
          <a:p>
            <a:r>
              <a:rPr lang="fr-FR" dirty="0" err="1" smtClean="0"/>
              <a:t>Popularity</a:t>
            </a:r>
            <a:r>
              <a:rPr lang="fr-FR" dirty="0" smtClean="0"/>
              <a:t> of #ww1 or #</a:t>
            </a:r>
            <a:r>
              <a:rPr lang="fr-FR" dirty="0" err="1" smtClean="0"/>
              <a:t>pgm</a:t>
            </a:r>
            <a:endParaRPr lang="fr-FR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First use of ww1: 16 April 2007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First use of #ww1: 11 March 2009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FR" dirty="0" smtClean="0"/>
              <a:t>Imperial </a:t>
            </a:r>
            <a:r>
              <a:rPr lang="fr-FR" dirty="0" err="1" smtClean="0"/>
              <a:t>War</a:t>
            </a:r>
            <a:r>
              <a:rPr lang="fr-FR" dirty="0" smtClean="0"/>
              <a:t> Museum: first </a:t>
            </a:r>
            <a:r>
              <a:rPr lang="fr-FR" dirty="0" err="1" smtClean="0"/>
              <a:t>Centenary-dedicated</a:t>
            </a:r>
            <a:r>
              <a:rPr lang="fr-FR" dirty="0" smtClean="0"/>
              <a:t> </a:t>
            </a:r>
            <a:r>
              <a:rPr lang="fr-FR" dirty="0" err="1" smtClean="0"/>
              <a:t>account</a:t>
            </a:r>
            <a:r>
              <a:rPr lang="fr-FR" dirty="0" smtClean="0"/>
              <a:t> (March 2011, first </a:t>
            </a:r>
            <a:r>
              <a:rPr lang="fr-FR" dirty="0" err="1" smtClean="0"/>
              <a:t>tweet</a:t>
            </a:r>
            <a:r>
              <a:rPr lang="fr-FR" dirty="0" smtClean="0"/>
              <a:t>: 8 July 2011)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5813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Collected</a:t>
            </a:r>
            <a:r>
              <a:rPr lang="fr-FR" dirty="0" smtClean="0"/>
              <a:t> </a:t>
            </a:r>
            <a:r>
              <a:rPr lang="fr-FR" dirty="0" err="1" smtClean="0"/>
              <a:t>hashtags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fr-FR" dirty="0"/>
              <a:t>ww1, </a:t>
            </a:r>
            <a:r>
              <a:rPr lang="fr-FR" dirty="0" err="1"/>
              <a:t>wwi</a:t>
            </a:r>
            <a:r>
              <a:rPr lang="fr-FR" dirty="0"/>
              <a:t>, </a:t>
            </a:r>
            <a:r>
              <a:rPr lang="fr-FR" dirty="0" err="1"/>
              <a:t>wwiafrica</a:t>
            </a:r>
            <a:r>
              <a:rPr lang="fr-FR" dirty="0"/>
              <a:t>, 1gm, 1GM, 1wk, wk1, 1Weltkrieg, centenaire, centenaire14, centenaire1914, </a:t>
            </a:r>
            <a:r>
              <a:rPr lang="fr-FR" dirty="0" err="1"/>
              <a:t>GrandeGuerre</a:t>
            </a:r>
            <a:r>
              <a:rPr lang="fr-FR" dirty="0"/>
              <a:t>, centenaire2014, </a:t>
            </a:r>
            <a:r>
              <a:rPr lang="fr-FR" dirty="0" err="1"/>
              <a:t>centenary</a:t>
            </a:r>
            <a:r>
              <a:rPr lang="fr-FR" dirty="0"/>
              <a:t>, </a:t>
            </a:r>
            <a:r>
              <a:rPr lang="fr-FR" dirty="0" err="1"/>
              <a:t>fww</a:t>
            </a:r>
            <a:r>
              <a:rPr lang="fr-FR" dirty="0"/>
              <a:t>, WW1centenary, 1418Centenary, 1ereGuerreMondiale, </a:t>
            </a:r>
            <a:r>
              <a:rPr lang="fr-FR" dirty="0" err="1"/>
              <a:t>WWIcentenary</a:t>
            </a:r>
            <a:r>
              <a:rPr lang="fr-FR" dirty="0"/>
              <a:t>, 1j1p, 11NOV, 11novembre, WWI, </a:t>
            </a:r>
            <a:r>
              <a:rPr lang="fr-FR" dirty="0" err="1"/>
              <a:t>poppies</a:t>
            </a:r>
            <a:r>
              <a:rPr lang="fr-FR" dirty="0"/>
              <a:t>, </a:t>
            </a:r>
            <a:r>
              <a:rPr lang="fr-FR" dirty="0" err="1"/>
              <a:t>WomenHeroesofWWI</a:t>
            </a:r>
            <a:r>
              <a:rPr lang="fr-FR" dirty="0"/>
              <a:t>, </a:t>
            </a:r>
            <a:r>
              <a:rPr lang="fr-FR" dirty="0" err="1"/>
              <a:t>womenofworldwarone</a:t>
            </a:r>
            <a:r>
              <a:rPr lang="fr-FR" dirty="0"/>
              <a:t>, womenofww1, </a:t>
            </a:r>
            <a:r>
              <a:rPr lang="fr-FR" dirty="0" err="1"/>
              <a:t>womenofwwi</a:t>
            </a:r>
            <a:r>
              <a:rPr lang="fr-FR" dirty="0"/>
              <a:t>, womenww1, ww1athome, </a:t>
            </a:r>
            <a:r>
              <a:rPr lang="fr-FR" dirty="0" err="1"/>
              <a:t>greatwar</a:t>
            </a:r>
            <a:r>
              <a:rPr lang="fr-FR" dirty="0"/>
              <a:t>, 100years, </a:t>
            </a:r>
            <a:r>
              <a:rPr lang="fr-FR" dirty="0" err="1"/>
              <a:t>firstworldwar</a:t>
            </a:r>
            <a:r>
              <a:rPr lang="fr-FR" dirty="0"/>
              <a:t>, Verdun, Verdun2016, Somme, </a:t>
            </a:r>
            <a:r>
              <a:rPr lang="fr-FR" dirty="0" err="1" smtClean="0"/>
              <a:t>PoilusVerdun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2724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current</a:t>
            </a:r>
            <a:r>
              <a:rPr lang="fr-FR" dirty="0" smtClean="0"/>
              <a:t> state of the corpus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numCol="2" spcCol="360000">
            <a:noAutofit/>
          </a:bodyPr>
          <a:lstStyle/>
          <a:p>
            <a:pPr marL="0"/>
            <a:r>
              <a:rPr lang="fr-FR" sz="2000" dirty="0" smtClean="0"/>
              <a:t>1 </a:t>
            </a:r>
            <a:r>
              <a:rPr lang="fr-FR" sz="2000" dirty="0"/>
              <a:t>April </a:t>
            </a:r>
            <a:r>
              <a:rPr lang="fr-FR" sz="2000" dirty="0" smtClean="0"/>
              <a:t>2014 - 13 </a:t>
            </a:r>
            <a:r>
              <a:rPr lang="fr-FR" sz="2000" dirty="0"/>
              <a:t>April 2016</a:t>
            </a:r>
          </a:p>
          <a:p>
            <a:pPr marL="0"/>
            <a:r>
              <a:rPr lang="fr-FR" sz="2000" dirty="0" smtClean="0"/>
              <a:t>2,096,968 </a:t>
            </a:r>
            <a:r>
              <a:rPr lang="fr-FR" sz="2000" dirty="0" err="1" smtClean="0"/>
              <a:t>tweets</a:t>
            </a:r>
            <a:endParaRPr lang="fr-FR" sz="2000" dirty="0" smtClean="0"/>
          </a:p>
          <a:p>
            <a:pPr marL="400050" lvl="1"/>
            <a:r>
              <a:rPr lang="fr-FR" sz="1600" dirty="0" err="1" smtClean="0"/>
              <a:t>Around</a:t>
            </a:r>
            <a:r>
              <a:rPr lang="fr-FR" sz="1600" dirty="0" smtClean="0"/>
              <a:t> 2/3 of </a:t>
            </a:r>
            <a:r>
              <a:rPr lang="fr-FR" sz="1600" dirty="0" err="1" smtClean="0"/>
              <a:t>retweets</a:t>
            </a:r>
            <a:endParaRPr lang="fr-FR" sz="1600" dirty="0"/>
          </a:p>
          <a:p>
            <a:pPr marL="0"/>
            <a:r>
              <a:rPr lang="fr-FR" sz="2000" dirty="0" smtClean="0"/>
              <a:t>542,570 </a:t>
            </a:r>
            <a:r>
              <a:rPr lang="fr-FR" sz="2000" dirty="0" err="1"/>
              <a:t>Twitter</a:t>
            </a:r>
            <a:r>
              <a:rPr lang="fr-FR" sz="2000" dirty="0"/>
              <a:t> </a:t>
            </a:r>
            <a:r>
              <a:rPr lang="fr-FR" sz="2000" dirty="0" err="1"/>
              <a:t>accounts</a:t>
            </a:r>
            <a:endParaRPr lang="fr-FR" sz="2000" dirty="0"/>
          </a:p>
          <a:p>
            <a:pPr marL="400050" lvl="2"/>
            <a:r>
              <a:rPr lang="fr-FR" sz="1600" dirty="0" err="1"/>
              <a:t>private</a:t>
            </a:r>
            <a:r>
              <a:rPr lang="fr-FR" sz="1600" dirty="0"/>
              <a:t> </a:t>
            </a:r>
            <a:r>
              <a:rPr lang="fr-FR" sz="1600" dirty="0" err="1"/>
              <a:t>individuals</a:t>
            </a:r>
            <a:r>
              <a:rPr lang="fr-FR" sz="1600" dirty="0"/>
              <a:t>, institutions, </a:t>
            </a:r>
            <a:r>
              <a:rPr lang="fr-FR" sz="1600" dirty="0" err="1"/>
              <a:t>project-based</a:t>
            </a:r>
            <a:r>
              <a:rPr lang="fr-FR" sz="1600" dirty="0"/>
              <a:t> </a:t>
            </a:r>
            <a:r>
              <a:rPr lang="fr-FR" sz="1600" dirty="0" err="1"/>
              <a:t>account</a:t>
            </a:r>
            <a:r>
              <a:rPr lang="fr-FR" sz="1600" dirty="0"/>
              <a:t>, bots and </a:t>
            </a:r>
            <a:r>
              <a:rPr lang="fr-FR" sz="1600" dirty="0" err="1"/>
              <a:t>many</a:t>
            </a:r>
            <a:r>
              <a:rPr lang="fr-FR" sz="1600" dirty="0"/>
              <a:t> </a:t>
            </a:r>
            <a:r>
              <a:rPr lang="fr-FR" sz="1600" dirty="0" err="1" smtClean="0"/>
              <a:t>others</a:t>
            </a:r>
            <a:endParaRPr lang="fr-FR" sz="1600" dirty="0" smtClean="0"/>
          </a:p>
          <a:p>
            <a:pPr marL="400050" lvl="2"/>
            <a:endParaRPr lang="fr-FR" sz="1600" dirty="0" smtClean="0"/>
          </a:p>
          <a:p>
            <a:pPr marL="400050" lvl="2"/>
            <a:endParaRPr lang="fr-FR" sz="1600" dirty="0"/>
          </a:p>
          <a:p>
            <a:pPr marL="171450" lvl="2" indent="0">
              <a:buNone/>
            </a:pPr>
            <a:endParaRPr lang="fr-FR" sz="1600" dirty="0"/>
          </a:p>
          <a:p>
            <a:pPr marL="0"/>
            <a:r>
              <a:rPr lang="fr-FR" sz="2000" dirty="0" smtClean="0"/>
              <a:t>124,424 </a:t>
            </a:r>
            <a:r>
              <a:rPr lang="fr-FR" sz="2000" dirty="0" err="1"/>
              <a:t>hashtags</a:t>
            </a:r>
            <a:endParaRPr lang="fr-FR" sz="2000" dirty="0"/>
          </a:p>
          <a:p>
            <a:pPr marL="400050" lvl="2"/>
            <a:r>
              <a:rPr lang="fr-FR" sz="1600" dirty="0" smtClean="0"/>
              <a:t>54,566 </a:t>
            </a:r>
            <a:r>
              <a:rPr lang="fr-FR" sz="1600" dirty="0" err="1"/>
              <a:t>used</a:t>
            </a:r>
            <a:r>
              <a:rPr lang="fr-FR" sz="1600" dirty="0"/>
              <a:t> </a:t>
            </a:r>
            <a:r>
              <a:rPr lang="fr-FR" sz="1600" dirty="0" err="1"/>
              <a:t>only</a:t>
            </a:r>
            <a:r>
              <a:rPr lang="fr-FR" sz="1600" dirty="0"/>
              <a:t> once</a:t>
            </a:r>
          </a:p>
          <a:p>
            <a:pPr marL="400050" lvl="2"/>
            <a:r>
              <a:rPr lang="fr-FR" sz="1600" dirty="0" smtClean="0"/>
              <a:t>84,936 </a:t>
            </a:r>
            <a:r>
              <a:rPr lang="fr-FR" sz="1600" dirty="0" err="1"/>
              <a:t>three</a:t>
            </a:r>
            <a:r>
              <a:rPr lang="fr-FR" sz="1600" dirty="0"/>
              <a:t> times or </a:t>
            </a:r>
            <a:r>
              <a:rPr lang="fr-FR" sz="1600" dirty="0" err="1"/>
              <a:t>less</a:t>
            </a:r>
            <a:endParaRPr lang="fr-FR" sz="1600" dirty="0"/>
          </a:p>
          <a:p>
            <a:pPr marL="400050" lvl="2"/>
            <a:r>
              <a:rPr lang="fr-FR" sz="1600" dirty="0" smtClean="0"/>
              <a:t>107,047 </a:t>
            </a:r>
            <a:r>
              <a:rPr lang="fr-FR" sz="1600" dirty="0" err="1"/>
              <a:t>tenth</a:t>
            </a:r>
            <a:r>
              <a:rPr lang="fr-FR" sz="1600" dirty="0"/>
              <a:t> times or </a:t>
            </a:r>
            <a:r>
              <a:rPr lang="fr-FR" sz="1600" dirty="0" err="1"/>
              <a:t>less</a:t>
            </a:r>
            <a:endParaRPr lang="fr-FR" sz="1600" dirty="0"/>
          </a:p>
          <a:p>
            <a:pPr marL="0"/>
            <a:r>
              <a:rPr lang="fr-FR" sz="2000" dirty="0"/>
              <a:t>Not a lot of noise, </a:t>
            </a:r>
            <a:r>
              <a:rPr lang="fr-FR" sz="2000" dirty="0" err="1" smtClean="0"/>
              <a:t>except</a:t>
            </a:r>
            <a:r>
              <a:rPr lang="fr-FR" sz="2000" dirty="0" smtClean="0"/>
              <a:t> </a:t>
            </a:r>
            <a:r>
              <a:rPr lang="fr-FR" sz="2000" dirty="0"/>
              <a:t>for </a:t>
            </a:r>
            <a:r>
              <a:rPr lang="fr-FR" sz="2000" dirty="0" err="1"/>
              <a:t>three</a:t>
            </a:r>
            <a:r>
              <a:rPr lang="fr-FR" sz="2000" dirty="0"/>
              <a:t> </a:t>
            </a:r>
            <a:r>
              <a:rPr lang="fr-FR" sz="2000" dirty="0" err="1"/>
              <a:t>hashtags</a:t>
            </a:r>
            <a:r>
              <a:rPr lang="fr-FR" sz="2000" dirty="0"/>
              <a:t>: #</a:t>
            </a:r>
            <a:r>
              <a:rPr lang="fr-FR" sz="2000" dirty="0" smtClean="0"/>
              <a:t>11Nov/Verdun/Somme</a:t>
            </a:r>
            <a:endParaRPr lang="fr-FR" sz="2000" dirty="0"/>
          </a:p>
          <a:p>
            <a:pPr marL="0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1032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nModèleHelveticaNeu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MonModèleHelveticaNeue.potx</Template>
  <TotalTime>558</TotalTime>
  <Words>1328</Words>
  <Application>Microsoft Macintosh PowerPoint</Application>
  <PresentationFormat>Présentation à l'écran (4:3)</PresentationFormat>
  <Paragraphs>195</Paragraphs>
  <Slides>45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7" baseType="lpstr">
      <vt:lpstr>MonModèleHelveticaNeue</vt:lpstr>
      <vt:lpstr>Document</vt:lpstr>
      <vt:lpstr>#ww1. Feedback from a data-driven research led by a non-data-scientist historian</vt:lpstr>
      <vt:lpstr>Introduction</vt:lpstr>
      <vt:lpstr>A bit of self-history</vt:lpstr>
      <vt:lpstr>Genesis of a project: learning to collect Tweets</vt:lpstr>
      <vt:lpstr>Genesis of a project: collecting #ww1</vt:lpstr>
      <vt:lpstr>What is at stake?</vt:lpstr>
      <vt:lpstr>Hashtags?</vt:lpstr>
      <vt:lpstr>Collected hashtags</vt:lpstr>
      <vt:lpstr>The current state of the corpus</vt:lpstr>
      <vt:lpstr>Présentation PowerPoint</vt:lpstr>
      <vt:lpstr>Key concept of distant reading</vt:lpstr>
      <vt:lpstr>I. Available tools</vt:lpstr>
      <vt:lpstr>Distant reading of tweets</vt:lpstr>
      <vt:lpstr>Numerous tools are at our disposal…</vt:lpstr>
      <vt:lpstr>Tools for #ww1: harvesting data</vt:lpstr>
      <vt:lpstr>Storing data: data-model</vt:lpstr>
      <vt:lpstr>Exporting and preparing data</vt:lpstr>
      <vt:lpstr>What kind of exports?</vt:lpstr>
      <vt:lpstr>Text-mining</vt:lpstr>
      <vt:lpstr>Text-mining: clustering</vt:lpstr>
      <vt:lpstr>Présentation PowerPoint</vt:lpstr>
      <vt:lpstr>Text-mining: similitude analysis</vt:lpstr>
      <vt:lpstr>Network analysis</vt:lpstr>
      <vt:lpstr>Other and less used software</vt:lpstr>
      <vt:lpstr>II. Some results</vt:lpstr>
      <vt:lpstr>A. Topics &amp; Temporalities</vt:lpstr>
      <vt:lpstr>Présentation PowerPoint</vt:lpstr>
      <vt:lpstr>Présentation PowerPoint</vt:lpstr>
      <vt:lpstr>French topics</vt:lpstr>
      <vt:lpstr>Présentation PowerPoint</vt:lpstr>
      <vt:lpstr>English topics</vt:lpstr>
      <vt:lpstr>Présentation PowerPoint</vt:lpstr>
      <vt:lpstr>The missing temporality</vt:lpstr>
      <vt:lpstr>The poverty of time-based metadata</vt:lpstr>
      <vt:lpstr>B. Networks</vt:lpstr>
      <vt:lpstr>The (already seen a million time) network dataviz</vt:lpstr>
      <vt:lpstr>Frenchs, Englishs and others</vt:lpstr>
      <vt:lpstr>11.11.2014</vt:lpstr>
      <vt:lpstr>Networks of words</vt:lpstr>
      <vt:lpstr>Intense “Wavelets”</vt:lpstr>
      <vt:lpstr>Conclusion Questionning my research</vt:lpstr>
      <vt:lpstr>Neither computing nor statistics but…</vt:lpstr>
      <vt:lpstr>Limits of home-based Big Data analysis</vt:lpstr>
      <vt:lpstr>How to go through the data analysis jungle?</vt:lpstr>
      <vt:lpstr>How to understand weak signals?</vt:lpstr>
    </vt:vector>
  </TitlesOfParts>
  <Company>Université de Lausanne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Clavert</dc:creator>
  <cp:lastModifiedBy>Frédéric Clavert</cp:lastModifiedBy>
  <cp:revision>219</cp:revision>
  <dcterms:created xsi:type="dcterms:W3CDTF">2016-05-03T04:50:44Z</dcterms:created>
  <dcterms:modified xsi:type="dcterms:W3CDTF">2016-05-26T06:11:14Z</dcterms:modified>
</cp:coreProperties>
</file>