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7" r:id="rId5"/>
    <p:sldId id="259" r:id="rId6"/>
    <p:sldId id="260" r:id="rId7"/>
    <p:sldId id="261" r:id="rId8"/>
    <p:sldId id="262" r:id="rId9"/>
    <p:sldId id="264"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8" r:id="rId32"/>
    <p:sldId id="289" r:id="rId33"/>
    <p:sldId id="290" r:id="rId34"/>
    <p:sldId id="291" r:id="rId35"/>
    <p:sldId id="292" r:id="rId36"/>
    <p:sldId id="293" r:id="rId37"/>
    <p:sldId id="294" r:id="rId38"/>
    <p:sldId id="295" r:id="rId39"/>
    <p:sldId id="296" r:id="rId40"/>
    <p:sldId id="297" r:id="rId41"/>
    <p:sldId id="299" r:id="rId42"/>
    <p:sldId id="298" r:id="rId43"/>
    <p:sldId id="300" r:id="rId44"/>
    <p:sldId id="301" r:id="rId4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6CB743EE-93A6-49A8-AF28-784E7B12F7F4}" type="datetimeFigureOut">
              <a:rPr lang="fr-FR" smtClean="0"/>
              <a:t>28/07/2016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0E12A2-9118-4CC9-BEB1-088A7E7A69A6}" type="slidenum">
              <a:rPr lang="fr-FR" smtClean="0"/>
              <a:t>‹N°›</a:t>
            </a:fld>
            <a:endParaRPr lang="fr-FR"/>
          </a:p>
        </p:txBody>
      </p:sp>
    </p:spTree>
    <p:extLst>
      <p:ext uri="{BB962C8B-B14F-4D97-AF65-F5344CB8AC3E}">
        <p14:creationId xmlns:p14="http://schemas.microsoft.com/office/powerpoint/2010/main" val="756938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CB743EE-93A6-49A8-AF28-784E7B12F7F4}" type="datetimeFigureOut">
              <a:rPr lang="fr-FR" smtClean="0"/>
              <a:t>28/07/2016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0E12A2-9118-4CC9-BEB1-088A7E7A69A6}" type="slidenum">
              <a:rPr lang="fr-FR" smtClean="0"/>
              <a:t>‹N°›</a:t>
            </a:fld>
            <a:endParaRPr lang="fr-FR"/>
          </a:p>
        </p:txBody>
      </p:sp>
    </p:spTree>
    <p:extLst>
      <p:ext uri="{BB962C8B-B14F-4D97-AF65-F5344CB8AC3E}">
        <p14:creationId xmlns:p14="http://schemas.microsoft.com/office/powerpoint/2010/main" val="2030168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CB743EE-93A6-49A8-AF28-784E7B12F7F4}" type="datetimeFigureOut">
              <a:rPr lang="fr-FR" smtClean="0"/>
              <a:t>28/07/2016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0E12A2-9118-4CC9-BEB1-088A7E7A69A6}" type="slidenum">
              <a:rPr lang="fr-FR" smtClean="0"/>
              <a:t>‹N°›</a:t>
            </a:fld>
            <a:endParaRPr lang="fr-FR"/>
          </a:p>
        </p:txBody>
      </p:sp>
    </p:spTree>
    <p:extLst>
      <p:ext uri="{BB962C8B-B14F-4D97-AF65-F5344CB8AC3E}">
        <p14:creationId xmlns:p14="http://schemas.microsoft.com/office/powerpoint/2010/main" val="3833646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CB743EE-93A6-49A8-AF28-784E7B12F7F4}" type="datetimeFigureOut">
              <a:rPr lang="fr-FR" smtClean="0"/>
              <a:t>28/07/2016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0E12A2-9118-4CC9-BEB1-088A7E7A69A6}" type="slidenum">
              <a:rPr lang="fr-FR" smtClean="0"/>
              <a:t>‹N°›</a:t>
            </a:fld>
            <a:endParaRPr lang="fr-FR"/>
          </a:p>
        </p:txBody>
      </p:sp>
    </p:spTree>
    <p:extLst>
      <p:ext uri="{BB962C8B-B14F-4D97-AF65-F5344CB8AC3E}">
        <p14:creationId xmlns:p14="http://schemas.microsoft.com/office/powerpoint/2010/main" val="328803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6CB743EE-93A6-49A8-AF28-784E7B12F7F4}" type="datetimeFigureOut">
              <a:rPr lang="fr-FR" smtClean="0"/>
              <a:t>28/07/2016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0E12A2-9118-4CC9-BEB1-088A7E7A69A6}" type="slidenum">
              <a:rPr lang="fr-FR" smtClean="0"/>
              <a:t>‹N°›</a:t>
            </a:fld>
            <a:endParaRPr lang="fr-FR"/>
          </a:p>
        </p:txBody>
      </p:sp>
    </p:spTree>
    <p:extLst>
      <p:ext uri="{BB962C8B-B14F-4D97-AF65-F5344CB8AC3E}">
        <p14:creationId xmlns:p14="http://schemas.microsoft.com/office/powerpoint/2010/main" val="2645932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CB743EE-93A6-49A8-AF28-784E7B12F7F4}" type="datetimeFigureOut">
              <a:rPr lang="fr-FR" smtClean="0"/>
              <a:t>28/07/2016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0E12A2-9118-4CC9-BEB1-088A7E7A69A6}" type="slidenum">
              <a:rPr lang="fr-FR" smtClean="0"/>
              <a:t>‹N°›</a:t>
            </a:fld>
            <a:endParaRPr lang="fr-FR"/>
          </a:p>
        </p:txBody>
      </p:sp>
    </p:spTree>
    <p:extLst>
      <p:ext uri="{BB962C8B-B14F-4D97-AF65-F5344CB8AC3E}">
        <p14:creationId xmlns:p14="http://schemas.microsoft.com/office/powerpoint/2010/main" val="2535891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CB743EE-93A6-49A8-AF28-784E7B12F7F4}" type="datetimeFigureOut">
              <a:rPr lang="fr-FR" smtClean="0"/>
              <a:t>28/07/2016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60E12A2-9118-4CC9-BEB1-088A7E7A69A6}" type="slidenum">
              <a:rPr lang="fr-FR" smtClean="0"/>
              <a:t>‹N°›</a:t>
            </a:fld>
            <a:endParaRPr lang="fr-FR"/>
          </a:p>
        </p:txBody>
      </p:sp>
    </p:spTree>
    <p:extLst>
      <p:ext uri="{BB962C8B-B14F-4D97-AF65-F5344CB8AC3E}">
        <p14:creationId xmlns:p14="http://schemas.microsoft.com/office/powerpoint/2010/main" val="192323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CB743EE-93A6-49A8-AF28-784E7B12F7F4}" type="datetimeFigureOut">
              <a:rPr lang="fr-FR" smtClean="0"/>
              <a:t>28/07/2016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60E12A2-9118-4CC9-BEB1-088A7E7A69A6}" type="slidenum">
              <a:rPr lang="fr-FR" smtClean="0"/>
              <a:t>‹N°›</a:t>
            </a:fld>
            <a:endParaRPr lang="fr-FR"/>
          </a:p>
        </p:txBody>
      </p:sp>
    </p:spTree>
    <p:extLst>
      <p:ext uri="{BB962C8B-B14F-4D97-AF65-F5344CB8AC3E}">
        <p14:creationId xmlns:p14="http://schemas.microsoft.com/office/powerpoint/2010/main" val="1074143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CB743EE-93A6-49A8-AF28-784E7B12F7F4}" type="datetimeFigureOut">
              <a:rPr lang="fr-FR" smtClean="0"/>
              <a:t>28/07/2016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60E12A2-9118-4CC9-BEB1-088A7E7A69A6}" type="slidenum">
              <a:rPr lang="fr-FR" smtClean="0"/>
              <a:t>‹N°›</a:t>
            </a:fld>
            <a:endParaRPr lang="fr-FR"/>
          </a:p>
        </p:txBody>
      </p:sp>
    </p:spTree>
    <p:extLst>
      <p:ext uri="{BB962C8B-B14F-4D97-AF65-F5344CB8AC3E}">
        <p14:creationId xmlns:p14="http://schemas.microsoft.com/office/powerpoint/2010/main" val="1580173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6CB743EE-93A6-49A8-AF28-784E7B12F7F4}" type="datetimeFigureOut">
              <a:rPr lang="fr-FR" smtClean="0"/>
              <a:t>28/07/2016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0E12A2-9118-4CC9-BEB1-088A7E7A69A6}" type="slidenum">
              <a:rPr lang="fr-FR" smtClean="0"/>
              <a:t>‹N°›</a:t>
            </a:fld>
            <a:endParaRPr lang="fr-FR"/>
          </a:p>
        </p:txBody>
      </p:sp>
    </p:spTree>
    <p:extLst>
      <p:ext uri="{BB962C8B-B14F-4D97-AF65-F5344CB8AC3E}">
        <p14:creationId xmlns:p14="http://schemas.microsoft.com/office/powerpoint/2010/main" val="70931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6CB743EE-93A6-49A8-AF28-784E7B12F7F4}" type="datetimeFigureOut">
              <a:rPr lang="fr-FR" smtClean="0"/>
              <a:t>28/07/2016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0E12A2-9118-4CC9-BEB1-088A7E7A69A6}" type="slidenum">
              <a:rPr lang="fr-FR" smtClean="0"/>
              <a:t>‹N°›</a:t>
            </a:fld>
            <a:endParaRPr lang="fr-FR"/>
          </a:p>
        </p:txBody>
      </p:sp>
    </p:spTree>
    <p:extLst>
      <p:ext uri="{BB962C8B-B14F-4D97-AF65-F5344CB8AC3E}">
        <p14:creationId xmlns:p14="http://schemas.microsoft.com/office/powerpoint/2010/main" val="322600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743EE-93A6-49A8-AF28-784E7B12F7F4}" type="datetimeFigureOut">
              <a:rPr lang="fr-FR" smtClean="0"/>
              <a:t>28/07/2016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0E12A2-9118-4CC9-BEB1-088A7E7A69A6}" type="slidenum">
              <a:rPr lang="fr-FR" smtClean="0"/>
              <a:t>‹N°›</a:t>
            </a:fld>
            <a:endParaRPr lang="fr-FR"/>
          </a:p>
        </p:txBody>
      </p:sp>
    </p:spTree>
    <p:extLst>
      <p:ext uri="{BB962C8B-B14F-4D97-AF65-F5344CB8AC3E}">
        <p14:creationId xmlns:p14="http://schemas.microsoft.com/office/powerpoint/2010/main" val="2636053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a:t>Twitter, l’événement du temps présent et l’historien-moissonneur</a:t>
            </a:r>
          </a:p>
        </p:txBody>
      </p:sp>
      <p:sp>
        <p:nvSpPr>
          <p:cNvPr id="3" name="Sous-titre 2"/>
          <p:cNvSpPr>
            <a:spLocks noGrp="1"/>
          </p:cNvSpPr>
          <p:nvPr>
            <p:ph type="subTitle" idx="1"/>
          </p:nvPr>
        </p:nvSpPr>
        <p:spPr/>
        <p:txBody>
          <a:bodyPr>
            <a:normAutofit fontScale="92500"/>
          </a:bodyPr>
          <a:lstStyle/>
          <a:p>
            <a:r>
              <a:rPr lang="fr-FR" sz="4000" dirty="0"/>
              <a:t>Une étude de cas du référendum grec de 2015</a:t>
            </a:r>
          </a:p>
          <a:p>
            <a:pPr algn="r"/>
            <a:endParaRPr lang="fr-FR" sz="2600" i="1" dirty="0"/>
          </a:p>
          <a:p>
            <a:pPr algn="r"/>
            <a:r>
              <a:rPr lang="fr-FR" sz="2600" i="1" dirty="0"/>
              <a:t>Sofia </a:t>
            </a:r>
            <a:r>
              <a:rPr lang="fr-FR" sz="2600" i="1" dirty="0" err="1"/>
              <a:t>Papastamkou</a:t>
            </a:r>
            <a:r>
              <a:rPr lang="fr-FR" sz="2600" i="1" dirty="0"/>
              <a:t>, UMR Sirice et MESHS</a:t>
            </a:r>
          </a:p>
          <a:p>
            <a:endParaRPr lang="fr-FR" sz="2800" dirty="0"/>
          </a:p>
        </p:txBody>
      </p:sp>
    </p:spTree>
    <p:extLst>
      <p:ext uri="{BB962C8B-B14F-4D97-AF65-F5344CB8AC3E}">
        <p14:creationId xmlns:p14="http://schemas.microsoft.com/office/powerpoint/2010/main" val="2624362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concept d’événement historique</a:t>
            </a:r>
          </a:p>
        </p:txBody>
      </p:sp>
      <p:sp>
        <p:nvSpPr>
          <p:cNvPr id="3" name="Espace réservé du contenu 2"/>
          <p:cNvSpPr>
            <a:spLocks noGrp="1"/>
          </p:cNvSpPr>
          <p:nvPr>
            <p:ph idx="1"/>
          </p:nvPr>
        </p:nvSpPr>
        <p:spPr/>
        <p:txBody>
          <a:bodyPr/>
          <a:lstStyle/>
          <a:p>
            <a:r>
              <a:rPr lang="fr-FR" dirty="0"/>
              <a:t>fait spatio-temporel unique et particulier qui survient dans la vie publique («  l’acte d’un homme ou d’un groupe donné à un moment donné », </a:t>
            </a:r>
            <a:r>
              <a:rPr lang="fr-FR" sz="2000" dirty="0"/>
              <a:t>Charles Seignobos, Charles-Victor </a:t>
            </a:r>
            <a:r>
              <a:rPr lang="fr-FR" sz="2000" dirty="0" err="1"/>
              <a:t>Anglois</a:t>
            </a:r>
            <a:r>
              <a:rPr lang="fr-FR" sz="2000" dirty="0"/>
              <a:t>, </a:t>
            </a:r>
            <a:r>
              <a:rPr lang="fr-FR" sz="2000" i="1" dirty="0"/>
              <a:t>Introduction aux études historiques</a:t>
            </a:r>
            <a:r>
              <a:rPr lang="fr-FR" sz="2000" dirty="0"/>
              <a:t>, Lyon, ENS Éditions, 2014 [1898])</a:t>
            </a:r>
            <a:r>
              <a:rPr lang="fr-FR" dirty="0"/>
              <a:t>  </a:t>
            </a:r>
          </a:p>
          <a:p>
            <a:r>
              <a:rPr lang="fr-FR" dirty="0"/>
              <a:t>événement-sphinx, événement-monstre </a:t>
            </a:r>
            <a:r>
              <a:rPr lang="fr-FR" sz="2000" dirty="0"/>
              <a:t>(Edgar Morin, Pierre Nora, 1972) / </a:t>
            </a:r>
            <a:r>
              <a:rPr lang="fr-FR" dirty="0"/>
              <a:t>Mai 1968</a:t>
            </a:r>
          </a:p>
          <a:p>
            <a:r>
              <a:rPr lang="fr-FR" dirty="0"/>
              <a:t>événement-monde </a:t>
            </a:r>
            <a:r>
              <a:rPr lang="fr-FR" sz="2000" dirty="0"/>
              <a:t>(Jean-François </a:t>
            </a:r>
            <a:r>
              <a:rPr lang="fr-FR" sz="2000" dirty="0" err="1"/>
              <a:t>Sirinelli</a:t>
            </a:r>
            <a:r>
              <a:rPr lang="fr-FR" sz="2000" dirty="0"/>
              <a:t>, 2002) </a:t>
            </a:r>
            <a:r>
              <a:rPr lang="fr-FR" dirty="0"/>
              <a:t>/ 11 septembre 2001</a:t>
            </a:r>
            <a:endParaRPr lang="fr-FR" sz="2000" dirty="0"/>
          </a:p>
          <a:p>
            <a:r>
              <a:rPr lang="fr-FR" dirty="0"/>
              <a:t>En somme: aspects objectivables </a:t>
            </a:r>
            <a:r>
              <a:rPr lang="fr-FR" u="sng" dirty="0"/>
              <a:t>et</a:t>
            </a:r>
            <a:r>
              <a:rPr lang="fr-FR" dirty="0"/>
              <a:t> ressenti de l’événement -  dimensions de l’échelle mondiale, de l’instantanéité du vécu et de l’émotion partagée</a:t>
            </a:r>
          </a:p>
          <a:p>
            <a:endParaRPr lang="fr-FR" dirty="0"/>
          </a:p>
        </p:txBody>
      </p:sp>
    </p:spTree>
    <p:extLst>
      <p:ext uri="{BB962C8B-B14F-4D97-AF65-F5344CB8AC3E}">
        <p14:creationId xmlns:p14="http://schemas.microsoft.com/office/powerpoint/2010/main" val="3663124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Twitter: quel type de sources? </a:t>
            </a:r>
          </a:p>
        </p:txBody>
      </p:sp>
      <p:sp>
        <p:nvSpPr>
          <p:cNvPr id="3" name="Espace réservé du contenu 2"/>
          <p:cNvSpPr>
            <a:spLocks noGrp="1"/>
          </p:cNvSpPr>
          <p:nvPr>
            <p:ph idx="1"/>
          </p:nvPr>
        </p:nvSpPr>
        <p:spPr/>
        <p:txBody>
          <a:bodyPr>
            <a:normAutofit/>
          </a:bodyPr>
          <a:lstStyle/>
          <a:p>
            <a:r>
              <a:rPr lang="fr-FR" dirty="0"/>
              <a:t>Renouvellement de la réflexion sur les sources primaires: fin de la Guerre froide 1989; révolutions arabes 2011 </a:t>
            </a:r>
          </a:p>
          <a:p>
            <a:r>
              <a:rPr lang="fr-FR" dirty="0"/>
              <a:t>L’historien doit aussi travailler sur l’« impur »: </a:t>
            </a:r>
            <a:r>
              <a:rPr lang="fr-FR" sz="2000" dirty="0"/>
              <a:t>« non pas seulement les archives des institutions, les paroles instituées ou même la littérature, mais les rumeurs, les images et leurs commentaires, les bribes de conversations auxquelles il est possible d’accéder, les blagues, les graffitis… une moisson qui saisit précisément l’occasion offerte par le temps présent de collecter comme on glanerait sur un marché sans cesse réapprovisionné. Pour autant, ces sources multiples doivent s’intégrer dans le travail, et être soumises à des questionnements précis sur leur production, leur forme, les conditions même de leur saisie et de leur interprétation ». (</a:t>
            </a:r>
            <a:r>
              <a:rPr lang="fr-FR" sz="2000" dirty="0" err="1"/>
              <a:t>Leyla</a:t>
            </a:r>
            <a:r>
              <a:rPr lang="fr-FR" sz="2000" dirty="0"/>
              <a:t> </a:t>
            </a:r>
            <a:r>
              <a:rPr lang="fr-FR" sz="2000" dirty="0" err="1"/>
              <a:t>Dakhli</a:t>
            </a:r>
            <a:r>
              <a:rPr lang="fr-FR" sz="2000" dirty="0"/>
              <a:t>, « L'ordre des choses et le sens de l'histoire : La Tunisie après la révolution de 2010-2011 », </a:t>
            </a:r>
            <a:r>
              <a:rPr lang="fr-FR" sz="2000" i="1" dirty="0"/>
              <a:t>REMM</a:t>
            </a:r>
            <a:r>
              <a:rPr lang="fr-FR" sz="2000" dirty="0"/>
              <a:t>, 138, 2015)</a:t>
            </a:r>
          </a:p>
          <a:p>
            <a:pPr lvl="1">
              <a:buFont typeface="Wingdings" panose="05000000000000000000" pitchFamily="2" charset="2"/>
              <a:buChar char="è"/>
            </a:pPr>
            <a:r>
              <a:rPr lang="fr-FR" sz="1600" dirty="0">
                <a:sym typeface="Wingdings" panose="05000000000000000000" pitchFamily="2" charset="2"/>
              </a:rPr>
              <a:t>Montée de la société civile, emboîtement de l’individuel et du collectif</a:t>
            </a:r>
          </a:p>
          <a:p>
            <a:pPr lvl="1">
              <a:buFont typeface="Wingdings" panose="05000000000000000000" pitchFamily="2" charset="2"/>
              <a:buChar char="è"/>
            </a:pPr>
            <a:r>
              <a:rPr lang="fr-FR" sz="1600" dirty="0">
                <a:sym typeface="Wingdings" panose="05000000000000000000" pitchFamily="2" charset="2"/>
              </a:rPr>
              <a:t>NTIC: multiplication des producteurs de « sources impures », capacité de dissémination, possibilité de collecte</a:t>
            </a:r>
            <a:endParaRPr lang="fr-FR" sz="1600" dirty="0"/>
          </a:p>
        </p:txBody>
      </p:sp>
    </p:spTree>
    <p:extLst>
      <p:ext uri="{BB962C8B-B14F-4D97-AF65-F5344CB8AC3E}">
        <p14:creationId xmlns:p14="http://schemas.microsoft.com/office/powerpoint/2010/main" val="1310853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Twitter et l’historien.ne</a:t>
            </a:r>
          </a:p>
        </p:txBody>
      </p:sp>
      <p:sp>
        <p:nvSpPr>
          <p:cNvPr id="3" name="Espace réservé du contenu 2"/>
          <p:cNvSpPr>
            <a:spLocks noGrp="1"/>
          </p:cNvSpPr>
          <p:nvPr>
            <p:ph idx="1"/>
          </p:nvPr>
        </p:nvSpPr>
        <p:spPr/>
        <p:txBody>
          <a:bodyPr/>
          <a:lstStyle/>
          <a:p>
            <a:pPr marL="0" indent="0">
              <a:buNone/>
            </a:pPr>
            <a:r>
              <a:rPr lang="fr-FR" dirty="0"/>
              <a:t>Twitter, une mine de sources primaires </a:t>
            </a:r>
          </a:p>
          <a:p>
            <a:r>
              <a:rPr lang="fr-FR" dirty="0"/>
              <a:t>générées par les utilisateurs</a:t>
            </a:r>
          </a:p>
          <a:p>
            <a:r>
              <a:rPr lang="fr-FR" dirty="0"/>
              <a:t>enrichies de métadonnées qui permettent leur contextualisation</a:t>
            </a:r>
          </a:p>
          <a:p>
            <a:r>
              <a:rPr lang="fr-FR" dirty="0"/>
              <a:t>des sources parmi d’autres qui participent à l’analyse scientifique</a:t>
            </a:r>
          </a:p>
        </p:txBody>
      </p:sp>
    </p:spTree>
    <p:extLst>
      <p:ext uri="{BB962C8B-B14F-4D97-AF65-F5344CB8AC3E}">
        <p14:creationId xmlns:p14="http://schemas.microsoft.com/office/powerpoint/2010/main" val="3433640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L’historien.ne et Twitter</a:t>
            </a:r>
          </a:p>
        </p:txBody>
      </p:sp>
      <p:sp>
        <p:nvSpPr>
          <p:cNvPr id="3" name="Espace réservé du contenu 2"/>
          <p:cNvSpPr>
            <a:spLocks noGrp="1"/>
          </p:cNvSpPr>
          <p:nvPr>
            <p:ph idx="1"/>
          </p:nvPr>
        </p:nvSpPr>
        <p:spPr/>
        <p:txBody>
          <a:bodyPr/>
          <a:lstStyle/>
          <a:p>
            <a:pPr marL="0" indent="0">
              <a:buNone/>
            </a:pPr>
            <a:r>
              <a:rPr lang="fr-FR" dirty="0"/>
              <a:t>Entre prudence et indifférence? </a:t>
            </a:r>
          </a:p>
          <a:p>
            <a:r>
              <a:rPr lang="fr-FR" dirty="0"/>
              <a:t>Attachement aux archives institutionnelles / collections organisées </a:t>
            </a:r>
          </a:p>
          <a:p>
            <a:r>
              <a:rPr lang="fr-FR" dirty="0"/>
              <a:t>Rapport avec le temps (recul vs Twitter: instantanéité, éphémère?)</a:t>
            </a:r>
          </a:p>
          <a:p>
            <a:r>
              <a:rPr lang="fr-FR" dirty="0"/>
              <a:t>Difficultés techniques pour constituer son propre corpus de données issues des réseaux sociaux, développement de compétences spécifiques, méthodes d’analyse ouvertes aux autres disciplines</a:t>
            </a:r>
          </a:p>
          <a:p>
            <a:r>
              <a:rPr lang="fr-FR" dirty="0"/>
              <a:t>Des travaux de jeunes historiens émergent sur la mémoire du passé (Frédéric </a:t>
            </a:r>
            <a:r>
              <a:rPr lang="fr-FR" dirty="0" err="1"/>
              <a:t>Clavert</a:t>
            </a:r>
            <a:r>
              <a:rPr lang="fr-FR" dirty="0"/>
              <a:t>, Alexandre Turgeon)</a:t>
            </a:r>
          </a:p>
        </p:txBody>
      </p:sp>
    </p:spTree>
    <p:extLst>
      <p:ext uri="{BB962C8B-B14F-4D97-AF65-F5344CB8AC3E}">
        <p14:creationId xmlns:p14="http://schemas.microsoft.com/office/powerpoint/2010/main" val="2192488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Twitter comme archive</a:t>
            </a:r>
          </a:p>
        </p:txBody>
      </p:sp>
      <p:sp>
        <p:nvSpPr>
          <p:cNvPr id="3" name="Espace réservé du contenu 2"/>
          <p:cNvSpPr>
            <a:spLocks noGrp="1"/>
          </p:cNvSpPr>
          <p:nvPr>
            <p:ph idx="1"/>
          </p:nvPr>
        </p:nvSpPr>
        <p:spPr/>
        <p:txBody>
          <a:bodyPr>
            <a:normAutofit/>
          </a:bodyPr>
          <a:lstStyle/>
          <a:p>
            <a:r>
              <a:rPr lang="fr-FR" sz="2400" dirty="0"/>
              <a:t>Les archives sont l'ensemble des documents, quels que soient leur date, leur lieu de conservation, leur forme et leur support, produits ou reçus par toute personne physique ou morale et par tout service ou organisme public ou privé dans l'exercice de leur activité. </a:t>
            </a:r>
            <a:r>
              <a:rPr lang="fr-FR" sz="2000" dirty="0"/>
              <a:t>(Code du patrimoine, v. 06/02/2016)</a:t>
            </a:r>
          </a:p>
          <a:p>
            <a:r>
              <a:rPr lang="en-US" sz="2400" dirty="0"/>
              <a:t>Materials created or received by a person, family, or organization, public or private, in the conduct of their affairs and preserved because of the enduring value contained in the information they contain or as evidence of the functions and responsibilities of their creator, especially those materials maintained using the principles of provenance, original order, and collective control; permanent records. </a:t>
            </a:r>
            <a:r>
              <a:rPr lang="en-US" sz="2000" dirty="0"/>
              <a:t>(Society of American Archivists, A Glossary of Archival and Records Terminology)</a:t>
            </a:r>
            <a:endParaRPr lang="en-US" sz="2400" dirty="0"/>
          </a:p>
          <a:p>
            <a:r>
              <a:rPr lang="en-US" sz="2400" dirty="0"/>
              <a:t>Quid de la notion de </a:t>
            </a:r>
            <a:r>
              <a:rPr lang="en-US" sz="2400" dirty="0" err="1"/>
              <a:t>producteur</a:t>
            </a:r>
            <a:r>
              <a:rPr lang="en-US" sz="2400" dirty="0"/>
              <a:t> (et de </a:t>
            </a:r>
            <a:r>
              <a:rPr lang="en-US" sz="2400" dirty="0" err="1"/>
              <a:t>fonds</a:t>
            </a:r>
            <a:r>
              <a:rPr lang="en-US" sz="2400" dirty="0"/>
              <a:t>) </a:t>
            </a:r>
            <a:r>
              <a:rPr lang="en-US" sz="2400" dirty="0" err="1"/>
              <a:t>dans</a:t>
            </a:r>
            <a:r>
              <a:rPr lang="en-US" sz="2400" dirty="0"/>
              <a:t> le </a:t>
            </a:r>
            <a:r>
              <a:rPr lang="en-US" sz="2400" dirty="0" err="1"/>
              <a:t>cas</a:t>
            </a:r>
            <a:r>
              <a:rPr lang="en-US" sz="2400" dirty="0"/>
              <a:t> de Twitter? </a:t>
            </a:r>
            <a:endParaRPr lang="fr-FR" sz="2400" dirty="0"/>
          </a:p>
        </p:txBody>
      </p:sp>
    </p:spTree>
    <p:extLst>
      <p:ext uri="{BB962C8B-B14F-4D97-AF65-F5344CB8AC3E}">
        <p14:creationId xmlns:p14="http://schemas.microsoft.com/office/powerpoint/2010/main" val="2084373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Twitter Archive, Library of </a:t>
            </a:r>
            <a:r>
              <a:rPr lang="fr-FR" dirty="0" err="1"/>
              <a:t>Congress</a:t>
            </a:r>
            <a:endParaRPr lang="fr-FR" dirty="0"/>
          </a:p>
        </p:txBody>
      </p:sp>
      <p:sp>
        <p:nvSpPr>
          <p:cNvPr id="3" name="Espace réservé du contenu 2"/>
          <p:cNvSpPr>
            <a:spLocks noGrp="1"/>
          </p:cNvSpPr>
          <p:nvPr>
            <p:ph idx="1"/>
          </p:nvPr>
        </p:nvSpPr>
        <p:spPr/>
        <p:txBody>
          <a:bodyPr>
            <a:normAutofit/>
          </a:bodyPr>
          <a:lstStyle/>
          <a:p>
            <a:r>
              <a:rPr lang="fr-FR" dirty="0"/>
              <a:t>Acquisition de l’ensemble de (21 milliards) tweets publics 2006-2010 (avril 2010)</a:t>
            </a:r>
          </a:p>
          <a:p>
            <a:r>
              <a:rPr lang="fr-FR" dirty="0"/>
              <a:t>Une première pour les réseaux sociaux dans l’archivage du web</a:t>
            </a:r>
          </a:p>
          <a:p>
            <a:r>
              <a:rPr lang="fr-FR" dirty="0"/>
              <a:t>Un contexte politique favorable:</a:t>
            </a:r>
          </a:p>
          <a:p>
            <a:pPr lvl="1"/>
            <a:r>
              <a:rPr lang="fr-FR" dirty="0"/>
              <a:t>Le moment #</a:t>
            </a:r>
            <a:r>
              <a:rPr lang="fr-FR" dirty="0" err="1"/>
              <a:t>IranElection</a:t>
            </a:r>
            <a:r>
              <a:rPr lang="fr-FR" dirty="0"/>
              <a:t> (juin 2009): concomitance entre l’événement et son vécu sur Twitter au niveau global – valeur historique de la plateforme</a:t>
            </a:r>
          </a:p>
          <a:p>
            <a:pPr lvl="1"/>
            <a:r>
              <a:rPr lang="fr-FR" dirty="0"/>
              <a:t>Administration Obama: Internet </a:t>
            </a:r>
            <a:r>
              <a:rPr lang="fr-FR" dirty="0" err="1"/>
              <a:t>Freedom</a:t>
            </a:r>
            <a:r>
              <a:rPr lang="fr-FR" dirty="0"/>
              <a:t> Agenda (janvier 2010) / soft power. Hillary Clinton, </a:t>
            </a:r>
            <a:r>
              <a:rPr lang="fr-FR" u="sng" dirty="0"/>
              <a:t>Alec J. Ross </a:t>
            </a:r>
            <a:r>
              <a:rPr lang="fr-FR" dirty="0"/>
              <a:t>(Senior </a:t>
            </a:r>
            <a:r>
              <a:rPr lang="fr-FR" dirty="0" err="1"/>
              <a:t>Advisor</a:t>
            </a:r>
            <a:r>
              <a:rPr lang="fr-FR" dirty="0"/>
              <a:t> on Innovation, 2009-2013), </a:t>
            </a:r>
            <a:r>
              <a:rPr lang="fr-FR" dirty="0" err="1"/>
              <a:t>DoS</a:t>
            </a:r>
            <a:r>
              <a:rPr lang="fr-FR" dirty="0"/>
              <a:t>. </a:t>
            </a:r>
          </a:p>
          <a:p>
            <a:r>
              <a:rPr lang="fr-FR" dirty="0"/>
              <a:t>Un challenge archivistique, un projet toujours pas opérationnel 6 ans plus tard</a:t>
            </a:r>
          </a:p>
        </p:txBody>
      </p:sp>
    </p:spTree>
    <p:extLst>
      <p:ext uri="{BB962C8B-B14F-4D97-AF65-F5344CB8AC3E}">
        <p14:creationId xmlns:p14="http://schemas.microsoft.com/office/powerpoint/2010/main" val="2845665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Collectes d’urgence, </a:t>
            </a:r>
            <a:r>
              <a:rPr lang="fr-FR" dirty="0" err="1"/>
              <a:t>BnF</a:t>
            </a:r>
            <a:r>
              <a:rPr lang="fr-FR" dirty="0"/>
              <a:t> et INA</a:t>
            </a:r>
          </a:p>
        </p:txBody>
      </p:sp>
      <p:sp>
        <p:nvSpPr>
          <p:cNvPr id="3" name="Espace réservé du contenu 2"/>
          <p:cNvSpPr>
            <a:spLocks noGrp="1"/>
          </p:cNvSpPr>
          <p:nvPr>
            <p:ph idx="1"/>
          </p:nvPr>
        </p:nvSpPr>
        <p:spPr/>
        <p:txBody>
          <a:bodyPr/>
          <a:lstStyle/>
          <a:p>
            <a:r>
              <a:rPr lang="fr-FR" dirty="0"/>
              <a:t>Collectes thématiques extraordinaires, attentats de janvier et de novembre 2015</a:t>
            </a:r>
          </a:p>
          <a:p>
            <a:r>
              <a:rPr lang="fr-FR" dirty="0"/>
              <a:t>Collectes organisées par compte et par hashtag</a:t>
            </a:r>
          </a:p>
          <a:p>
            <a:r>
              <a:rPr lang="fr-FR" dirty="0"/>
              <a:t>Plus d’informations sur les modalités de la collecte que sur la mise à disposition du public (quand? comment?)</a:t>
            </a:r>
          </a:p>
        </p:txBody>
      </p:sp>
    </p:spTree>
    <p:extLst>
      <p:ext uri="{BB962C8B-B14F-4D97-AF65-F5344CB8AC3E}">
        <p14:creationId xmlns:p14="http://schemas.microsoft.com/office/powerpoint/2010/main" val="315545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L’historien.ne et les « archives » Twitter institutionnelles</a:t>
            </a:r>
          </a:p>
        </p:txBody>
      </p:sp>
      <p:sp>
        <p:nvSpPr>
          <p:cNvPr id="3" name="Espace réservé du contenu 2"/>
          <p:cNvSpPr>
            <a:spLocks noGrp="1"/>
          </p:cNvSpPr>
          <p:nvPr>
            <p:ph idx="1"/>
          </p:nvPr>
        </p:nvSpPr>
        <p:spPr/>
        <p:txBody>
          <a:bodyPr/>
          <a:lstStyle/>
          <a:p>
            <a:r>
              <a:rPr lang="fr-FR" dirty="0"/>
              <a:t>Incertitude sur: </a:t>
            </a:r>
          </a:p>
          <a:p>
            <a:pPr lvl="1"/>
            <a:r>
              <a:rPr lang="fr-FR" dirty="0"/>
              <a:t>Les délais d’accès </a:t>
            </a:r>
          </a:p>
          <a:p>
            <a:pPr lvl="1"/>
            <a:r>
              <a:rPr lang="fr-FR" dirty="0"/>
              <a:t>Les modalités de mise à disposition et de l’exploitation de ces données</a:t>
            </a:r>
          </a:p>
          <a:p>
            <a:r>
              <a:rPr lang="fr-FR" dirty="0"/>
              <a:t>Un accès uniquement sur place: </a:t>
            </a:r>
          </a:p>
          <a:p>
            <a:pPr lvl="1"/>
            <a:r>
              <a:rPr lang="fr-FR" dirty="0"/>
              <a:t>« The </a:t>
            </a:r>
            <a:r>
              <a:rPr lang="fr-FR" dirty="0" err="1"/>
              <a:t>ghost</a:t>
            </a:r>
            <a:r>
              <a:rPr lang="fr-FR" dirty="0"/>
              <a:t> of the </a:t>
            </a:r>
            <a:r>
              <a:rPr lang="fr-FR" dirty="0" err="1"/>
              <a:t>print</a:t>
            </a:r>
            <a:r>
              <a:rPr lang="fr-FR" dirty="0"/>
              <a:t> </a:t>
            </a:r>
            <a:r>
              <a:rPr lang="fr-FR" dirty="0" err="1"/>
              <a:t>paradigm</a:t>
            </a:r>
            <a:r>
              <a:rPr lang="fr-FR" dirty="0"/>
              <a:t> » (selon l’historien Peter Webster) </a:t>
            </a:r>
          </a:p>
          <a:p>
            <a:pPr lvl="1"/>
            <a:r>
              <a:rPr lang="fr-FR" dirty="0"/>
              <a:t>mais aussi questions de droit et d’éthique d’utilisation, d’usages, et de diffusion des données issues des réseaux sociaux </a:t>
            </a:r>
          </a:p>
        </p:txBody>
      </p:sp>
    </p:spTree>
    <p:extLst>
      <p:ext uri="{BB962C8B-B14F-4D97-AF65-F5344CB8AC3E}">
        <p14:creationId xmlns:p14="http://schemas.microsoft.com/office/powerpoint/2010/main" val="800469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L’historien.ne et le temps</a:t>
            </a:r>
          </a:p>
        </p:txBody>
      </p:sp>
      <p:sp>
        <p:nvSpPr>
          <p:cNvPr id="3" name="Espace réservé du contenu 2"/>
          <p:cNvSpPr>
            <a:spLocks noGrp="1"/>
          </p:cNvSpPr>
          <p:nvPr>
            <p:ph idx="1"/>
          </p:nvPr>
        </p:nvSpPr>
        <p:spPr/>
        <p:txBody>
          <a:bodyPr/>
          <a:lstStyle/>
          <a:p>
            <a:r>
              <a:rPr lang="fr-FR" dirty="0"/>
              <a:t>Rapport avec le temps: prendre du recul ou s’approprier l’événement? = </a:t>
            </a:r>
            <a:r>
              <a:rPr lang="en-US" dirty="0"/>
              <a:t>&gt; prendre du recul </a:t>
            </a:r>
            <a:r>
              <a:rPr lang="fr-FR" u="sng" dirty="0"/>
              <a:t>et</a:t>
            </a:r>
            <a:r>
              <a:rPr lang="fr-FR" dirty="0"/>
              <a:t> s’approprier l’événement</a:t>
            </a:r>
          </a:p>
          <a:p>
            <a:r>
              <a:rPr lang="fr-FR" dirty="0"/>
              <a:t>Marc Bloch: « </a:t>
            </a:r>
            <a:r>
              <a:rPr lang="fr-FR" sz="2400" dirty="0"/>
              <a:t>certains estimant que les faits les plus voisins de nous sont, par là même, rebelles à toute étude vraiment sereine, souhaitent simplement épargner à la chaste Clio de trop brûlants contacts[…] C’est[…] oublier que[…] la limite entre l’actuel et l’inactuel est loin de se régler nécessairement sur la mesure mathématique d’un intervalle de temps[…] En vérité, qui, une fois devant sa table de travail n’a pas la force de soustraire son cerveau au virus du moment sera fort capable d’en laisser filtrer les toxines jusque dans un commentaire de l’</a:t>
            </a:r>
            <a:r>
              <a:rPr lang="fr-FR" sz="2400" i="1" dirty="0"/>
              <a:t>Iliade</a:t>
            </a:r>
            <a:r>
              <a:rPr lang="fr-FR" sz="2400" dirty="0"/>
              <a:t> ou du </a:t>
            </a:r>
            <a:r>
              <a:rPr lang="fr-FR" sz="2400" i="1" dirty="0" err="1"/>
              <a:t>Ramayana</a:t>
            </a:r>
            <a:r>
              <a:rPr lang="fr-FR" sz="2400" dirty="0"/>
              <a:t> ». </a:t>
            </a:r>
            <a:r>
              <a:rPr lang="fr-FR" sz="2000" dirty="0"/>
              <a:t>(</a:t>
            </a:r>
            <a:r>
              <a:rPr lang="fr-FR" sz="2000" i="1" dirty="0"/>
              <a:t>Apologie pour l’histoire ou le métier de l’historien</a:t>
            </a:r>
            <a:r>
              <a:rPr lang="fr-FR" sz="2000" dirty="0"/>
              <a:t>) </a:t>
            </a:r>
          </a:p>
        </p:txBody>
      </p:sp>
    </p:spTree>
    <p:extLst>
      <p:ext uri="{BB962C8B-B14F-4D97-AF65-F5344CB8AC3E}">
        <p14:creationId xmlns:p14="http://schemas.microsoft.com/office/powerpoint/2010/main" val="1433938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L’histoire du temps présent</a:t>
            </a:r>
          </a:p>
        </p:txBody>
      </p:sp>
      <p:sp>
        <p:nvSpPr>
          <p:cNvPr id="3" name="Espace réservé du contenu 2"/>
          <p:cNvSpPr>
            <a:spLocks noGrp="1"/>
          </p:cNvSpPr>
          <p:nvPr>
            <p:ph idx="1"/>
          </p:nvPr>
        </p:nvSpPr>
        <p:spPr/>
        <p:txBody>
          <a:bodyPr/>
          <a:lstStyle/>
          <a:p>
            <a:r>
              <a:rPr lang="fr-FR" dirty="0"/>
              <a:t>« lieu d’une temporalité assez large qui désigne le passé proche, selon l’existence de témoins et d’une mémoire vivante » </a:t>
            </a:r>
          </a:p>
          <a:p>
            <a:pPr lvl="1"/>
            <a:r>
              <a:rPr lang="fr-FR" sz="1800" dirty="0"/>
              <a:t>François </a:t>
            </a:r>
            <a:r>
              <a:rPr lang="fr-FR" sz="1800" dirty="0" err="1"/>
              <a:t>Bédarida</a:t>
            </a:r>
            <a:r>
              <a:rPr lang="fr-FR" sz="1800" dirty="0"/>
              <a:t>, </a:t>
            </a:r>
            <a:r>
              <a:rPr lang="fr-FR" sz="1800" i="1" dirty="0"/>
              <a:t>Histoire, critique et responsabilité</a:t>
            </a:r>
            <a:r>
              <a:rPr lang="fr-FR" sz="1800" dirty="0"/>
              <a:t>, Bruxelles, Complexe, 2003, p. 64.</a:t>
            </a:r>
          </a:p>
          <a:p>
            <a:r>
              <a:rPr lang="fr-FR" dirty="0"/>
              <a:t>lieu entre le présent et le récent, fluide et en constant mouvement – sans limites claires</a:t>
            </a:r>
          </a:p>
          <a:p>
            <a:r>
              <a:rPr lang="fr-FR" dirty="0"/>
              <a:t>Le témoignage oral immédiat sur les attentats du 13 novembre: le projet « Chaque témoin compte » de l’IHTP </a:t>
            </a:r>
          </a:p>
          <a:p>
            <a:pPr lvl="1"/>
            <a:r>
              <a:rPr lang="en-US" dirty="0"/>
              <a:t>=&gt; </a:t>
            </a:r>
            <a:r>
              <a:rPr lang="fr-FR" dirty="0"/>
              <a:t>« pour une fois les historiens sont plus vieux que les témoins! » </a:t>
            </a:r>
            <a:r>
              <a:rPr lang="fr-FR" sz="1800" dirty="0"/>
              <a:t>(France Inter, matinée spéciale / « Chaque témoin compte », avec Christian Delage et Antoine </a:t>
            </a:r>
            <a:r>
              <a:rPr lang="fr-FR" sz="1800" dirty="0" err="1"/>
              <a:t>Lefébure</a:t>
            </a:r>
            <a:r>
              <a:rPr lang="fr-FR" sz="1800" dirty="0"/>
              <a:t>, 13/04/2016) </a:t>
            </a:r>
          </a:p>
          <a:p>
            <a:endParaRPr lang="fr-FR" dirty="0"/>
          </a:p>
        </p:txBody>
      </p:sp>
    </p:spTree>
    <p:extLst>
      <p:ext uri="{BB962C8B-B14F-4D97-AF65-F5344CB8AC3E}">
        <p14:creationId xmlns:p14="http://schemas.microsoft.com/office/powerpoint/2010/main" val="3054843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Quel est le lien? </a:t>
            </a:r>
          </a:p>
        </p:txBody>
      </p:sp>
      <p:sp>
        <p:nvSpPr>
          <p:cNvPr id="3" name="Espace réservé du contenu 2"/>
          <p:cNvSpPr>
            <a:spLocks noGrp="1"/>
          </p:cNvSpPr>
          <p:nvPr>
            <p:ph idx="1"/>
          </p:nvPr>
        </p:nvSpPr>
        <p:spPr/>
        <p:txBody>
          <a:bodyPr>
            <a:normAutofit/>
          </a:bodyPr>
          <a:lstStyle/>
          <a:p>
            <a:r>
              <a:rPr lang="fr-FR" sz="4000" dirty="0"/>
              <a:t>Twitter</a:t>
            </a:r>
          </a:p>
          <a:p>
            <a:r>
              <a:rPr lang="fr-FR" sz="4000" dirty="0"/>
              <a:t>Evénement</a:t>
            </a:r>
          </a:p>
          <a:p>
            <a:r>
              <a:rPr lang="fr-FR" sz="4000" dirty="0"/>
              <a:t>Histoire du temps présent</a:t>
            </a:r>
          </a:p>
          <a:p>
            <a:r>
              <a:rPr lang="fr-FR" sz="4000" dirty="0"/>
              <a:t>Historien/ne</a:t>
            </a:r>
          </a:p>
        </p:txBody>
      </p:sp>
    </p:spTree>
    <p:extLst>
      <p:ext uri="{BB962C8B-B14F-4D97-AF65-F5344CB8AC3E}">
        <p14:creationId xmlns:p14="http://schemas.microsoft.com/office/powerpoint/2010/main" val="2517404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attentats de janvier et novembre 2015</a:t>
            </a:r>
          </a:p>
        </p:txBody>
      </p:sp>
      <p:sp>
        <p:nvSpPr>
          <p:cNvPr id="3" name="Espace réservé du contenu 2"/>
          <p:cNvSpPr>
            <a:spLocks noGrp="1"/>
          </p:cNvSpPr>
          <p:nvPr>
            <p:ph idx="1"/>
          </p:nvPr>
        </p:nvSpPr>
        <p:spPr/>
        <p:txBody>
          <a:bodyPr>
            <a:normAutofit lnSpcReduction="10000"/>
          </a:bodyPr>
          <a:lstStyle/>
          <a:p>
            <a:r>
              <a:rPr lang="fr-FR" dirty="0"/>
              <a:t>Pascal </a:t>
            </a:r>
            <a:r>
              <a:rPr lang="fr-FR" dirty="0" err="1"/>
              <a:t>Ory</a:t>
            </a:r>
            <a:r>
              <a:rPr lang="fr-FR" dirty="0"/>
              <a:t>, </a:t>
            </a:r>
            <a:r>
              <a:rPr lang="fr-FR" i="1" dirty="0"/>
              <a:t>Ce que dit Charlie. Treize leçons d’histoire</a:t>
            </a:r>
            <a:r>
              <a:rPr lang="fr-FR" dirty="0"/>
              <a:t>, Paris, Gallimard, 2016</a:t>
            </a:r>
          </a:p>
          <a:p>
            <a:pPr lvl="1"/>
            <a:r>
              <a:rPr lang="fr-FR" dirty="0"/>
              <a:t>« un livre d’intervention », statut historique (prudent) de janvier 2015  </a:t>
            </a:r>
          </a:p>
          <a:p>
            <a:r>
              <a:rPr lang="fr-FR" dirty="0"/>
              <a:t>Patrick Boucheron et Mathieu </a:t>
            </a:r>
            <a:r>
              <a:rPr lang="fr-FR" dirty="0" err="1"/>
              <a:t>Riboulet</a:t>
            </a:r>
            <a:r>
              <a:rPr lang="fr-FR" dirty="0"/>
              <a:t>, </a:t>
            </a:r>
            <a:r>
              <a:rPr lang="fr-FR" i="1" dirty="0"/>
              <a:t>Prendre dates. Paris 6 janvier – 14 janvier 2015</a:t>
            </a:r>
            <a:r>
              <a:rPr lang="fr-FR" dirty="0"/>
              <a:t>, Paris, Verdier, 2015</a:t>
            </a:r>
          </a:p>
          <a:p>
            <a:pPr lvl="1"/>
            <a:r>
              <a:rPr lang="fr-FR" dirty="0"/>
              <a:t>« occuper un peu, faute de mieux, cet entretemps incertain qui s’étire entre la stupéfaction de l’événement et le recul de l’histoire »</a:t>
            </a:r>
          </a:p>
          <a:p>
            <a:r>
              <a:rPr lang="fr-FR" dirty="0"/>
              <a:t>Le témoignage oral immédiat sur les attentats du 13 novembre: le projet « Chaque témoin compte » de l’IHTP </a:t>
            </a:r>
          </a:p>
          <a:p>
            <a:pPr lvl="1"/>
            <a:r>
              <a:rPr lang="en-US" dirty="0"/>
              <a:t>=&gt; </a:t>
            </a:r>
            <a:r>
              <a:rPr lang="fr-FR" dirty="0"/>
              <a:t>« pour une fois les historiens sont plus vieux que les témoins! » </a:t>
            </a:r>
            <a:r>
              <a:rPr lang="fr-FR" sz="1800" dirty="0"/>
              <a:t>(France Inter, matinée spéciale / « Chaque témoin compte », avec Christian Delage et Antoine </a:t>
            </a:r>
            <a:r>
              <a:rPr lang="fr-FR" sz="1800" dirty="0" err="1"/>
              <a:t>Lefébure</a:t>
            </a:r>
            <a:r>
              <a:rPr lang="fr-FR" sz="1800" dirty="0"/>
              <a:t>, 13/04/2016) </a:t>
            </a:r>
          </a:p>
          <a:p>
            <a:pPr marL="457200" lvl="1" indent="0">
              <a:buNone/>
            </a:pPr>
            <a:endParaRPr lang="fr-FR" dirty="0"/>
          </a:p>
        </p:txBody>
      </p:sp>
    </p:spTree>
    <p:extLst>
      <p:ext uri="{BB962C8B-B14F-4D97-AF65-F5344CB8AC3E}">
        <p14:creationId xmlns:p14="http://schemas.microsoft.com/office/powerpoint/2010/main" val="3813292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Twitter et la temporalité de l’événement </a:t>
            </a:r>
          </a:p>
        </p:txBody>
      </p:sp>
      <p:sp>
        <p:nvSpPr>
          <p:cNvPr id="3" name="Espace réservé du contenu 2"/>
          <p:cNvSpPr>
            <a:spLocks noGrp="1"/>
          </p:cNvSpPr>
          <p:nvPr>
            <p:ph idx="1"/>
          </p:nvPr>
        </p:nvSpPr>
        <p:spPr/>
        <p:txBody>
          <a:bodyPr>
            <a:normAutofit lnSpcReduction="10000"/>
          </a:bodyPr>
          <a:lstStyle/>
          <a:p>
            <a:r>
              <a:rPr lang="fr-FR" dirty="0"/>
              <a:t>L’évolution de l’activité en ligne (balisée par le hashtag) correspond à celle de l’événement</a:t>
            </a:r>
          </a:p>
          <a:p>
            <a:pPr lvl="1"/>
            <a:r>
              <a:rPr lang="fr-FR" sz="1800" dirty="0"/>
              <a:t>Plusieurs travaux sur les Indignés espagnols, OWS et révolutions arabes</a:t>
            </a:r>
          </a:p>
          <a:p>
            <a:r>
              <a:rPr lang="fr-FR" dirty="0"/>
              <a:t>Temporalités des flux = temporalité de l’événement</a:t>
            </a:r>
          </a:p>
          <a:p>
            <a:r>
              <a:rPr lang="fr-FR" dirty="0"/>
              <a:t>Croisement de temporalités internes et externes</a:t>
            </a:r>
          </a:p>
          <a:p>
            <a:r>
              <a:rPr lang="fr-FR" dirty="0"/>
              <a:t>La diffusion de l’information dans ces cas constitue </a:t>
            </a:r>
            <a:r>
              <a:rPr lang="fr-FR" u="sng" dirty="0"/>
              <a:t>une négociation du sens des événements</a:t>
            </a:r>
            <a:r>
              <a:rPr lang="fr-FR" dirty="0"/>
              <a:t>, mêlant l’individuel et le collectif</a:t>
            </a:r>
          </a:p>
          <a:p>
            <a:pPr lvl="1"/>
            <a:r>
              <a:rPr lang="fr-FR" sz="1800" dirty="0"/>
              <a:t>Bernhard </a:t>
            </a:r>
            <a:r>
              <a:rPr lang="fr-FR" sz="1800" dirty="0" err="1"/>
              <a:t>Rieder</a:t>
            </a:r>
            <a:r>
              <a:rPr lang="fr-FR" sz="1800" dirty="0"/>
              <a:t>, Nikos </a:t>
            </a:r>
            <a:r>
              <a:rPr lang="fr-FR" sz="1800" dirty="0" err="1"/>
              <a:t>Smyrnaios</a:t>
            </a:r>
            <a:r>
              <a:rPr lang="fr-FR" sz="1800" dirty="0"/>
              <a:t>, « Pluralisme et </a:t>
            </a:r>
            <a:r>
              <a:rPr lang="fr-FR" sz="1800" dirty="0" err="1"/>
              <a:t>infomédiation</a:t>
            </a:r>
            <a:r>
              <a:rPr lang="fr-FR" sz="1800" dirty="0"/>
              <a:t> sociale de l'actualité : le cas de Twitter », </a:t>
            </a:r>
            <a:r>
              <a:rPr lang="fr-FR" sz="1800" i="1" dirty="0"/>
              <a:t>Réseaux</a:t>
            </a:r>
            <a:r>
              <a:rPr lang="fr-FR" sz="1800" dirty="0"/>
              <a:t>, 6/2012 (n° 176), 105-139 </a:t>
            </a:r>
          </a:p>
          <a:p>
            <a:r>
              <a:rPr lang="fr-FR" dirty="0"/>
              <a:t>Des temporalités qui se croisent: temps transnational, émotion instantanée</a:t>
            </a:r>
          </a:p>
          <a:p>
            <a:endParaRPr lang="fr-FR" dirty="0"/>
          </a:p>
        </p:txBody>
      </p:sp>
    </p:spTree>
    <p:extLst>
      <p:ext uri="{BB962C8B-B14F-4D97-AF65-F5344CB8AC3E}">
        <p14:creationId xmlns:p14="http://schemas.microsoft.com/office/powerpoint/2010/main" val="4284260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Une collecte de tweets sur le référendum grec de 2015</a:t>
            </a:r>
          </a:p>
        </p:txBody>
      </p:sp>
      <p:sp>
        <p:nvSpPr>
          <p:cNvPr id="3" name="Espace réservé du contenu 2"/>
          <p:cNvSpPr>
            <a:spLocks noGrp="1"/>
          </p:cNvSpPr>
          <p:nvPr>
            <p:ph idx="1"/>
          </p:nvPr>
        </p:nvSpPr>
        <p:spPr/>
        <p:txBody>
          <a:bodyPr/>
          <a:lstStyle/>
          <a:p>
            <a:r>
              <a:rPr lang="fr-FR" dirty="0"/>
              <a:t>Du 6 au 16 juillet 2015 des collectes régulières une fois/jour (sauf 14/07). </a:t>
            </a:r>
          </a:p>
          <a:p>
            <a:r>
              <a:rPr lang="fr-FR" dirty="0"/>
              <a:t>6-16 juillet #</a:t>
            </a:r>
            <a:r>
              <a:rPr lang="fr-FR" dirty="0" err="1"/>
              <a:t>greferendum</a:t>
            </a:r>
            <a:r>
              <a:rPr lang="fr-FR" dirty="0"/>
              <a:t> </a:t>
            </a:r>
          </a:p>
          <a:p>
            <a:r>
              <a:rPr lang="en-US" dirty="0"/>
              <a:t>11-12 </a:t>
            </a:r>
            <a:r>
              <a:rPr lang="en-US" dirty="0" err="1"/>
              <a:t>juillet</a:t>
            </a:r>
            <a:r>
              <a:rPr lang="en-US" dirty="0"/>
              <a:t> : #</a:t>
            </a:r>
            <a:r>
              <a:rPr lang="en-US" dirty="0" err="1"/>
              <a:t>schaublexit</a:t>
            </a:r>
            <a:r>
              <a:rPr lang="en-US" dirty="0"/>
              <a:t> </a:t>
            </a:r>
            <a:endParaRPr lang="fr-FR" dirty="0"/>
          </a:p>
          <a:p>
            <a:r>
              <a:rPr lang="en-US" dirty="0"/>
              <a:t>12 </a:t>
            </a:r>
            <a:r>
              <a:rPr lang="en-US" dirty="0" err="1"/>
              <a:t>juillet</a:t>
            </a:r>
            <a:r>
              <a:rPr lang="en-US" dirty="0"/>
              <a:t> : #</a:t>
            </a:r>
            <a:r>
              <a:rPr lang="en-US" dirty="0" err="1"/>
              <a:t>tsiprasleaveeusummit</a:t>
            </a:r>
            <a:endParaRPr lang="fr-FR" dirty="0"/>
          </a:p>
          <a:p>
            <a:r>
              <a:rPr lang="fr-FR" dirty="0"/>
              <a:t>12-13 juillet : #</a:t>
            </a:r>
            <a:r>
              <a:rPr lang="fr-FR" dirty="0" err="1"/>
              <a:t>thisisacoup</a:t>
            </a:r>
            <a:endParaRPr lang="fr-FR" dirty="0"/>
          </a:p>
          <a:p>
            <a:r>
              <a:rPr lang="fr-FR" dirty="0"/>
              <a:t>11 et 15 juillet : #</a:t>
            </a:r>
            <a:r>
              <a:rPr lang="fr-FR" dirty="0" err="1"/>
              <a:t>vouli</a:t>
            </a:r>
            <a:endParaRPr lang="fr-FR" dirty="0"/>
          </a:p>
          <a:p>
            <a:r>
              <a:rPr lang="fr-FR" dirty="0"/>
              <a:t>15 juillet : #</a:t>
            </a:r>
            <a:r>
              <a:rPr lang="fr-FR" dirty="0" err="1"/>
              <a:t>whereistsipras</a:t>
            </a:r>
            <a:endParaRPr lang="fr-FR" dirty="0"/>
          </a:p>
          <a:p>
            <a:pPr marL="0" indent="0">
              <a:buNone/>
            </a:pPr>
            <a:endParaRPr lang="fr-FR" dirty="0"/>
          </a:p>
        </p:txBody>
      </p:sp>
    </p:spTree>
    <p:extLst>
      <p:ext uri="{BB962C8B-B14F-4D97-AF65-F5344CB8AC3E}">
        <p14:creationId xmlns:p14="http://schemas.microsoft.com/office/powerpoint/2010/main" val="3331734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Quelques chiffres</a:t>
            </a:r>
          </a:p>
        </p:txBody>
      </p:sp>
      <p:sp>
        <p:nvSpPr>
          <p:cNvPr id="3" name="Espace réservé du contenu 2"/>
          <p:cNvSpPr>
            <a:spLocks noGrp="1"/>
          </p:cNvSpPr>
          <p:nvPr>
            <p:ph idx="1"/>
          </p:nvPr>
        </p:nvSpPr>
        <p:spPr/>
        <p:txBody>
          <a:bodyPr/>
          <a:lstStyle/>
          <a:p>
            <a:r>
              <a:rPr lang="fr-FR" dirty="0"/>
              <a:t>Le corpus principal (#</a:t>
            </a:r>
            <a:r>
              <a:rPr lang="fr-FR" dirty="0" err="1"/>
              <a:t>greferendum</a:t>
            </a:r>
            <a:r>
              <a:rPr lang="fr-FR" dirty="0"/>
              <a:t>) : 141831 nœuds, 204714 liens</a:t>
            </a:r>
          </a:p>
          <a:p>
            <a:r>
              <a:rPr lang="fr-FR" dirty="0"/>
              <a:t>6 hashtags sollicités; une multitude de hashtags ont été retournés (12644 au total) dans plusieurs langues (</a:t>
            </a:r>
            <a:r>
              <a:rPr lang="fr-FR" dirty="0" err="1"/>
              <a:t>co-existence</a:t>
            </a:r>
            <a:r>
              <a:rPr lang="fr-FR" dirty="0"/>
              <a:t> de plusieurs hashtags dans un tweet)  </a:t>
            </a:r>
          </a:p>
        </p:txBody>
      </p:sp>
    </p:spTree>
    <p:extLst>
      <p:ext uri="{BB962C8B-B14F-4D97-AF65-F5344CB8AC3E}">
        <p14:creationId xmlns:p14="http://schemas.microsoft.com/office/powerpoint/2010/main" val="2834707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Environnement de travail</a:t>
            </a:r>
          </a:p>
        </p:txBody>
      </p:sp>
      <p:sp>
        <p:nvSpPr>
          <p:cNvPr id="3" name="Espace réservé du contenu 2"/>
          <p:cNvSpPr>
            <a:spLocks noGrp="1"/>
          </p:cNvSpPr>
          <p:nvPr>
            <p:ph idx="1"/>
          </p:nvPr>
        </p:nvSpPr>
        <p:spPr/>
        <p:txBody>
          <a:bodyPr/>
          <a:lstStyle/>
          <a:p>
            <a:r>
              <a:rPr lang="fr-FR" dirty="0"/>
              <a:t>Collecte: </a:t>
            </a:r>
            <a:r>
              <a:rPr lang="fr-FR" dirty="0" err="1"/>
              <a:t>NodeXL</a:t>
            </a:r>
            <a:endParaRPr lang="fr-FR" dirty="0"/>
          </a:p>
          <a:p>
            <a:r>
              <a:rPr lang="fr-FR" dirty="0"/>
              <a:t>Traitement de données: </a:t>
            </a:r>
            <a:r>
              <a:rPr lang="fr-FR" dirty="0" err="1"/>
              <a:t>OpenRefine</a:t>
            </a:r>
            <a:r>
              <a:rPr lang="fr-FR" dirty="0"/>
              <a:t>, </a:t>
            </a:r>
            <a:r>
              <a:rPr lang="fr-FR" b="1" dirty="0"/>
              <a:t>R</a:t>
            </a:r>
          </a:p>
          <a:p>
            <a:r>
              <a:rPr lang="fr-FR" dirty="0"/>
              <a:t>Visualisation de réseaux: </a:t>
            </a:r>
            <a:r>
              <a:rPr lang="fr-FR" dirty="0" err="1"/>
              <a:t>Gephi</a:t>
            </a:r>
            <a:endParaRPr lang="fr-FR" dirty="0"/>
          </a:p>
          <a:p>
            <a:r>
              <a:rPr lang="fr-FR" dirty="0"/>
              <a:t>Analyse textuelle: TXM</a:t>
            </a:r>
          </a:p>
          <a:p>
            <a:r>
              <a:rPr lang="fr-FR" dirty="0"/>
              <a:t>Base de données: MySQL/PHP</a:t>
            </a:r>
          </a:p>
          <a:p>
            <a:endParaRPr lang="fr-FR" dirty="0"/>
          </a:p>
        </p:txBody>
      </p:sp>
    </p:spTree>
    <p:extLst>
      <p:ext uri="{BB962C8B-B14F-4D97-AF65-F5344CB8AC3E}">
        <p14:creationId xmlns:p14="http://schemas.microsoft.com/office/powerpoint/2010/main" val="2316722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Une collecte pourquoi? </a:t>
            </a:r>
          </a:p>
        </p:txBody>
      </p:sp>
      <p:sp>
        <p:nvSpPr>
          <p:cNvPr id="3" name="Espace réservé du contenu 2"/>
          <p:cNvSpPr>
            <a:spLocks noGrp="1"/>
          </p:cNvSpPr>
          <p:nvPr>
            <p:ph idx="1"/>
          </p:nvPr>
        </p:nvSpPr>
        <p:spPr/>
        <p:txBody>
          <a:bodyPr/>
          <a:lstStyle/>
          <a:p>
            <a:r>
              <a:rPr lang="fr-FR" dirty="0"/>
              <a:t>Une collecte spontanée et personnelle</a:t>
            </a:r>
          </a:p>
          <a:p>
            <a:r>
              <a:rPr lang="fr-FR" dirty="0"/>
              <a:t>En lien avec mes propres intérêts de recherche (aspect international de la crise grecque, sources nativement numériques)</a:t>
            </a:r>
          </a:p>
          <a:p>
            <a:r>
              <a:rPr lang="fr-FR" dirty="0"/>
              <a:t>Enseignements d’une précédente expérience de recherche: </a:t>
            </a:r>
          </a:p>
          <a:p>
            <a:pPr lvl="1"/>
            <a:r>
              <a:rPr lang="fr-FR" dirty="0"/>
              <a:t>perte d’une partie de sources issues du Web (migrations de sites, obsolescence de blogs…): le numérique plus éphémère que le papier</a:t>
            </a:r>
          </a:p>
          <a:p>
            <a:pPr lvl="1"/>
            <a:r>
              <a:rPr lang="fr-FR" dirty="0"/>
              <a:t>…et surtout perte de la temporalité de sources Web, impossible à reconstituer par la suite</a:t>
            </a:r>
          </a:p>
          <a:p>
            <a:r>
              <a:rPr lang="fr-FR" dirty="0"/>
              <a:t>Une abondance de tweets </a:t>
            </a:r>
          </a:p>
        </p:txBody>
      </p:sp>
    </p:spTree>
    <p:extLst>
      <p:ext uri="{BB962C8B-B14F-4D97-AF65-F5344CB8AC3E}">
        <p14:creationId xmlns:p14="http://schemas.microsoft.com/office/powerpoint/2010/main" val="4182971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référendum grec de 2015</a:t>
            </a:r>
          </a:p>
        </p:txBody>
      </p:sp>
      <p:sp>
        <p:nvSpPr>
          <p:cNvPr id="3" name="Espace réservé du contenu 2"/>
          <p:cNvSpPr>
            <a:spLocks noGrp="1"/>
          </p:cNvSpPr>
          <p:nvPr>
            <p:ph idx="1"/>
          </p:nvPr>
        </p:nvSpPr>
        <p:spPr/>
        <p:txBody>
          <a:bodyPr/>
          <a:lstStyle/>
          <a:p>
            <a:pPr marL="0" indent="0">
              <a:buNone/>
            </a:pPr>
            <a:r>
              <a:rPr lang="fr-FR" dirty="0"/>
              <a:t>Annonce du PM A. </a:t>
            </a:r>
            <a:r>
              <a:rPr lang="fr-FR" dirty="0" err="1"/>
              <a:t>Tsipras</a:t>
            </a:r>
            <a:r>
              <a:rPr lang="fr-FR" dirty="0"/>
              <a:t>, le 27/06, de tenir un référendum pour le 05/07 sur le projet d’accord déposé par la Commission européenne, la BCE et le FMI lors de l’</a:t>
            </a:r>
            <a:r>
              <a:rPr lang="fr-FR" dirty="0" err="1"/>
              <a:t>Eurogroupe</a:t>
            </a:r>
            <a:r>
              <a:rPr lang="fr-FR" dirty="0"/>
              <a:t> du 26 juin</a:t>
            </a:r>
          </a:p>
          <a:p>
            <a:pPr marL="0" indent="0">
              <a:buNone/>
            </a:pPr>
            <a:endParaRPr lang="fr-FR" dirty="0"/>
          </a:p>
        </p:txBody>
      </p:sp>
    </p:spTree>
    <p:extLst>
      <p:ext uri="{BB962C8B-B14F-4D97-AF65-F5344CB8AC3E}">
        <p14:creationId xmlns:p14="http://schemas.microsoft.com/office/powerpoint/2010/main" val="1284657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référendum grec de 2015 comme événement historique</a:t>
            </a:r>
          </a:p>
        </p:txBody>
      </p:sp>
      <p:sp>
        <p:nvSpPr>
          <p:cNvPr id="3" name="Espace réservé du contenu 2"/>
          <p:cNvSpPr>
            <a:spLocks noGrp="1"/>
          </p:cNvSpPr>
          <p:nvPr>
            <p:ph idx="1"/>
          </p:nvPr>
        </p:nvSpPr>
        <p:spPr/>
        <p:txBody>
          <a:bodyPr>
            <a:normAutofit fontScale="92500"/>
          </a:bodyPr>
          <a:lstStyle/>
          <a:p>
            <a:r>
              <a:rPr lang="fr-FR" dirty="0"/>
              <a:t>Un ovni dans l’histoire politique de la Grèce. </a:t>
            </a:r>
          </a:p>
          <a:p>
            <a:pPr lvl="1"/>
            <a:r>
              <a:rPr lang="fr-FR" dirty="0"/>
              <a:t>Les 5 précédents (hormis 2 de la Junte) avaient tous comme enjeu le régime de l’Etat: royaume ou république (1920, 1924, 1935, 1946, 1974)</a:t>
            </a:r>
          </a:p>
          <a:p>
            <a:pPr lvl="1"/>
            <a:r>
              <a:rPr lang="fr-FR" dirty="0"/>
              <a:t>Une carte pour (</a:t>
            </a:r>
            <a:r>
              <a:rPr lang="fr-FR" dirty="0" err="1"/>
              <a:t>re</a:t>
            </a:r>
            <a:r>
              <a:rPr lang="fr-FR" dirty="0"/>
              <a:t>-)négocier les politiques </a:t>
            </a:r>
            <a:r>
              <a:rPr lang="fr-FR" dirty="0" err="1"/>
              <a:t>austéritaires</a:t>
            </a:r>
            <a:r>
              <a:rPr lang="fr-FR" dirty="0"/>
              <a:t> avec l’UE (CE et BCE) et le FMI. </a:t>
            </a:r>
          </a:p>
          <a:p>
            <a:r>
              <a:rPr lang="fr-FR" dirty="0"/>
              <a:t>Se place dans le temps moyen de la crise de la dette / crise de la zone euro</a:t>
            </a:r>
            <a:r>
              <a:rPr lang="el-GR" dirty="0"/>
              <a:t> </a:t>
            </a:r>
            <a:r>
              <a:rPr lang="fr-FR" dirty="0"/>
              <a:t>à p. de 2010. Cristallise et accélère plusieurs tendances observées. </a:t>
            </a:r>
          </a:p>
          <a:p>
            <a:r>
              <a:rPr lang="fr-FR" dirty="0"/>
              <a:t>Se place dans le temps plus long de la </a:t>
            </a:r>
            <a:r>
              <a:rPr lang="fr-FR" i="1" dirty="0" err="1"/>
              <a:t>Metapolitefsi</a:t>
            </a:r>
            <a:r>
              <a:rPr lang="fr-FR" dirty="0"/>
              <a:t> (</a:t>
            </a:r>
            <a:r>
              <a:rPr lang="el-GR" dirty="0"/>
              <a:t>Μεταπολίτευση</a:t>
            </a:r>
            <a:r>
              <a:rPr lang="fr-FR" dirty="0"/>
              <a:t>, la transition définitive au régime républicain et la stabilité institutionnelle). Emerge comme un tournant vers un nouveau advenir (inconnu). </a:t>
            </a:r>
          </a:p>
          <a:p>
            <a:pPr marL="0" indent="0">
              <a:buNone/>
            </a:pPr>
            <a:endParaRPr lang="fr-FR" dirty="0"/>
          </a:p>
          <a:p>
            <a:endParaRPr lang="fr-FR" dirty="0"/>
          </a:p>
        </p:txBody>
      </p:sp>
    </p:spTree>
    <p:extLst>
      <p:ext uri="{BB962C8B-B14F-4D97-AF65-F5344CB8AC3E}">
        <p14:creationId xmlns:p14="http://schemas.microsoft.com/office/powerpoint/2010/main" val="3612392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Quelle dimension transnationale? </a:t>
            </a:r>
          </a:p>
        </p:txBody>
      </p:sp>
      <p:sp>
        <p:nvSpPr>
          <p:cNvPr id="3" name="Espace réservé du contenu 2"/>
          <p:cNvSpPr>
            <a:spLocks noGrp="1"/>
          </p:cNvSpPr>
          <p:nvPr>
            <p:ph idx="1"/>
          </p:nvPr>
        </p:nvSpPr>
        <p:spPr/>
        <p:txBody>
          <a:bodyPr/>
          <a:lstStyle/>
          <a:p>
            <a:r>
              <a:rPr lang="fr-FR" dirty="0"/>
              <a:t>Crise financière mondiale (2008)</a:t>
            </a:r>
          </a:p>
          <a:p>
            <a:r>
              <a:rPr lang="fr-FR" dirty="0"/>
              <a:t>Une crise de l’intégration européenne? </a:t>
            </a:r>
          </a:p>
          <a:p>
            <a:r>
              <a:rPr lang="fr-FR" dirty="0"/>
              <a:t>Des affinités transnationales anti-austérité après les mouvements de 2011 - l’inégalité et le modèle économique du capitalisme mondial en question</a:t>
            </a:r>
          </a:p>
        </p:txBody>
      </p:sp>
    </p:spTree>
    <p:extLst>
      <p:ext uri="{BB962C8B-B14F-4D97-AF65-F5344CB8AC3E}">
        <p14:creationId xmlns:p14="http://schemas.microsoft.com/office/powerpoint/2010/main" val="14694912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Quelle méthode d’analyse du corpus?</a:t>
            </a:r>
          </a:p>
        </p:txBody>
      </p:sp>
      <p:sp>
        <p:nvSpPr>
          <p:cNvPr id="3" name="Espace réservé du contenu 2"/>
          <p:cNvSpPr>
            <a:spLocks noGrp="1"/>
          </p:cNvSpPr>
          <p:nvPr>
            <p:ph idx="1"/>
          </p:nvPr>
        </p:nvSpPr>
        <p:spPr/>
        <p:txBody>
          <a:bodyPr/>
          <a:lstStyle/>
          <a:p>
            <a:r>
              <a:rPr lang="fr-FR" dirty="0"/>
              <a:t>Utilisation du hashtag</a:t>
            </a:r>
          </a:p>
          <a:p>
            <a:r>
              <a:rPr lang="fr-FR" dirty="0"/>
              <a:t>Repérage de communautés (analyse de réseaux)</a:t>
            </a:r>
          </a:p>
          <a:p>
            <a:r>
              <a:rPr lang="fr-FR" dirty="0"/>
              <a:t>Analyse du contenu textuel</a:t>
            </a:r>
          </a:p>
        </p:txBody>
      </p:sp>
    </p:spTree>
    <p:extLst>
      <p:ext uri="{BB962C8B-B14F-4D97-AF65-F5344CB8AC3E}">
        <p14:creationId xmlns:p14="http://schemas.microsoft.com/office/powerpoint/2010/main" val="262644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Twitter</a:t>
            </a:r>
          </a:p>
        </p:txBody>
      </p:sp>
      <p:sp>
        <p:nvSpPr>
          <p:cNvPr id="3" name="Espace réservé du contenu 2"/>
          <p:cNvSpPr>
            <a:spLocks noGrp="1"/>
          </p:cNvSpPr>
          <p:nvPr>
            <p:ph idx="1"/>
          </p:nvPr>
        </p:nvSpPr>
        <p:spPr/>
        <p:txBody>
          <a:bodyPr/>
          <a:lstStyle/>
          <a:p>
            <a:r>
              <a:rPr lang="fr-FR" sz="3600" dirty="0"/>
              <a:t>Service de réseau social en ligne de l’entreprise Twitter Inc. (</a:t>
            </a:r>
            <a:r>
              <a:rPr lang="fr-FR" sz="3600" dirty="0" err="1"/>
              <a:t>cr</a:t>
            </a:r>
            <a:r>
              <a:rPr lang="fr-FR" sz="3600" dirty="0"/>
              <a:t>. 2006)</a:t>
            </a:r>
          </a:p>
          <a:p>
            <a:r>
              <a:rPr lang="fr-FR" sz="3600" dirty="0"/>
              <a:t>Accessibilité: interface, SMS, application mobile</a:t>
            </a:r>
          </a:p>
          <a:p>
            <a:r>
              <a:rPr lang="fr-FR" sz="3600" dirty="0"/>
              <a:t>Mars 2016: 310 millions d’utilisateurs actifs</a:t>
            </a:r>
          </a:p>
          <a:p>
            <a:r>
              <a:rPr lang="fr-FR" sz="3600" dirty="0"/>
              <a:t>Tweet: message de 140 caractères par défaut public (sauf restriction)</a:t>
            </a:r>
          </a:p>
          <a:p>
            <a:pPr marL="0" indent="0" algn="r">
              <a:buNone/>
            </a:pPr>
            <a:r>
              <a:rPr lang="fr-FR" sz="2000" dirty="0"/>
              <a:t>Source: </a:t>
            </a:r>
            <a:r>
              <a:rPr lang="fr-FR" sz="2000" dirty="0" err="1"/>
              <a:t>Wikipedia</a:t>
            </a:r>
            <a:endParaRPr lang="fr-FR" sz="2000" dirty="0"/>
          </a:p>
        </p:txBody>
      </p:sp>
    </p:spTree>
    <p:extLst>
      <p:ext uri="{BB962C8B-B14F-4D97-AF65-F5344CB8AC3E}">
        <p14:creationId xmlns:p14="http://schemas.microsoft.com/office/powerpoint/2010/main" val="3052853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mots pour dire le référendum</a:t>
            </a:r>
          </a:p>
        </p:txBody>
      </p:sp>
      <p:sp>
        <p:nvSpPr>
          <p:cNvPr id="3" name="Espace réservé du contenu 2"/>
          <p:cNvSpPr>
            <a:spLocks noGrp="1"/>
          </p:cNvSpPr>
          <p:nvPr>
            <p:ph idx="1"/>
          </p:nvPr>
        </p:nvSpPr>
        <p:spPr/>
        <p:txBody>
          <a:bodyPr/>
          <a:lstStyle/>
          <a:p>
            <a:r>
              <a:rPr lang="fr-FR" dirty="0"/>
              <a:t>12644 hashtags autour des 6 hashtags principaux</a:t>
            </a:r>
          </a:p>
          <a:p>
            <a:pPr lvl="1"/>
            <a:r>
              <a:rPr lang="fr-FR" dirty="0"/>
              <a:t>Plusieurs langues (problème d’encodage)</a:t>
            </a:r>
          </a:p>
          <a:p>
            <a:pPr lvl="1"/>
            <a:r>
              <a:rPr lang="fr-FR" dirty="0"/>
              <a:t>Spam</a:t>
            </a:r>
          </a:p>
          <a:p>
            <a:r>
              <a:rPr lang="fr-FR" dirty="0"/>
              <a:t>186 hashtags à une fréquence supérieure à 100 (traitement et constitution d’un nuage de mots avec R)</a:t>
            </a:r>
          </a:p>
          <a:p>
            <a:r>
              <a:rPr lang="fr-FR" dirty="0"/>
              <a:t>Fonctionnent comme </a:t>
            </a:r>
          </a:p>
          <a:p>
            <a:pPr lvl="1"/>
            <a:r>
              <a:rPr lang="fr-FR" dirty="0"/>
              <a:t>Tags</a:t>
            </a:r>
          </a:p>
          <a:p>
            <a:pPr lvl="1"/>
            <a:r>
              <a:rPr lang="fr-FR" dirty="0"/>
              <a:t>Commentaires</a:t>
            </a:r>
          </a:p>
          <a:p>
            <a:pPr lvl="1"/>
            <a:r>
              <a:rPr lang="fr-FR" dirty="0"/>
              <a:t>Tags et commentaires à la fois.  </a:t>
            </a:r>
          </a:p>
        </p:txBody>
      </p:sp>
    </p:spTree>
    <p:extLst>
      <p:ext uri="{BB962C8B-B14F-4D97-AF65-F5344CB8AC3E}">
        <p14:creationId xmlns:p14="http://schemas.microsoft.com/office/powerpoint/2010/main" val="39556010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Désigner la Grèce  </a:t>
            </a:r>
          </a:p>
        </p:txBody>
      </p:sp>
      <p:sp>
        <p:nvSpPr>
          <p:cNvPr id="3" name="Espace réservé du contenu 2"/>
          <p:cNvSpPr>
            <a:spLocks noGrp="1"/>
          </p:cNvSpPr>
          <p:nvPr>
            <p:ph idx="1"/>
          </p:nvPr>
        </p:nvSpPr>
        <p:spPr/>
        <p:txBody>
          <a:bodyPr>
            <a:normAutofit lnSpcReduction="10000"/>
          </a:bodyPr>
          <a:lstStyle/>
          <a:p>
            <a:r>
              <a:rPr lang="en-US" dirty="0"/>
              <a:t>Greece (</a:t>
            </a:r>
            <a:r>
              <a:rPr lang="en-US" dirty="0" err="1"/>
              <a:t>grecia</a:t>
            </a:r>
            <a:r>
              <a:rPr lang="en-US" dirty="0"/>
              <a:t>, </a:t>
            </a:r>
            <a:r>
              <a:rPr lang="en-US" dirty="0" err="1"/>
              <a:t>griekenlanland</a:t>
            </a:r>
            <a:r>
              <a:rPr lang="en-US" dirty="0"/>
              <a:t>, </a:t>
            </a:r>
            <a:r>
              <a:rPr lang="en-US" dirty="0" err="1"/>
              <a:t>grekland</a:t>
            </a:r>
            <a:r>
              <a:rPr lang="en-US" dirty="0"/>
              <a:t>…)</a:t>
            </a:r>
            <a:endParaRPr lang="fr-FR" dirty="0"/>
          </a:p>
          <a:p>
            <a:r>
              <a:rPr lang="en-US" dirty="0" err="1"/>
              <a:t>Grexit</a:t>
            </a:r>
            <a:r>
              <a:rPr lang="en-US" dirty="0"/>
              <a:t> (à </a:t>
            </a:r>
            <a:r>
              <a:rPr lang="en-US" dirty="0" err="1"/>
              <a:t>noter</a:t>
            </a:r>
            <a:r>
              <a:rPr lang="en-US" dirty="0"/>
              <a:t> la riposte: </a:t>
            </a:r>
            <a:r>
              <a:rPr lang="en-US" dirty="0" err="1"/>
              <a:t>schaublexit</a:t>
            </a:r>
            <a:r>
              <a:rPr lang="en-US" dirty="0"/>
              <a:t>)</a:t>
            </a:r>
            <a:endParaRPr lang="fr-FR" dirty="0"/>
          </a:p>
          <a:p>
            <a:r>
              <a:rPr lang="en-US" dirty="0" err="1"/>
              <a:t>greferendum</a:t>
            </a:r>
            <a:endParaRPr lang="fr-FR" dirty="0"/>
          </a:p>
          <a:p>
            <a:r>
              <a:rPr lang="en-US" dirty="0" err="1"/>
              <a:t>greekcrisis</a:t>
            </a:r>
            <a:endParaRPr lang="fr-FR" dirty="0"/>
          </a:p>
          <a:p>
            <a:r>
              <a:rPr lang="en-US" dirty="0" err="1"/>
              <a:t>greekment</a:t>
            </a:r>
            <a:endParaRPr lang="fr-FR" dirty="0"/>
          </a:p>
          <a:p>
            <a:r>
              <a:rPr lang="en-US" dirty="0" err="1"/>
              <a:t>dimopsifisma</a:t>
            </a:r>
            <a:endParaRPr lang="fr-FR" dirty="0"/>
          </a:p>
          <a:p>
            <a:r>
              <a:rPr lang="en-US" dirty="0" err="1"/>
              <a:t>syriza</a:t>
            </a:r>
            <a:endParaRPr lang="fr-FR" dirty="0"/>
          </a:p>
          <a:p>
            <a:r>
              <a:rPr lang="en-US" dirty="0"/>
              <a:t>mnimonio3</a:t>
            </a:r>
            <a:endParaRPr lang="fr-FR" dirty="0"/>
          </a:p>
          <a:p>
            <a:r>
              <a:rPr lang="en-US" dirty="0" err="1"/>
              <a:t>oxi</a:t>
            </a:r>
            <a:endParaRPr lang="fr-FR" dirty="0"/>
          </a:p>
          <a:p>
            <a:endParaRPr lang="fr-FR" dirty="0"/>
          </a:p>
        </p:txBody>
      </p:sp>
    </p:spTree>
    <p:extLst>
      <p:ext uri="{BB962C8B-B14F-4D97-AF65-F5344CB8AC3E}">
        <p14:creationId xmlns:p14="http://schemas.microsoft.com/office/powerpoint/2010/main" val="3292998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Désigner l’Europe (+FMI et troïka) </a:t>
            </a:r>
          </a:p>
        </p:txBody>
      </p:sp>
      <p:sp>
        <p:nvSpPr>
          <p:cNvPr id="3" name="Espace réservé du contenu 2"/>
          <p:cNvSpPr>
            <a:spLocks noGrp="1"/>
          </p:cNvSpPr>
          <p:nvPr>
            <p:ph idx="1"/>
          </p:nvPr>
        </p:nvSpPr>
        <p:spPr/>
        <p:txBody>
          <a:bodyPr>
            <a:normAutofit lnSpcReduction="10000"/>
          </a:bodyPr>
          <a:lstStyle/>
          <a:p>
            <a:r>
              <a:rPr lang="en-US" dirty="0" err="1"/>
              <a:t>eusummit</a:t>
            </a:r>
            <a:r>
              <a:rPr lang="en-US" dirty="0"/>
              <a:t>, </a:t>
            </a:r>
            <a:r>
              <a:rPr lang="en-US" dirty="0" err="1"/>
              <a:t>eurosummit</a:t>
            </a:r>
            <a:endParaRPr lang="fr-FR" dirty="0"/>
          </a:p>
          <a:p>
            <a:r>
              <a:rPr lang="en-US" dirty="0" err="1"/>
              <a:t>eu</a:t>
            </a:r>
            <a:endParaRPr lang="fr-FR" dirty="0"/>
          </a:p>
          <a:p>
            <a:r>
              <a:rPr lang="en-US" dirty="0" err="1"/>
              <a:t>eurogroup</a:t>
            </a:r>
            <a:endParaRPr lang="fr-FR" dirty="0"/>
          </a:p>
          <a:p>
            <a:r>
              <a:rPr lang="en-US" dirty="0" err="1"/>
              <a:t>eurozone</a:t>
            </a:r>
            <a:endParaRPr lang="fr-FR" dirty="0"/>
          </a:p>
          <a:p>
            <a:r>
              <a:rPr lang="en-US" dirty="0"/>
              <a:t>no2eu</a:t>
            </a:r>
            <a:endParaRPr lang="fr-FR" dirty="0"/>
          </a:p>
          <a:p>
            <a:r>
              <a:rPr lang="en-US" dirty="0"/>
              <a:t>euro</a:t>
            </a:r>
            <a:endParaRPr lang="fr-FR" dirty="0"/>
          </a:p>
          <a:p>
            <a:r>
              <a:rPr lang="en-US" dirty="0" err="1"/>
              <a:t>bce</a:t>
            </a:r>
            <a:endParaRPr lang="fr-FR" dirty="0"/>
          </a:p>
          <a:p>
            <a:r>
              <a:rPr lang="en-US" dirty="0" err="1"/>
              <a:t>Fmi</a:t>
            </a:r>
            <a:endParaRPr lang="en-US" dirty="0"/>
          </a:p>
          <a:p>
            <a:r>
              <a:rPr lang="en-US" dirty="0"/>
              <a:t>troika</a:t>
            </a: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1354782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personnalités</a:t>
            </a:r>
          </a:p>
        </p:txBody>
      </p:sp>
      <p:sp>
        <p:nvSpPr>
          <p:cNvPr id="3" name="Espace réservé du contenu 2"/>
          <p:cNvSpPr>
            <a:spLocks noGrp="1"/>
          </p:cNvSpPr>
          <p:nvPr>
            <p:ph idx="1"/>
          </p:nvPr>
        </p:nvSpPr>
        <p:spPr/>
        <p:txBody>
          <a:bodyPr>
            <a:normAutofit lnSpcReduction="10000"/>
          </a:bodyPr>
          <a:lstStyle/>
          <a:p>
            <a:r>
              <a:rPr lang="en-US" dirty="0"/>
              <a:t>Tsipras</a:t>
            </a:r>
            <a:endParaRPr lang="fr-FR" dirty="0"/>
          </a:p>
          <a:p>
            <a:r>
              <a:rPr lang="en-US" dirty="0"/>
              <a:t>Varoufakis, </a:t>
            </a:r>
            <a:r>
              <a:rPr lang="en-US" dirty="0" err="1"/>
              <a:t>yanisvaroufakis</a:t>
            </a:r>
            <a:endParaRPr lang="fr-FR" dirty="0"/>
          </a:p>
          <a:p>
            <a:r>
              <a:rPr lang="en-US" dirty="0" err="1"/>
              <a:t>schäuble</a:t>
            </a:r>
            <a:endParaRPr lang="fr-FR" dirty="0"/>
          </a:p>
          <a:p>
            <a:r>
              <a:rPr lang="en-US" dirty="0"/>
              <a:t>Hollande</a:t>
            </a:r>
            <a:endParaRPr lang="fr-FR" dirty="0"/>
          </a:p>
          <a:p>
            <a:r>
              <a:rPr lang="en-US" dirty="0" err="1"/>
              <a:t>juncker</a:t>
            </a:r>
            <a:endParaRPr lang="fr-FR" dirty="0"/>
          </a:p>
          <a:p>
            <a:r>
              <a:rPr lang="en-US" dirty="0" err="1"/>
              <a:t>Tsakalotos</a:t>
            </a:r>
            <a:endParaRPr lang="fr-FR" dirty="0"/>
          </a:p>
          <a:p>
            <a:r>
              <a:rPr lang="en-US" dirty="0"/>
              <a:t>Renzi</a:t>
            </a:r>
            <a:endParaRPr lang="fr-FR" dirty="0"/>
          </a:p>
          <a:p>
            <a:r>
              <a:rPr lang="en-US" dirty="0" err="1"/>
              <a:t>Dijsellbloem</a:t>
            </a:r>
            <a:endParaRPr lang="en-US" dirty="0"/>
          </a:p>
          <a:p>
            <a:r>
              <a:rPr lang="en-US" dirty="0"/>
              <a:t>Krugman</a:t>
            </a: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3095485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pays</a:t>
            </a:r>
          </a:p>
        </p:txBody>
      </p:sp>
      <p:sp>
        <p:nvSpPr>
          <p:cNvPr id="3" name="Espace réservé du contenu 2"/>
          <p:cNvSpPr>
            <a:spLocks noGrp="1"/>
          </p:cNvSpPr>
          <p:nvPr>
            <p:ph idx="1"/>
          </p:nvPr>
        </p:nvSpPr>
        <p:spPr/>
        <p:txBody>
          <a:bodyPr>
            <a:normAutofit lnSpcReduction="10000"/>
          </a:bodyPr>
          <a:lstStyle/>
          <a:p>
            <a:r>
              <a:rPr lang="en-US" dirty="0" err="1"/>
              <a:t>spain</a:t>
            </a:r>
            <a:endParaRPr lang="fr-FR" dirty="0"/>
          </a:p>
          <a:p>
            <a:r>
              <a:rPr lang="en-US" dirty="0" err="1"/>
              <a:t>germany</a:t>
            </a:r>
            <a:endParaRPr lang="fr-FR" dirty="0"/>
          </a:p>
          <a:p>
            <a:r>
              <a:rPr lang="en-US" dirty="0" err="1"/>
              <a:t>france</a:t>
            </a:r>
            <a:endParaRPr lang="fr-FR" dirty="0"/>
          </a:p>
          <a:p>
            <a:r>
              <a:rPr lang="en-US" dirty="0" err="1"/>
              <a:t>ireland</a:t>
            </a:r>
            <a:endParaRPr lang="fr-FR" dirty="0"/>
          </a:p>
          <a:p>
            <a:r>
              <a:rPr lang="en-US" dirty="0" err="1"/>
              <a:t>usa</a:t>
            </a:r>
            <a:endParaRPr lang="fr-FR" dirty="0"/>
          </a:p>
          <a:p>
            <a:r>
              <a:rPr lang="en-US" dirty="0"/>
              <a:t>china</a:t>
            </a:r>
            <a:endParaRPr lang="fr-FR" dirty="0"/>
          </a:p>
          <a:p>
            <a:r>
              <a:rPr lang="en-US" dirty="0" err="1"/>
              <a:t>finland</a:t>
            </a:r>
            <a:endParaRPr lang="fr-FR" dirty="0"/>
          </a:p>
          <a:p>
            <a:r>
              <a:rPr lang="en-US" dirty="0"/>
              <a:t>Russia</a:t>
            </a:r>
            <a:endParaRPr lang="fr-FR" dirty="0"/>
          </a:p>
          <a:p>
            <a:r>
              <a:rPr lang="en-US" dirty="0" err="1"/>
              <a:t>norway</a:t>
            </a:r>
            <a:endParaRPr lang="fr-FR" dirty="0"/>
          </a:p>
          <a:p>
            <a:pPr marL="0" indent="0">
              <a:buNone/>
            </a:pPr>
            <a:endParaRPr lang="fr-FR" dirty="0"/>
          </a:p>
        </p:txBody>
      </p:sp>
    </p:spTree>
    <p:extLst>
      <p:ext uri="{BB962C8B-B14F-4D97-AF65-F5344CB8AC3E}">
        <p14:creationId xmlns:p14="http://schemas.microsoft.com/office/powerpoint/2010/main" val="2860250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abstractions</a:t>
            </a:r>
          </a:p>
        </p:txBody>
      </p:sp>
      <p:sp>
        <p:nvSpPr>
          <p:cNvPr id="3" name="Espace réservé du contenu 2"/>
          <p:cNvSpPr>
            <a:spLocks noGrp="1"/>
          </p:cNvSpPr>
          <p:nvPr>
            <p:ph idx="1"/>
          </p:nvPr>
        </p:nvSpPr>
        <p:spPr/>
        <p:txBody>
          <a:bodyPr/>
          <a:lstStyle/>
          <a:p>
            <a:r>
              <a:rPr lang="en-US" dirty="0"/>
              <a:t>democracy </a:t>
            </a:r>
            <a:endParaRPr lang="fr-FR" dirty="0"/>
          </a:p>
          <a:p>
            <a:r>
              <a:rPr lang="en-US" dirty="0"/>
              <a:t>austerity</a:t>
            </a:r>
            <a:endParaRPr lang="fr-FR" dirty="0"/>
          </a:p>
          <a:p>
            <a:r>
              <a:rPr lang="en-US" dirty="0"/>
              <a:t>solidarity</a:t>
            </a:r>
            <a:endParaRPr lang="fr-FR" dirty="0"/>
          </a:p>
        </p:txBody>
      </p:sp>
    </p:spTree>
    <p:extLst>
      <p:ext uri="{BB962C8B-B14F-4D97-AF65-F5344CB8AC3E}">
        <p14:creationId xmlns:p14="http://schemas.microsoft.com/office/powerpoint/2010/main" val="28827977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L’argent</a:t>
            </a:r>
          </a:p>
        </p:txBody>
      </p:sp>
      <p:sp>
        <p:nvSpPr>
          <p:cNvPr id="3" name="Espace réservé du contenu 2"/>
          <p:cNvSpPr>
            <a:spLocks noGrp="1"/>
          </p:cNvSpPr>
          <p:nvPr>
            <p:ph idx="1"/>
          </p:nvPr>
        </p:nvSpPr>
        <p:spPr/>
        <p:txBody>
          <a:bodyPr/>
          <a:lstStyle/>
          <a:p>
            <a:r>
              <a:rPr lang="en-US" dirty="0"/>
              <a:t>money</a:t>
            </a:r>
            <a:endParaRPr lang="fr-FR" dirty="0"/>
          </a:p>
          <a:p>
            <a:r>
              <a:rPr lang="en-US" dirty="0"/>
              <a:t>Cryptocurrency</a:t>
            </a:r>
            <a:endParaRPr lang="fr-FR" dirty="0"/>
          </a:p>
          <a:p>
            <a:r>
              <a:rPr lang="en-US" dirty="0"/>
              <a:t>Bitcoin</a:t>
            </a:r>
            <a:endParaRPr lang="fr-FR" dirty="0"/>
          </a:p>
          <a:p>
            <a:r>
              <a:rPr lang="en-US" dirty="0" err="1"/>
              <a:t>goldmansachs</a:t>
            </a:r>
            <a:endParaRPr lang="fr-FR" dirty="0"/>
          </a:p>
          <a:p>
            <a:pPr marL="0" indent="0">
              <a:buNone/>
            </a:pPr>
            <a:endParaRPr lang="fr-FR" dirty="0"/>
          </a:p>
        </p:txBody>
      </p:sp>
    </p:spTree>
    <p:extLst>
      <p:ext uri="{BB962C8B-B14F-4D97-AF65-F5344CB8AC3E}">
        <p14:creationId xmlns:p14="http://schemas.microsoft.com/office/powerpoint/2010/main" val="21095934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intrus</a:t>
            </a:r>
          </a:p>
        </p:txBody>
      </p:sp>
      <p:sp>
        <p:nvSpPr>
          <p:cNvPr id="3" name="Espace réservé du contenu 2"/>
          <p:cNvSpPr>
            <a:spLocks noGrp="1"/>
          </p:cNvSpPr>
          <p:nvPr>
            <p:ph idx="1"/>
          </p:nvPr>
        </p:nvSpPr>
        <p:spPr/>
        <p:txBody>
          <a:bodyPr/>
          <a:lstStyle/>
          <a:p>
            <a:r>
              <a:rPr lang="en-US" dirty="0"/>
              <a:t>Brexit</a:t>
            </a:r>
            <a:endParaRPr lang="fr-FR" dirty="0"/>
          </a:p>
          <a:p>
            <a:r>
              <a:rPr lang="en-US" dirty="0" err="1"/>
              <a:t>Irandeal</a:t>
            </a:r>
            <a:endParaRPr lang="fr-FR" dirty="0"/>
          </a:p>
          <a:p>
            <a:pPr marL="0" indent="0">
              <a:buNone/>
            </a:pPr>
            <a:endParaRPr lang="fr-FR" dirty="0"/>
          </a:p>
        </p:txBody>
      </p:sp>
    </p:spTree>
    <p:extLst>
      <p:ext uri="{BB962C8B-B14F-4D97-AF65-F5344CB8AC3E}">
        <p14:creationId xmlns:p14="http://schemas.microsoft.com/office/powerpoint/2010/main" val="22863525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prises de position</a:t>
            </a:r>
          </a:p>
        </p:txBody>
      </p:sp>
      <p:sp>
        <p:nvSpPr>
          <p:cNvPr id="3" name="Espace réservé du contenu 2"/>
          <p:cNvSpPr>
            <a:spLocks noGrp="1"/>
          </p:cNvSpPr>
          <p:nvPr>
            <p:ph idx="1"/>
          </p:nvPr>
        </p:nvSpPr>
        <p:spPr/>
        <p:txBody>
          <a:bodyPr>
            <a:normAutofit fontScale="62500" lnSpcReduction="20000"/>
          </a:bodyPr>
          <a:lstStyle/>
          <a:p>
            <a:r>
              <a:rPr lang="en-US" dirty="0" err="1"/>
              <a:t>oxi</a:t>
            </a:r>
            <a:endParaRPr lang="en-US" dirty="0"/>
          </a:p>
          <a:p>
            <a:r>
              <a:rPr lang="en-US" dirty="0" err="1"/>
              <a:t>thisisacoup</a:t>
            </a:r>
            <a:endParaRPr lang="fr-FR" dirty="0"/>
          </a:p>
          <a:p>
            <a:r>
              <a:rPr lang="en-US" dirty="0" err="1"/>
              <a:t>schaublexit</a:t>
            </a:r>
            <a:endParaRPr lang="fr-FR" dirty="0"/>
          </a:p>
          <a:p>
            <a:r>
              <a:rPr lang="en-US" dirty="0" err="1"/>
              <a:t>tsiprasleaveeusummit</a:t>
            </a:r>
            <a:endParaRPr lang="fr-FR" dirty="0"/>
          </a:p>
          <a:p>
            <a:r>
              <a:rPr lang="en-US" dirty="0" err="1"/>
              <a:t>standwithgreece</a:t>
            </a:r>
            <a:r>
              <a:rPr lang="en-US" dirty="0"/>
              <a:t>, </a:t>
            </a:r>
            <a:r>
              <a:rPr lang="en-US" dirty="0" err="1"/>
              <a:t>Istandwithgreece</a:t>
            </a:r>
            <a:endParaRPr lang="fr-FR" dirty="0"/>
          </a:p>
          <a:p>
            <a:r>
              <a:rPr lang="en-US" dirty="0" err="1"/>
              <a:t>Irelandwithgreece</a:t>
            </a:r>
            <a:endParaRPr lang="fr-FR" dirty="0"/>
          </a:p>
          <a:p>
            <a:r>
              <a:rPr lang="en-US" dirty="0" err="1"/>
              <a:t>Yovoycongrecia</a:t>
            </a:r>
            <a:endParaRPr lang="fr-FR" dirty="0"/>
          </a:p>
          <a:p>
            <a:r>
              <a:rPr lang="en-US" dirty="0" err="1"/>
              <a:t>Solidaritywithgreece</a:t>
            </a:r>
            <a:endParaRPr lang="fr-FR" dirty="0"/>
          </a:p>
          <a:p>
            <a:r>
              <a:rPr lang="en-US" dirty="0" err="1"/>
              <a:t>Rajoyalone</a:t>
            </a:r>
            <a:endParaRPr lang="fr-FR" dirty="0"/>
          </a:p>
          <a:p>
            <a:r>
              <a:rPr lang="en-US" dirty="0" err="1"/>
              <a:t>Vogliovotare</a:t>
            </a:r>
            <a:endParaRPr lang="fr-FR" dirty="0"/>
          </a:p>
          <a:p>
            <a:r>
              <a:rPr lang="en-US" dirty="0" err="1"/>
              <a:t>Boycottgermany</a:t>
            </a:r>
            <a:endParaRPr lang="fr-FR" dirty="0"/>
          </a:p>
          <a:p>
            <a:r>
              <a:rPr lang="en-US" dirty="0" err="1"/>
              <a:t>endausteritynow</a:t>
            </a:r>
            <a:endParaRPr lang="fr-FR" dirty="0"/>
          </a:p>
          <a:p>
            <a:r>
              <a:rPr lang="en-US" dirty="0"/>
              <a:t> </a:t>
            </a:r>
            <a:r>
              <a:rPr lang="en-US" dirty="0" err="1"/>
              <a:t>Whereistsipras</a:t>
            </a:r>
            <a:endParaRPr lang="en-US" dirty="0"/>
          </a:p>
          <a:p>
            <a:endParaRPr lang="fr-FR" dirty="0"/>
          </a:p>
        </p:txBody>
      </p:sp>
    </p:spTree>
    <p:extLst>
      <p:ext uri="{BB962C8B-B14F-4D97-AF65-F5344CB8AC3E}">
        <p14:creationId xmlns:p14="http://schemas.microsoft.com/office/powerpoint/2010/main" val="37978306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hashtags en grec</a:t>
            </a:r>
          </a:p>
        </p:txBody>
      </p:sp>
      <p:sp>
        <p:nvSpPr>
          <p:cNvPr id="3" name="Espace réservé du contenu 2"/>
          <p:cNvSpPr>
            <a:spLocks noGrp="1"/>
          </p:cNvSpPr>
          <p:nvPr>
            <p:ph idx="1"/>
          </p:nvPr>
        </p:nvSpPr>
        <p:spPr/>
        <p:txBody>
          <a:bodyPr>
            <a:normAutofit/>
          </a:bodyPr>
          <a:lstStyle/>
          <a:p>
            <a:r>
              <a:rPr lang="el-GR" dirty="0"/>
              <a:t>ελλάδα</a:t>
            </a:r>
          </a:p>
          <a:p>
            <a:r>
              <a:rPr lang="el-GR" dirty="0"/>
              <a:t>ε</a:t>
            </a:r>
            <a:r>
              <a:rPr lang="fr-FR" dirty="0" err="1"/>
              <a:t>urosummit</a:t>
            </a:r>
            <a:endParaRPr lang="fr-FR" dirty="0"/>
          </a:p>
        </p:txBody>
      </p:sp>
    </p:spTree>
    <p:extLst>
      <p:ext uri="{BB962C8B-B14F-4D97-AF65-F5344CB8AC3E}">
        <p14:creationId xmlns:p14="http://schemas.microsoft.com/office/powerpoint/2010/main" val="1983026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409575" y="-228600"/>
            <a:ext cx="13011150" cy="7315200"/>
          </a:xfrm>
          <a:prstGeom prst="rect">
            <a:avLst/>
          </a:prstGeom>
        </p:spPr>
      </p:pic>
    </p:spTree>
    <p:extLst>
      <p:ext uri="{BB962C8B-B14F-4D97-AF65-F5344CB8AC3E}">
        <p14:creationId xmlns:p14="http://schemas.microsoft.com/office/powerpoint/2010/main" val="23055887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personnalités</a:t>
            </a:r>
          </a:p>
        </p:txBody>
      </p:sp>
      <p:sp>
        <p:nvSpPr>
          <p:cNvPr id="3" name="Espace réservé du contenu 2"/>
          <p:cNvSpPr>
            <a:spLocks noGrp="1"/>
          </p:cNvSpPr>
          <p:nvPr>
            <p:ph idx="1"/>
          </p:nvPr>
        </p:nvSpPr>
        <p:spPr/>
        <p:txBody>
          <a:bodyPr/>
          <a:lstStyle/>
          <a:p>
            <a:r>
              <a:rPr lang="el-GR" dirty="0"/>
              <a:t>Σόιμπλε</a:t>
            </a:r>
          </a:p>
          <a:p>
            <a:r>
              <a:rPr lang="el-GR" dirty="0"/>
              <a:t>Τσίπρας</a:t>
            </a:r>
          </a:p>
          <a:p>
            <a:r>
              <a:rPr lang="el-GR" dirty="0"/>
              <a:t>Βαρουφάκης</a:t>
            </a:r>
          </a:p>
          <a:p>
            <a:r>
              <a:rPr lang="el-GR" dirty="0"/>
              <a:t>Τσακαλώτος</a:t>
            </a:r>
            <a:endParaRPr lang="fr-FR" dirty="0"/>
          </a:p>
        </p:txBody>
      </p:sp>
    </p:spTree>
    <p:extLst>
      <p:ext uri="{BB962C8B-B14F-4D97-AF65-F5344CB8AC3E}">
        <p14:creationId xmlns:p14="http://schemas.microsoft.com/office/powerpoint/2010/main" val="37360337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division non / oui</a:t>
            </a:r>
          </a:p>
        </p:txBody>
      </p:sp>
      <p:sp>
        <p:nvSpPr>
          <p:cNvPr id="3" name="Espace réservé du contenu 2"/>
          <p:cNvSpPr>
            <a:spLocks noGrp="1"/>
          </p:cNvSpPr>
          <p:nvPr>
            <p:ph idx="1"/>
          </p:nvPr>
        </p:nvSpPr>
        <p:spPr/>
        <p:txBody>
          <a:bodyPr/>
          <a:lstStyle/>
          <a:p>
            <a:r>
              <a:rPr lang="el-GR" dirty="0"/>
              <a:t>όχι </a:t>
            </a:r>
          </a:p>
          <a:p>
            <a:r>
              <a:rPr lang="el-GR" dirty="0"/>
              <a:t>ναι</a:t>
            </a:r>
          </a:p>
          <a:p>
            <a:pPr marL="0" indent="0">
              <a:buNone/>
            </a:pPr>
            <a:r>
              <a:rPr lang="fr-FR" dirty="0"/>
              <a:t>Une forte prépondérance du « non »</a:t>
            </a:r>
          </a:p>
        </p:txBody>
      </p:sp>
    </p:spTree>
    <p:extLst>
      <p:ext uri="{BB962C8B-B14F-4D97-AF65-F5344CB8AC3E}">
        <p14:creationId xmlns:p14="http://schemas.microsoft.com/office/powerpoint/2010/main" val="20945099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Une ambiance populiste</a:t>
            </a:r>
          </a:p>
        </p:txBody>
      </p:sp>
      <p:sp>
        <p:nvSpPr>
          <p:cNvPr id="3" name="Espace réservé du contenu 2"/>
          <p:cNvSpPr>
            <a:spLocks noGrp="1"/>
          </p:cNvSpPr>
          <p:nvPr>
            <p:ph idx="1"/>
          </p:nvPr>
        </p:nvSpPr>
        <p:spPr/>
        <p:txBody>
          <a:bodyPr/>
          <a:lstStyle/>
          <a:p>
            <a:r>
              <a:rPr lang="el-GR" dirty="0"/>
              <a:t>Το αίμα του λαού θα σας πνίξει</a:t>
            </a:r>
          </a:p>
          <a:p>
            <a:r>
              <a:rPr lang="el-GR" dirty="0"/>
              <a:t>Άσε το ευρώ και σώσε το λαό</a:t>
            </a:r>
          </a:p>
          <a:p>
            <a:r>
              <a:rPr lang="el-GR" dirty="0"/>
              <a:t>Γελοίοι</a:t>
            </a:r>
          </a:p>
          <a:p>
            <a:r>
              <a:rPr lang="el-GR" dirty="0"/>
              <a:t>Ηλίθιοι </a:t>
            </a:r>
            <a:endParaRPr lang="fr-FR" dirty="0"/>
          </a:p>
          <a:p>
            <a:pPr marL="0" indent="0">
              <a:buNone/>
            </a:pPr>
            <a:endParaRPr lang="fr-FR" dirty="0"/>
          </a:p>
        </p:txBody>
      </p:sp>
    </p:spTree>
    <p:extLst>
      <p:ext uri="{BB962C8B-B14F-4D97-AF65-F5344CB8AC3E}">
        <p14:creationId xmlns:p14="http://schemas.microsoft.com/office/powerpoint/2010/main" val="15220280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Parmi les comptes avec le plus de degré entrant (</a:t>
            </a:r>
            <a:r>
              <a:rPr lang="fr-FR" dirty="0" err="1"/>
              <a:t>indegree</a:t>
            </a:r>
            <a:r>
              <a:rPr lang="fr-FR" dirty="0"/>
              <a:t>)</a:t>
            </a:r>
          </a:p>
        </p:txBody>
      </p:sp>
      <p:sp>
        <p:nvSpPr>
          <p:cNvPr id="3" name="Espace réservé du contenu 2"/>
          <p:cNvSpPr>
            <a:spLocks noGrp="1"/>
          </p:cNvSpPr>
          <p:nvPr>
            <p:ph idx="1"/>
          </p:nvPr>
        </p:nvSpPr>
        <p:spPr/>
        <p:txBody>
          <a:bodyPr>
            <a:normAutofit lnSpcReduction="10000"/>
          </a:bodyPr>
          <a:lstStyle/>
          <a:p>
            <a:r>
              <a:rPr lang="fr-FR" dirty="0"/>
              <a:t>Yanis </a:t>
            </a:r>
            <a:r>
              <a:rPr lang="fr-FR" dirty="0" err="1"/>
              <a:t>Varoufakis</a:t>
            </a:r>
            <a:endParaRPr lang="fr-FR" dirty="0"/>
          </a:p>
          <a:p>
            <a:r>
              <a:rPr lang="fr-FR" dirty="0"/>
              <a:t>Paul </a:t>
            </a:r>
            <a:r>
              <a:rPr lang="fr-FR" dirty="0" err="1"/>
              <a:t>Mason</a:t>
            </a:r>
            <a:endParaRPr lang="fr-FR" dirty="0"/>
          </a:p>
          <a:p>
            <a:r>
              <a:rPr lang="fr-FR" dirty="0"/>
              <a:t>Sven </a:t>
            </a:r>
            <a:r>
              <a:rPr lang="fr-FR" dirty="0" err="1"/>
              <a:t>Giegold</a:t>
            </a:r>
            <a:endParaRPr lang="fr-FR" dirty="0"/>
          </a:p>
          <a:p>
            <a:r>
              <a:rPr lang="fr-FR" dirty="0"/>
              <a:t>Alexis </a:t>
            </a:r>
            <a:r>
              <a:rPr lang="fr-FR" dirty="0" err="1"/>
              <a:t>Tsipras</a:t>
            </a:r>
            <a:endParaRPr lang="fr-FR" dirty="0"/>
          </a:p>
          <a:p>
            <a:r>
              <a:rPr lang="fr-FR" dirty="0"/>
              <a:t>Mathieu Von </a:t>
            </a:r>
            <a:r>
              <a:rPr lang="fr-FR" dirty="0" err="1"/>
              <a:t>Rohr</a:t>
            </a:r>
            <a:endParaRPr lang="fr-FR" dirty="0"/>
          </a:p>
          <a:p>
            <a:r>
              <a:rPr lang="fr-FR" dirty="0"/>
              <a:t>Frances Coppola</a:t>
            </a:r>
          </a:p>
          <a:p>
            <a:r>
              <a:rPr lang="fr-FR" dirty="0"/>
              <a:t>Guardian</a:t>
            </a:r>
          </a:p>
          <a:p>
            <a:r>
              <a:rPr lang="fr-FR" dirty="0" err="1"/>
              <a:t>Zerohedge</a:t>
            </a:r>
            <a:endParaRPr lang="fr-FR" dirty="0"/>
          </a:p>
          <a:p>
            <a:r>
              <a:rPr lang="fr-FR" dirty="0"/>
              <a:t>Joseph Stiglitz</a:t>
            </a:r>
          </a:p>
        </p:txBody>
      </p:sp>
    </p:spTree>
    <p:extLst>
      <p:ext uri="{BB962C8B-B14F-4D97-AF65-F5344CB8AC3E}">
        <p14:creationId xmlns:p14="http://schemas.microsoft.com/office/powerpoint/2010/main" val="16143182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Une absence</a:t>
            </a:r>
          </a:p>
        </p:txBody>
      </p:sp>
      <p:sp>
        <p:nvSpPr>
          <p:cNvPr id="3" name="Espace réservé du contenu 2"/>
          <p:cNvSpPr>
            <a:spLocks noGrp="1"/>
          </p:cNvSpPr>
          <p:nvPr>
            <p:ph idx="1"/>
          </p:nvPr>
        </p:nvSpPr>
        <p:spPr/>
        <p:txBody>
          <a:bodyPr/>
          <a:lstStyle/>
          <a:p>
            <a:r>
              <a:rPr lang="fr-FR" dirty="0"/>
              <a:t>Le hashtag nazi</a:t>
            </a:r>
          </a:p>
          <a:p>
            <a:r>
              <a:rPr lang="fr-FR" dirty="0"/>
              <a:t>45 occurrences dans tout le corpus </a:t>
            </a:r>
          </a:p>
          <a:p>
            <a:r>
              <a:rPr lang="fr-FR" dirty="0"/>
              <a:t>Se réfère à: </a:t>
            </a:r>
          </a:p>
          <a:p>
            <a:pPr lvl="1"/>
            <a:r>
              <a:rPr lang="fr-FR" dirty="0"/>
              <a:t>Aube Dorée</a:t>
            </a:r>
          </a:p>
          <a:p>
            <a:pPr lvl="1"/>
            <a:r>
              <a:rPr lang="fr-FR" dirty="0"/>
              <a:t>une certaine perception de l’UE et de la finance (par ex. </a:t>
            </a:r>
            <a:r>
              <a:rPr lang="fr-FR" dirty="0" err="1"/>
              <a:t>Euronazis</a:t>
            </a:r>
            <a:r>
              <a:rPr lang="fr-FR" dirty="0"/>
              <a:t>)</a:t>
            </a:r>
          </a:p>
          <a:p>
            <a:pPr lvl="1"/>
            <a:r>
              <a:rPr lang="fr-FR" dirty="0"/>
              <a:t>l’Allemagne </a:t>
            </a:r>
          </a:p>
          <a:p>
            <a:r>
              <a:rPr lang="fr-FR" dirty="0"/>
              <a:t>Question de la mémoire de la Seconde </a:t>
            </a:r>
            <a:r>
              <a:rPr lang="fr-FR"/>
              <a:t>guerre mondiale</a:t>
            </a:r>
            <a:endParaRPr lang="fr-FR" dirty="0"/>
          </a:p>
        </p:txBody>
      </p:sp>
    </p:spTree>
    <p:extLst>
      <p:ext uri="{BB962C8B-B14F-4D97-AF65-F5344CB8AC3E}">
        <p14:creationId xmlns:p14="http://schemas.microsoft.com/office/powerpoint/2010/main" val="2848439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Twitter</a:t>
            </a:r>
            <a:r>
              <a:rPr lang="fr-FR" dirty="0"/>
              <a:t>: un observatoire pour l’événement</a:t>
            </a:r>
          </a:p>
        </p:txBody>
      </p:sp>
      <p:sp>
        <p:nvSpPr>
          <p:cNvPr id="3" name="Espace réservé du contenu 2"/>
          <p:cNvSpPr>
            <a:spLocks noGrp="1"/>
          </p:cNvSpPr>
          <p:nvPr>
            <p:ph idx="1"/>
          </p:nvPr>
        </p:nvSpPr>
        <p:spPr/>
        <p:txBody>
          <a:bodyPr>
            <a:normAutofit/>
          </a:bodyPr>
          <a:lstStyle/>
          <a:p>
            <a:endParaRPr lang="fr-FR" sz="3600" dirty="0"/>
          </a:p>
          <a:p>
            <a:r>
              <a:rPr lang="fr-FR" sz="3600" dirty="0"/>
              <a:t>Un moyen pour interagir en réseau: le rôle du hashtag</a:t>
            </a:r>
          </a:p>
          <a:p>
            <a:pPr marL="0" indent="0">
              <a:buNone/>
            </a:pPr>
            <a:endParaRPr lang="fr-FR" sz="3600" dirty="0"/>
          </a:p>
          <a:p>
            <a:r>
              <a:rPr lang="fr-FR" sz="3600" dirty="0"/>
              <a:t>Un moyen pour interagir en temps de crise: l’événement en temps réel</a:t>
            </a:r>
          </a:p>
        </p:txBody>
      </p:sp>
    </p:spTree>
    <p:extLst>
      <p:ext uri="{BB962C8B-B14F-4D97-AF65-F5344CB8AC3E}">
        <p14:creationId xmlns:p14="http://schemas.microsoft.com/office/powerpoint/2010/main" val="3708341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Twitter: le #hashtag</a:t>
            </a:r>
          </a:p>
        </p:txBody>
      </p:sp>
      <p:sp>
        <p:nvSpPr>
          <p:cNvPr id="3" name="Espace réservé du contenu 2"/>
          <p:cNvSpPr>
            <a:spLocks noGrp="1"/>
          </p:cNvSpPr>
          <p:nvPr>
            <p:ph idx="1"/>
          </p:nvPr>
        </p:nvSpPr>
        <p:spPr/>
        <p:txBody>
          <a:bodyPr/>
          <a:lstStyle/>
          <a:p>
            <a:r>
              <a:rPr lang="fr-FR" dirty="0"/>
              <a:t>Le signe # (#[mot]) qui sert à enrichir le contenu d’un tweet</a:t>
            </a:r>
          </a:p>
          <a:p>
            <a:r>
              <a:rPr lang="fr-FR" dirty="0"/>
              <a:t>Une convention pour former des groupements </a:t>
            </a:r>
            <a:r>
              <a:rPr lang="fr-FR" i="1" dirty="0"/>
              <a:t>ad hoc </a:t>
            </a:r>
            <a:r>
              <a:rPr lang="fr-FR" dirty="0"/>
              <a:t>et organiser leurs communications</a:t>
            </a:r>
          </a:p>
          <a:p>
            <a:r>
              <a:rPr lang="fr-FR" dirty="0"/>
              <a:t>2 fonctions: </a:t>
            </a:r>
          </a:p>
          <a:p>
            <a:pPr lvl="1"/>
            <a:r>
              <a:rPr lang="fr-FR" dirty="0"/>
              <a:t>Tag: connexion, interaction avec un environnement global à l’extérieur du tweet</a:t>
            </a:r>
          </a:p>
          <a:p>
            <a:pPr lvl="1"/>
            <a:r>
              <a:rPr lang="fr-FR" dirty="0"/>
              <a:t>Commentaire: enrichissement local du tweet</a:t>
            </a:r>
          </a:p>
          <a:p>
            <a:r>
              <a:rPr lang="fr-FR" dirty="0"/>
              <a:t>Initiateur: Chris </a:t>
            </a:r>
            <a:r>
              <a:rPr lang="fr-FR" dirty="0" err="1"/>
              <a:t>Messina</a:t>
            </a:r>
            <a:r>
              <a:rPr lang="fr-FR" dirty="0"/>
              <a:t>, designer (2007) </a:t>
            </a:r>
          </a:p>
          <a:p>
            <a:pPr lvl="1"/>
            <a:r>
              <a:rPr lang="fr-FR" dirty="0"/>
              <a:t>« a </a:t>
            </a:r>
            <a:r>
              <a:rPr lang="fr-FR" b="1" dirty="0" err="1"/>
              <a:t>channel</a:t>
            </a:r>
            <a:r>
              <a:rPr lang="fr-FR" dirty="0"/>
              <a:t> for </a:t>
            </a:r>
            <a:r>
              <a:rPr lang="fr-FR" b="1" dirty="0" err="1"/>
              <a:t>contextualization</a:t>
            </a:r>
            <a:r>
              <a:rPr lang="fr-FR" dirty="0"/>
              <a:t>, </a:t>
            </a:r>
            <a:r>
              <a:rPr lang="fr-FR" b="1" dirty="0"/>
              <a:t>content </a:t>
            </a:r>
            <a:r>
              <a:rPr lang="fr-FR" b="1" dirty="0" err="1"/>
              <a:t>filtering</a:t>
            </a:r>
            <a:r>
              <a:rPr lang="fr-FR" dirty="0"/>
              <a:t>, </a:t>
            </a:r>
            <a:r>
              <a:rPr lang="fr-FR" b="1" dirty="0" err="1"/>
              <a:t>exploratory</a:t>
            </a:r>
            <a:r>
              <a:rPr lang="fr-FR" b="1" dirty="0"/>
              <a:t> </a:t>
            </a:r>
            <a:r>
              <a:rPr lang="fr-FR" b="1" dirty="0" err="1"/>
              <a:t>serendipity</a:t>
            </a:r>
            <a:r>
              <a:rPr lang="fr-FR" dirty="0"/>
              <a:t> »</a:t>
            </a:r>
          </a:p>
          <a:p>
            <a:pPr lvl="1"/>
            <a:r>
              <a:rPr lang="fr-FR" dirty="0"/>
              <a:t>Influences: Internet Relay Chat, code informatique</a:t>
            </a:r>
          </a:p>
        </p:txBody>
      </p:sp>
    </p:spTree>
    <p:extLst>
      <p:ext uri="{BB962C8B-B14F-4D97-AF65-F5344CB8AC3E}">
        <p14:creationId xmlns:p14="http://schemas.microsoft.com/office/powerpoint/2010/main" val="176274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Twitter: le #hashtag et l’événement</a:t>
            </a:r>
          </a:p>
        </p:txBody>
      </p:sp>
      <p:sp>
        <p:nvSpPr>
          <p:cNvPr id="3" name="Espace réservé du contenu 2"/>
          <p:cNvSpPr>
            <a:spLocks noGrp="1"/>
          </p:cNvSpPr>
          <p:nvPr>
            <p:ph idx="1"/>
          </p:nvPr>
        </p:nvSpPr>
        <p:spPr/>
        <p:txBody>
          <a:bodyPr/>
          <a:lstStyle/>
          <a:p>
            <a:r>
              <a:rPr lang="fr-FR" dirty="0"/>
              <a:t>Twitter: instantanéité, connectivité, réseaux d’interaction</a:t>
            </a:r>
          </a:p>
          <a:p>
            <a:r>
              <a:rPr lang="fr-FR" dirty="0"/>
              <a:t>Hashtag: une </a:t>
            </a:r>
            <a:r>
              <a:rPr lang="fr-FR" dirty="0" err="1"/>
              <a:t>folksonomie</a:t>
            </a:r>
            <a:r>
              <a:rPr lang="fr-FR" dirty="0"/>
              <a:t> (indexation libre et non-normalisée du web par les utilisateurs, cf. O. Le </a:t>
            </a:r>
            <a:r>
              <a:rPr lang="fr-FR" dirty="0" err="1"/>
              <a:t>Deuff</a:t>
            </a:r>
            <a:r>
              <a:rPr lang="fr-FR" dirty="0"/>
              <a:t>)</a:t>
            </a:r>
          </a:p>
          <a:p>
            <a:pPr>
              <a:buFont typeface="Wingdings" panose="05000000000000000000" pitchFamily="2" charset="2"/>
              <a:buChar char="è"/>
            </a:pPr>
            <a:r>
              <a:rPr lang="en-US" dirty="0" err="1">
                <a:sym typeface="Wingdings" panose="05000000000000000000" pitchFamily="2" charset="2"/>
              </a:rPr>
              <a:t>Une</a:t>
            </a:r>
            <a:r>
              <a:rPr lang="fr-FR" dirty="0">
                <a:sym typeface="Wingdings" panose="05000000000000000000" pitchFamily="2" charset="2"/>
              </a:rPr>
              <a:t> grande réactivité de Twitter en temps de crise, une « documentation » originale générée en temps réel </a:t>
            </a:r>
          </a:p>
          <a:p>
            <a:pPr marL="0" indent="0">
              <a:buNone/>
            </a:pPr>
            <a:r>
              <a:rPr lang="fr-FR" dirty="0"/>
              <a:t>  </a:t>
            </a:r>
          </a:p>
          <a:p>
            <a:pPr marL="0" indent="0">
              <a:buNone/>
            </a:pPr>
            <a:endParaRPr lang="fr-FR" dirty="0"/>
          </a:p>
        </p:txBody>
      </p:sp>
    </p:spTree>
    <p:extLst>
      <p:ext uri="{BB962C8B-B14F-4D97-AF65-F5344CB8AC3E}">
        <p14:creationId xmlns:p14="http://schemas.microsoft.com/office/powerpoint/2010/main" val="2916705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Twitter: le #hashtag et l’événement</a:t>
            </a:r>
          </a:p>
        </p:txBody>
      </p:sp>
      <p:sp>
        <p:nvSpPr>
          <p:cNvPr id="3" name="Espace réservé du contenu 2"/>
          <p:cNvSpPr>
            <a:spLocks noGrp="1"/>
          </p:cNvSpPr>
          <p:nvPr>
            <p:ph idx="1"/>
          </p:nvPr>
        </p:nvSpPr>
        <p:spPr/>
        <p:txBody>
          <a:bodyPr/>
          <a:lstStyle/>
          <a:p>
            <a:r>
              <a:rPr lang="fr-FR" dirty="0"/>
              <a:t>2008 #Mumbai</a:t>
            </a:r>
          </a:p>
          <a:p>
            <a:r>
              <a:rPr lang="fr-FR" dirty="0"/>
              <a:t>2009 #</a:t>
            </a:r>
            <a:r>
              <a:rPr lang="fr-FR" dirty="0" err="1"/>
              <a:t>IranElection</a:t>
            </a:r>
            <a:endParaRPr lang="fr-FR" dirty="0"/>
          </a:p>
          <a:p>
            <a:r>
              <a:rPr lang="fr-FR" dirty="0"/>
              <a:t>2011 #</a:t>
            </a:r>
            <a:r>
              <a:rPr lang="fr-FR" dirty="0" err="1"/>
              <a:t>SpanishRevolution</a:t>
            </a:r>
            <a:r>
              <a:rPr lang="fr-FR" dirty="0"/>
              <a:t> (#15M, #</a:t>
            </a:r>
            <a:r>
              <a:rPr lang="fr-FR" dirty="0" err="1"/>
              <a:t>Indignados</a:t>
            </a:r>
            <a:r>
              <a:rPr lang="fr-FR" dirty="0"/>
              <a:t>), #OWS (+ révolutions arabes)</a:t>
            </a:r>
          </a:p>
          <a:p>
            <a:r>
              <a:rPr lang="fr-FR" dirty="0"/>
              <a:t>2015 #</a:t>
            </a:r>
            <a:r>
              <a:rPr lang="fr-FR" dirty="0" err="1"/>
              <a:t>JeSuisCharlie</a:t>
            </a:r>
            <a:r>
              <a:rPr lang="fr-FR" dirty="0"/>
              <a:t>, #Bataclan (#</a:t>
            </a:r>
            <a:r>
              <a:rPr lang="fr-FR" dirty="0" err="1"/>
              <a:t>ParisAttacks</a:t>
            </a:r>
            <a:r>
              <a:rPr lang="fr-FR" dirty="0"/>
              <a:t>, #</a:t>
            </a:r>
            <a:r>
              <a:rPr lang="fr-FR" dirty="0" err="1"/>
              <a:t>PrayForParis</a:t>
            </a:r>
            <a:r>
              <a:rPr lang="fr-FR" dirty="0"/>
              <a:t>, #</a:t>
            </a:r>
            <a:r>
              <a:rPr lang="fr-FR" dirty="0" err="1"/>
              <a:t>PortesOuvertes</a:t>
            </a:r>
            <a:r>
              <a:rPr lang="fr-FR" dirty="0"/>
              <a:t>, #</a:t>
            </a:r>
            <a:r>
              <a:rPr lang="fr-FR" dirty="0" err="1"/>
              <a:t>RechercheParis</a:t>
            </a:r>
            <a:r>
              <a:rPr lang="fr-FR" dirty="0"/>
              <a:t>)</a:t>
            </a:r>
          </a:p>
        </p:txBody>
      </p:sp>
    </p:spTree>
    <p:extLst>
      <p:ext uri="{BB962C8B-B14F-4D97-AF65-F5344CB8AC3E}">
        <p14:creationId xmlns:p14="http://schemas.microsoft.com/office/powerpoint/2010/main" val="2160323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concept d’événement historique</a:t>
            </a:r>
          </a:p>
        </p:txBody>
      </p:sp>
      <p:sp>
        <p:nvSpPr>
          <p:cNvPr id="3" name="Espace réservé du contenu 2"/>
          <p:cNvSpPr>
            <a:spLocks noGrp="1"/>
          </p:cNvSpPr>
          <p:nvPr>
            <p:ph idx="1"/>
          </p:nvPr>
        </p:nvSpPr>
        <p:spPr/>
        <p:txBody>
          <a:bodyPr>
            <a:normAutofit fontScale="92500"/>
          </a:bodyPr>
          <a:lstStyle/>
          <a:p>
            <a:r>
              <a:rPr lang="fr-FR" sz="2400" dirty="0"/>
              <a:t>L'événement est un condensé, un surgissement de conjoncture et il est d'autant plus important qu'il exprime et modifie les réalités historiques profondes normalement régies par le rythme lent de la longue durée. L'événement est pour reprendre une image banale la pointe de l'iceberg et ne peut être étudié en dehors de l'iceberg lui-même.</a:t>
            </a:r>
          </a:p>
          <a:p>
            <a:pPr lvl="1"/>
            <a:r>
              <a:rPr lang="fr-FR" sz="2000" dirty="0"/>
              <a:t>Jacques Le Goff, « Les « retours » dans l'historiographie française actuelle », </a:t>
            </a:r>
            <a:r>
              <a:rPr lang="fr-FR" sz="2000" i="1" dirty="0"/>
              <a:t>Les Cahiers du Centre de Recherches Historiques</a:t>
            </a:r>
            <a:r>
              <a:rPr lang="fr-FR" sz="2000" dirty="0"/>
              <a:t>, 22, 1999</a:t>
            </a:r>
          </a:p>
          <a:p>
            <a:r>
              <a:rPr lang="fr-FR" sz="2400" dirty="0">
                <a:effectLst/>
              </a:rPr>
              <a:t>Les événements sont parfois peu audibles, parfois inintelligibles ; seul le mouvement qui va constituer leur temporalité permet de les comprendre et de les intégrer... au récit.</a:t>
            </a:r>
          </a:p>
          <a:p>
            <a:pPr lvl="1"/>
            <a:r>
              <a:rPr lang="fr-FR" sz="2000" dirty="0"/>
              <a:t>Arlette Farge, « Penser et définir l’événement en histoire », </a:t>
            </a:r>
            <a:r>
              <a:rPr lang="fr-FR" sz="2000" i="1" dirty="0"/>
              <a:t>Terrain</a:t>
            </a:r>
            <a:r>
              <a:rPr lang="fr-FR" sz="2000" dirty="0"/>
              <a:t>, 38, 2002</a:t>
            </a:r>
            <a:endParaRPr lang="fr-FR" sz="2000" dirty="0">
              <a:effectLst/>
            </a:endParaRPr>
          </a:p>
          <a:p>
            <a:r>
              <a:rPr lang="fr-FR" sz="2400" dirty="0"/>
              <a:t>E</a:t>
            </a:r>
            <a:r>
              <a:rPr lang="fr-FR" sz="2400" dirty="0">
                <a:effectLst/>
              </a:rPr>
              <a:t>vidence d'une rupture </a:t>
            </a:r>
            <a:r>
              <a:rPr lang="en-US" sz="2400" dirty="0">
                <a:effectLst/>
              </a:rPr>
              <a:t>[</a:t>
            </a:r>
            <a:r>
              <a:rPr lang="fr-FR" sz="2400" dirty="0">
                <a:effectLst/>
              </a:rPr>
              <a:t>dans l'intelligibilité… en enclenche une nouvelle</a:t>
            </a:r>
            <a:r>
              <a:rPr lang="en-US" sz="2400" dirty="0">
                <a:effectLst/>
              </a:rPr>
              <a:t>] </a:t>
            </a:r>
            <a:r>
              <a:rPr lang="fr-FR" sz="2400" dirty="0">
                <a:effectLst/>
              </a:rPr>
              <a:t>et incertitude quant à sa signification</a:t>
            </a:r>
          </a:p>
          <a:p>
            <a:pPr lvl="1"/>
            <a:r>
              <a:rPr lang="fr-FR" sz="1900" dirty="0"/>
              <a:t>Alban </a:t>
            </a:r>
            <a:r>
              <a:rPr lang="fr-FR" sz="1900" dirty="0" err="1"/>
              <a:t>Bensa</a:t>
            </a:r>
            <a:r>
              <a:rPr lang="fr-FR" sz="1900" dirty="0"/>
              <a:t> et </a:t>
            </a:r>
            <a:r>
              <a:rPr lang="fr-FR" sz="1900" dirty="0" err="1"/>
              <a:t>Eric</a:t>
            </a:r>
            <a:r>
              <a:rPr lang="fr-FR" sz="1900" dirty="0"/>
              <a:t> </a:t>
            </a:r>
            <a:r>
              <a:rPr lang="fr-FR" sz="1900" dirty="0" err="1"/>
              <a:t>Fassin</a:t>
            </a:r>
            <a:r>
              <a:rPr lang="fr-FR" sz="1900" dirty="0"/>
              <a:t>, « Les sciences sociales face à l’événement », </a:t>
            </a:r>
            <a:r>
              <a:rPr lang="fr-FR" sz="1800" i="1" dirty="0"/>
              <a:t>Terrain</a:t>
            </a:r>
            <a:r>
              <a:rPr lang="fr-FR" sz="1800" dirty="0"/>
              <a:t>, 38, 2002</a:t>
            </a:r>
            <a:endParaRPr lang="fr-FR" sz="1900" dirty="0"/>
          </a:p>
          <a:p>
            <a:pPr lvl="1"/>
            <a:endParaRPr lang="fr-FR" sz="2000" dirty="0">
              <a:effectLst/>
            </a:endParaRPr>
          </a:p>
          <a:p>
            <a:endParaRPr lang="fr-FR" sz="2400" dirty="0"/>
          </a:p>
        </p:txBody>
      </p:sp>
    </p:spTree>
    <p:extLst>
      <p:ext uri="{BB962C8B-B14F-4D97-AF65-F5344CB8AC3E}">
        <p14:creationId xmlns:p14="http://schemas.microsoft.com/office/powerpoint/2010/main" val="356229586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769</TotalTime>
  <Words>1678</Words>
  <Application>Microsoft Office PowerPoint</Application>
  <PresentationFormat>Grand écran</PresentationFormat>
  <Paragraphs>263</Paragraphs>
  <Slides>44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44</vt:i4>
      </vt:variant>
    </vt:vector>
  </HeadingPairs>
  <TitlesOfParts>
    <vt:vector size="49" baseType="lpstr">
      <vt:lpstr>Arial</vt:lpstr>
      <vt:lpstr>Calibri</vt:lpstr>
      <vt:lpstr>Calibri Light</vt:lpstr>
      <vt:lpstr>Wingdings</vt:lpstr>
      <vt:lpstr>Thème Office</vt:lpstr>
      <vt:lpstr>Twitter, l’événement du temps présent et l’historien-moissonneur</vt:lpstr>
      <vt:lpstr>Quel est le lien? </vt:lpstr>
      <vt:lpstr>Twitter</vt:lpstr>
      <vt:lpstr>Présentation PowerPoint</vt:lpstr>
      <vt:lpstr>Twitter: un observatoire pour l’événement</vt:lpstr>
      <vt:lpstr>Twitter: le #hashtag</vt:lpstr>
      <vt:lpstr>Twitter: le #hashtag et l’événement</vt:lpstr>
      <vt:lpstr>Twitter: le #hashtag et l’événement</vt:lpstr>
      <vt:lpstr>Le concept d’événement historique</vt:lpstr>
      <vt:lpstr>Le concept d’événement historique</vt:lpstr>
      <vt:lpstr>Twitter: quel type de sources? </vt:lpstr>
      <vt:lpstr>Twitter et l’historien.ne</vt:lpstr>
      <vt:lpstr>L’historien.ne et Twitter</vt:lpstr>
      <vt:lpstr>Twitter comme archive</vt:lpstr>
      <vt:lpstr>Twitter Archive, Library of Congress</vt:lpstr>
      <vt:lpstr>Collectes d’urgence, BnF et INA</vt:lpstr>
      <vt:lpstr>L’historien.ne et les « archives » Twitter institutionnelles</vt:lpstr>
      <vt:lpstr>L’historien.ne et le temps</vt:lpstr>
      <vt:lpstr>L’histoire du temps présent</vt:lpstr>
      <vt:lpstr>Les attentats de janvier et novembre 2015</vt:lpstr>
      <vt:lpstr>Twitter et la temporalité de l’événement </vt:lpstr>
      <vt:lpstr>Une collecte de tweets sur le référendum grec de 2015</vt:lpstr>
      <vt:lpstr>Quelques chiffres</vt:lpstr>
      <vt:lpstr>Environnement de travail</vt:lpstr>
      <vt:lpstr>Une collecte pourquoi? </vt:lpstr>
      <vt:lpstr>Le référendum grec de 2015</vt:lpstr>
      <vt:lpstr>Le référendum grec de 2015 comme événement historique</vt:lpstr>
      <vt:lpstr>Quelle dimension transnationale? </vt:lpstr>
      <vt:lpstr>Quelle méthode d’analyse du corpus?</vt:lpstr>
      <vt:lpstr>Les mots pour dire le référendum</vt:lpstr>
      <vt:lpstr>Désigner la Grèce  </vt:lpstr>
      <vt:lpstr>Désigner l’Europe (+FMI et troïka) </vt:lpstr>
      <vt:lpstr>Les personnalités</vt:lpstr>
      <vt:lpstr>Les pays</vt:lpstr>
      <vt:lpstr>Les abstractions</vt:lpstr>
      <vt:lpstr>L’argent</vt:lpstr>
      <vt:lpstr>Les intrus</vt:lpstr>
      <vt:lpstr>Les prises de position</vt:lpstr>
      <vt:lpstr>Les hashtags en grec</vt:lpstr>
      <vt:lpstr>Les personnalités</vt:lpstr>
      <vt:lpstr>La division non / oui</vt:lpstr>
      <vt:lpstr>Une ambiance populiste</vt:lpstr>
      <vt:lpstr>Parmi les comptes avec le plus de degré entrant (indegree)</vt:lpstr>
      <vt:lpstr>Une absence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Twitter, l’événement du temps présent et l’historien-moissonneur</dc:title>
  <dc:creator>soso</dc:creator>
  <cp:lastModifiedBy>soso</cp:lastModifiedBy>
  <cp:revision>81</cp:revision>
  <dcterms:created xsi:type="dcterms:W3CDTF">2016-06-05T11:11:24Z</dcterms:created>
  <dcterms:modified xsi:type="dcterms:W3CDTF">2016-07-28T07:32:23Z</dcterms:modified>
</cp:coreProperties>
</file>