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27"/>
  </p:notesMasterIdLst>
  <p:handoutMasterIdLst>
    <p:handoutMasterId r:id="rId28"/>
  </p:handoutMasterIdLst>
  <p:sldIdLst>
    <p:sldId id="298" r:id="rId2"/>
    <p:sldId id="308" r:id="rId3"/>
    <p:sldId id="304" r:id="rId4"/>
    <p:sldId id="276" r:id="rId5"/>
    <p:sldId id="305" r:id="rId6"/>
    <p:sldId id="299" r:id="rId7"/>
    <p:sldId id="277" r:id="rId8"/>
    <p:sldId id="290" r:id="rId9"/>
    <p:sldId id="281" r:id="rId10"/>
    <p:sldId id="280" r:id="rId11"/>
    <p:sldId id="279" r:id="rId12"/>
    <p:sldId id="278" r:id="rId13"/>
    <p:sldId id="282" r:id="rId14"/>
    <p:sldId id="286" r:id="rId15"/>
    <p:sldId id="287" r:id="rId16"/>
    <p:sldId id="288" r:id="rId17"/>
    <p:sldId id="289" r:id="rId18"/>
    <p:sldId id="284" r:id="rId19"/>
    <p:sldId id="283" r:id="rId20"/>
    <p:sldId id="291" r:id="rId21"/>
    <p:sldId id="285" r:id="rId22"/>
    <p:sldId id="297" r:id="rId23"/>
    <p:sldId id="306" r:id="rId24"/>
    <p:sldId id="307" r:id="rId25"/>
    <p:sldId id="275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802F"/>
    <a:srgbClr val="FF6600"/>
    <a:srgbClr val="D2CF51"/>
    <a:srgbClr val="DC2E2F"/>
    <a:srgbClr val="2B7ABC"/>
    <a:srgbClr val="038CDB"/>
    <a:srgbClr val="000000"/>
    <a:srgbClr val="231F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8" autoAdjust="0"/>
    <p:restoredTop sz="86429" autoAdjust="0"/>
  </p:normalViewPr>
  <p:slideViewPr>
    <p:cSldViewPr>
      <p:cViewPr varScale="1">
        <p:scale>
          <a:sx n="65" d="100"/>
          <a:sy n="65" d="100"/>
        </p:scale>
        <p:origin x="9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4626"/>
    </p:cViewPr>
  </p:sorterViewPr>
  <p:notesViewPr>
    <p:cSldViewPr>
      <p:cViewPr varScale="1">
        <p:scale>
          <a:sx n="73" d="100"/>
          <a:sy n="73" d="100"/>
        </p:scale>
        <p:origin x="-154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Série1</c:v>
          </c:tx>
          <c:spPr>
            <a:ln w="19046" cap="rnd">
              <a:solidFill>
                <a:srgbClr val="5B9BD5"/>
              </a:solidFill>
              <a:prstDash val="solid"/>
              <a:round/>
            </a:ln>
          </c:spPr>
          <c:marker>
            <c:symbol val="circle"/>
            <c:size val="5"/>
          </c:marker>
          <c:xVal>
            <c:numLit>
              <c:formatCode>General</c:formatCode>
              <c:ptCount val="7"/>
              <c:pt idx="0">
                <c:v>2007</c:v>
              </c:pt>
              <c:pt idx="1">
                <c:v>2008</c:v>
              </c:pt>
              <c:pt idx="2">
                <c:v>2009</c:v>
              </c:pt>
              <c:pt idx="3">
                <c:v>2010</c:v>
              </c:pt>
              <c:pt idx="4">
                <c:v>2011</c:v>
              </c:pt>
              <c:pt idx="5">
                <c:v>2012</c:v>
              </c:pt>
              <c:pt idx="6">
                <c:v>2013</c:v>
              </c:pt>
            </c:numLit>
          </c:xVal>
          <c:yVal>
            <c:numLit>
              <c:formatCode>General</c:formatCode>
              <c:ptCount val="7"/>
              <c:pt idx="0">
                <c:v>58</c:v>
              </c:pt>
              <c:pt idx="1">
                <c:v>58</c:v>
              </c:pt>
              <c:pt idx="2">
                <c:v>77</c:v>
              </c:pt>
              <c:pt idx="3">
                <c:v>73</c:v>
              </c:pt>
              <c:pt idx="4">
                <c:v>25</c:v>
              </c:pt>
              <c:pt idx="5">
                <c:v>34</c:v>
              </c:pt>
              <c:pt idx="6">
                <c:v>28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0-3E0A-40A2-81C6-73CE69E74A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690304"/>
        <c:axId val="57730560"/>
      </c:scatterChart>
      <c:valAx>
        <c:axId val="57730560"/>
        <c:scaling>
          <c:orientation val="minMax"/>
        </c:scaling>
        <c:delete val="0"/>
        <c:axPos val="l"/>
        <c:majorGridlines>
          <c:spPr>
            <a:ln w="9528" cap="flat">
              <a:solidFill>
                <a:srgbClr val="D9D9D9"/>
              </a:solidFill>
              <a:prstDash val="solid"/>
              <a:round/>
            </a:ln>
          </c:spPr>
        </c:majorGridlines>
        <c:title>
          <c:tx>
            <c:rich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lang="fr-FR" sz="1000" b="0" i="0" u="none" strike="noStrike" kern="1200" baseline="0">
                    <a:solidFill>
                      <a:srgbClr val="595959"/>
                    </a:solidFill>
                    <a:latin typeface="Calibri"/>
                  </a:defRPr>
                </a:pPr>
                <a:r>
                  <a:rPr lang="fr-FR" sz="1000" b="0" i="0" u="none" strike="noStrike" kern="1200" cap="none" spc="0" baseline="0">
                    <a:solidFill>
                      <a:srgbClr val="595959"/>
                    </a:solidFill>
                    <a:uFillTx/>
                    <a:latin typeface="Calibri"/>
                  </a:rPr>
                  <a:t>N. de plaintes</a:t>
                </a:r>
              </a:p>
            </c:rich>
          </c:tx>
          <c:layout/>
          <c:overlay val="0"/>
          <c:spPr>
            <a:noFill/>
            <a:ln>
              <a:noFill/>
            </a:ln>
          </c:spPr>
        </c:title>
        <c:numFmt formatCode="General" sourceLinked="0"/>
        <c:majorTickMark val="none"/>
        <c:minorTickMark val="none"/>
        <c:tickLblPos val="nextTo"/>
        <c:spPr>
          <a:noFill/>
          <a:ln w="9528" cap="flat">
            <a:solidFill>
              <a:srgbClr val="BFBFBF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fr-FR" sz="900" b="0" i="0" u="none" strike="noStrike" kern="1200" baseline="0">
                <a:solidFill>
                  <a:srgbClr val="595959"/>
                </a:solidFill>
                <a:latin typeface="Calibri"/>
              </a:defRPr>
            </a:pPr>
            <a:endParaRPr lang="fr-FR"/>
          </a:p>
        </c:txPr>
        <c:crossAx val="72690304"/>
        <c:crosses val="autoZero"/>
        <c:crossBetween val="midCat"/>
      </c:valAx>
      <c:valAx>
        <c:axId val="72690304"/>
        <c:scaling>
          <c:orientation val="minMax"/>
        </c:scaling>
        <c:delete val="0"/>
        <c:axPos val="b"/>
        <c:majorGridlines>
          <c:spPr>
            <a:ln w="9528" cap="flat">
              <a:solidFill>
                <a:srgbClr val="D9D9D9"/>
              </a:solidFill>
              <a:prstDash val="solid"/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8" cap="flat">
            <a:solidFill>
              <a:srgbClr val="BFBFBF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fr-FR" sz="900" b="0" i="0" u="none" strike="noStrike" kern="1200" baseline="0">
                <a:solidFill>
                  <a:srgbClr val="595959"/>
                </a:solidFill>
                <a:latin typeface="Calibri"/>
              </a:defRPr>
            </a:pPr>
            <a:endParaRPr lang="fr-FR"/>
          </a:p>
        </c:txPr>
        <c:crossAx val="57730560"/>
        <c:crosses val="autoZero"/>
        <c:crossBetween val="midCat"/>
      </c:valAx>
      <c:spPr>
        <a:noFill/>
        <a:ln>
          <a:noFill/>
        </a:ln>
      </c:spPr>
    </c:plotArea>
    <c:plotVisOnly val="1"/>
    <c:dispBlanksAs val="gap"/>
    <c:showDLblsOverMax val="0"/>
  </c:chart>
  <c:spPr>
    <a:solidFill>
      <a:srgbClr val="FFFFFF"/>
    </a:solidFill>
    <a:ln w="9528" cap="flat">
      <a:solidFill>
        <a:srgbClr val="D9D9D9"/>
      </a:solidFill>
      <a:prstDash val="solid"/>
      <a:round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fr-FR" sz="1000" b="0" i="0" u="none" strike="noStrike" kern="1200" baseline="0">
          <a:solidFill>
            <a:srgbClr val="000000"/>
          </a:solidFill>
          <a:latin typeface="Calibri"/>
        </a:defRPr>
      </a:pPr>
      <a:endParaRPr lang="fr-FR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7429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754835-A830-4702-AFB7-8AAB7F05D2EC}" type="datetimeFigureOut">
              <a:rPr lang="fr-FR" smtClean="0"/>
              <a:t>30/06/2016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ACA4DE-3837-4992-BB1B-9676C87428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0195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CA4DE-3837-4992-BB1B-9676C8742824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7915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4D8DEE8-7A87-4E01-8ADE-4C49CDD43F74}" type="datetime1">
              <a:rPr lang="en-US" smtClean="0"/>
              <a:pPr/>
              <a:t>6/30/2016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‹N°›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9461-E3EB-40CD-B93F-E5CBBBD8E0BA}" type="datetimeFigureOut">
              <a:rPr lang="en-US" smtClean="0"/>
              <a:pPr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7543-9AAE-4E9F-B28C-4FCCFD07D4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8FA3-38AD-400D-A4D2-18E8EF129E5F}" type="datetime1">
              <a:rPr lang="en-US" smtClean="0"/>
              <a:pPr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F424-F111-43CB-9C75-D52325012943}" type="datetime1">
              <a:rPr lang="en-US" smtClean="0"/>
              <a:pPr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A8BBF0-342D-409A-9C0A-B1B451E92883}" type="datetime1">
              <a:rPr lang="en-US" smtClean="0"/>
              <a:pPr/>
              <a:t>6/30/2016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‹N°›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A190-4BDC-4D39-B5BB-A14B3E8B1B3D}" type="datetime1">
              <a:rPr lang="en-US" smtClean="0"/>
              <a:pPr/>
              <a:t>6/30/2016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D52F2-9B11-4FC0-9217-7D20B3AC9849}" type="datetime1">
              <a:rPr lang="en-US" smtClean="0"/>
              <a:pPr/>
              <a:t>6/30/2016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3737-8506-438E-ABC0-0BE7E06DCCA6}" type="datetime1">
              <a:rPr lang="en-US" smtClean="0"/>
              <a:pPr/>
              <a:t>6/30/2016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58AA-1C84-40C9-BFEE-631CCB17636C}" type="datetime1">
              <a:rPr lang="en-US" smtClean="0"/>
              <a:pPr/>
              <a:t>6/30/2016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42C1-4E96-413B-B72E-6C4B39D85C9D}" type="datetime1">
              <a:rPr lang="en-US" smtClean="0"/>
              <a:pPr/>
              <a:t>6/30/2016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2AA2-D442-471A-9D69-80392E1E581D}" type="datetime1">
              <a:rPr lang="en-US" smtClean="0"/>
              <a:pPr/>
              <a:t>6/30/2016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EC43563C-D9B3-4432-B336-144C997D6215}" type="datetime1">
              <a:rPr lang="en-US" smtClean="0"/>
              <a:pPr/>
              <a:t>6/30/2016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://www.sro-paca.org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3568"/>
            <a:ext cx="9144000" cy="702409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411816" y="6430883"/>
            <a:ext cx="3449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Sandra Pérez, MCF UMR ESPACE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60965" y="6072206"/>
            <a:ext cx="1283035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2897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000108"/>
            <a:ext cx="6072197" cy="3000396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6" name="Espace réservé du contenu 1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3989465"/>
            <a:ext cx="5000628" cy="286853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476672" y="0"/>
            <a:ext cx="7921625" cy="1009650"/>
          </a:xfrm>
        </p:spPr>
        <p:txBody>
          <a:bodyPr/>
          <a:lstStyle/>
          <a:p>
            <a:r>
              <a:rPr lang="fr-FR" b="1" dirty="0" smtClean="0">
                <a:latin typeface="+mn-lt"/>
              </a:rPr>
              <a:t>Sources d’émission</a:t>
            </a:r>
            <a:endParaRPr lang="fr-FR" b="1" dirty="0">
              <a:latin typeface="+mn-lt"/>
            </a:endParaRPr>
          </a:p>
        </p:txBody>
      </p:sp>
      <p:pic>
        <p:nvPicPr>
          <p:cNvPr id="8" name="Imag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00" y="-306000"/>
            <a:ext cx="4356000" cy="716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8000" y="1844824"/>
            <a:ext cx="838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i="1" dirty="0" smtClean="0"/>
              <a:t>Corpus</a:t>
            </a:r>
            <a:endParaRPr lang="fr-FR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500306"/>
            <a:ext cx="4871421" cy="350046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4063" y="280969"/>
            <a:ext cx="7921625" cy="1009650"/>
          </a:xfrm>
        </p:spPr>
        <p:txBody>
          <a:bodyPr/>
          <a:lstStyle/>
          <a:p>
            <a:r>
              <a:rPr lang="fr-FR" b="1" dirty="0" smtClean="0">
                <a:latin typeface="+mn-lt"/>
              </a:rPr>
              <a:t>Grille intensité de gêne</a:t>
            </a:r>
            <a:endParaRPr lang="fr-FR" b="1" dirty="0">
              <a:latin typeface="+mn-lt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gray">
          <a:xfrm flipH="1">
            <a:off x="0" y="1857365"/>
            <a:ext cx="857224" cy="1071570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7" name="Espace réservé du contenu 3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85794"/>
            <a:ext cx="164307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Espace réservé du contenu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2500306"/>
            <a:ext cx="4543353" cy="256194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Ellipse 8"/>
          <p:cNvSpPr/>
          <p:nvPr/>
        </p:nvSpPr>
        <p:spPr>
          <a:xfrm>
            <a:off x="5143504" y="2500306"/>
            <a:ext cx="1500198" cy="2286016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4444" y="260648"/>
            <a:ext cx="7921625" cy="1009650"/>
          </a:xfrm>
        </p:spPr>
        <p:txBody>
          <a:bodyPr/>
          <a:lstStyle/>
          <a:p>
            <a:r>
              <a:rPr lang="fr-FR" b="1" dirty="0" smtClean="0">
                <a:latin typeface="+mn-lt"/>
              </a:rPr>
              <a:t>Types d’odeurs</a:t>
            </a:r>
            <a:endParaRPr lang="fr-FR" b="1" dirty="0">
              <a:latin typeface="+mn-lt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444" y="2285992"/>
            <a:ext cx="8529556" cy="395505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Espace réservé du contenu 3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00108"/>
            <a:ext cx="164307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reeform 7"/>
          <p:cNvSpPr>
            <a:spLocks/>
          </p:cNvSpPr>
          <p:nvPr/>
        </p:nvSpPr>
        <p:spPr bwMode="gray">
          <a:xfrm flipH="1">
            <a:off x="0" y="1857365"/>
            <a:ext cx="857224" cy="1071570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6357950" y="4572008"/>
            <a:ext cx="2486266" cy="100013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6309046" y="1970592"/>
            <a:ext cx="2535170" cy="128588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6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357222" y="1643050"/>
            <a:ext cx="6634197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atin typeface="+mn-lt"/>
              </a:rPr>
              <a:t>Analyse temporelle</a:t>
            </a:r>
            <a:endParaRPr lang="fr-FR" b="1" dirty="0">
              <a:latin typeface="+mn-lt"/>
            </a:endParaRPr>
          </a:p>
        </p:txBody>
      </p:sp>
      <p:pic>
        <p:nvPicPr>
          <p:cNvPr id="386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71942"/>
            <a:ext cx="6286512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ZoneTexte 7"/>
          <p:cNvSpPr txBox="1"/>
          <p:nvPr/>
        </p:nvSpPr>
        <p:spPr>
          <a:xfrm>
            <a:off x="6429388" y="2074925"/>
            <a:ext cx="23902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+ =&gt; 2009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= 2009-2010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+ 2011 CET </a:t>
            </a:r>
            <a:r>
              <a:rPr lang="fr-FR" sz="1600" b="1" dirty="0" smtClean="0">
                <a:solidFill>
                  <a:srgbClr val="0070C0"/>
                </a:solidFill>
              </a:rPr>
              <a:t>Entraigues</a:t>
            </a:r>
            <a:endParaRPr lang="fr-FR" sz="1600" b="1" dirty="0" smtClean="0">
              <a:solidFill>
                <a:srgbClr val="0070C0"/>
              </a:solidFill>
            </a:endParaRPr>
          </a:p>
          <a:p>
            <a:r>
              <a:rPr lang="fr-FR" sz="1600" b="1" dirty="0" smtClean="0">
                <a:solidFill>
                  <a:srgbClr val="0070C0"/>
                </a:solidFill>
              </a:rPr>
              <a:t>- 2012 (mesures)</a:t>
            </a:r>
            <a:endParaRPr lang="fr-FR" sz="1600" b="1" dirty="0">
              <a:solidFill>
                <a:srgbClr val="0070C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429388" y="4786322"/>
            <a:ext cx="2414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. Activité anaérobie été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. Aération logements</a:t>
            </a:r>
            <a:endParaRPr lang="fr-FR" sz="1600" b="1" dirty="0">
              <a:solidFill>
                <a:srgbClr val="0070C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571736" y="1785926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Années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2571736" y="4286256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Mois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" y="2000241"/>
            <a:ext cx="6357949" cy="3429023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7" name="Rectangle à coins arrondis 6"/>
          <p:cNvSpPr/>
          <p:nvPr/>
        </p:nvSpPr>
        <p:spPr>
          <a:xfrm>
            <a:off x="6243992" y="2357430"/>
            <a:ext cx="2786050" cy="200026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Analyse temporelle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420177" y="2714620"/>
            <a:ext cx="243368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1. Horaires ouverture - 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 activité entreprises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2. Inversion thermique 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3. Activité anaérobie 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l’après midi</a:t>
            </a:r>
          </a:p>
        </p:txBody>
      </p:sp>
      <p:sp>
        <p:nvSpPr>
          <p:cNvPr id="6" name="Rectangle 5"/>
          <p:cNvSpPr/>
          <p:nvPr/>
        </p:nvSpPr>
        <p:spPr>
          <a:xfrm>
            <a:off x="1928794" y="2357430"/>
            <a:ext cx="928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Heures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928802"/>
            <a:ext cx="55530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Analyse spatiale</a:t>
            </a:r>
            <a:endParaRPr lang="fr-FR" b="1" dirty="0"/>
          </a:p>
        </p:txBody>
      </p:sp>
      <p:pic>
        <p:nvPicPr>
          <p:cNvPr id="387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3429000"/>
            <a:ext cx="6440568" cy="310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3143240" y="3571876"/>
            <a:ext cx="28280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Nombre de plaintes par villes</a:t>
            </a:r>
            <a:endParaRPr 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500306"/>
            <a:ext cx="405132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2052736" y="260648"/>
            <a:ext cx="8381260" cy="1054394"/>
          </a:xfrm>
        </p:spPr>
        <p:txBody>
          <a:bodyPr/>
          <a:lstStyle/>
          <a:p>
            <a:r>
              <a:rPr lang="fr-FR" b="1" dirty="0" smtClean="0"/>
              <a:t>Etude de cas  </a:t>
            </a:r>
            <a:endParaRPr lang="fr-FR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635025" y="1857364"/>
            <a:ext cx="2723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0070C0"/>
                </a:solidFill>
              </a:rPr>
              <a:t>Chateaurenard</a:t>
            </a:r>
            <a:endParaRPr lang="fr-FR" sz="2800" b="1" dirty="0">
              <a:solidFill>
                <a:srgbClr val="0070C0"/>
              </a:solidFill>
            </a:endParaRPr>
          </a:p>
        </p:txBody>
      </p:sp>
      <p:pic>
        <p:nvPicPr>
          <p:cNvPr id="6" name="Imag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0" y="0"/>
            <a:ext cx="5878362" cy="685800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Graphique 7"/>
          <p:cNvGraphicFramePr/>
          <p:nvPr/>
        </p:nvGraphicFramePr>
        <p:xfrm>
          <a:off x="0" y="4624815"/>
          <a:ext cx="3857620" cy="2233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308012" y="4143380"/>
            <a:ext cx="337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Evolution plaintes SOTRECO</a:t>
            </a:r>
            <a:endParaRPr lang="fr-F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0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428868"/>
            <a:ext cx="927424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Etude de cas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921625" cy="1009650"/>
          </a:xfrm>
        </p:spPr>
        <p:txBody>
          <a:bodyPr/>
          <a:lstStyle/>
          <a:p>
            <a:r>
              <a:rPr lang="fr-FR" b="1" dirty="0" smtClean="0"/>
              <a:t>Modélisation </a:t>
            </a:r>
            <a:r>
              <a:rPr lang="fr-FR" b="1" dirty="0" err="1" smtClean="0"/>
              <a:t>Bayésienne</a:t>
            </a:r>
            <a:endParaRPr lang="fr-FR" b="1" dirty="0"/>
          </a:p>
        </p:txBody>
      </p:sp>
      <p:pic>
        <p:nvPicPr>
          <p:cNvPr id="3829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2525" y="2970724"/>
            <a:ext cx="416944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5000628" y="5143512"/>
            <a:ext cx="3961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Base de données = 25 000 cellules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2071679"/>
            <a:ext cx="4943681" cy="478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fr-FR" dirty="0" smtClean="0"/>
          </a:p>
          <a:p>
            <a:pPr marL="45720" indent="0">
              <a:buNone/>
            </a:pPr>
            <a:r>
              <a:rPr lang="fr-FR" sz="2600" dirty="0" smtClean="0"/>
              <a:t>Espaces pathogènes </a:t>
            </a:r>
          </a:p>
          <a:p>
            <a:r>
              <a:rPr lang="fr-FR" dirty="0" smtClean="0"/>
              <a:t>Odeurs versus </a:t>
            </a:r>
            <a:r>
              <a:rPr lang="fr-FR" dirty="0" smtClean="0"/>
              <a:t>nuisances (pollution air)</a:t>
            </a:r>
          </a:p>
          <a:p>
            <a:r>
              <a:rPr lang="fr-FR" dirty="0"/>
              <a:t>Odeurs &gt; 40 km (cellulose-mercaptans) </a:t>
            </a:r>
          </a:p>
          <a:p>
            <a:r>
              <a:rPr lang="fr-FR" dirty="0"/>
              <a:t>Vitesse du vent, direction, hygrométrie, inversion thermique, brouillard, topographie, </a:t>
            </a:r>
            <a:r>
              <a:rPr lang="fr-FR" dirty="0" smtClean="0"/>
              <a:t>cuvette</a:t>
            </a:r>
          </a:p>
          <a:p>
            <a:pPr marL="45720" indent="0">
              <a:buNone/>
            </a:pPr>
            <a:endParaRPr lang="fr-FR" dirty="0" smtClean="0"/>
          </a:p>
          <a:p>
            <a:endParaRPr lang="fr-FR" dirty="0" smtClean="0"/>
          </a:p>
          <a:p>
            <a:pPr marL="45720" indent="0">
              <a:buNone/>
            </a:pPr>
            <a:r>
              <a:rPr lang="fr-FR" dirty="0" smtClean="0"/>
              <a:t>Mesures des odeurs</a:t>
            </a:r>
          </a:p>
          <a:p>
            <a:r>
              <a:rPr lang="fr-FR" dirty="0" smtClean="0"/>
              <a:t>Capteurs (concentration </a:t>
            </a:r>
            <a:r>
              <a:rPr lang="fr-FR" dirty="0" err="1" smtClean="0"/>
              <a:t>gazs</a:t>
            </a:r>
            <a:r>
              <a:rPr lang="fr-FR" dirty="0" smtClean="0"/>
              <a:t> spécifiques)</a:t>
            </a:r>
            <a:endParaRPr lang="fr-FR" dirty="0"/>
          </a:p>
          <a:p>
            <a:r>
              <a:rPr lang="fr-FR" dirty="0" smtClean="0"/>
              <a:t>Jurys de nez </a:t>
            </a:r>
          </a:p>
          <a:p>
            <a:r>
              <a:rPr lang="fr-FR" dirty="0" smtClean="0"/>
              <a:t>Plaintes riverains</a:t>
            </a:r>
            <a:endParaRPr lang="fr-FR" dirty="0"/>
          </a:p>
          <a:p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sz="1400" dirty="0" smtClean="0"/>
              <a:t> </a:t>
            </a:r>
            <a:endParaRPr lang="fr-FR" sz="1400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415184" y="476672"/>
            <a:ext cx="23230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CONTEXTE</a:t>
            </a:r>
            <a:endParaRPr lang="fr-FR" sz="3600" b="1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33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à coins arrondis 12"/>
          <p:cNvSpPr/>
          <p:nvPr/>
        </p:nvSpPr>
        <p:spPr>
          <a:xfrm>
            <a:off x="357158" y="5143512"/>
            <a:ext cx="4286280" cy="142876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0026" y="187884"/>
            <a:ext cx="8381260" cy="1054394"/>
          </a:xfrm>
        </p:spPr>
        <p:txBody>
          <a:bodyPr/>
          <a:lstStyle/>
          <a:p>
            <a:r>
              <a:rPr lang="fr-FR" b="1" dirty="0" smtClean="0"/>
              <a:t>Modélisation </a:t>
            </a:r>
            <a:r>
              <a:rPr lang="fr-FR" b="1" dirty="0" err="1" smtClean="0"/>
              <a:t>Bayésienne</a:t>
            </a:r>
            <a:endParaRPr lang="fr-FR" dirty="0"/>
          </a:p>
        </p:txBody>
      </p:sp>
      <p:pic>
        <p:nvPicPr>
          <p:cNvPr id="389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357430"/>
            <a:ext cx="22860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2357430"/>
            <a:ext cx="222885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1214422"/>
            <a:ext cx="3687995" cy="52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496434" y="5407978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.70</a:t>
            </a:r>
            <a:r>
              <a:rPr lang="fr-FR" sz="1600" b="1" dirty="0" smtClean="0">
                <a:solidFill>
                  <a:srgbClr val="0070C0"/>
                </a:solidFill>
              </a:rPr>
              <a:t>% plaintes distance &lt; 3563 m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.47</a:t>
            </a:r>
            <a:r>
              <a:rPr lang="fr-FR" sz="1600" b="1" dirty="0" smtClean="0">
                <a:solidFill>
                  <a:srgbClr val="0070C0"/>
                </a:solidFill>
              </a:rPr>
              <a:t>% cas fréquence vent faibles 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.75</a:t>
            </a:r>
            <a:r>
              <a:rPr lang="fr-FR" sz="1600" b="1" dirty="0" smtClean="0">
                <a:solidFill>
                  <a:srgbClr val="0070C0"/>
                </a:solidFill>
              </a:rPr>
              <a:t>% cas NG important</a:t>
            </a:r>
          </a:p>
          <a:p>
            <a:endParaRPr lang="fr-FR" sz="1600" b="1" dirty="0">
              <a:solidFill>
                <a:srgbClr val="0070C0"/>
              </a:solidFill>
            </a:endParaRPr>
          </a:p>
        </p:txBody>
      </p:sp>
      <p:sp>
        <p:nvSpPr>
          <p:cNvPr id="10" name="Accolade ouvrante 9"/>
          <p:cNvSpPr/>
          <p:nvPr/>
        </p:nvSpPr>
        <p:spPr>
          <a:xfrm>
            <a:off x="5143504" y="4071942"/>
            <a:ext cx="71438" cy="14287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Accolade ouvrante 10"/>
          <p:cNvSpPr/>
          <p:nvPr/>
        </p:nvSpPr>
        <p:spPr>
          <a:xfrm>
            <a:off x="5143504" y="1643050"/>
            <a:ext cx="71438" cy="14287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Accolade ouvrante 11"/>
          <p:cNvSpPr/>
          <p:nvPr/>
        </p:nvSpPr>
        <p:spPr>
          <a:xfrm>
            <a:off x="6929454" y="2571744"/>
            <a:ext cx="71438" cy="14287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9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92" y="4214818"/>
            <a:ext cx="17859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ZoneTexte 14"/>
          <p:cNvSpPr txBox="1"/>
          <p:nvPr/>
        </p:nvSpPr>
        <p:spPr>
          <a:xfrm>
            <a:off x="2428860" y="1857364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</a:rPr>
              <a:t>Apprentissage non supervisé</a:t>
            </a:r>
          </a:p>
          <a:p>
            <a:pPr algn="ctr"/>
            <a:r>
              <a:rPr lang="fr-FR" sz="1200" b="1" dirty="0" err="1" smtClean="0">
                <a:solidFill>
                  <a:schemeClr val="bg1"/>
                </a:solidFill>
              </a:rPr>
              <a:t>Taboo</a:t>
            </a:r>
            <a:endParaRPr lang="fr-FR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à coins arrondis 9"/>
          <p:cNvSpPr/>
          <p:nvPr/>
        </p:nvSpPr>
        <p:spPr>
          <a:xfrm>
            <a:off x="4438349" y="2467411"/>
            <a:ext cx="3786214" cy="142876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5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785926"/>
            <a:ext cx="4357686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Modélisation </a:t>
            </a:r>
            <a:r>
              <a:rPr lang="fr-FR" b="1" dirty="0" err="1" smtClean="0"/>
              <a:t>Bayésienne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572000" y="2643182"/>
            <a:ext cx="351891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.Vents faibles, % DD (NNW) 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  (variables + importantes)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.Lien fort situation plaignant &amp; DG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.Lien faible NG &amp; TO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4572008"/>
            <a:ext cx="17859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3203848" y="1700808"/>
            <a:ext cx="5786478" cy="50006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571986"/>
              </p:ext>
            </p:extLst>
          </p:nvPr>
        </p:nvGraphicFramePr>
        <p:xfrm>
          <a:off x="3624190" y="2080310"/>
          <a:ext cx="5006340" cy="4289790"/>
        </p:xfrm>
        <a:graphic>
          <a:graphicData uri="http://schemas.openxmlformats.org/drawingml/2006/table">
            <a:tbl>
              <a:tblPr/>
              <a:tblGrid>
                <a:gridCol w="1601491">
                  <a:extLst>
                    <a:ext uri="{9D8B030D-6E8A-4147-A177-3AD203B41FA5}">
                      <a16:colId xmlns:a16="http://schemas.microsoft.com/office/drawing/2014/main" val="3952805278"/>
                    </a:ext>
                  </a:extLst>
                </a:gridCol>
                <a:gridCol w="3404849">
                  <a:extLst>
                    <a:ext uri="{9D8B030D-6E8A-4147-A177-3AD203B41FA5}">
                      <a16:colId xmlns:a16="http://schemas.microsoft.com/office/drawing/2014/main" val="1881987219"/>
                    </a:ext>
                  </a:extLst>
                </a:gridCol>
              </a:tblGrid>
              <a:tr h="6130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Alsace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pas de données spécifiques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915617"/>
                  </a:ext>
                </a:extLst>
              </a:tr>
              <a:tr h="19559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Aquitaine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pas de données spécifiques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722097"/>
                  </a:ext>
                </a:extLst>
              </a:tr>
              <a:tr h="19559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Auvergne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pas de données spécifiques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331815"/>
                  </a:ext>
                </a:extLst>
              </a:tr>
              <a:tr h="19559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Basse-Normandie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demande en cours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5059487"/>
                  </a:ext>
                </a:extLst>
              </a:tr>
              <a:tr h="19559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Bourgogne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demande en cours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254048"/>
                  </a:ext>
                </a:extLst>
              </a:tr>
              <a:tr h="19559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Bretagne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manque de personnel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439401"/>
                  </a:ext>
                </a:extLst>
              </a:tr>
              <a:tr h="19559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Centre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pas encore, faible réseau industriel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9700020"/>
                  </a:ext>
                </a:extLst>
              </a:tr>
              <a:tr h="19559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err="1" smtClean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Champagne-Ardenne</a:t>
                      </a:r>
                      <a:r>
                        <a:rPr lang="fr-FR" sz="1100" b="1" i="0" u="none" strike="noStrike" dirty="0" err="1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  <a:endParaRPr lang="fr-FR" sz="1100" b="1" i="0" u="none" strike="noStrike" dirty="0">
                        <a:solidFill>
                          <a:schemeClr val="bg2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pas de données spécifiques (concerne la ville)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2088100"/>
                  </a:ext>
                </a:extLst>
              </a:tr>
              <a:tr h="19559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Corse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pas encore : surveillance de 2 </a:t>
                      </a:r>
                      <a:r>
                        <a:rPr lang="fr-FR" sz="11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centrales thermiques</a:t>
                      </a:r>
                      <a:endParaRPr lang="fr-FR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725631"/>
                  </a:ext>
                </a:extLst>
              </a:tr>
              <a:tr h="19559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Franche-Comté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pas encore, problématique plus agricole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561069"/>
                  </a:ext>
                </a:extLst>
              </a:tr>
              <a:tr h="19559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Haute-Normandie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demande en cours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93000"/>
                  </a:ext>
                </a:extLst>
              </a:tr>
              <a:tr h="19559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Île-de-France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non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592431"/>
                  </a:ext>
                </a:extLst>
              </a:tr>
              <a:tr h="19559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Languedoc-Roussillon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données accessibles sur internet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776079"/>
                  </a:ext>
                </a:extLst>
              </a:tr>
              <a:tr h="19559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Limousin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très limité au CET  et décharge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339437"/>
                  </a:ext>
                </a:extLst>
              </a:tr>
              <a:tr h="19559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Lorraine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442759"/>
                  </a:ext>
                </a:extLst>
              </a:tr>
              <a:tr h="19559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Midi-Pyrénées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demande en cours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004930"/>
                  </a:ext>
                </a:extLst>
              </a:tr>
              <a:tr h="19559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Nord-Pas-de-Calais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pas </a:t>
                      </a:r>
                      <a:r>
                        <a:rPr lang="fr-FR" sz="11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encore</a:t>
                      </a:r>
                      <a:endParaRPr lang="fr-FR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482391"/>
                  </a:ext>
                </a:extLst>
              </a:tr>
              <a:tr h="19559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PACA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591391"/>
                  </a:ext>
                </a:extLst>
              </a:tr>
              <a:tr h="19559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Pays de la Loire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refus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888068"/>
                  </a:ext>
                </a:extLst>
              </a:tr>
              <a:tr h="19559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Picardie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47270"/>
                  </a:ext>
                </a:extLst>
              </a:tr>
              <a:tr h="20074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Poitou Charentes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réponse favorable</a:t>
                      </a:r>
                      <a:endParaRPr lang="fr-FR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276341"/>
                  </a:ext>
                </a:extLst>
              </a:tr>
              <a:tr h="19559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Rhône-Alpes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192669"/>
                  </a:ext>
                </a:extLst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8905" y="260648"/>
            <a:ext cx="7921625" cy="1009650"/>
          </a:xfrm>
        </p:spPr>
        <p:txBody>
          <a:bodyPr/>
          <a:lstStyle/>
          <a:p>
            <a:r>
              <a:rPr lang="fr-FR" sz="3600" b="1" dirty="0" smtClean="0"/>
              <a:t>Collecte données </a:t>
            </a:r>
            <a:r>
              <a:rPr lang="fr-FR" sz="3600" b="1" dirty="0" err="1" smtClean="0"/>
              <a:t>france</a:t>
            </a:r>
            <a:endParaRPr lang="fr-FR" sz="36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962" y="1772491"/>
            <a:ext cx="2786082" cy="3067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ZoneTexte 8"/>
          <p:cNvSpPr txBox="1"/>
          <p:nvPr/>
        </p:nvSpPr>
        <p:spPr>
          <a:xfrm>
            <a:off x="714348" y="6000768"/>
            <a:ext cx="2294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 &gt; 7000 PLAINTES </a:t>
            </a:r>
            <a:endParaRPr lang="fr-FR" b="1" dirty="0">
              <a:solidFill>
                <a:schemeClr val="bg1"/>
              </a:solidFill>
            </a:endParaRP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846089"/>
              </p:ext>
            </p:extLst>
          </p:nvPr>
        </p:nvGraphicFramePr>
        <p:xfrm>
          <a:off x="292036" y="4844104"/>
          <a:ext cx="2716530" cy="18573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0542">
                  <a:extLst>
                    <a:ext uri="{9D8B030D-6E8A-4147-A177-3AD203B41FA5}">
                      <a16:colId xmlns:a16="http://schemas.microsoft.com/office/drawing/2014/main" val="2543308520"/>
                    </a:ext>
                  </a:extLst>
                </a:gridCol>
                <a:gridCol w="2005988">
                  <a:extLst>
                    <a:ext uri="{9D8B030D-6E8A-4147-A177-3AD203B41FA5}">
                      <a16:colId xmlns:a16="http://schemas.microsoft.com/office/drawing/2014/main" val="4229477193"/>
                    </a:ext>
                  </a:extLst>
                </a:gridCol>
              </a:tblGrid>
              <a:tr h="414854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Région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r-FR" sz="1000" u="none" strike="noStrike" dirty="0" smtClean="0">
                          <a:effectLst/>
                        </a:rPr>
                        <a:t>                                 N</a:t>
                      </a:r>
                      <a:r>
                        <a:rPr lang="fr-FR" sz="1000" u="none" strike="noStrike" dirty="0">
                          <a:effectLst/>
                        </a:rPr>
                        <a:t>. de plaintes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6439539"/>
                  </a:ext>
                </a:extLst>
              </a:tr>
              <a:tr h="288502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LYON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dirty="0">
                          <a:effectLst/>
                        </a:rPr>
                        <a:t>3357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04510225"/>
                  </a:ext>
                </a:extLst>
              </a:tr>
              <a:tr h="288502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PACA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dirty="0">
                          <a:effectLst/>
                        </a:rPr>
                        <a:t>3314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37904486"/>
                  </a:ext>
                </a:extLst>
              </a:tr>
              <a:tr h="288502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PICARDIE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dirty="0">
                          <a:effectLst/>
                        </a:rPr>
                        <a:t>501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53702975"/>
                  </a:ext>
                </a:extLst>
              </a:tr>
              <a:tr h="288502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LORRAINE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dirty="0">
                          <a:effectLst/>
                        </a:rPr>
                        <a:t>401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79342571"/>
                  </a:ext>
                </a:extLst>
              </a:tr>
              <a:tr h="288502">
                <a:tc>
                  <a:txBody>
                    <a:bodyPr/>
                    <a:lstStyle/>
                    <a:p>
                      <a:pPr algn="l" fontAlgn="b"/>
                      <a:endParaRPr lang="fr-FR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7573</a:t>
                      </a:r>
                      <a:endParaRPr lang="fr-FR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510041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548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916832"/>
            <a:ext cx="4038600" cy="42862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1916832"/>
            <a:ext cx="4152900" cy="340995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644008" y="5567580"/>
            <a:ext cx="39356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1"/>
                </a:solidFill>
              </a:rPr>
              <a:t>+acides gras volatils, alcools, esters,</a:t>
            </a:r>
          </a:p>
          <a:p>
            <a:pPr algn="ctr"/>
            <a:r>
              <a:rPr lang="fr-FR" dirty="0" smtClean="0">
                <a:solidFill>
                  <a:schemeClr val="accent1"/>
                </a:solidFill>
              </a:rPr>
              <a:t> aldéhydes, cétones, benzéniques, </a:t>
            </a:r>
          </a:p>
          <a:p>
            <a:pPr algn="ctr"/>
            <a:r>
              <a:rPr lang="fr-FR" dirty="0" smtClean="0">
                <a:solidFill>
                  <a:schemeClr val="accent1"/>
                </a:solidFill>
              </a:rPr>
              <a:t> chlorés &amp; terpènes…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94162" y="496144"/>
            <a:ext cx="58996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	</a:t>
            </a:r>
            <a:r>
              <a:rPr lang="fr-FR" sz="3600" b="1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ODEURS vs POLLUANTS</a:t>
            </a:r>
            <a:endParaRPr lang="fr-FR" sz="3600" b="1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50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ficher l'image d'origin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3585874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006421" y="2060848"/>
            <a:ext cx="527111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FR" i="1" dirty="0">
                <a:solidFill>
                  <a:srgbClr val="0070C0"/>
                </a:solidFill>
              </a:rPr>
              <a:t>« L’odeur est un mouvement entre l’extériorité pure d’un monde objectif et l’intériorité pure d’un monde subjectif… </a:t>
            </a:r>
            <a:r>
              <a:rPr lang="fr-FR" i="1" dirty="0" smtClean="0">
                <a:solidFill>
                  <a:srgbClr val="0070C0"/>
                </a:solidFill>
              </a:rPr>
              <a:t>»</a:t>
            </a:r>
          </a:p>
          <a:p>
            <a:pPr marL="0" indent="0">
              <a:buNone/>
            </a:pPr>
            <a:r>
              <a:rPr lang="fr-FR" sz="1200" dirty="0" smtClean="0">
                <a:solidFill>
                  <a:srgbClr val="0070C0"/>
                </a:solidFill>
              </a:rPr>
              <a:t>          Robert </a:t>
            </a:r>
            <a:r>
              <a:rPr lang="fr-FR" sz="1200" dirty="0" err="1">
                <a:solidFill>
                  <a:srgbClr val="0070C0"/>
                </a:solidFill>
              </a:rPr>
              <a:t>Dulau</a:t>
            </a:r>
            <a:r>
              <a:rPr lang="fr-FR" sz="1200" dirty="0">
                <a:solidFill>
                  <a:srgbClr val="0070C0"/>
                </a:solidFill>
              </a:rPr>
              <a:t>, Jean-Robert </a:t>
            </a:r>
            <a:r>
              <a:rPr lang="fr-FR" sz="1200" dirty="0" err="1">
                <a:solidFill>
                  <a:srgbClr val="0070C0"/>
                </a:solidFill>
              </a:rPr>
              <a:t>Pitte</a:t>
            </a:r>
            <a:r>
              <a:rPr lang="fr-FR" sz="1200" dirty="0">
                <a:solidFill>
                  <a:srgbClr val="0070C0"/>
                </a:solidFill>
              </a:rPr>
              <a:t> </a:t>
            </a:r>
            <a:r>
              <a:rPr lang="fr-FR" sz="1200" i="1" dirty="0">
                <a:solidFill>
                  <a:srgbClr val="0070C0"/>
                </a:solidFill>
              </a:rPr>
              <a:t>in</a:t>
            </a:r>
            <a:r>
              <a:rPr lang="fr-FR" sz="1200" dirty="0">
                <a:solidFill>
                  <a:srgbClr val="0070C0"/>
                </a:solidFill>
              </a:rPr>
              <a:t> Géographie des odeurs</a:t>
            </a:r>
            <a:endParaRPr lang="fr-FR" sz="1200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79912" y="3663469"/>
            <a:ext cx="50040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rgbClr val="0070C0"/>
                </a:solidFill>
              </a:rPr>
              <a:t>Réaction émotionnelle odeurs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rgbClr val="0070C0"/>
                </a:solidFill>
              </a:rPr>
              <a:t>Habitude </a:t>
            </a:r>
            <a:r>
              <a:rPr lang="fr-FR" dirty="0">
                <a:solidFill>
                  <a:srgbClr val="0070C0"/>
                </a:solidFill>
              </a:rPr>
              <a:t>(</a:t>
            </a:r>
            <a:r>
              <a:rPr lang="fr-FR" dirty="0" smtClean="0">
                <a:solidFill>
                  <a:srgbClr val="0070C0"/>
                </a:solidFill>
              </a:rPr>
              <a:t>adaptation-sous </a:t>
            </a:r>
            <a:r>
              <a:rPr lang="fr-FR" dirty="0">
                <a:solidFill>
                  <a:srgbClr val="0070C0"/>
                </a:solidFill>
              </a:rPr>
              <a:t>estimation, </a:t>
            </a:r>
            <a:r>
              <a:rPr lang="fr-FR" dirty="0" smtClean="0">
                <a:solidFill>
                  <a:srgbClr val="0070C0"/>
                </a:solidFill>
              </a:rPr>
              <a:t>saturation-hypersensibilisation)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70C0"/>
                </a:solidFill>
              </a:rPr>
              <a:t>J</a:t>
            </a:r>
            <a:r>
              <a:rPr lang="fr-FR" dirty="0" smtClean="0">
                <a:solidFill>
                  <a:srgbClr val="0070C0"/>
                </a:solidFill>
              </a:rPr>
              <a:t>urys </a:t>
            </a:r>
            <a:r>
              <a:rPr lang="fr-FR" dirty="0">
                <a:solidFill>
                  <a:srgbClr val="0070C0"/>
                </a:solidFill>
              </a:rPr>
              <a:t>de nez ne sont pas testés </a:t>
            </a:r>
            <a:r>
              <a:rPr lang="fr-FR" dirty="0" smtClean="0">
                <a:solidFill>
                  <a:srgbClr val="0070C0"/>
                </a:solidFill>
              </a:rPr>
              <a:t>(bénévolat) </a:t>
            </a:r>
            <a:r>
              <a:rPr lang="fr-FR" dirty="0">
                <a:solidFill>
                  <a:srgbClr val="0070C0"/>
                </a:solidFill>
              </a:rPr>
              <a:t>ni </a:t>
            </a:r>
            <a:r>
              <a:rPr lang="fr-FR" dirty="0" smtClean="0">
                <a:solidFill>
                  <a:srgbClr val="0070C0"/>
                </a:solidFill>
              </a:rPr>
              <a:t>formés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70C0"/>
                </a:solidFill>
              </a:rPr>
              <a:t>Dimension axiologique descriptif fonction </a:t>
            </a:r>
            <a:r>
              <a:rPr lang="fr-FR" dirty="0" smtClean="0">
                <a:solidFill>
                  <a:srgbClr val="0070C0"/>
                </a:solidFill>
              </a:rPr>
              <a:t>culture (variabilité, invariabilité)</a:t>
            </a:r>
            <a:endParaRPr lang="fr-FR" dirty="0">
              <a:solidFill>
                <a:srgbClr val="0070C0"/>
              </a:solidFill>
            </a:endParaRPr>
          </a:p>
          <a:p>
            <a:r>
              <a:rPr lang="fr-FR" dirty="0" smtClean="0">
                <a:solidFill>
                  <a:srgbClr val="0070C0"/>
                </a:solidFill>
              </a:rPr>
              <a:t> </a:t>
            </a:r>
            <a:endParaRPr lang="fr-FR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 smtClean="0">
              <a:solidFill>
                <a:srgbClr val="0070C0"/>
              </a:solidFill>
            </a:endParaRPr>
          </a:p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331640" y="398515"/>
            <a:ext cx="7143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chemeClr val="bg1"/>
                </a:solidFill>
                <a:latin typeface="+mj-lt"/>
              </a:rPr>
              <a:t>AXE 1 COGNITION &amp; COOPERATION</a:t>
            </a:r>
            <a:endParaRPr lang="fr-FR" sz="3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035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63738" y="2780928"/>
            <a:ext cx="4241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</a:rPr>
              <a:t>Merci de votre attention</a:t>
            </a:r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51520" y="5949280"/>
            <a:ext cx="26244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perez@unice.fr</a:t>
            </a:r>
          </a:p>
          <a:p>
            <a:r>
              <a:rPr lang="fr-FR" dirty="0" smtClean="0">
                <a:solidFill>
                  <a:srgbClr val="FFFF00"/>
                </a:solidFill>
              </a:rPr>
              <a:t>benhass_jam@yahoo.fr</a:t>
            </a:r>
            <a:endParaRPr lang="fr-FR" dirty="0" smtClean="0">
              <a:solidFill>
                <a:srgbClr val="FFFF00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556792"/>
            <a:ext cx="7921625" cy="4752975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sz="2800" dirty="0" smtClean="0"/>
              <a:t>Nuisances odeurs (f)</a:t>
            </a:r>
          </a:p>
          <a:p>
            <a:pPr marL="0" indent="0">
              <a:buNone/>
            </a:pPr>
            <a:endParaRPr lang="fr-FR" sz="2800" dirty="0" smtClean="0"/>
          </a:p>
          <a:p>
            <a:pPr marL="0" indent="0">
              <a:buNone/>
            </a:pPr>
            <a:r>
              <a:rPr lang="fr-FR" dirty="0"/>
              <a:t>.</a:t>
            </a:r>
            <a:r>
              <a:rPr lang="fr-FR" dirty="0" smtClean="0"/>
              <a:t>fréquence,</a:t>
            </a:r>
          </a:p>
          <a:p>
            <a:pPr marL="0" indent="0">
              <a:buNone/>
            </a:pPr>
            <a:r>
              <a:rPr lang="fr-FR" dirty="0" smtClean="0"/>
              <a:t>.rythme</a:t>
            </a:r>
            <a:r>
              <a:rPr lang="fr-FR" dirty="0" smtClean="0"/>
              <a:t>,</a:t>
            </a:r>
          </a:p>
          <a:p>
            <a:pPr marL="0" indent="0">
              <a:buNone/>
            </a:pPr>
            <a:r>
              <a:rPr lang="fr-FR" dirty="0" smtClean="0"/>
              <a:t>.moment apparition odeurs, </a:t>
            </a:r>
          </a:p>
          <a:p>
            <a:pPr marL="0" indent="0">
              <a:buNone/>
            </a:pPr>
            <a:r>
              <a:rPr lang="fr-FR" dirty="0"/>
              <a:t>.</a:t>
            </a:r>
            <a:r>
              <a:rPr lang="fr-FR" dirty="0" smtClean="0"/>
              <a:t>durée </a:t>
            </a:r>
            <a:r>
              <a:rPr lang="fr-FR" dirty="0" smtClean="0"/>
              <a:t>(</a:t>
            </a:r>
            <a:r>
              <a:rPr lang="fr-FR" dirty="0" smtClean="0"/>
              <a:t>persistance, fugacité)</a:t>
            </a:r>
          </a:p>
          <a:p>
            <a:pPr marL="0" indent="0">
              <a:buNone/>
            </a:pPr>
            <a:r>
              <a:rPr lang="fr-FR" dirty="0" smtClean="0"/>
              <a:t>.intensité, force odeurs traduite en sensation par le cerveau</a:t>
            </a:r>
          </a:p>
          <a:p>
            <a:pPr marL="0" indent="0">
              <a:buNone/>
            </a:pPr>
            <a:r>
              <a:rPr lang="fr-FR" dirty="0" smtClean="0"/>
              <a:t>.hédonique ou pas </a:t>
            </a:r>
          </a:p>
          <a:p>
            <a:pPr marL="0" indent="0">
              <a:buNone/>
            </a:pPr>
            <a:r>
              <a:rPr lang="fr-FR" dirty="0" smtClean="0"/>
              <a:t>.</a:t>
            </a:r>
            <a:r>
              <a:rPr lang="fr-FR" dirty="0"/>
              <a:t>r</a:t>
            </a:r>
            <a:r>
              <a:rPr lang="fr-FR" dirty="0" smtClean="0"/>
              <a:t>écepteur (position sociale, culturelle, relation avec source)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3563888" y="404664"/>
            <a:ext cx="23230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  <a:latin typeface="Franklin Gothic Demi" panose="020B0703020102020204" pitchFamily="34" charset="0"/>
              </a:rPr>
              <a:t>CONTEXTE</a:t>
            </a:r>
            <a:endParaRPr lang="fr-FR" sz="3600" b="1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16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0716" y="1872531"/>
            <a:ext cx="3917018" cy="3505737"/>
          </a:xfrm>
          <a:prstGeom prst="rect">
            <a:avLst/>
          </a:prstGeom>
        </p:spPr>
      </p:pic>
      <p:pic>
        <p:nvPicPr>
          <p:cNvPr id="37991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8520" y="1897437"/>
            <a:ext cx="5328592" cy="34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à coins arrondis 17"/>
          <p:cNvSpPr/>
          <p:nvPr/>
        </p:nvSpPr>
        <p:spPr>
          <a:xfrm>
            <a:off x="4800665" y="5235721"/>
            <a:ext cx="3143272" cy="164307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00665" y="5147752"/>
            <a:ext cx="8187373" cy="3070416"/>
          </a:xfrm>
        </p:spPr>
        <p:txBody>
          <a:bodyPr/>
          <a:lstStyle/>
          <a:p>
            <a:pPr marL="0" lvl="0" indent="0" algn="just">
              <a:buNone/>
            </a:pPr>
            <a:endParaRPr lang="fr-FR" b="1" u="sng" dirty="0" smtClean="0"/>
          </a:p>
          <a:p>
            <a:pPr algn="just">
              <a:buNone/>
            </a:pPr>
            <a:r>
              <a:rPr lang="fr-FR" sz="1800" b="1" dirty="0" smtClean="0">
                <a:solidFill>
                  <a:srgbClr val="2E75B6"/>
                </a:solidFill>
                <a:hlinkClick r:id="rId4"/>
              </a:rPr>
              <a:t>http://www.sro-paca.org/</a:t>
            </a:r>
            <a:endParaRPr lang="fr-FR" sz="1800" b="1" dirty="0" smtClean="0">
              <a:solidFill>
                <a:srgbClr val="2E75B6"/>
              </a:solidFill>
            </a:endParaRPr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Données</a:t>
            </a:r>
            <a:endParaRPr lang="fr-FR" b="1" dirty="0"/>
          </a:p>
        </p:txBody>
      </p:sp>
      <p:pic>
        <p:nvPicPr>
          <p:cNvPr id="37990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86869" y="5380553"/>
            <a:ext cx="2703813" cy="1477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Groupe 3"/>
          <p:cNvGrpSpPr/>
          <p:nvPr/>
        </p:nvGrpSpPr>
        <p:grpSpPr>
          <a:xfrm>
            <a:off x="4876523" y="5927132"/>
            <a:ext cx="2991555" cy="876670"/>
            <a:chOff x="5176575" y="3317934"/>
            <a:chExt cx="2991555" cy="876670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76575" y="3317934"/>
              <a:ext cx="2969303" cy="503962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17" name="ZoneTexte 16"/>
            <p:cNvSpPr txBox="1"/>
            <p:nvPr/>
          </p:nvSpPr>
          <p:spPr>
            <a:xfrm>
              <a:off x="5226299" y="3825272"/>
              <a:ext cx="29418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0070C0"/>
                  </a:solidFill>
                </a:rPr>
                <a:t>Fascicule d’observations</a:t>
              </a:r>
              <a:endParaRPr lang="fr-FR" b="1" dirty="0">
                <a:solidFill>
                  <a:srgbClr val="0070C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0121" y="846000"/>
            <a:ext cx="9664242" cy="6012000"/>
          </a:xfrm>
          <a:prstGeom prst="rect">
            <a:avLst/>
          </a:prstGeom>
        </p:spPr>
      </p:pic>
      <p:sp>
        <p:nvSpPr>
          <p:cNvPr id="6" name="Chevron 5"/>
          <p:cNvSpPr/>
          <p:nvPr/>
        </p:nvSpPr>
        <p:spPr>
          <a:xfrm>
            <a:off x="3059832" y="6508260"/>
            <a:ext cx="360040" cy="288032"/>
          </a:xfrm>
          <a:prstGeom prst="chevr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90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0" y="2171700"/>
            <a:ext cx="4714875" cy="4686300"/>
          </a:xfrm>
          <a:prstGeom prst="rect">
            <a:avLst/>
          </a:prstGeom>
        </p:spPr>
      </p:pic>
      <p:pic>
        <p:nvPicPr>
          <p:cNvPr id="6" name="Espace réservé du contenu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613567" y="495300"/>
            <a:ext cx="361950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72" y="495300"/>
            <a:ext cx="2066925" cy="16764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6056" y="2371725"/>
            <a:ext cx="3838575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0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atin typeface="+mn-lt"/>
              </a:rPr>
              <a:t>Données</a:t>
            </a:r>
            <a:endParaRPr lang="fr-FR" b="1" dirty="0">
              <a:latin typeface="+mn-lt"/>
            </a:endParaRPr>
          </a:p>
        </p:txBody>
      </p:sp>
      <p:pic>
        <p:nvPicPr>
          <p:cNvPr id="3809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928802"/>
            <a:ext cx="8755202" cy="31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ZoneTexte 11"/>
          <p:cNvSpPr txBox="1"/>
          <p:nvPr/>
        </p:nvSpPr>
        <p:spPr>
          <a:xfrm>
            <a:off x="2714612" y="2357430"/>
            <a:ext cx="19736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« </a:t>
            </a:r>
            <a:r>
              <a:rPr lang="fr-FR" sz="1400" dirty="0" err="1" smtClean="0"/>
              <a:t>Géoréférencement</a:t>
            </a:r>
            <a:r>
              <a:rPr lang="fr-FR" sz="1400" dirty="0" smtClean="0"/>
              <a:t> »</a:t>
            </a:r>
            <a:endParaRPr lang="fr-FR" sz="1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7072330" y="2357430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/>
              <a:t>Corpus</a:t>
            </a:r>
            <a:endParaRPr lang="fr-FR" sz="1400" i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3643306" y="5857892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Utilitaire batch </a:t>
            </a:r>
            <a:r>
              <a:rPr lang="fr-FR" b="1" dirty="0" err="1" smtClean="0">
                <a:solidFill>
                  <a:schemeClr val="bg1"/>
                </a:solidFill>
              </a:rPr>
              <a:t>géocodeur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9" name="Freeform 7"/>
          <p:cNvSpPr>
            <a:spLocks/>
          </p:cNvSpPr>
          <p:nvPr/>
        </p:nvSpPr>
        <p:spPr bwMode="gray">
          <a:xfrm flipH="1">
            <a:off x="3000364" y="4857760"/>
            <a:ext cx="857224" cy="1071570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 smtClean="0">
                <a:latin typeface="+mn-lt"/>
              </a:rPr>
              <a:t>Géoréférencement</a:t>
            </a:r>
            <a:endParaRPr lang="fr-FR" b="1" dirty="0">
              <a:latin typeface="+mn-lt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6000"/>
            <a:ext cx="9144000" cy="54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921625" cy="1009650"/>
          </a:xfrm>
        </p:spPr>
        <p:txBody>
          <a:bodyPr/>
          <a:lstStyle/>
          <a:p>
            <a:r>
              <a:rPr lang="fr-FR" b="1" dirty="0" smtClean="0">
                <a:latin typeface="+mn-lt"/>
              </a:rPr>
              <a:t>Rose des vents &amp; </a:t>
            </a:r>
            <a:br>
              <a:rPr lang="fr-FR" b="1" dirty="0" smtClean="0">
                <a:latin typeface="+mn-lt"/>
              </a:rPr>
            </a:br>
            <a:r>
              <a:rPr lang="fr-FR" b="1" dirty="0" smtClean="0">
                <a:latin typeface="+mn-lt"/>
              </a:rPr>
              <a:t>Rose de gêne</a:t>
            </a:r>
            <a:endParaRPr lang="fr-FR" b="1" dirty="0">
              <a:latin typeface="+mn-lt"/>
            </a:endParaRPr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214554"/>
            <a:ext cx="2357454" cy="3286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9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2214554"/>
            <a:ext cx="642938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3286116" y="2357430"/>
            <a:ext cx="26228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Rose des vents (Port de Bouc)</a:t>
            </a:r>
            <a:endParaRPr lang="fr-FR" sz="1400" dirty="0"/>
          </a:p>
        </p:txBody>
      </p:sp>
      <p:sp>
        <p:nvSpPr>
          <p:cNvPr id="7" name="Rectangle 6"/>
          <p:cNvSpPr/>
          <p:nvPr/>
        </p:nvSpPr>
        <p:spPr>
          <a:xfrm>
            <a:off x="6072198" y="2357430"/>
            <a:ext cx="25026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/>
              <a:t>Rose de gêne (Port de Bouc)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lle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Grille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lle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1098</TotalTime>
  <Words>473</Words>
  <Application>Microsoft Office PowerPoint</Application>
  <PresentationFormat>Affichage à l'écran (4:3)</PresentationFormat>
  <Paragraphs>155</Paragraphs>
  <Slides>25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2" baseType="lpstr">
      <vt:lpstr>Arial</vt:lpstr>
      <vt:lpstr>Calibri</vt:lpstr>
      <vt:lpstr>Franklin Gothic Demi</vt:lpstr>
      <vt:lpstr>Franklin Gothic Medium</vt:lpstr>
      <vt:lpstr>Wingdings</vt:lpstr>
      <vt:lpstr>Wingdings 2</vt:lpstr>
      <vt:lpstr>Grille</vt:lpstr>
      <vt:lpstr>Présentation PowerPoint</vt:lpstr>
      <vt:lpstr>Présentation PowerPoint</vt:lpstr>
      <vt:lpstr>Présentation PowerPoint</vt:lpstr>
      <vt:lpstr>Données</vt:lpstr>
      <vt:lpstr>Présentation PowerPoint</vt:lpstr>
      <vt:lpstr>Présentation PowerPoint</vt:lpstr>
      <vt:lpstr>Données</vt:lpstr>
      <vt:lpstr>Géoréférencement</vt:lpstr>
      <vt:lpstr>Rose des vents &amp;  Rose de gêne</vt:lpstr>
      <vt:lpstr>Sources d’émission</vt:lpstr>
      <vt:lpstr>Corpus</vt:lpstr>
      <vt:lpstr>Grille intensité de gêne</vt:lpstr>
      <vt:lpstr>Types d’odeurs</vt:lpstr>
      <vt:lpstr>Analyse temporelle</vt:lpstr>
      <vt:lpstr>Analyse temporelle</vt:lpstr>
      <vt:lpstr>Analyse spatiale</vt:lpstr>
      <vt:lpstr>Etude de cas  </vt:lpstr>
      <vt:lpstr>Etude de cas </vt:lpstr>
      <vt:lpstr>Modélisation Bayésienne</vt:lpstr>
      <vt:lpstr>Modélisation Bayésienne</vt:lpstr>
      <vt:lpstr>Modélisation Bayésienne</vt:lpstr>
      <vt:lpstr>Collecte données france</vt:lpstr>
      <vt:lpstr>Présentation PowerPoint</vt:lpstr>
      <vt:lpstr>Présentation PowerPoint</vt:lpstr>
      <vt:lpstr>Présentation PowerPoint</vt:lpstr>
    </vt:vector>
  </TitlesOfParts>
  <Company>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Sandra Perez</cp:lastModifiedBy>
  <cp:revision>49</cp:revision>
  <dcterms:created xsi:type="dcterms:W3CDTF">2014-08-29T10:30:21Z</dcterms:created>
  <dcterms:modified xsi:type="dcterms:W3CDTF">2016-06-30T08:54:00Z</dcterms:modified>
</cp:coreProperties>
</file>