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8"/>
  </p:notesMasterIdLst>
  <p:sldIdLst>
    <p:sldId id="256" r:id="rId2"/>
    <p:sldId id="257" r:id="rId3"/>
    <p:sldId id="327" r:id="rId4"/>
    <p:sldId id="312" r:id="rId5"/>
    <p:sldId id="313" r:id="rId6"/>
    <p:sldId id="314" r:id="rId7"/>
    <p:sldId id="334" r:id="rId8"/>
    <p:sldId id="335" r:id="rId9"/>
    <p:sldId id="336" r:id="rId10"/>
    <p:sldId id="337" r:id="rId11"/>
    <p:sldId id="338" r:id="rId12"/>
    <p:sldId id="339" r:id="rId13"/>
    <p:sldId id="315" r:id="rId14"/>
    <p:sldId id="316" r:id="rId15"/>
    <p:sldId id="320" r:id="rId16"/>
    <p:sldId id="322" r:id="rId17"/>
    <p:sldId id="323" r:id="rId18"/>
    <p:sldId id="324" r:id="rId19"/>
    <p:sldId id="331" r:id="rId20"/>
    <p:sldId id="332" r:id="rId21"/>
    <p:sldId id="262" r:id="rId22"/>
    <p:sldId id="328" r:id="rId23"/>
    <p:sldId id="266" r:id="rId24"/>
    <p:sldId id="284" r:id="rId25"/>
    <p:sldId id="274" r:id="rId26"/>
    <p:sldId id="281" r:id="rId27"/>
    <p:sldId id="271" r:id="rId28"/>
    <p:sldId id="272" r:id="rId29"/>
    <p:sldId id="285" r:id="rId30"/>
    <p:sldId id="376" r:id="rId31"/>
    <p:sldId id="377" r:id="rId32"/>
    <p:sldId id="286" r:id="rId33"/>
    <p:sldId id="277" r:id="rId34"/>
    <p:sldId id="333" r:id="rId35"/>
    <p:sldId id="278" r:id="rId36"/>
    <p:sldId id="282" r:id="rId37"/>
    <p:sldId id="279" r:id="rId38"/>
    <p:sldId id="340" r:id="rId39"/>
    <p:sldId id="341" r:id="rId40"/>
    <p:sldId id="343" r:id="rId41"/>
    <p:sldId id="344" r:id="rId42"/>
    <p:sldId id="345" r:id="rId43"/>
    <p:sldId id="346" r:id="rId44"/>
    <p:sldId id="367" r:id="rId45"/>
    <p:sldId id="347" r:id="rId46"/>
    <p:sldId id="348" r:id="rId47"/>
    <p:sldId id="368" r:id="rId48"/>
    <p:sldId id="369" r:id="rId49"/>
    <p:sldId id="350" r:id="rId50"/>
    <p:sldId id="351" r:id="rId51"/>
    <p:sldId id="352" r:id="rId52"/>
    <p:sldId id="353" r:id="rId53"/>
    <p:sldId id="354" r:id="rId54"/>
    <p:sldId id="356" r:id="rId55"/>
    <p:sldId id="357" r:id="rId56"/>
    <p:sldId id="359" r:id="rId57"/>
    <p:sldId id="361" r:id="rId58"/>
    <p:sldId id="362" r:id="rId59"/>
    <p:sldId id="363" r:id="rId60"/>
    <p:sldId id="364" r:id="rId61"/>
    <p:sldId id="370" r:id="rId62"/>
    <p:sldId id="371" r:id="rId63"/>
    <p:sldId id="372" r:id="rId64"/>
    <p:sldId id="373" r:id="rId65"/>
    <p:sldId id="374" r:id="rId66"/>
    <p:sldId id="375" r:id="rId6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C55E7-5AD0-421B-A266-738F70AD4521}" type="datetimeFigureOut">
              <a:rPr lang="fr-FR" smtClean="0"/>
              <a:t>27/06/2013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DC27-9C99-498D-B15E-96DD9EFC7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65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4D9869-FFF7-4C28-BD0B-1439E74CCEE9}" type="slidenum">
              <a:rPr lang="fr-FR"/>
              <a:pPr/>
              <a:t>4</a:t>
            </a:fld>
            <a:endParaRPr lang="fr-FR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DC27-9C99-498D-B15E-96DD9EFC75A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559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Trop de </a:t>
            </a:r>
            <a:r>
              <a:rPr lang="fr-FR" dirty="0" err="1" smtClean="0"/>
              <a:t>Neuma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DC27-9C99-498D-B15E-96DD9EFC75A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857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Des incipits essentiellement; ici les ornements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DC27-9C99-498D-B15E-96DD9EFC75A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837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versatilié</a:t>
            </a:r>
            <a:r>
              <a:rPr lang="fr-FR" dirty="0" smtClean="0"/>
              <a:t> de l’affichage : d’un clic, clés anciennes ou nouvelles têtes carrées ou pas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DC27-9C99-498D-B15E-96DD9EFC75A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756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plus important : bibliothèques ici BNF avec catalogue d’incipits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DC27-9C99-498D-B15E-96DD9EFC75A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350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 y a des champs divers dans une fiche biblio : dont des champs disponibles et exploités pour les incipits musicaux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DC27-9C99-498D-B15E-96DD9EFC75A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136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Utilité de base du repérage des incipits (et tradition ancienne, ici catholique)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DC27-9C99-498D-B15E-96DD9EFC75A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858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Différence du </a:t>
            </a:r>
            <a:r>
              <a:rPr lang="fr-FR" dirty="0" err="1" smtClean="0"/>
              <a:t>musicxml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DC27-9C99-498D-B15E-96DD9EFC75A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162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Schéma de principe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DC27-9C99-498D-B15E-96DD9EFC75A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998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Chargement d’une pièce pas à pas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DC27-9C99-498D-B15E-96DD9EFC75A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45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3D357B-91E4-4873-9457-42AE68E335BB}" type="slidenum">
              <a:rPr lang="fr-FR"/>
              <a:pPr/>
              <a:t>5</a:t>
            </a:fld>
            <a:endParaRPr lang="fr-FR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Rendu : </a:t>
            </a:r>
            <a:r>
              <a:rPr lang="fr-FR" dirty="0" err="1" smtClean="0"/>
              <a:t>parser</a:t>
            </a:r>
            <a:r>
              <a:rPr lang="fr-FR" dirty="0" smtClean="0"/>
              <a:t> </a:t>
            </a:r>
            <a:r>
              <a:rPr lang="fr-FR" dirty="0" err="1" smtClean="0"/>
              <a:t>lilypond</a:t>
            </a:r>
            <a:r>
              <a:rPr lang="fr-FR" dirty="0" smtClean="0"/>
              <a:t> et </a:t>
            </a:r>
            <a:r>
              <a:rPr lang="fr-FR" dirty="0" err="1" smtClean="0"/>
              <a:t>player</a:t>
            </a:r>
            <a:r>
              <a:rPr lang="fr-FR" dirty="0" smtClean="0"/>
              <a:t> mp3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DC27-9C99-498D-B15E-96DD9EFC75A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878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fld id="{5B2F4B02-2D99-4129-BFEC-8C7D98847807}" type="slidenum">
              <a:rPr lang="fr-FR" sz="1200"/>
              <a:pPr/>
              <a:t>24</a:t>
            </a:fld>
            <a:endParaRPr lang="fr-FR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z="2000" dirty="0" smtClean="0">
                <a:solidFill>
                  <a:srgbClr val="FFFF00"/>
                </a:solidFill>
              </a:rPr>
              <a:t>Carnet de notes recherche texte et recherche mélodique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Originalité de carnet de notes : outils d’analyse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DC27-9C99-498D-B15E-96DD9EFC75A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336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fld id="{503402A7-1DC3-421F-B4A0-6158985B9CCE}" type="slidenum">
              <a:rPr lang="fr-FR" sz="1200"/>
              <a:pPr/>
              <a:t>26</a:t>
            </a:fld>
            <a:endParaRPr lang="fr-FR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z="2000" smtClean="0">
                <a:solidFill>
                  <a:srgbClr val="FFFF00"/>
                </a:solidFill>
              </a:rPr>
              <a:t>À la claire fontaine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Hommage à Monika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DC27-9C99-498D-B15E-96DD9EFC75A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5950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Son histogramme. Utilité pour les ethnologues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DC27-9C99-498D-B15E-96DD9EFC75AD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4460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fld id="{90BD8B98-4AE8-4121-A002-45D4DA95E9C1}" type="slidenum">
              <a:rPr lang="fr-FR" sz="1200"/>
              <a:pPr/>
              <a:t>29</a:t>
            </a:fld>
            <a:endParaRPr lang="fr-FR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z="2000" dirty="0" smtClean="0">
                <a:solidFill>
                  <a:srgbClr val="FFFF00"/>
                </a:solidFill>
              </a:rPr>
              <a:t>Là il faudrait mettre quelque chose sur</a:t>
            </a:r>
            <a:r>
              <a:rPr lang="fr-FR" sz="2000" baseline="0" dirty="0" smtClean="0">
                <a:solidFill>
                  <a:srgbClr val="FFFF00"/>
                </a:solidFill>
              </a:rPr>
              <a:t> Monika algorithme</a:t>
            </a:r>
            <a:endParaRPr lang="fr-FR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fld id="{9ECBC260-F1CE-48E4-A18D-6688B2337F11}" type="slidenum">
              <a:rPr lang="fr-FR" sz="1200"/>
              <a:pPr/>
              <a:t>32</a:t>
            </a:fld>
            <a:endParaRPr lang="fr-FR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z="2000" dirty="0" smtClean="0">
                <a:solidFill>
                  <a:srgbClr val="FFFF00"/>
                </a:solidFill>
              </a:rPr>
              <a:t>Carnet de notes : liberté de recherche, à partir d’une représentation symbolique déjà ancienne (la partition) mais devenue manipulable. Le contraire d’un sonagramme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revenir sur à la claire fontaine et montrer une analyse mélodique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DC27-9C99-498D-B15E-96DD9EFC75AD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7866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fld id="{6FFAF319-C608-4370-83BB-5899080704B3}" type="slidenum">
              <a:rPr lang="fr-FR" sz="1200"/>
              <a:pPr/>
              <a:t>36</a:t>
            </a:fld>
            <a:endParaRPr lang="fr-FR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z="2000" smtClean="0">
                <a:solidFill>
                  <a:srgbClr val="FFFF00"/>
                </a:solidFill>
              </a:rPr>
              <a:t>Genève: « Psaume 25 », 1539 (Tacaille)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1F2BAF-906C-4E37-A95B-2466139391D6}" type="slidenum">
              <a:rPr lang="fr-FR"/>
              <a:pPr/>
              <a:t>6</a:t>
            </a:fld>
            <a:endParaRPr lang="fr-FR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fld id="{68DBE5D2-5C4E-475A-8023-12D3D74ADE6A}" type="slidenum">
              <a:rPr lang="fr-FR" sz="1200"/>
              <a:pPr/>
              <a:t>40</a:t>
            </a:fld>
            <a:endParaRPr lang="fr-FR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smtClean="0"/>
              <a:t>Jiang Kui fac simile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fld id="{381251F1-057A-4ED9-A381-CAEA54FB318E}" type="slidenum">
              <a:rPr lang="fr-FR" sz="1200"/>
              <a:pPr/>
              <a:t>41</a:t>
            </a:fld>
            <a:endParaRPr lang="fr-FR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dirty="0" smtClean="0"/>
              <a:t>Jiang </a:t>
            </a:r>
            <a:r>
              <a:rPr lang="fr-FR" dirty="0" err="1" smtClean="0"/>
              <a:t>Kui</a:t>
            </a:r>
            <a:r>
              <a:rPr lang="fr-FR" dirty="0" smtClean="0"/>
              <a:t> transcription</a:t>
            </a:r>
          </a:p>
          <a:p>
            <a:pPr eaLnBrk="1" hangingPunct="1"/>
            <a:r>
              <a:rPr lang="fr-FR" dirty="0" err="1" smtClean="0">
                <a:solidFill>
                  <a:srgbClr val="000000"/>
                </a:solidFill>
              </a:rPr>
              <a:t>Yumei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ling</a:t>
            </a:r>
            <a:r>
              <a:rPr lang="fr-FR" dirty="0" smtClean="0">
                <a:solidFill>
                  <a:srgbClr val="000000"/>
                </a:solidFill>
              </a:rPr>
              <a:t> Romans 1.mp3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fld id="{27AE7D58-1994-4A4D-B74A-BFEE64F7A303}" type="slidenum">
              <a:rPr lang="fr-FR" sz="1200"/>
              <a:pPr/>
              <a:t>42</a:t>
            </a:fld>
            <a:endParaRPr lang="fr-FR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smtClean="0"/>
              <a:t>Jiang Kui représentations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fld id="{D5E76D84-5DB7-4DA8-85CF-29EEF150B037}" type="slidenum">
              <a:rPr lang="fr-FR" sz="1200"/>
              <a:pPr/>
              <a:t>43</a:t>
            </a:fld>
            <a:endParaRPr lang="fr-FR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smtClean="0"/>
              <a:t>Jiang Kui monika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fld id="{3621610D-1C28-441F-B09A-9E280792B7D9}" type="slidenum">
              <a:rPr lang="fr-FR" sz="1200"/>
              <a:pPr/>
              <a:t>44</a:t>
            </a:fld>
            <a:endParaRPr lang="fr-FR" sz="1200"/>
          </a:p>
        </p:txBody>
      </p:sp>
      <p:sp>
        <p:nvSpPr>
          <p:cNvPr id="962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dirty="0" err="1" smtClean="0"/>
              <a:t>Nanguan</a:t>
            </a:r>
            <a:r>
              <a:rPr lang="fr-FR" dirty="0" smtClean="0"/>
              <a:t> histogrammes comparés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fld id="{DDBD217D-FBD4-456D-BE2B-A70096166AA9}" type="slidenum">
              <a:rPr lang="fr-FR" sz="1200"/>
              <a:pPr/>
              <a:t>45</a:t>
            </a:fld>
            <a:endParaRPr lang="fr-FR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smtClean="0"/>
              <a:t>Jiang Kui </a:t>
            </a:r>
            <a:r>
              <a:rPr lang="fr-FR" sz="2000" smtClean="0">
                <a:solidFill>
                  <a:srgbClr val="FFFF00"/>
                </a:solidFill>
              </a:rPr>
              <a:t>enchaînements de notes</a:t>
            </a:r>
            <a:r>
              <a:rPr lang="fr-FR" sz="2400" smtClean="0">
                <a:solidFill>
                  <a:srgbClr val="FFFF00"/>
                </a:solidFill>
                <a:ea typeface="Osaka" pitchFamily="1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fld id="{18B8855F-B7DD-4BD3-B9C3-99FC671505AE}" type="slidenum">
              <a:rPr lang="fr-FR" sz="1200"/>
              <a:pPr/>
              <a:t>46</a:t>
            </a:fld>
            <a:endParaRPr lang="fr-FR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smtClean="0"/>
              <a:t>Jiang Kui </a:t>
            </a:r>
            <a:r>
              <a:rPr lang="fr-FR" smtClean="0">
                <a:solidFill>
                  <a:srgbClr val="FFFF00"/>
                </a:solidFill>
              </a:rPr>
              <a:t>échelle hiérarchisée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fld id="{BA9F32EF-1004-4671-A6B4-60A99CCA56D0}" type="slidenum">
              <a:rPr lang="fr-FR" sz="1200"/>
              <a:pPr/>
              <a:t>49</a:t>
            </a:fld>
            <a:endParaRPr lang="fr-FR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z="2000" smtClean="0">
                <a:solidFill>
                  <a:srgbClr val="FFFF00"/>
                </a:solidFill>
              </a:rPr>
              <a:t>Corée: taegum Sinawi 2007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fld id="{BA215DC9-98CE-4C6F-9BE9-B33840BD4672}" type="slidenum">
              <a:rPr lang="fr-FR" sz="1200"/>
              <a:pPr/>
              <a:t>50</a:t>
            </a:fld>
            <a:endParaRPr lang="fr-FR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z="2000" smtClean="0">
                <a:solidFill>
                  <a:srgbClr val="FFFF00"/>
                </a:solidFill>
              </a:rPr>
              <a:t>Java: Hudan mas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fld id="{B8D76E41-CE0B-4C82-81C2-453AFA8254FD}" type="slidenum">
              <a:rPr lang="fr-FR" sz="1200"/>
              <a:pPr/>
              <a:t>51</a:t>
            </a:fld>
            <a:endParaRPr lang="fr-FR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z="2000" smtClean="0">
                <a:solidFill>
                  <a:srgbClr val="FFFF00"/>
                </a:solidFill>
              </a:rPr>
              <a:t>Pérou: « Qayra »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5120D0-5097-4BC0-969C-0D09CE5B5715}" type="slidenum">
              <a:rPr lang="fr-FR"/>
              <a:pPr/>
              <a:t>7</a:t>
            </a:fld>
            <a:endParaRPr lang="fr-FR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fld id="{3C9A64FC-B8DD-4694-AA57-9BDB59E9544C}" type="slidenum">
              <a:rPr lang="fr-FR" sz="1200"/>
              <a:pPr/>
              <a:t>52</a:t>
            </a:fld>
            <a:endParaRPr lang="fr-FR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z="2000" smtClean="0">
                <a:solidFill>
                  <a:srgbClr val="FFFF00"/>
                </a:solidFill>
              </a:rPr>
              <a:t>Guyane française: « Tamanuwa », Way</a:t>
            </a:r>
            <a:r>
              <a:rPr lang="fr-FR" altLang="ja-JP" sz="2000" smtClean="0">
                <a:solidFill>
                  <a:srgbClr val="FFFF00"/>
                </a:solidFill>
              </a:rPr>
              <a:t>ãpi</a:t>
            </a:r>
            <a:endParaRPr lang="fr-FR" sz="2000" smtClean="0">
              <a:solidFill>
                <a:srgbClr val="FFFF00"/>
              </a:solidFill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fld id="{1FCFCE2A-6DC1-4FB3-BF82-AD6CCA7CE132}" type="slidenum">
              <a:rPr lang="fr-FR" sz="1200"/>
              <a:pPr/>
              <a:t>53</a:t>
            </a:fld>
            <a:endParaRPr lang="fr-FR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z="2000" smtClean="0">
                <a:solidFill>
                  <a:srgbClr val="FFFF00"/>
                </a:solidFill>
              </a:rPr>
              <a:t>Johann Sebastian Bach, BWV 1004 (Picard)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fld id="{E0D86211-02A5-4349-8B0F-3311998BCC4F}" type="slidenum">
              <a:rPr lang="fr-FR" sz="1200"/>
              <a:pPr/>
              <a:t>54</a:t>
            </a:fld>
            <a:endParaRPr lang="fr-FR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z="2000" smtClean="0">
                <a:solidFill>
                  <a:srgbClr val="FFFF00"/>
                </a:solidFill>
              </a:rPr>
              <a:t>Liban: chant syriaque n° 761 (Youssef Chédid)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fld id="{13203E16-D813-451A-83F4-9DE524E38260}" type="slidenum">
              <a:rPr lang="fr-FR" sz="1200"/>
              <a:pPr/>
              <a:t>55</a:t>
            </a:fld>
            <a:endParaRPr lang="fr-FR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z="2000" smtClean="0">
                <a:solidFill>
                  <a:srgbClr val="FFFF00"/>
                </a:solidFill>
              </a:rPr>
              <a:t>Inde: Hariprasad Chaurasia, « alāp rāga bageshri » (Julien Debove)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fld id="{2505AEC3-CFDD-4955-B804-87B367E04E10}" type="slidenum">
              <a:rPr lang="fr-FR" sz="1200"/>
              <a:pPr/>
              <a:t>56</a:t>
            </a:fld>
            <a:endParaRPr lang="fr-FR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z="2000" smtClean="0">
                <a:solidFill>
                  <a:srgbClr val="FFFF00"/>
                </a:solidFill>
              </a:rPr>
              <a:t>Bretagne: gwerz « Skolvan » (Picard)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fld id="{3525165D-1BE7-43B2-89F6-B7B60633000A}" type="slidenum">
              <a:rPr lang="fr-FR" sz="1200"/>
              <a:pPr/>
              <a:t>57</a:t>
            </a:fld>
            <a:endParaRPr lang="fr-FR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z="2000" smtClean="0">
                <a:solidFill>
                  <a:srgbClr val="FFFF00"/>
                </a:solidFill>
              </a:rPr>
              <a:t>Fauré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fld id="{5694DA05-5DBD-4B97-A54C-FC997CF23ABE}" type="slidenum">
              <a:rPr lang="fr-FR" sz="1200"/>
              <a:pPr/>
              <a:t>58</a:t>
            </a:fld>
            <a:endParaRPr lang="fr-FR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z="2000" smtClean="0">
                <a:solidFill>
                  <a:srgbClr val="FFFF00"/>
                </a:solidFill>
              </a:rPr>
              <a:t>Fauré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fld id="{94BAFD50-307B-45A9-90D2-819BF89C1809}" type="slidenum">
              <a:rPr lang="fr-FR" sz="1200"/>
              <a:pPr/>
              <a:t>59</a:t>
            </a:fld>
            <a:endParaRPr lang="fr-FR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z="2000" smtClean="0">
                <a:solidFill>
                  <a:srgbClr val="FFFF00"/>
                </a:solidFill>
              </a:rPr>
              <a:t>Fauré</a:t>
            </a:r>
          </a:p>
          <a:p>
            <a:pPr>
              <a:spcBef>
                <a:spcPct val="0"/>
              </a:spcBef>
            </a:pPr>
            <a:r>
              <a:rPr lang="fr-FR" smtClean="0"/>
              <a:t>Après un rêve ("Dans un sommeil"), Romaine Bussine, song for voice &amp; piano, Op. 7/1 Gabriel Fauré (Composer). Performed by Véronique Gens (Soprano) &amp; Roger Vignoles (Pianist). From CD Nuit d'étoiles - Mélodies françaises (Virgin Classics), 1998 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15171B1-0111-4141-A1B1-A151D1415131}" type="slidenum">
              <a:rPr lang="fr-FR">
                <a:solidFill>
                  <a:srgbClr val="FFFFFF"/>
                </a:solidFill>
                <a:latin typeface="+mn-lt"/>
                <a:ea typeface="+mn-ea"/>
              </a:rPr>
              <a:t>61</a:t>
            </a:fld>
            <a:endParaRPr/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5320" cy="411336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161B151-7121-4171-B101-C161C1B171F1}" type="slidenum">
              <a:rPr lang="fr-FR">
                <a:solidFill>
                  <a:srgbClr val="FFFFFF"/>
                </a:solidFill>
                <a:latin typeface="+mn-lt"/>
                <a:ea typeface="+mn-ea"/>
              </a:rPr>
              <a:t>62</a:t>
            </a:fld>
            <a:endParaRPr/>
          </a:p>
        </p:txBody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5320" cy="411336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DD68A8-896D-48FB-A0CE-5003D2315176}" type="slidenum">
              <a:rPr lang="fr-FR"/>
              <a:pPr/>
              <a:t>8</a:t>
            </a:fld>
            <a:endParaRPr lang="fr-FR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1B13131-B131-4141-9191-B12181918101}" type="slidenum">
              <a:rPr lang="fr-FR">
                <a:solidFill>
                  <a:srgbClr val="FFFFFF"/>
                </a:solidFill>
                <a:latin typeface="+mn-lt"/>
                <a:ea typeface="+mn-ea"/>
              </a:rPr>
              <a:t>63</a:t>
            </a:fld>
            <a:endParaRPr/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5320" cy="411336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1B1E131-81B1-4101-B1E1-A1B11151D131}" type="slidenum">
              <a:rPr lang="fr-FR">
                <a:solidFill>
                  <a:srgbClr val="FFFFFF"/>
                </a:solidFill>
                <a:latin typeface="+mn-lt"/>
                <a:ea typeface="+mn-ea"/>
              </a:rPr>
              <a:t>64</a:t>
            </a:fld>
            <a:endParaRPr/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5320" cy="411336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01D1F101-1171-4121-A1B1-31A131C151B1}" type="slidenum">
              <a:rPr lang="fr-FR">
                <a:solidFill>
                  <a:srgbClr val="FFFFFF"/>
                </a:solidFill>
                <a:latin typeface="+mn-lt"/>
                <a:ea typeface="+mn-ea"/>
              </a:rPr>
              <a:t>65</a:t>
            </a:fld>
            <a:endParaRPr/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5320" cy="411336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1710181-21D1-41F1-9151-F141A16181A1}" type="slidenum">
              <a:rPr lang="fr-FR">
                <a:solidFill>
                  <a:srgbClr val="FFFFFF"/>
                </a:solidFill>
                <a:latin typeface="+mn-lt"/>
                <a:ea typeface="+mn-ea"/>
              </a:rPr>
              <a:t>66</a:t>
            </a:fld>
            <a:endParaRPr/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5320" cy="411336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A375D7-E552-47E0-AC83-E1AA5D161B08}" type="slidenum">
              <a:rPr lang="fr-FR"/>
              <a:pPr/>
              <a:t>9</a:t>
            </a:fld>
            <a:endParaRPr lang="fr-FR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716D65-29D6-4C54-8168-96D6308BF2A9}" type="slidenum">
              <a:rPr lang="fr-FR"/>
              <a:pPr/>
              <a:t>10</a:t>
            </a:fld>
            <a:endParaRPr lang="fr-FR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0918EA-7908-4E1E-B269-E499983AB1E8}" type="slidenum">
              <a:rPr lang="fr-FR"/>
              <a:pPr/>
              <a:t>11</a:t>
            </a:fld>
            <a:endParaRPr lang="fr-FR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8AA51E-7B23-47B7-9532-49003F63CB9A}" type="slidenum">
              <a:rPr lang="fr-FR"/>
              <a:pPr/>
              <a:t>12</a:t>
            </a:fld>
            <a:endParaRPr lang="fr-FR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1824-9953-400C-B5D5-D940C47820ED}" type="datetimeFigureOut">
              <a:rPr lang="fr-FR" smtClean="0"/>
              <a:t>27/06/2013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6E75-37A9-4C2D-A042-00E512CABA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1824-9953-400C-B5D5-D940C47820ED}" type="datetimeFigureOut">
              <a:rPr lang="fr-FR" smtClean="0"/>
              <a:t>27/06/2013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6E75-37A9-4C2D-A042-00E512CABA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65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1824-9953-400C-B5D5-D940C47820ED}" type="datetimeFigureOut">
              <a:rPr lang="fr-FR" smtClean="0"/>
              <a:t>27/06/2013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6E75-37A9-4C2D-A042-00E512CABA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209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DCEEA-9E18-46C2-898D-F29361F7C5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800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672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1824-9953-400C-B5D5-D940C47820ED}" type="datetimeFigureOut">
              <a:rPr lang="fr-FR" smtClean="0"/>
              <a:t>27/06/2013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6E75-37A9-4C2D-A042-00E512CABA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05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1824-9953-400C-B5D5-D940C47820ED}" type="datetimeFigureOut">
              <a:rPr lang="fr-FR" smtClean="0"/>
              <a:t>27/06/2013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6E75-37A9-4C2D-A042-00E512CABA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09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1824-9953-400C-B5D5-D940C47820ED}" type="datetimeFigureOut">
              <a:rPr lang="fr-FR" smtClean="0"/>
              <a:t>27/06/2013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6E75-37A9-4C2D-A042-00E512CABA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00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1824-9953-400C-B5D5-D940C47820ED}" type="datetimeFigureOut">
              <a:rPr lang="fr-FR" smtClean="0"/>
              <a:t>27/06/2013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6E75-37A9-4C2D-A042-00E512CABA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83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1824-9953-400C-B5D5-D940C47820ED}" type="datetimeFigureOut">
              <a:rPr lang="fr-FR" smtClean="0"/>
              <a:t>27/06/2013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6E75-37A9-4C2D-A042-00E512CABA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4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1824-9953-400C-B5D5-D940C47820ED}" type="datetimeFigureOut">
              <a:rPr lang="fr-FR" smtClean="0"/>
              <a:t>27/06/2013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6E75-37A9-4C2D-A042-00E512CABA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46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1824-9953-400C-B5D5-D940C47820ED}" type="datetimeFigureOut">
              <a:rPr lang="fr-FR" smtClean="0"/>
              <a:t>27/06/2013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6E75-37A9-4C2D-A042-00E512CABA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73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1824-9953-400C-B5D5-D940C47820ED}" type="datetimeFigureOut">
              <a:rPr lang="fr-FR" smtClean="0"/>
              <a:t>27/06/2013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6E75-37A9-4C2D-A042-00E512CABA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8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A1824-9953-400C-B5D5-D940C47820ED}" type="datetimeFigureOut">
              <a:rPr lang="fr-FR" smtClean="0"/>
              <a:t>27/06/2013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86E75-37A9-4C2D-A042-00E512CABA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283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audio" Target="Yumei%20ling%20Romans%201.mp3" TargetMode="Externa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pPr algn="r"/>
            <a:r>
              <a:rPr lang="fr-FR" b="1" dirty="0"/>
              <a:t>Deux bases de données musicales avec développements </a:t>
            </a:r>
            <a:r>
              <a:rPr lang="fr-FR" b="1" dirty="0" err="1"/>
              <a:t>musicxml</a:t>
            </a:r>
            <a:r>
              <a:rPr lang="fr-FR" b="1" dirty="0"/>
              <a:t> : </a:t>
            </a:r>
            <a:r>
              <a:rPr lang="fr-FR" b="1" i="1" dirty="0"/>
              <a:t>Carnet </a:t>
            </a:r>
            <a:r>
              <a:rPr lang="fr-FR" b="1" i="1" dirty="0" smtClean="0"/>
              <a:t>de Notes </a:t>
            </a:r>
            <a:r>
              <a:rPr lang="fr-FR" sz="3100" b="1" dirty="0" smtClean="0"/>
              <a:t>(PLM - analyse</a:t>
            </a:r>
            <a:r>
              <a:rPr lang="fr-FR" sz="3100" b="1" dirty="0"/>
              <a:t>) </a:t>
            </a:r>
            <a:r>
              <a:rPr lang="fr-FR" b="1" dirty="0"/>
              <a:t>et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i="1" dirty="0" err="1" smtClean="0"/>
              <a:t>Neuma</a:t>
            </a:r>
            <a:r>
              <a:rPr lang="fr-FR" b="1" i="1" dirty="0" smtClean="0"/>
              <a:t> </a:t>
            </a:r>
            <a:r>
              <a:rPr lang="fr-FR" sz="3100" b="1" dirty="0"/>
              <a:t>(CNRS - Bibliothèque numérique</a:t>
            </a:r>
            <a:r>
              <a:rPr lang="fr-FR" sz="3100" b="1" dirty="0" smtClean="0"/>
              <a:t>)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2700" dirty="0" smtClean="0"/>
              <a:t>Alice </a:t>
            </a:r>
            <a:r>
              <a:rPr lang="fr-FR" sz="2700" dirty="0" err="1"/>
              <a:t>Tacaille</a:t>
            </a:r>
            <a:r>
              <a:rPr lang="fr-FR" sz="2700" dirty="0"/>
              <a:t> (Université Paris-Sorbonne</a:t>
            </a:r>
            <a:r>
              <a:rPr lang="fr-FR" sz="2700" dirty="0" smtClean="0"/>
              <a:t>),</a:t>
            </a:r>
            <a:br>
              <a:rPr lang="fr-FR" sz="2700" dirty="0" smtClean="0"/>
            </a:br>
            <a:r>
              <a:rPr lang="fr-FR" sz="2700" dirty="0" smtClean="0"/>
              <a:t> </a:t>
            </a:r>
            <a:r>
              <a:rPr lang="fr-FR" sz="2700" dirty="0"/>
              <a:t>Dang Nguyen Bac (ENS Lyon)</a:t>
            </a:r>
            <a:endParaRPr lang="fr-FR" sz="20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22510" y="6237312"/>
            <a:ext cx="6296744" cy="478904"/>
          </a:xfrm>
        </p:spPr>
        <p:txBody>
          <a:bodyPr>
            <a:normAutofit/>
          </a:bodyPr>
          <a:lstStyle/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544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53760" y="387402"/>
            <a:ext cx="7836480" cy="1130518"/>
          </a:xfrm>
          <a:ln/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/>
              <a:t>Contenu du MusicXML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3760" y="1771386"/>
            <a:ext cx="4245120" cy="3976258"/>
          </a:xfrm>
          <a:ln/>
        </p:spPr>
        <p:txBody>
          <a:bodyPr/>
          <a:lstStyle/>
          <a:p>
            <a:pPr indent="-309605">
              <a:buSzPct val="45000"/>
              <a:buFont typeface="Symbol" charset="2"/>
              <a:buChar char="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FF0000"/>
                </a:solidFill>
              </a:rPr>
              <a:t>Parties</a:t>
            </a:r>
          </a:p>
          <a:p>
            <a:pPr indent="-309605">
              <a:buSzPct val="45000"/>
              <a:buFont typeface="Symbol" charset="2"/>
              <a:buChar char="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Mesures</a:t>
            </a:r>
          </a:p>
          <a:p>
            <a:pPr indent="-309605">
              <a:buSzPct val="45000"/>
              <a:buFont typeface="Symbol" charset="2"/>
              <a:buChar char="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00FF"/>
                </a:solidFill>
              </a:rPr>
              <a:t>Notes</a:t>
            </a:r>
          </a:p>
          <a:p>
            <a:pPr indent="-309605">
              <a:buSzPct val="45000"/>
              <a:buFont typeface="Symbol" charset="2"/>
              <a:buChar char="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DCFF"/>
                </a:solidFill>
              </a:rPr>
              <a:t>Rythmes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fr-FR" sz="29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898880" y="1795869"/>
            <a:ext cx="3430080" cy="3976257"/>
          </a:xfrm>
          <a:ln/>
        </p:spPr>
        <p:txBody>
          <a:bodyPr>
            <a:normAutofit fontScale="47500" lnSpcReduction="20000"/>
          </a:bodyPr>
          <a:lstStyle/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FF0000"/>
                </a:solidFill>
              </a:rPr>
              <a:t>&lt;part id="P1"&gt;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&lt;measure number="1" width="514.27"&gt;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00FF"/>
                </a:solidFill>
              </a:rPr>
              <a:t>&lt;note</a:t>
            </a:r>
            <a:r>
              <a:rPr lang="fr-FR" sz="2900">
                <a:solidFill>
                  <a:srgbClr val="FF420E"/>
                </a:solidFill>
              </a:rPr>
              <a:t> default-x="104.53" default-y="-30.00"</a:t>
            </a:r>
            <a:r>
              <a:rPr lang="fr-FR" sz="2900">
                <a:solidFill>
                  <a:srgbClr val="00FF00"/>
                </a:solidFill>
              </a:rPr>
              <a:t>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    </a:t>
            </a:r>
            <a:r>
              <a:rPr lang="fr-FR" sz="2900">
                <a:solidFill>
                  <a:srgbClr val="0000FF"/>
                </a:solidFill>
              </a:rPr>
              <a:t>&lt;pitch&gt;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00FF"/>
                </a:solidFill>
              </a:rPr>
              <a:t>          &lt;step&gt;G&lt;/step&gt;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FF00FF"/>
                </a:solidFill>
              </a:rPr>
              <a:t>          &lt;alter&gt;1&lt;/alter&gt;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     </a:t>
            </a:r>
            <a:r>
              <a:rPr lang="fr-FR" sz="2900">
                <a:solidFill>
                  <a:srgbClr val="0000FF"/>
                </a:solidFill>
              </a:rPr>
              <a:t> &lt;octave&gt;4&lt;/octave&gt;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00FF"/>
                </a:solidFill>
              </a:rPr>
              <a:t>          &lt;/pitch&gt;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    </a:t>
            </a:r>
            <a:r>
              <a:rPr lang="fr-FR" sz="2900">
                <a:solidFill>
                  <a:srgbClr val="00B8FF"/>
                </a:solidFill>
              </a:rPr>
              <a:t>&lt;duration&gt;16&lt;/duration&gt;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   </a:t>
            </a:r>
            <a:r>
              <a:rPr lang="fr-FR" sz="2900">
                <a:solidFill>
                  <a:srgbClr val="0000FF"/>
                </a:solidFill>
              </a:rPr>
              <a:t> &lt;voice&gt;1&lt;/voice&gt;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B8FF"/>
                </a:solidFill>
              </a:rPr>
              <a:t>        &lt;type&gt;quarter&lt;/type&gt;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  </a:t>
            </a:r>
            <a:r>
              <a:rPr lang="fr-FR" sz="2900">
                <a:solidFill>
                  <a:srgbClr val="FF00FF"/>
                </a:solidFill>
              </a:rPr>
              <a:t>  &lt;accidental&gt;sharp&lt;/accidental&gt;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FF420E"/>
                </a:solidFill>
              </a:rPr>
              <a:t>        &lt;stem&gt;up&lt;/stem&gt;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    &lt;staff&gt;1&lt;/staff&gt;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00FF"/>
                </a:solidFill>
              </a:rPr>
              <a:t>        &lt;/note&gt;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&lt;/measure&gt;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FF0000"/>
                </a:solidFill>
              </a:rPr>
              <a:t>&lt;/part&gt;</a:t>
            </a:r>
          </a:p>
        </p:txBody>
      </p:sp>
    </p:spTree>
    <p:extLst>
      <p:ext uri="{BB962C8B-B14F-4D97-AF65-F5344CB8AC3E}">
        <p14:creationId xmlns:p14="http://schemas.microsoft.com/office/powerpoint/2010/main" val="3482675711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53760" y="387402"/>
            <a:ext cx="7836480" cy="1130518"/>
          </a:xfrm>
          <a:ln/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/>
              <a:t>Contenu du MusicXML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3760" y="1771386"/>
            <a:ext cx="4245120" cy="3976258"/>
          </a:xfrm>
          <a:ln/>
        </p:spPr>
        <p:txBody>
          <a:bodyPr/>
          <a:lstStyle/>
          <a:p>
            <a:pPr indent="-309605">
              <a:buSzPct val="45000"/>
              <a:buFont typeface="Symbol" charset="2"/>
              <a:buChar char="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 dirty="0">
                <a:solidFill>
                  <a:srgbClr val="FF0000"/>
                </a:solidFill>
              </a:rPr>
              <a:t>Parties</a:t>
            </a:r>
          </a:p>
          <a:p>
            <a:pPr indent="-309605">
              <a:buSzPct val="45000"/>
              <a:buFont typeface="Symbol" charset="2"/>
              <a:buChar char="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 dirty="0">
                <a:solidFill>
                  <a:srgbClr val="00FF00"/>
                </a:solidFill>
              </a:rPr>
              <a:t>Mesures</a:t>
            </a:r>
          </a:p>
          <a:p>
            <a:pPr indent="-309605">
              <a:buSzPct val="45000"/>
              <a:buFont typeface="Symbol" charset="2"/>
              <a:buChar char="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 dirty="0">
                <a:solidFill>
                  <a:srgbClr val="0000FF"/>
                </a:solidFill>
              </a:rPr>
              <a:t>Notes</a:t>
            </a:r>
          </a:p>
          <a:p>
            <a:pPr indent="-309605">
              <a:buSzPct val="45000"/>
              <a:buFont typeface="Symbol" charset="2"/>
              <a:buChar char="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 dirty="0">
                <a:solidFill>
                  <a:srgbClr val="00DCFF"/>
                </a:solidFill>
              </a:rPr>
              <a:t>Rythmes</a:t>
            </a:r>
          </a:p>
          <a:p>
            <a:pPr indent="-309605">
              <a:buSzPct val="45000"/>
              <a:buFont typeface="Symbol" charset="2"/>
              <a:buChar char="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 dirty="0" smtClean="0">
                <a:solidFill>
                  <a:srgbClr val="FF00FF"/>
                </a:solidFill>
              </a:rPr>
              <a:t>Altérations</a:t>
            </a:r>
            <a:endParaRPr lang="fr-FR" sz="2900" dirty="0">
              <a:solidFill>
                <a:srgbClr val="FF00FF"/>
              </a:solidFill>
            </a:endParaRP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fr-FR" sz="29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898880" y="1795869"/>
            <a:ext cx="3430080" cy="3976257"/>
          </a:xfrm>
          <a:ln/>
        </p:spPr>
        <p:txBody>
          <a:bodyPr>
            <a:normAutofit fontScale="47500" lnSpcReduction="20000"/>
          </a:bodyPr>
          <a:lstStyle/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FF0000"/>
                </a:solidFill>
              </a:rPr>
              <a:t>&lt;part id="P1"&gt;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&lt;measure number="1" width="514.27"&gt;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00FF"/>
                </a:solidFill>
              </a:rPr>
              <a:t>&lt;note</a:t>
            </a:r>
            <a:r>
              <a:rPr lang="fr-FR" sz="2900">
                <a:solidFill>
                  <a:srgbClr val="FF420E"/>
                </a:solidFill>
              </a:rPr>
              <a:t> default-x="104.53" default-y="-30.00"</a:t>
            </a:r>
            <a:r>
              <a:rPr lang="fr-FR" sz="2900">
                <a:solidFill>
                  <a:srgbClr val="00FF00"/>
                </a:solidFill>
              </a:rPr>
              <a:t>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    </a:t>
            </a:r>
            <a:r>
              <a:rPr lang="fr-FR" sz="2900">
                <a:solidFill>
                  <a:srgbClr val="0000FF"/>
                </a:solidFill>
              </a:rPr>
              <a:t>&lt;pitch&gt;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00FF"/>
                </a:solidFill>
              </a:rPr>
              <a:t>          &lt;step&gt;G&lt;/step&gt;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FF00FF"/>
                </a:solidFill>
              </a:rPr>
              <a:t>          &lt;alter&gt;1&lt;/alter&gt;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     </a:t>
            </a:r>
            <a:r>
              <a:rPr lang="fr-FR" sz="2900">
                <a:solidFill>
                  <a:srgbClr val="0000FF"/>
                </a:solidFill>
              </a:rPr>
              <a:t> &lt;octave&gt;4&lt;/octave&gt;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00FF"/>
                </a:solidFill>
              </a:rPr>
              <a:t>          &lt;/pitch&gt;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    </a:t>
            </a:r>
            <a:r>
              <a:rPr lang="fr-FR" sz="2900">
                <a:solidFill>
                  <a:srgbClr val="00B8FF"/>
                </a:solidFill>
              </a:rPr>
              <a:t>&lt;duration&gt;16&lt;/duration&gt;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   </a:t>
            </a:r>
            <a:r>
              <a:rPr lang="fr-FR" sz="2900">
                <a:solidFill>
                  <a:srgbClr val="0000FF"/>
                </a:solidFill>
              </a:rPr>
              <a:t> &lt;voice&gt;1&lt;/voice&gt;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B8FF"/>
                </a:solidFill>
              </a:rPr>
              <a:t>        &lt;type&gt;quarter&lt;/type&gt;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  </a:t>
            </a:r>
            <a:r>
              <a:rPr lang="fr-FR" sz="2900">
                <a:solidFill>
                  <a:srgbClr val="FF00FF"/>
                </a:solidFill>
              </a:rPr>
              <a:t>  &lt;accidental&gt;sharp&lt;/accidental&gt;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FF420E"/>
                </a:solidFill>
              </a:rPr>
              <a:t>        &lt;stem&gt;up&lt;/stem&gt;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    &lt;staff&gt;1&lt;/staff&gt;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00FF"/>
                </a:solidFill>
              </a:rPr>
              <a:t>        &lt;/note&gt;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&lt;/measure&gt;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FF0000"/>
                </a:solidFill>
              </a:rPr>
              <a:t>&lt;/part&gt;</a:t>
            </a:r>
          </a:p>
        </p:txBody>
      </p:sp>
    </p:spTree>
    <p:extLst>
      <p:ext uri="{BB962C8B-B14F-4D97-AF65-F5344CB8AC3E}">
        <p14:creationId xmlns:p14="http://schemas.microsoft.com/office/powerpoint/2010/main" val="1128897327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53760" y="387402"/>
            <a:ext cx="7836480" cy="1130518"/>
          </a:xfrm>
          <a:ln/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/>
              <a:t>Contenu du MusicXML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3760" y="1771386"/>
            <a:ext cx="4245120" cy="3976258"/>
          </a:xfrm>
          <a:ln/>
        </p:spPr>
        <p:txBody>
          <a:bodyPr/>
          <a:lstStyle/>
          <a:p>
            <a:pPr indent="-309605">
              <a:buSzPct val="45000"/>
              <a:buFont typeface="Symbol" charset="2"/>
              <a:buChar char="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 dirty="0">
                <a:solidFill>
                  <a:srgbClr val="FF0000"/>
                </a:solidFill>
              </a:rPr>
              <a:t>Parties</a:t>
            </a:r>
          </a:p>
          <a:p>
            <a:pPr indent="-309605">
              <a:buSzPct val="45000"/>
              <a:buFont typeface="Symbol" charset="2"/>
              <a:buChar char="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 dirty="0">
                <a:solidFill>
                  <a:srgbClr val="00FF00"/>
                </a:solidFill>
              </a:rPr>
              <a:t>Mesures</a:t>
            </a:r>
          </a:p>
          <a:p>
            <a:pPr indent="-309605">
              <a:buSzPct val="45000"/>
              <a:buFont typeface="Symbol" charset="2"/>
              <a:buChar char="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 dirty="0">
                <a:solidFill>
                  <a:srgbClr val="0000FF"/>
                </a:solidFill>
              </a:rPr>
              <a:t>Notes</a:t>
            </a:r>
          </a:p>
          <a:p>
            <a:pPr indent="-309605">
              <a:buSzPct val="45000"/>
              <a:buFont typeface="Symbol" charset="2"/>
              <a:buChar char="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 dirty="0">
                <a:solidFill>
                  <a:srgbClr val="00DCFF"/>
                </a:solidFill>
              </a:rPr>
              <a:t>Rythmes</a:t>
            </a:r>
          </a:p>
          <a:p>
            <a:pPr>
              <a:lnSpc>
                <a:spcPct val="100000"/>
              </a:lnSpc>
              <a:buSzPct val="45000"/>
              <a:buFont typeface="Symbol"/>
              <a:buChar char=""/>
            </a:pPr>
            <a:r>
              <a:rPr lang="fr-FR" sz="2900" dirty="0" smtClean="0">
                <a:solidFill>
                  <a:srgbClr val="FF00FF"/>
                </a:solidFill>
              </a:rPr>
              <a:t>Altérations</a:t>
            </a:r>
            <a:endParaRPr lang="fr-FR" sz="3200" dirty="0"/>
          </a:p>
          <a:p>
            <a:pPr>
              <a:lnSpc>
                <a:spcPct val="100000"/>
              </a:lnSpc>
              <a:buSzPct val="45000"/>
              <a:buFont typeface="Symbol"/>
              <a:buChar char=""/>
            </a:pPr>
            <a:r>
              <a:rPr lang="fr-FR" sz="2900" dirty="0">
                <a:solidFill>
                  <a:srgbClr val="FF420E"/>
                </a:solidFill>
              </a:rPr>
              <a:t>Informations </a:t>
            </a:r>
            <a:r>
              <a:rPr lang="fr-FR" sz="2900" dirty="0" smtClean="0">
                <a:solidFill>
                  <a:srgbClr val="FF420E"/>
                </a:solidFill>
              </a:rPr>
              <a:t>générales</a:t>
            </a:r>
            <a:endParaRPr lang="fr-FR" sz="3200" dirty="0"/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fr-FR" sz="29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898880" y="1795869"/>
            <a:ext cx="3430080" cy="3976257"/>
          </a:xfrm>
          <a:ln/>
        </p:spPr>
        <p:txBody>
          <a:bodyPr>
            <a:normAutofit fontScale="47500" lnSpcReduction="20000"/>
          </a:bodyPr>
          <a:lstStyle/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FF0000"/>
                </a:solidFill>
              </a:rPr>
              <a:t>&lt;part id="P1"&gt;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&lt;measure number="1" width="514.27"&gt;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00FF"/>
                </a:solidFill>
              </a:rPr>
              <a:t>&lt;note</a:t>
            </a:r>
            <a:r>
              <a:rPr lang="fr-FR" sz="2900">
                <a:solidFill>
                  <a:srgbClr val="FF420E"/>
                </a:solidFill>
              </a:rPr>
              <a:t> default-x="104.53" default-y="-30.00"</a:t>
            </a:r>
            <a:r>
              <a:rPr lang="fr-FR" sz="2900">
                <a:solidFill>
                  <a:srgbClr val="00FF00"/>
                </a:solidFill>
              </a:rPr>
              <a:t>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    </a:t>
            </a:r>
            <a:r>
              <a:rPr lang="fr-FR" sz="2900">
                <a:solidFill>
                  <a:srgbClr val="0000FF"/>
                </a:solidFill>
              </a:rPr>
              <a:t>&lt;pitch&gt;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00FF"/>
                </a:solidFill>
              </a:rPr>
              <a:t>          &lt;step&gt;G&lt;/step&gt;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FF00FF"/>
                </a:solidFill>
              </a:rPr>
              <a:t>          &lt;alter&gt;1&lt;/alter&gt;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     </a:t>
            </a:r>
            <a:r>
              <a:rPr lang="fr-FR" sz="2900">
                <a:solidFill>
                  <a:srgbClr val="0000FF"/>
                </a:solidFill>
              </a:rPr>
              <a:t> &lt;octave&gt;4&lt;/octave&gt;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00FF"/>
                </a:solidFill>
              </a:rPr>
              <a:t>          &lt;/pitch&gt;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    </a:t>
            </a:r>
            <a:r>
              <a:rPr lang="fr-FR" sz="2900">
                <a:solidFill>
                  <a:srgbClr val="00B8FF"/>
                </a:solidFill>
              </a:rPr>
              <a:t>&lt;duration&gt;16&lt;/duration&gt;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   </a:t>
            </a:r>
            <a:r>
              <a:rPr lang="fr-FR" sz="2900">
                <a:solidFill>
                  <a:srgbClr val="0000FF"/>
                </a:solidFill>
              </a:rPr>
              <a:t> &lt;voice&gt;1&lt;/voice&gt;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B8FF"/>
                </a:solidFill>
              </a:rPr>
              <a:t>        &lt;type&gt;quarter&lt;/type&gt;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  </a:t>
            </a:r>
            <a:r>
              <a:rPr lang="fr-FR" sz="2900">
                <a:solidFill>
                  <a:srgbClr val="FF00FF"/>
                </a:solidFill>
              </a:rPr>
              <a:t>  &lt;accidental&gt;sharp&lt;/accidental&gt;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FF420E"/>
                </a:solidFill>
              </a:rPr>
              <a:t>        &lt;stem&gt;up&lt;/stem&gt;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    &lt;staff&gt;1&lt;/staff&gt;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00FF"/>
                </a:solidFill>
              </a:rPr>
              <a:t>        &lt;/note&gt;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&lt;/measure&gt;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FF0000"/>
                </a:solidFill>
              </a:rPr>
              <a:t>&lt;/part&gt;</a:t>
            </a:r>
          </a:p>
        </p:txBody>
      </p:sp>
    </p:spTree>
    <p:extLst>
      <p:ext uri="{BB962C8B-B14F-4D97-AF65-F5344CB8AC3E}">
        <p14:creationId xmlns:p14="http://schemas.microsoft.com/office/powerpoint/2010/main" val="341518987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835025"/>
            <a:ext cx="901065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èche gauche 3"/>
          <p:cNvSpPr/>
          <p:nvPr/>
        </p:nvSpPr>
        <p:spPr>
          <a:xfrm>
            <a:off x="726998" y="1295516"/>
            <a:ext cx="489204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48680"/>
            <a:ext cx="44196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352664"/>
            <a:ext cx="3239203" cy="44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èche droite 4"/>
          <p:cNvSpPr/>
          <p:nvPr/>
        </p:nvSpPr>
        <p:spPr>
          <a:xfrm>
            <a:off x="6372200" y="12955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211960" y="6165304"/>
            <a:ext cx="104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</a:t>
            </a:r>
            <a:r>
              <a:rPr lang="fr-FR" dirty="0" smtClean="0"/>
              <a:t>euma.fr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sz="2000" dirty="0" smtClean="0"/>
              <a:t>Projet ANR </a:t>
            </a:r>
            <a:r>
              <a:rPr lang="fr-FR" sz="2000" dirty="0" err="1" smtClean="0"/>
              <a:t>Neuma</a:t>
            </a:r>
            <a:r>
              <a:rPr lang="fr-FR" sz="2000" dirty="0" smtClean="0"/>
              <a:t> : bibliothèque numérique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06455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" y="908721"/>
            <a:ext cx="90010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7077" y="3244334"/>
            <a:ext cx="1069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Neuma.fr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9912" y="5877272"/>
            <a:ext cx="1069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Neuma.fr</a:t>
            </a:r>
          </a:p>
        </p:txBody>
      </p:sp>
    </p:spTree>
    <p:extLst>
      <p:ext uri="{BB962C8B-B14F-4D97-AF65-F5344CB8AC3E}">
        <p14:creationId xmlns:p14="http://schemas.microsoft.com/office/powerpoint/2010/main" val="41228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249219" cy="492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36861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97855"/>
            <a:ext cx="67913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89686" y="6093296"/>
            <a:ext cx="104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neuma.fr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581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425" y="549275"/>
            <a:ext cx="11118850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67944" y="6311918"/>
            <a:ext cx="104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neuma.fr</a:t>
            </a:r>
            <a:endParaRPr lang="fr-FR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747963"/>
            <a:ext cx="59626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56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619125"/>
            <a:ext cx="7219950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037077" y="3244334"/>
            <a:ext cx="1069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Neuma.fr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7497" y="6309320"/>
            <a:ext cx="104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neuma.fr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42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59542" cy="452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986" y="548680"/>
            <a:ext cx="9417050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93281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92964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987824" y="6374687"/>
            <a:ext cx="327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</a:t>
            </a:r>
            <a:r>
              <a:rPr lang="fr-FR" dirty="0" smtClean="0"/>
              <a:t>nf.fr : quatre formats de notices</a:t>
            </a:r>
            <a:endParaRPr lang="fr-FR" dirty="0"/>
          </a:p>
        </p:txBody>
      </p:sp>
      <p:sp>
        <p:nvSpPr>
          <p:cNvPr id="5" name="Flèche gauche 4"/>
          <p:cNvSpPr/>
          <p:nvPr/>
        </p:nvSpPr>
        <p:spPr>
          <a:xfrm>
            <a:off x="3088679" y="3212976"/>
            <a:ext cx="1135683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2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0" y="476672"/>
            <a:ext cx="7073900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èche vers le haut 6"/>
          <p:cNvSpPr/>
          <p:nvPr/>
        </p:nvSpPr>
        <p:spPr>
          <a:xfrm>
            <a:off x="5436096" y="2708920"/>
            <a:ext cx="144016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39" y="277118"/>
            <a:ext cx="7219950" cy="572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38535" y="6381328"/>
            <a:ext cx="733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Global Chant </a:t>
            </a:r>
            <a:r>
              <a:rPr lang="fr-FR" dirty="0" err="1" smtClean="0"/>
              <a:t>Database</a:t>
            </a:r>
            <a:r>
              <a:rPr lang="fr-FR" dirty="0" smtClean="0"/>
              <a:t>, </a:t>
            </a:r>
            <a:r>
              <a:rPr lang="fr-FR" dirty="0" err="1" smtClean="0"/>
              <a:t>Hymn</a:t>
            </a:r>
            <a:r>
              <a:rPr lang="fr-FR" dirty="0" smtClean="0"/>
              <a:t> tunes index et tant d’autres. Mais pas IMSLP…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622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15616" y="953426"/>
            <a:ext cx="64087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400" dirty="0" smtClean="0"/>
              <a:t>L’idée de départ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400" dirty="0" smtClean="0"/>
              <a:t>Deux bases différentes à partir de la même idée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2400" dirty="0" smtClean="0"/>
              <a:t>Pourquoi </a:t>
            </a:r>
            <a:r>
              <a:rPr lang="fr-FR" sz="2400" dirty="0" err="1" smtClean="0"/>
              <a:t>musicxml</a:t>
            </a:r>
            <a:r>
              <a:rPr lang="fr-FR" sz="2400" dirty="0" smtClean="0"/>
              <a:t>? 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2400" dirty="0" smtClean="0"/>
              <a:t>Que peut on en faire?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400" dirty="0" smtClean="0"/>
              <a:t>Recherche, stockage, indexation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400" dirty="0" smtClean="0"/>
              <a:t>Analyse - </a:t>
            </a:r>
            <a:r>
              <a:rPr lang="fr-FR" sz="2400" i="1" dirty="0" smtClean="0"/>
              <a:t>Carnet de Notes </a:t>
            </a:r>
            <a:r>
              <a:rPr lang="fr-FR" i="1" dirty="0" smtClean="0"/>
              <a:t>en ligne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2400" dirty="0" smtClean="0"/>
              <a:t>Analyser pourquoi? : exemples de résultats</a:t>
            </a:r>
          </a:p>
          <a:p>
            <a:pPr marL="285750" indent="-285750">
              <a:buFont typeface="Arial" pitchFamily="34" charset="0"/>
              <a:buChar char="•"/>
            </a:pPr>
            <a:endParaRPr lang="fr-FR" i="1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1073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En termes de recherche et d’indexation mélodique, plusieurs méthodes approximatives, dont la précision des réponses importe finalement peu : </a:t>
            </a:r>
          </a:p>
          <a:p>
            <a:pPr lvl="2"/>
            <a:r>
              <a:rPr lang="fr-FR" dirty="0" smtClean="0"/>
              <a:t>Code Parsons (Up,  Down, Up, Down, Up,  Down</a:t>
            </a:r>
            <a:r>
              <a:rPr lang="fr-FR" dirty="0"/>
              <a:t> </a:t>
            </a:r>
            <a:r>
              <a:rPr lang="fr-FR" dirty="0" smtClean="0"/>
              <a:t>: UDUDUDUUU)</a:t>
            </a:r>
          </a:p>
          <a:p>
            <a:pPr lvl="2"/>
            <a:r>
              <a:rPr lang="fr-FR" dirty="0" err="1" smtClean="0"/>
              <a:t>Query</a:t>
            </a:r>
            <a:r>
              <a:rPr lang="fr-FR" dirty="0" smtClean="0"/>
              <a:t> by </a:t>
            </a:r>
            <a:r>
              <a:rPr lang="fr-FR" dirty="0" err="1" smtClean="0"/>
              <a:t>humming</a:t>
            </a:r>
            <a:r>
              <a:rPr lang="fr-FR" dirty="0" smtClean="0"/>
              <a:t>…</a:t>
            </a:r>
            <a:r>
              <a:rPr lang="fr-FR" dirty="0" err="1" smtClean="0"/>
              <a:t>Shazam</a:t>
            </a:r>
            <a:r>
              <a:rPr lang="fr-FR" dirty="0" smtClean="0"/>
              <a:t>…</a:t>
            </a:r>
          </a:p>
          <a:p>
            <a:r>
              <a:rPr lang="fr-FR" dirty="0" err="1" smtClean="0"/>
              <a:t>Musicxml</a:t>
            </a:r>
            <a:r>
              <a:rPr lang="fr-FR" dirty="0" smtClean="0"/>
              <a:t>, problématique inverse : données exactes, approximations et calculs à programmer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14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5740"/>
            <a:ext cx="2756334" cy="223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460508" cy="239445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43182"/>
            <a:ext cx="2806318" cy="376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èche droite 2"/>
          <p:cNvSpPr/>
          <p:nvPr/>
        </p:nvSpPr>
        <p:spPr>
          <a:xfrm>
            <a:off x="3491880" y="1303040"/>
            <a:ext cx="864096" cy="154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angle droit à deux pointes 4"/>
          <p:cNvSpPr/>
          <p:nvPr/>
        </p:nvSpPr>
        <p:spPr>
          <a:xfrm>
            <a:off x="7596336" y="3068960"/>
            <a:ext cx="576064" cy="79208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164288" y="5157192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Fichier </a:t>
            </a:r>
            <a:r>
              <a:rPr lang="fr-FR" dirty="0" err="1" smtClean="0"/>
              <a:t>xml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7194685" y="5805264"/>
            <a:ext cx="2024016" cy="986046"/>
            <a:chOff x="7194685" y="5805264"/>
            <a:chExt cx="2024016" cy="986046"/>
          </a:xfrm>
        </p:grpSpPr>
        <p:sp>
          <p:nvSpPr>
            <p:cNvPr id="8" name="Virage 7"/>
            <p:cNvSpPr/>
            <p:nvPr/>
          </p:nvSpPr>
          <p:spPr>
            <a:xfrm>
              <a:off x="7380312" y="5805264"/>
              <a:ext cx="1584176" cy="576064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194685" y="6421978"/>
              <a:ext cx="2024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Vers </a:t>
              </a:r>
              <a:r>
                <a:rPr lang="fr-FR" dirty="0" err="1" smtClean="0"/>
                <a:t>Carnetdenotes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95770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476" y="0"/>
            <a:ext cx="5070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Carnet de Notes :  Chargement d’une pièce </a:t>
            </a:r>
          </a:p>
          <a:p>
            <a:r>
              <a:rPr lang="fr-FR" dirty="0"/>
              <a:t>	</a:t>
            </a:r>
            <a:r>
              <a:rPr lang="fr-FR" dirty="0" smtClean="0"/>
              <a:t>	carnetdenotes.paris-sorbonne.fr</a:t>
            </a:r>
            <a:endParaRPr lang="fr-FR" dirty="0"/>
          </a:p>
        </p:txBody>
      </p:sp>
      <p:pic>
        <p:nvPicPr>
          <p:cNvPr id="3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92896"/>
            <a:ext cx="8352928" cy="399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108"/>
            <a:ext cx="7556500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0"/>
          <a:stretch>
            <a:fillRect/>
          </a:stretch>
        </p:blipFill>
        <p:spPr bwMode="auto">
          <a:xfrm>
            <a:off x="683568" y="764108"/>
            <a:ext cx="7446962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66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250950"/>
            <a:ext cx="575945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260648"/>
            <a:ext cx="5160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Carnet de Notes </a:t>
            </a:r>
            <a:r>
              <a:rPr lang="fr-FR" dirty="0" smtClean="0"/>
              <a:t>: uploader, afficher et faire entendre</a:t>
            </a:r>
            <a:endParaRPr lang="fr-FR" dirty="0"/>
          </a:p>
          <a:p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1692275" y="1250950"/>
            <a:ext cx="6035719" cy="4428634"/>
            <a:chOff x="1719435" y="1250950"/>
            <a:chExt cx="6035719" cy="4428634"/>
          </a:xfrm>
        </p:grpSpPr>
        <p:pic>
          <p:nvPicPr>
            <p:cNvPr id="3" name="Imag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435" y="1250950"/>
              <a:ext cx="6035719" cy="4428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1571865"/>
              <a:ext cx="348691" cy="293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770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Carnet de notes : Recherche de texte</a:t>
            </a:r>
            <a:endParaRPr lang="fr-FR" sz="2000" dirty="0" smtClean="0">
              <a:solidFill>
                <a:srgbClr val="FFFF00"/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066800"/>
            <a:ext cx="6229350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ZoneTexte 1"/>
          <p:cNvSpPr txBox="1">
            <a:spLocks noChangeArrowheads="1"/>
          </p:cNvSpPr>
          <p:nvPr/>
        </p:nvSpPr>
        <p:spPr bwMode="auto">
          <a:xfrm>
            <a:off x="2339975" y="6237288"/>
            <a:ext cx="3713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fr-FR" dirty="0"/>
              <a:t>…et recherche mélodique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066800"/>
            <a:ext cx="6186487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779"/>
            <a:ext cx="9151938" cy="529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71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7056784" cy="555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332656"/>
            <a:ext cx="5372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Examen quantitatif d’une mélodie…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30" y="1340768"/>
            <a:ext cx="6035719" cy="442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979712" y="1628800"/>
            <a:ext cx="255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Outils d’analyse : molette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0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17232"/>
            <a:ext cx="9144000" cy="838200"/>
          </a:xfrm>
        </p:spPr>
        <p:txBody>
          <a:bodyPr>
            <a:normAutofit/>
          </a:bodyPr>
          <a:lstStyle/>
          <a:p>
            <a:pPr eaLnBrk="1" hangingPunct="1"/>
            <a:endParaRPr lang="fr-FR" sz="3600" dirty="0" smtClean="0"/>
          </a:p>
        </p:txBody>
      </p:sp>
      <p:pic>
        <p:nvPicPr>
          <p:cNvPr id="26627" name="Picture 3" descr="a la claire fontaine parti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0175"/>
            <a:ext cx="7522530" cy="332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915816" y="517322"/>
            <a:ext cx="1991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…connue…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7271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 descr="Vanuatu Hamalinguw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1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56176" y="2654676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Vanuatu: « </a:t>
            </a:r>
            <a:r>
              <a:rPr lang="fr-FR" dirty="0" err="1" smtClean="0"/>
              <a:t>Hamalinguwe</a:t>
            </a:r>
            <a:r>
              <a:rPr lang="fr-FR" dirty="0" smtClean="0"/>
              <a:t> »,</a:t>
            </a:r>
            <a:r>
              <a:rPr lang="fr-FR" dirty="0" smtClean="0">
                <a:latin typeface="Times New Roman" pitchFamily="1" charset="0"/>
              </a:rPr>
              <a:t> </a:t>
            </a:r>
            <a:r>
              <a:rPr lang="fr-FR" dirty="0" smtClean="0"/>
              <a:t>transcription (Monika Stern 2002)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77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histogramme Hamalinguw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69950"/>
            <a:ext cx="74676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259632" y="404664"/>
            <a:ext cx="227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Histogramme Vanuatu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77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1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(Différentes versions de </a:t>
            </a:r>
            <a:r>
              <a:rPr lang="fr-FR" sz="1800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Monika</a:t>
            </a:r>
            <a:r>
              <a:rPr lang="fr-FR" sz="1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(macro) disponibles sur le site Patrimoines et Langages Musicaux)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6950"/>
            <a:ext cx="7162800" cy="486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ZoneTexte 1"/>
          <p:cNvSpPr txBox="1">
            <a:spLocks noChangeArrowheads="1"/>
          </p:cNvSpPr>
          <p:nvPr/>
        </p:nvSpPr>
        <p:spPr bwMode="auto">
          <a:xfrm>
            <a:off x="468313" y="5876925"/>
            <a:ext cx="82851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pPr algn="ctr"/>
            <a:r>
              <a:rPr lang="fr-FR" dirty="0"/>
              <a:t>Macro Monika d’appariement pentatonique, heptatonique…</a:t>
            </a:r>
          </a:p>
          <a:p>
            <a:pPr algn="ctr"/>
            <a:r>
              <a:rPr lang="fr-FR" dirty="0"/>
              <a:t>Scores relatifs, sur chaque degré</a:t>
            </a:r>
          </a:p>
        </p:txBody>
      </p:sp>
      <p:sp>
        <p:nvSpPr>
          <p:cNvPr id="2" name="Flèche gauche 1"/>
          <p:cNvSpPr/>
          <p:nvPr/>
        </p:nvSpPr>
        <p:spPr>
          <a:xfrm>
            <a:off x="7740352" y="1772816"/>
            <a:ext cx="864096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 gauche 2"/>
          <p:cNvSpPr/>
          <p:nvPr/>
        </p:nvSpPr>
        <p:spPr>
          <a:xfrm>
            <a:off x="7740352" y="1988840"/>
            <a:ext cx="1013123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gauche 3"/>
          <p:cNvSpPr/>
          <p:nvPr/>
        </p:nvSpPr>
        <p:spPr>
          <a:xfrm>
            <a:off x="7721352" y="2707318"/>
            <a:ext cx="864096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gauche 4"/>
          <p:cNvSpPr/>
          <p:nvPr/>
        </p:nvSpPr>
        <p:spPr>
          <a:xfrm>
            <a:off x="7596336" y="3367134"/>
            <a:ext cx="100811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arenthèses 5"/>
          <p:cNvSpPr/>
          <p:nvPr/>
        </p:nvSpPr>
        <p:spPr>
          <a:xfrm>
            <a:off x="4205520" y="2636912"/>
            <a:ext cx="510496" cy="21602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enthèses 6"/>
          <p:cNvSpPr/>
          <p:nvPr/>
        </p:nvSpPr>
        <p:spPr>
          <a:xfrm>
            <a:off x="4211960" y="3356992"/>
            <a:ext cx="504056" cy="21602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2411760" y="5032600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gauche 8"/>
          <p:cNvSpPr/>
          <p:nvPr/>
        </p:nvSpPr>
        <p:spPr>
          <a:xfrm>
            <a:off x="6876256" y="5274916"/>
            <a:ext cx="978408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9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smtClean="0"/>
              <a:t>Carnet de Notes </a:t>
            </a:r>
            <a:r>
              <a:rPr lang="fr-FR" dirty="0" smtClean="0"/>
              <a:t>: </a:t>
            </a:r>
          </a:p>
          <a:p>
            <a:pPr marL="0" indent="0" algn="r">
              <a:buNone/>
            </a:pPr>
            <a:r>
              <a:rPr lang="fr-FR" sz="2800" dirty="0" smtClean="0"/>
              <a:t>carnetdenotes.paris-sorbonne.fr </a:t>
            </a:r>
          </a:p>
          <a:p>
            <a:pPr marL="0" indent="0" algn="r">
              <a:buNone/>
            </a:pPr>
            <a:r>
              <a:rPr lang="fr-FR" sz="2800" dirty="0" smtClean="0"/>
              <a:t>et site miroir psautiers.org</a:t>
            </a:r>
          </a:p>
          <a:p>
            <a:endParaRPr lang="fr-FR" sz="2800" dirty="0"/>
          </a:p>
          <a:p>
            <a:r>
              <a:rPr lang="fr-FR" i="1" dirty="0" err="1" smtClean="0"/>
              <a:t>Neuma</a:t>
            </a:r>
            <a:r>
              <a:rPr lang="fr-FR" i="1" dirty="0" smtClean="0"/>
              <a:t> </a:t>
            </a:r>
            <a:r>
              <a:rPr lang="fr-FR" dirty="0" smtClean="0"/>
              <a:t>: </a:t>
            </a:r>
          </a:p>
          <a:p>
            <a:pPr marL="0" indent="0" algn="r">
              <a:buNone/>
            </a:pPr>
            <a:r>
              <a:rPr lang="fr-FR" sz="2800" dirty="0" smtClean="0"/>
              <a:t>neuma.fr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8920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653760" y="387000"/>
            <a:ext cx="7837200" cy="1130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buFont typeface="Arial"/>
              <a:buChar char="•"/>
            </a:pPr>
            <a:r>
              <a:rPr lang="fr-FR" sz="2600"/>
              <a:t>Monika et Monika pondéré</a:t>
            </a:r>
            <a:endParaRPr/>
          </a:p>
        </p:txBody>
      </p:sp>
      <p:sp>
        <p:nvSpPr>
          <p:cNvPr id="277" name="TextShape 2"/>
          <p:cNvSpPr txBox="1"/>
          <p:nvPr/>
        </p:nvSpPr>
        <p:spPr>
          <a:xfrm>
            <a:off x="762840" y="1891800"/>
            <a:ext cx="3744000" cy="2652840"/>
          </a:xfrm>
          <a:prstGeom prst="rect">
            <a:avLst/>
          </a:prstGeom>
        </p:spPr>
        <p:txBody>
          <a:bodyPr lIns="0" tIns="28080" rIns="0" bIns="0"/>
          <a:lstStyle/>
          <a:p>
            <a:pPr>
              <a:buFont typeface="Arial"/>
              <a:buChar char="•"/>
            </a:pPr>
            <a:r>
              <a:rPr lang="fr-FR" sz="2000"/>
              <a:t>Approche Monika : </a:t>
            </a:r>
            <a:endParaRPr/>
          </a:p>
          <a:p>
            <a:pPr>
              <a:buFont typeface="Arial"/>
              <a:buChar char="•"/>
            </a:pPr>
            <a:r>
              <a:rPr lang="fr-FR" sz="2000"/>
              <a:t>C= durée de toutes les notes d'une gamme/ durée de la musique</a:t>
            </a:r>
            <a:r>
              <a:rPr lang="fr-FR"/>
              <a:t> </a:t>
            </a:r>
            <a:endParaRPr/>
          </a:p>
          <a:p>
            <a:pPr>
              <a:buFont typeface="Arial"/>
              <a:buChar char="•"/>
            </a:pPr>
            <a:endParaRPr/>
          </a:p>
          <a:p>
            <a:pPr>
              <a:buSzPct val="45000"/>
              <a:buFont typeface="Arial"/>
              <a:buChar char="•"/>
            </a:pPr>
            <a:endParaRPr/>
          </a:p>
        </p:txBody>
      </p:sp>
      <p:sp>
        <p:nvSpPr>
          <p:cNvPr id="278" name="CustomShape 3"/>
          <p:cNvSpPr/>
          <p:nvPr/>
        </p:nvSpPr>
        <p:spPr>
          <a:xfrm>
            <a:off x="718200" y="3971520"/>
            <a:ext cx="3809160" cy="1841760"/>
          </a:xfrm>
          <a:prstGeom prst="rect">
            <a:avLst/>
          </a:prstGeom>
        </p:spPr>
        <p:txBody>
          <a:bodyPr lIns="0" tIns="28080" rIns="0" bIns="0"/>
          <a:lstStyle/>
          <a:p>
            <a:pPr>
              <a:buFont typeface="Arial"/>
              <a:buChar char="•"/>
            </a:pPr>
            <a:r>
              <a:rPr lang="fr-FR" sz="2000" dirty="0">
                <a:solidFill>
                  <a:srgbClr val="006B6B"/>
                </a:solidFill>
                <a:ea typeface="Arial Unicode MS"/>
              </a:rPr>
              <a:t>Corrélation (Monika pondéré): </a:t>
            </a:r>
            <a:endParaRPr dirty="0"/>
          </a:p>
          <a:p>
            <a:pPr>
              <a:buFont typeface="Arial"/>
              <a:buChar char="•"/>
            </a:pPr>
            <a:r>
              <a:rPr lang="fr-FR" sz="2000" dirty="0" smtClean="0">
                <a:solidFill>
                  <a:srgbClr val="006B6B"/>
                </a:solidFill>
                <a:ea typeface="Arial Unicode MS"/>
              </a:rPr>
              <a:t>Tient </a:t>
            </a:r>
            <a:r>
              <a:rPr lang="fr-FR" sz="2000" dirty="0">
                <a:solidFill>
                  <a:srgbClr val="006B6B"/>
                </a:solidFill>
                <a:ea typeface="Arial Unicode MS"/>
              </a:rPr>
              <a:t>compte de la proportion des notes</a:t>
            </a:r>
            <a:endParaRPr dirty="0"/>
          </a:p>
          <a:p>
            <a:pPr>
              <a:buFont typeface="Arial"/>
              <a:buChar char="•"/>
            </a:pPr>
            <a:r>
              <a:rPr lang="fr-FR" sz="2000" dirty="0">
                <a:solidFill>
                  <a:srgbClr val="006B6B"/>
                </a:solidFill>
                <a:ea typeface="Arial Unicode MS"/>
              </a:rPr>
              <a:t>C= 1 – (</a:t>
            </a:r>
            <a:r>
              <a:rPr lang="fr-FR" sz="2000" dirty="0" err="1">
                <a:solidFill>
                  <a:srgbClr val="006B6B"/>
                </a:solidFill>
                <a:ea typeface="Arial Unicode MS"/>
              </a:rPr>
              <a:t>theta</a:t>
            </a:r>
            <a:r>
              <a:rPr lang="fr-FR" sz="2000" dirty="0">
                <a:solidFill>
                  <a:srgbClr val="006B6B"/>
                </a:solidFill>
                <a:ea typeface="Arial Unicode MS"/>
              </a:rPr>
              <a:t>/ </a:t>
            </a:r>
            <a:r>
              <a:rPr lang="fr-FR" sz="2000" dirty="0" err="1">
                <a:solidFill>
                  <a:srgbClr val="006B6B"/>
                </a:solidFill>
                <a:ea typeface="Arial Unicode MS"/>
              </a:rPr>
              <a:t>theta_max</a:t>
            </a:r>
            <a:r>
              <a:rPr lang="fr-FR" sz="2000" dirty="0">
                <a:solidFill>
                  <a:srgbClr val="006B6B"/>
                </a:solidFill>
                <a:ea typeface="Arial Unicode MS"/>
              </a:rPr>
              <a:t> ) </a:t>
            </a:r>
            <a:r>
              <a:rPr lang="fr-FR" sz="3200" dirty="0">
                <a:solidFill>
                  <a:srgbClr val="006B6B"/>
                </a:solidFill>
                <a:ea typeface="Arial Unicode MS"/>
              </a:rPr>
              <a:t> </a:t>
            </a:r>
            <a:endParaRPr dirty="0"/>
          </a:p>
        </p:txBody>
      </p:sp>
      <p:pic>
        <p:nvPicPr>
          <p:cNvPr id="279" name="Image 278"/>
          <p:cNvPicPr/>
          <p:nvPr/>
        </p:nvPicPr>
        <p:blipFill>
          <a:blip r:embed="rId2"/>
          <a:stretch>
            <a:fillRect/>
          </a:stretch>
        </p:blipFill>
        <p:spPr>
          <a:xfrm>
            <a:off x="4703040" y="1893600"/>
            <a:ext cx="3462120" cy="404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7569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653760" y="387000"/>
            <a:ext cx="7837200" cy="113076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buFont typeface="Arial"/>
              <a:buChar char="•"/>
            </a:pPr>
            <a:r>
              <a:rPr lang="fr-FR"/>
              <a:t>Comparaison des deux modes</a:t>
            </a:r>
            <a:endParaRPr/>
          </a:p>
        </p:txBody>
      </p:sp>
      <p:pic>
        <p:nvPicPr>
          <p:cNvPr id="281" name="Image 280"/>
          <p:cNvPicPr/>
          <p:nvPr/>
        </p:nvPicPr>
        <p:blipFill>
          <a:blip r:embed="rId2"/>
          <a:stretch>
            <a:fillRect/>
          </a:stretch>
        </p:blipFill>
        <p:spPr>
          <a:xfrm>
            <a:off x="653760" y="2370240"/>
            <a:ext cx="3744000" cy="2825640"/>
          </a:xfrm>
          <a:prstGeom prst="rect">
            <a:avLst/>
          </a:prstGeom>
        </p:spPr>
      </p:pic>
      <p:pic>
        <p:nvPicPr>
          <p:cNvPr id="282" name="Image 281"/>
          <p:cNvPicPr/>
          <p:nvPr/>
        </p:nvPicPr>
        <p:blipFill>
          <a:blip r:embed="rId3"/>
          <a:stretch>
            <a:fillRect/>
          </a:stretch>
        </p:blipFill>
        <p:spPr>
          <a:xfrm>
            <a:off x="4585320" y="2370240"/>
            <a:ext cx="3744000" cy="282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74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endParaRPr lang="fr-FR" sz="4000" dirty="0" smtClean="0">
              <a:solidFill>
                <a:srgbClr val="FFFF00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806450"/>
            <a:ext cx="6978650" cy="589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ZoneTexte 1"/>
          <p:cNvSpPr txBox="1">
            <a:spLocks noChangeArrowheads="1"/>
          </p:cNvSpPr>
          <p:nvPr/>
        </p:nvSpPr>
        <p:spPr bwMode="auto">
          <a:xfrm>
            <a:off x="3276600" y="5449888"/>
            <a:ext cx="4432300" cy="738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pPr algn="ctr"/>
            <a:r>
              <a:rPr lang="fr-FR" dirty="0"/>
              <a:t>De nombreux calculs possibles</a:t>
            </a:r>
          </a:p>
          <a:p>
            <a:pPr algn="ctr"/>
            <a:r>
              <a:rPr lang="fr-FR" sz="1800" dirty="0"/>
              <a:t>←Ici succession note/intervalle</a:t>
            </a:r>
          </a:p>
        </p:txBody>
      </p:sp>
    </p:spTree>
    <p:extLst>
      <p:ext uri="{BB962C8B-B14F-4D97-AF65-F5344CB8AC3E}">
        <p14:creationId xmlns:p14="http://schemas.microsoft.com/office/powerpoint/2010/main" val="30411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43" b="59753"/>
          <a:stretch>
            <a:fillRect/>
          </a:stretch>
        </p:blipFill>
        <p:spPr bwMode="auto">
          <a:xfrm>
            <a:off x="3492500" y="1125538"/>
            <a:ext cx="243205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1"/>
          <p:cNvSpPr txBox="1">
            <a:spLocks noChangeArrowheads="1"/>
          </p:cNvSpPr>
          <p:nvPr/>
        </p:nvSpPr>
        <p:spPr bwMode="auto">
          <a:xfrm>
            <a:off x="3276600" y="4581525"/>
            <a:ext cx="3128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1" charset="-128"/>
              </a:defRPr>
            </a:lvl9pPr>
          </a:lstStyle>
          <a:p>
            <a:r>
              <a:rPr lang="fr-FR" dirty="0"/>
              <a:t>Succession note/note</a:t>
            </a:r>
          </a:p>
        </p:txBody>
      </p:sp>
    </p:spTree>
    <p:extLst>
      <p:ext uri="{BB962C8B-B14F-4D97-AF65-F5344CB8AC3E}">
        <p14:creationId xmlns:p14="http://schemas.microsoft.com/office/powerpoint/2010/main" val="39577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istogramme a la claire fonta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43000"/>
            <a:ext cx="546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a la claire fontaine diagramme mélodique ferm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1143000"/>
            <a:ext cx="5380037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7664" y="594928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Les liaisons marquent les mouvements fréquents (&gt;2)</a:t>
            </a:r>
          </a:p>
          <a:p>
            <a:pPr algn="ctr"/>
            <a:r>
              <a:rPr lang="fr-FR" dirty="0"/>
              <a:t>Les liaisons par au-dessus marquent les mouvements ascendants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71600" y="548680"/>
            <a:ext cx="643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Application possible de la table de succession des notes entre elles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423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0011"/>
            <a:ext cx="3676650" cy="514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57386"/>
            <a:ext cx="4200525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72" y="840011"/>
            <a:ext cx="42957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775835" y="5183584"/>
            <a:ext cx="3821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«il en allait de mal en pis…j’ai fait </a:t>
            </a:r>
          </a:p>
          <a:p>
            <a:r>
              <a:rPr lang="fr-FR" dirty="0" smtClean="0"/>
              <a:t>…d’autres chants aux psaumes </a:t>
            </a:r>
          </a:p>
          <a:p>
            <a:r>
              <a:rPr lang="fr-FR" dirty="0" err="1" smtClean="0"/>
              <a:t>esquels</a:t>
            </a:r>
            <a:r>
              <a:rPr lang="fr-FR" dirty="0" smtClean="0"/>
              <a:t> on discordait ainsi…</a:t>
            </a:r>
            <a:endParaRPr lang="fr-FR" dirty="0"/>
          </a:p>
        </p:txBody>
      </p:sp>
      <p:sp>
        <p:nvSpPr>
          <p:cNvPr id="3" name="Flèche gauche 2"/>
          <p:cNvSpPr/>
          <p:nvPr/>
        </p:nvSpPr>
        <p:spPr>
          <a:xfrm>
            <a:off x="8692589" y="3429000"/>
            <a:ext cx="283458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860271" y="128323"/>
            <a:ext cx="3702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Quelques cas : Genève 1551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5770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600" dirty="0" smtClean="0"/>
              <a:t> Cas 1 : Histogramme Genève</a:t>
            </a:r>
            <a:endParaRPr lang="fr-FR" sz="3200" dirty="0" smtClean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000" dirty="0"/>
              <a:t>Genève: « Psaume 25 », 1539 (</a:t>
            </a:r>
            <a:r>
              <a:rPr lang="fr-FR" sz="2000" dirty="0" err="1"/>
              <a:t>Tacaille</a:t>
            </a:r>
            <a:r>
              <a:rPr lang="fr-FR" sz="2000" dirty="0"/>
              <a:t>)</a:t>
            </a:r>
          </a:p>
        </p:txBody>
      </p:sp>
      <p:pic>
        <p:nvPicPr>
          <p:cNvPr id="37892" name="Picture 5" descr="ghfdjjga - c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38250"/>
            <a:ext cx="838200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381000" y="5638800"/>
            <a:ext cx="838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dirty="0"/>
              <a:t>La note encadrée (</a:t>
            </a:r>
            <a:r>
              <a:rPr lang="fr-FR" i="1" dirty="0"/>
              <a:t>la</a:t>
            </a:r>
            <a:r>
              <a:rPr lang="fr-FR" dirty="0"/>
              <a:t>) est la finale (sous </a:t>
            </a:r>
            <a:r>
              <a:rPr lang="fr-FR" dirty="0" smtClean="0"/>
              <a:t>Excel</a:t>
            </a:r>
            <a:r>
              <a:rPr lang="fr-FR" sz="900" baseline="30000" dirty="0" smtClean="0"/>
              <a:t>®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81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92696"/>
            <a:ext cx="3764606" cy="196613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71240"/>
            <a:ext cx="3764606" cy="196613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17032"/>
            <a:ext cx="3764606" cy="196613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347864" y="6453336"/>
            <a:ext cx="451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Cas 1 : Genève, 1551, évolution du psaume 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77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42938"/>
            <a:ext cx="845820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79712" y="273606"/>
            <a:ext cx="459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Mélodies classées en mi authente </a:t>
            </a:r>
            <a:r>
              <a:rPr lang="fr-FR" i="1" dirty="0" smtClean="0"/>
              <a:t>Liber </a:t>
            </a:r>
            <a:r>
              <a:rPr lang="fr-FR" i="1" dirty="0" err="1"/>
              <a:t>u</a:t>
            </a:r>
            <a:r>
              <a:rPr lang="fr-FR" i="1" dirty="0" err="1" smtClean="0"/>
              <a:t>sualis</a:t>
            </a:r>
            <a:endParaRPr lang="fr-FR" i="1" dirty="0"/>
          </a:p>
        </p:txBody>
      </p:sp>
      <p:sp>
        <p:nvSpPr>
          <p:cNvPr id="5" name="Rectangle 4"/>
          <p:cNvSpPr/>
          <p:nvPr/>
        </p:nvSpPr>
        <p:spPr>
          <a:xfrm>
            <a:off x="3207002" y="6309320"/>
            <a:ext cx="2140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Cas 1 : Genève, 1551</a:t>
            </a:r>
          </a:p>
        </p:txBody>
      </p:sp>
    </p:spTree>
    <p:extLst>
      <p:ext uri="{BB962C8B-B14F-4D97-AF65-F5344CB8AC3E}">
        <p14:creationId xmlns:p14="http://schemas.microsoft.com/office/powerpoint/2010/main" val="7418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92696"/>
            <a:ext cx="3764606" cy="196613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71240"/>
            <a:ext cx="3764606" cy="196613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2" y="3717032"/>
            <a:ext cx="3764606" cy="196613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927737" y="4869160"/>
            <a:ext cx="1889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…</a:t>
            </a:r>
            <a:r>
              <a:rPr lang="fr-FR" sz="2400" dirty="0" err="1" smtClean="0"/>
              <a:t>Tonalisation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769701" y="2812286"/>
            <a:ext cx="319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Déplacement de la finale vers </a:t>
            </a:r>
            <a:r>
              <a:rPr lang="fr-FR" i="1" dirty="0" smtClean="0"/>
              <a:t>ré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252738" y="4305119"/>
            <a:ext cx="3095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Apparition d’un second pôle </a:t>
            </a:r>
            <a:r>
              <a:rPr lang="fr-FR" i="1" dirty="0" smtClean="0"/>
              <a:t>la</a:t>
            </a:r>
            <a:endParaRPr lang="fr-FR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909933" y="2777167"/>
            <a:ext cx="287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Allure étrange…autre origine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501931" y="6021288"/>
            <a:ext cx="2140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Cas 1 : Genève, 1551</a:t>
            </a:r>
          </a:p>
        </p:txBody>
      </p:sp>
    </p:spTree>
    <p:extLst>
      <p:ext uri="{BB962C8B-B14F-4D97-AF65-F5344CB8AC3E}">
        <p14:creationId xmlns:p14="http://schemas.microsoft.com/office/powerpoint/2010/main" val="17266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53761" y="489651"/>
            <a:ext cx="7837920" cy="928898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fr-FR"/>
              <a:t>Pourquoi le MusicXML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3925440" cy="4470229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fr-FR" sz="2900"/>
              <a:t>Format léger, sous forme de texte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00" y="1653294"/>
            <a:ext cx="4309920" cy="442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23490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2800" dirty="0" smtClean="0"/>
              <a:t>Cas 2 : Chine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6156325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600" dirty="0"/>
              <a:t>Jiang </a:t>
            </a:r>
            <a:r>
              <a:rPr lang="fr-FR" sz="1600" dirty="0" err="1"/>
              <a:t>Kui</a:t>
            </a:r>
            <a:r>
              <a:rPr lang="fr-FR" sz="1600" dirty="0"/>
              <a:t> </a:t>
            </a:r>
            <a:r>
              <a:rPr lang="ja-JP" altLang="fr-FR" sz="1600" dirty="0">
                <a:ea typeface="新細明體" pitchFamily="1" charset="-120"/>
              </a:rPr>
              <a:t>姜夔</a:t>
            </a:r>
            <a:r>
              <a:rPr lang="fr-FR" sz="1600" dirty="0">
                <a:ea typeface="新細明體" pitchFamily="1" charset="-120"/>
              </a:rPr>
              <a:t>, </a:t>
            </a:r>
            <a:r>
              <a:rPr lang="fr-FR" sz="1600" i="1" dirty="0" err="1">
                <a:ea typeface="新細明體" pitchFamily="1" charset="-120"/>
              </a:rPr>
              <a:t>Yumei</a:t>
            </a:r>
            <a:r>
              <a:rPr lang="fr-FR" sz="1600" i="1" dirty="0">
                <a:ea typeface="新細明體" pitchFamily="1" charset="-120"/>
              </a:rPr>
              <a:t> </a:t>
            </a:r>
            <a:r>
              <a:rPr lang="fr-FR" sz="1600" i="1" dirty="0" err="1">
                <a:ea typeface="新細明體" pitchFamily="1" charset="-120"/>
              </a:rPr>
              <a:t>ling</a:t>
            </a:r>
            <a:r>
              <a:rPr lang="fr-FR" sz="1600" dirty="0">
                <a:ea typeface="新細明體" pitchFamily="1" charset="-120"/>
              </a:rPr>
              <a:t> </a:t>
            </a:r>
            <a:r>
              <a:rPr lang="ja-JP" altLang="fr-FR" sz="1600" dirty="0">
                <a:ea typeface="新細明體" pitchFamily="1" charset="-120"/>
              </a:rPr>
              <a:t>玉梅令</a:t>
            </a:r>
            <a:r>
              <a:rPr lang="fr-FR" altLang="ja-JP" sz="1600" dirty="0">
                <a:ea typeface="新細明體" pitchFamily="1" charset="-120"/>
              </a:rPr>
              <a:t> (</a:t>
            </a:r>
            <a:r>
              <a:rPr lang="fr-FR" sz="1600" dirty="0">
                <a:ea typeface="新細明體" pitchFamily="1" charset="-120"/>
              </a:rPr>
              <a:t>Sur ordre de la prune de jade), </a:t>
            </a:r>
            <a:r>
              <a:rPr lang="fr-FR" sz="1600" i="1" dirty="0" err="1">
                <a:ea typeface="新細明體" pitchFamily="1" charset="-120"/>
              </a:rPr>
              <a:t>Baishi</a:t>
            </a:r>
            <a:r>
              <a:rPr lang="fr-FR" sz="1600" i="1" dirty="0">
                <a:ea typeface="新細明體" pitchFamily="1" charset="-120"/>
              </a:rPr>
              <a:t> </a:t>
            </a:r>
            <a:r>
              <a:rPr lang="fr-FR" sz="1600" i="1" dirty="0" err="1">
                <a:ea typeface="新細明體" pitchFamily="1" charset="-120"/>
              </a:rPr>
              <a:t>Daoren</a:t>
            </a:r>
            <a:r>
              <a:rPr lang="fr-FR" sz="1600" i="1" dirty="0">
                <a:ea typeface="新細明體" pitchFamily="1" charset="-120"/>
              </a:rPr>
              <a:t> </a:t>
            </a:r>
            <a:r>
              <a:rPr lang="fr-FR" sz="1600" i="1" dirty="0" err="1">
                <a:ea typeface="新細明體" pitchFamily="1" charset="-120"/>
              </a:rPr>
              <a:t>gequ</a:t>
            </a:r>
            <a:r>
              <a:rPr lang="fr-FR" sz="1600" dirty="0">
                <a:ea typeface="新細明體" pitchFamily="1" charset="-120"/>
              </a:rPr>
              <a:t> </a:t>
            </a:r>
            <a:r>
              <a:rPr lang="ja-JP" altLang="fr-FR" sz="1600" dirty="0">
                <a:ea typeface="新細明體" pitchFamily="1" charset="-120"/>
              </a:rPr>
              <a:t>白石道人歌曲</a:t>
            </a:r>
            <a:r>
              <a:rPr lang="fr-FR" altLang="ja-JP" sz="1600" dirty="0">
                <a:ea typeface="新細明體" pitchFamily="1" charset="-120"/>
              </a:rPr>
              <a:t> </a:t>
            </a:r>
            <a:r>
              <a:rPr lang="fr-FR" sz="1600" dirty="0">
                <a:ea typeface="新細明體" pitchFamily="1" charset="-120"/>
              </a:rPr>
              <a:t>(Chants du taoïste à la Pierre blanche), 1202</a:t>
            </a:r>
          </a:p>
        </p:txBody>
      </p:sp>
      <p:pic>
        <p:nvPicPr>
          <p:cNvPr id="48132" name="Picture 5" descr="Yumei ling ori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685800"/>
            <a:ext cx="37750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7" descr="Jiang Kui 51b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34512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8"/>
          <p:cNvSpPr>
            <a:spLocks noChangeArrowheads="1"/>
          </p:cNvSpPr>
          <p:nvPr/>
        </p:nvSpPr>
        <p:spPr bwMode="auto">
          <a:xfrm>
            <a:off x="0" y="5791200"/>
            <a:ext cx="38683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600" dirty="0"/>
              <a:t>Shanghai </a:t>
            </a:r>
            <a:r>
              <a:rPr lang="fr-FR" sz="1600" dirty="0" err="1"/>
              <a:t>Shangwu</a:t>
            </a:r>
            <a:r>
              <a:rPr lang="fr-FR" sz="1600" dirty="0"/>
              <a:t> </a:t>
            </a:r>
            <a:r>
              <a:rPr lang="fr-FR" sz="1600" dirty="0" err="1"/>
              <a:t>yinshuguan</a:t>
            </a:r>
            <a:r>
              <a:rPr lang="fr-FR" sz="1600" dirty="0"/>
              <a:t>, </a:t>
            </a:r>
            <a:r>
              <a:rPr lang="fr-FR" sz="1600" i="1" dirty="0"/>
              <a:t>juan</a:t>
            </a:r>
            <a:r>
              <a:rPr lang="fr-FR" sz="1600" dirty="0"/>
              <a:t> 2, p. 51</a:t>
            </a:r>
          </a:p>
        </p:txBody>
      </p:sp>
      <p:sp>
        <p:nvSpPr>
          <p:cNvPr id="48135" name="Rectangle 9"/>
          <p:cNvSpPr>
            <a:spLocks noChangeArrowheads="1"/>
          </p:cNvSpPr>
          <p:nvPr/>
        </p:nvSpPr>
        <p:spPr bwMode="auto">
          <a:xfrm>
            <a:off x="5257800" y="5791200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600" dirty="0"/>
              <a:t>Pian</a:t>
            </a:r>
            <a:r>
              <a:rPr lang="fr-FR" sz="2000" dirty="0"/>
              <a:t> </a:t>
            </a:r>
            <a:r>
              <a:rPr lang="fr-FR" sz="1600" dirty="0"/>
              <a:t>1967 ill. 3 [p. 42-43]</a:t>
            </a:r>
          </a:p>
        </p:txBody>
      </p:sp>
    </p:spTree>
    <p:extLst>
      <p:ext uri="{BB962C8B-B14F-4D97-AF65-F5344CB8AC3E}">
        <p14:creationId xmlns:p14="http://schemas.microsoft.com/office/powerpoint/2010/main" val="352841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fr-FR" sz="2800" dirty="0"/>
              <a:t>Cas 2 : Chine</a:t>
            </a:r>
            <a:endParaRPr lang="fr-FR" sz="4000" dirty="0" smtClean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585152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dirty="0"/>
              <a:t>transcription François Picard 2006</a:t>
            </a:r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0" y="6457950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600" dirty="0"/>
              <a:t>Jiang </a:t>
            </a:r>
            <a:r>
              <a:rPr lang="fr-FR" sz="1600" dirty="0" err="1"/>
              <a:t>Kui</a:t>
            </a:r>
            <a:r>
              <a:rPr lang="fr-FR" sz="1600" dirty="0"/>
              <a:t> </a:t>
            </a:r>
            <a:r>
              <a:rPr lang="ja-JP" altLang="fr-FR" sz="1600" dirty="0">
                <a:ea typeface="新細明體" pitchFamily="1" charset="-120"/>
              </a:rPr>
              <a:t>姜夔</a:t>
            </a:r>
            <a:r>
              <a:rPr lang="fr-FR" sz="1600" dirty="0">
                <a:ea typeface="新細明體" pitchFamily="1" charset="-120"/>
              </a:rPr>
              <a:t>, </a:t>
            </a:r>
            <a:r>
              <a:rPr lang="fr-FR" sz="1600" i="1" dirty="0" err="1">
                <a:ea typeface="新細明體" pitchFamily="1" charset="-120"/>
              </a:rPr>
              <a:t>Yumei</a:t>
            </a:r>
            <a:r>
              <a:rPr lang="fr-FR" sz="1600" i="1" dirty="0">
                <a:ea typeface="新細明體" pitchFamily="1" charset="-120"/>
              </a:rPr>
              <a:t> </a:t>
            </a:r>
            <a:r>
              <a:rPr lang="fr-FR" sz="1600" i="1" dirty="0" err="1">
                <a:ea typeface="新細明體" pitchFamily="1" charset="-120"/>
              </a:rPr>
              <a:t>ling</a:t>
            </a:r>
            <a:r>
              <a:rPr lang="fr-FR" sz="1600" dirty="0">
                <a:ea typeface="新細明體" pitchFamily="1" charset="-120"/>
              </a:rPr>
              <a:t> </a:t>
            </a:r>
            <a:r>
              <a:rPr lang="ja-JP" altLang="fr-FR" sz="1600" dirty="0">
                <a:ea typeface="新細明體" pitchFamily="1" charset="-120"/>
              </a:rPr>
              <a:t>玉梅令</a:t>
            </a:r>
            <a:r>
              <a:rPr lang="fr-FR" sz="1600" dirty="0">
                <a:ea typeface="新細明體" pitchFamily="1" charset="-120"/>
              </a:rPr>
              <a:t>,</a:t>
            </a:r>
            <a:r>
              <a:rPr lang="fr-FR" altLang="ja-JP" sz="1600" dirty="0">
                <a:ea typeface="新細明體" pitchFamily="1" charset="-120"/>
              </a:rPr>
              <a:t> </a:t>
            </a:r>
            <a:r>
              <a:rPr lang="fr-FR" sz="1600" dirty="0">
                <a:ea typeface="新細明體" pitchFamily="1" charset="-120"/>
              </a:rPr>
              <a:t>1202</a:t>
            </a:r>
          </a:p>
        </p:txBody>
      </p:sp>
      <p:pic>
        <p:nvPicPr>
          <p:cNvPr id="49157" name="Picture 7" descr="Yumei ling, Jiang Kui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520" name="Yumei ling Romans 1.mp3">
            <a:hlinkClick r:id="" action="ppaction://media"/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28048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0520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fr-FR" sz="2800" dirty="0"/>
              <a:t>Cas 2 : </a:t>
            </a:r>
            <a:r>
              <a:rPr lang="fr-FR" sz="2800" dirty="0" smtClean="0"/>
              <a:t>Chine, analyses anciennes</a:t>
            </a:r>
            <a:endParaRPr lang="fr-FR" sz="4000" dirty="0" smtClean="0"/>
          </a:p>
        </p:txBody>
      </p:sp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0" y="63246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dirty="0" err="1"/>
              <a:t>Diagram</a:t>
            </a:r>
            <a:r>
              <a:rPr lang="fr-FR" sz="2000" dirty="0"/>
              <a:t> of </a:t>
            </a:r>
            <a:r>
              <a:rPr lang="fr-FR" sz="2000" dirty="0" err="1"/>
              <a:t>melodic</a:t>
            </a:r>
            <a:r>
              <a:rPr lang="fr-FR" sz="2000" dirty="0"/>
              <a:t> </a:t>
            </a:r>
            <a:r>
              <a:rPr lang="fr-FR" sz="2000" dirty="0" err="1"/>
              <a:t>analysis</a:t>
            </a:r>
            <a:r>
              <a:rPr lang="fr-FR" altLang="ja-JP" sz="2000" dirty="0">
                <a:ea typeface="ＭＳ Ｐゴシック" pitchFamily="1" charset="-128"/>
              </a:rPr>
              <a:t>,</a:t>
            </a:r>
            <a:r>
              <a:rPr lang="fr-FR" sz="2000" dirty="0">
                <a:ea typeface="ＭＳ Ｐゴシック" pitchFamily="1" charset="-128"/>
              </a:rPr>
              <a:t> No. 4 </a:t>
            </a:r>
            <a:r>
              <a:rPr lang="fr-FR" sz="2000" dirty="0" err="1">
                <a:ea typeface="ＭＳ Ｐゴシック" pitchFamily="1" charset="-128"/>
              </a:rPr>
              <a:t>re</a:t>
            </a:r>
            <a:r>
              <a:rPr lang="fr-FR" sz="2000" dirty="0">
                <a:ea typeface="ＭＳ Ｐゴシック" pitchFamily="1" charset="-128"/>
              </a:rPr>
              <a:t> of g, Pian 1967 p. 63</a:t>
            </a:r>
          </a:p>
        </p:txBody>
      </p:sp>
      <p:pic>
        <p:nvPicPr>
          <p:cNvPr id="50180" name="Picture 6" descr="Jiang Kui Qiu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12800"/>
            <a:ext cx="7478713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7"/>
          <p:cNvSpPr>
            <a:spLocks noChangeArrowheads="1"/>
          </p:cNvSpPr>
          <p:nvPr/>
        </p:nvSpPr>
        <p:spPr bwMode="auto">
          <a:xfrm>
            <a:off x="0" y="4098925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zh-TW" sz="2000" i="1" dirty="0" err="1">
                <a:ea typeface="ＭＳ Ｐゴシック" pitchFamily="1" charset="-128"/>
              </a:rPr>
              <a:t>x</a:t>
            </a:r>
            <a:r>
              <a:rPr lang="fr-FR" sz="2000" i="1" dirty="0" err="1">
                <a:ea typeface="ＭＳ Ｐゴシック" pitchFamily="1" charset="-128"/>
              </a:rPr>
              <a:t>uanl</a:t>
            </a:r>
            <a:r>
              <a:rPr lang="fr-FR" altLang="ja-JP" sz="2000" i="1" dirty="0" err="1"/>
              <a:t>ü</a:t>
            </a:r>
            <a:r>
              <a:rPr lang="fr-FR" altLang="ja-JP" sz="2000" i="1" dirty="0"/>
              <a:t> </a:t>
            </a:r>
            <a:r>
              <a:rPr lang="fr-FR" altLang="ja-JP" sz="2000" i="1" dirty="0" err="1"/>
              <a:t>jinxing</a:t>
            </a:r>
            <a:r>
              <a:rPr lang="fr-FR" altLang="ja-JP" sz="2000" i="1" dirty="0"/>
              <a:t> </a:t>
            </a:r>
            <a:r>
              <a:rPr lang="fr-FR" altLang="ja-JP" sz="2000" i="1" dirty="0" err="1"/>
              <a:t>zhi</a:t>
            </a:r>
            <a:r>
              <a:rPr lang="fr-FR" altLang="ja-JP" sz="2000" i="1" dirty="0"/>
              <a:t> </a:t>
            </a:r>
            <a:r>
              <a:rPr lang="fr-FR" altLang="ja-JP" sz="2000" i="1" dirty="0" err="1"/>
              <a:t>quxian</a:t>
            </a:r>
            <a:r>
              <a:rPr lang="fr-FR" altLang="ja-JP" sz="2000" i="1" dirty="0"/>
              <a:t> tu</a:t>
            </a:r>
            <a:r>
              <a:rPr lang="fr-FR" altLang="ja-JP" sz="2000" dirty="0"/>
              <a:t> </a:t>
            </a:r>
            <a:r>
              <a:rPr lang="zh-TW" altLang="fr-FR" sz="2000" dirty="0">
                <a:ea typeface="ＭＳ Ｐゴシック" pitchFamily="1" charset="-128"/>
              </a:rPr>
              <a:t>旋律進行之曲線圖</a:t>
            </a:r>
            <a:r>
              <a:rPr lang="fr-FR" sz="2000" dirty="0">
                <a:ea typeface="ＭＳ Ｐゴシック" pitchFamily="1" charset="-128"/>
              </a:rPr>
              <a:t> Qiu 1959 p.126</a:t>
            </a:r>
          </a:p>
        </p:txBody>
      </p:sp>
      <p:pic>
        <p:nvPicPr>
          <p:cNvPr id="50182" name="Picture 9" descr="Jiang Kui Pian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4838700"/>
            <a:ext cx="748188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fr-FR" sz="2800" dirty="0" smtClean="0"/>
              <a:t>Cas 2 : Chine</a:t>
            </a:r>
            <a:endParaRPr lang="fr-FR" sz="4000" dirty="0" smtClean="0"/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107950" y="5733256"/>
            <a:ext cx="899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dirty="0"/>
              <a:t>histogramme selon Monika réalisé dans Carnet de notes (via Excel</a:t>
            </a:r>
            <a:r>
              <a:rPr lang="fr-FR" sz="1200" dirty="0"/>
              <a:t>®</a:t>
            </a:r>
            <a:r>
              <a:rPr lang="fr-FR" sz="2000" dirty="0"/>
              <a:t>)</a:t>
            </a:r>
          </a:p>
        </p:txBody>
      </p:sp>
      <p:pic>
        <p:nvPicPr>
          <p:cNvPr id="51204" name="Picture 7" descr="histogramme Yumei 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97900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5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fr-FR" sz="2800" dirty="0"/>
              <a:t>Cas 2 : Chine</a:t>
            </a:r>
            <a:endParaRPr lang="fr-FR" sz="4000" dirty="0" smtClean="0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47847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000" dirty="0"/>
              <a:t>« Wei yi </a:t>
            </a:r>
            <a:r>
              <a:rPr lang="fr-FR" sz="2000" dirty="0" err="1"/>
              <a:t>ge</a:t>
            </a:r>
            <a:r>
              <a:rPr lang="fr-FR" sz="2000" dirty="0"/>
              <a:t> </a:t>
            </a:r>
            <a:r>
              <a:rPr lang="fr-FR" sz="2000" dirty="0" err="1"/>
              <a:t>diao</a:t>
            </a:r>
            <a:r>
              <a:rPr lang="fr-FR" sz="2000" dirty="0"/>
              <a:t> », </a:t>
            </a:r>
            <a:r>
              <a:rPr lang="fr-FR" sz="2000" dirty="0" err="1"/>
              <a:t>gunmen</a:t>
            </a:r>
            <a:r>
              <a:rPr lang="fr-FR" sz="2000" dirty="0"/>
              <a:t>: </a:t>
            </a:r>
            <a:r>
              <a:rPr lang="fr-FR" sz="2000" dirty="0">
                <a:sym typeface="Symbol" pitchFamily="1" charset="2"/>
              </a:rPr>
              <a:t>Duan </a:t>
            </a:r>
            <a:r>
              <a:rPr lang="fr-FR" sz="2000" dirty="0" err="1">
                <a:sym typeface="Symbol" pitchFamily="1" charset="2"/>
              </a:rPr>
              <a:t>xiangsi</a:t>
            </a:r>
            <a:r>
              <a:rPr lang="fr-FR" sz="2000" dirty="0">
                <a:sym typeface="Symbol" pitchFamily="1" charset="2"/>
              </a:rPr>
              <a:t>, gamme de sol (</a:t>
            </a:r>
            <a:r>
              <a:rPr lang="fr-FR" sz="2000" dirty="0" err="1">
                <a:sym typeface="Symbol" pitchFamily="1" charset="2"/>
              </a:rPr>
              <a:t>wukong</a:t>
            </a:r>
            <a:r>
              <a:rPr lang="fr-FR" sz="2000" dirty="0">
                <a:sym typeface="Symbol" pitchFamily="1" charset="2"/>
              </a:rPr>
              <a:t>)</a:t>
            </a:r>
          </a:p>
          <a:p>
            <a:r>
              <a:rPr lang="fr-FR" sz="2000" dirty="0" err="1">
                <a:sym typeface="Symbol" pitchFamily="1" charset="2"/>
              </a:rPr>
              <a:t>Xiangsi</a:t>
            </a:r>
            <a:r>
              <a:rPr lang="fr-FR" sz="2000" dirty="0">
                <a:sym typeface="Symbol" pitchFamily="1" charset="2"/>
              </a:rPr>
              <a:t> yin (modèle)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381000" y="1155700"/>
          <a:ext cx="8382000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Feuille de calcul" r:id="rId4" imgW="10402824" imgH="4520184" progId="Excel.Sheet.8">
                  <p:embed/>
                </p:oleObj>
              </mc:Choice>
              <mc:Fallback>
                <p:oleObj name="Feuille de calcul" r:id="rId4" imgW="10402824" imgH="452018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55700"/>
                        <a:ext cx="8382000" cy="364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64008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000" dirty="0"/>
              <a:t>Chine: « </a:t>
            </a:r>
            <a:r>
              <a:rPr lang="fr-FR" sz="2000" dirty="0" err="1"/>
              <a:t>Xiangsi</a:t>
            </a:r>
            <a:r>
              <a:rPr lang="fr-FR" sz="2000" dirty="0"/>
              <a:t> yin » (Picard)</a:t>
            </a:r>
          </a:p>
        </p:txBody>
      </p:sp>
    </p:spTree>
    <p:extLst>
      <p:ext uri="{BB962C8B-B14F-4D97-AF65-F5344CB8AC3E}">
        <p14:creationId xmlns:p14="http://schemas.microsoft.com/office/powerpoint/2010/main" val="18771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fr-FR" sz="2400" dirty="0"/>
              <a:t>Cas 2 : Chine</a:t>
            </a:r>
            <a:endParaRPr lang="fr-FR" dirty="0" smtClean="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6384925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dirty="0"/>
              <a:t>tableau réalisé dans Carnet de notes</a:t>
            </a:r>
          </a:p>
        </p:txBody>
      </p:sp>
      <p:pic>
        <p:nvPicPr>
          <p:cNvPr id="52228" name="Picture 5" descr="enchaînements des notes Yumei 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025"/>
            <a:ext cx="91440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7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fr-FR" sz="2000" dirty="0" smtClean="0"/>
              <a:t>Cas 2 : Chine</a:t>
            </a:r>
            <a:br>
              <a:rPr lang="fr-FR" sz="2000" dirty="0" smtClean="0"/>
            </a:br>
            <a:r>
              <a:rPr lang="fr-FR" sz="2000" dirty="0"/>
              <a:t>é</a:t>
            </a:r>
            <a:r>
              <a:rPr lang="fr-FR" sz="2000" dirty="0" smtClean="0"/>
              <a:t>chelles hiérarchisées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4937125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dirty="0" smtClean="0"/>
              <a:t>Version Picard </a:t>
            </a:r>
            <a:r>
              <a:rPr lang="fr-FR" sz="2000" dirty="0"/>
              <a:t>2013, selon le protocole proposé par Philippe Cathé (PLM)</a:t>
            </a:r>
          </a:p>
          <a:p>
            <a:pPr algn="ctr"/>
            <a:r>
              <a:rPr lang="fr-FR" sz="2000" dirty="0"/>
              <a:t>Les liaisons marquent les mouvements fréquents (&gt;2)</a:t>
            </a:r>
          </a:p>
          <a:p>
            <a:pPr algn="ctr"/>
            <a:r>
              <a:rPr lang="fr-FR" sz="2000" dirty="0"/>
              <a:t>Les liaisons par au-dessus marquent les mouvements ascendants</a:t>
            </a:r>
          </a:p>
        </p:txBody>
      </p:sp>
      <p:pic>
        <p:nvPicPr>
          <p:cNvPr id="53252" name="Picture 7" descr="Jiang Kui Pian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8"/>
          <p:cNvSpPr>
            <a:spLocks noChangeArrowheads="1"/>
          </p:cNvSpPr>
          <p:nvPr/>
        </p:nvSpPr>
        <p:spPr bwMode="auto">
          <a:xfrm>
            <a:off x="0" y="2422525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i="1" dirty="0" err="1"/>
              <a:t>Diagram</a:t>
            </a:r>
            <a:r>
              <a:rPr lang="fr-FR" sz="2000" i="1" dirty="0"/>
              <a:t> of </a:t>
            </a:r>
            <a:r>
              <a:rPr lang="fr-FR" sz="2000" i="1" dirty="0" err="1"/>
              <a:t>melodic</a:t>
            </a:r>
            <a:r>
              <a:rPr lang="fr-FR" sz="2000" i="1" dirty="0"/>
              <a:t> </a:t>
            </a:r>
            <a:r>
              <a:rPr lang="fr-FR" sz="2000" i="1" dirty="0" err="1"/>
              <a:t>analysis</a:t>
            </a:r>
            <a:r>
              <a:rPr lang="fr-FR" altLang="ja-JP" sz="2000" dirty="0">
                <a:ea typeface="新細明體" pitchFamily="1" charset="-120"/>
              </a:rPr>
              <a:t>,</a:t>
            </a:r>
            <a:r>
              <a:rPr lang="fr-FR" sz="2000" dirty="0">
                <a:ea typeface="新細明體" pitchFamily="1" charset="-120"/>
              </a:rPr>
              <a:t> Pian 1967 p. 63</a:t>
            </a:r>
          </a:p>
        </p:txBody>
      </p:sp>
      <p:pic>
        <p:nvPicPr>
          <p:cNvPr id="53254" name="Picture 9" descr="Yumei ling alla K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81819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3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Traiter le texte?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335"/>
            <a:ext cx="6664481" cy="673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èche gauche 4"/>
          <p:cNvSpPr/>
          <p:nvPr/>
        </p:nvSpPr>
        <p:spPr>
          <a:xfrm>
            <a:off x="2339752" y="1412776"/>
            <a:ext cx="504056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915816" y="1294891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Outils texte (en développement)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97969"/>
            <a:ext cx="8220075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75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62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fr-FR" dirty="0" smtClean="0"/>
              <a:t>Histogramme Corée</a:t>
            </a:r>
            <a:endParaRPr lang="fr-FR" sz="4000" dirty="0" smtClean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6384925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000" dirty="0"/>
              <a:t>Corée: </a:t>
            </a:r>
            <a:r>
              <a:rPr lang="fr-FR" sz="2000" dirty="0" err="1"/>
              <a:t>taegum</a:t>
            </a:r>
            <a:r>
              <a:rPr lang="fr-FR" sz="2000" dirty="0"/>
              <a:t> </a:t>
            </a:r>
            <a:r>
              <a:rPr lang="fr-FR" sz="2000" dirty="0" err="1"/>
              <a:t>Sinawi</a:t>
            </a:r>
            <a:r>
              <a:rPr lang="fr-FR" sz="2000" dirty="0"/>
              <a:t> 2007 (</a:t>
            </a:r>
            <a:r>
              <a:rPr lang="fr-FR" sz="2000" dirty="0" err="1"/>
              <a:t>Shon</a:t>
            </a:r>
            <a:r>
              <a:rPr lang="fr-FR" sz="2000" dirty="0"/>
              <a:t> </a:t>
            </a:r>
            <a:r>
              <a:rPr lang="fr-FR" sz="2000" dirty="0" err="1"/>
              <a:t>Eun-Kyung</a:t>
            </a:r>
            <a:r>
              <a:rPr lang="fr-FR" sz="2000" dirty="0"/>
              <a:t>)</a:t>
            </a:r>
          </a:p>
        </p:txBody>
      </p:sp>
      <p:pic>
        <p:nvPicPr>
          <p:cNvPr id="32772" name="Picture 5" descr="histogram 3 taegum 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44"/>
          <a:stretch>
            <a:fillRect/>
          </a:stretch>
        </p:blipFill>
        <p:spPr bwMode="auto">
          <a:xfrm>
            <a:off x="617538" y="1155700"/>
            <a:ext cx="7907337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13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53761" y="489651"/>
            <a:ext cx="7837920" cy="928898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fr-FR"/>
              <a:t>Pourquoi le MusicXML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3925440" cy="4470229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fr-FR" sz="2900"/>
              <a:t>Format léger, sous forme de texte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fr-FR" sz="2900"/>
              <a:t>Structure arborescente</a:t>
            </a:r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fr-FR" sz="2900"/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00" y="1653294"/>
            <a:ext cx="4309920" cy="442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450307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fr-FR" dirty="0" smtClean="0"/>
              <a:t>Histogramme Java</a:t>
            </a:r>
            <a:endParaRPr lang="fr-FR" sz="4000" dirty="0" smtClean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6384925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000" dirty="0"/>
              <a:t>Java: « </a:t>
            </a:r>
            <a:r>
              <a:rPr lang="fr-FR" sz="2000" dirty="0" err="1"/>
              <a:t>Hudan</a:t>
            </a:r>
            <a:r>
              <a:rPr lang="fr-FR" sz="2000" dirty="0"/>
              <a:t> mas » (Picard)</a:t>
            </a:r>
          </a:p>
        </p:txBody>
      </p:sp>
      <p:pic>
        <p:nvPicPr>
          <p:cNvPr id="33796" name="Picture 5" descr="histogram 4 Hudan Mas F pe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377950"/>
            <a:ext cx="7907337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7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fr-FR" dirty="0" smtClean="0"/>
              <a:t>Histogramme Pérou</a:t>
            </a:r>
            <a:endParaRPr lang="fr-FR" sz="4000" dirty="0" smtClean="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6384925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000" dirty="0"/>
              <a:t>Pérou: « </a:t>
            </a:r>
            <a:r>
              <a:rPr lang="fr-FR" sz="2000" dirty="0" err="1"/>
              <a:t>Qayra</a:t>
            </a:r>
            <a:r>
              <a:rPr lang="fr-FR" sz="2000" dirty="0"/>
              <a:t> » (Jeanne Saint-</a:t>
            </a:r>
            <a:r>
              <a:rPr lang="fr-FR" sz="2000" dirty="0" err="1"/>
              <a:t>Sardos</a:t>
            </a:r>
            <a:r>
              <a:rPr lang="fr-FR" sz="2000" dirty="0"/>
              <a:t>)</a:t>
            </a:r>
          </a:p>
        </p:txBody>
      </p:sp>
      <p:pic>
        <p:nvPicPr>
          <p:cNvPr id="34820" name="Picture 5" descr="histogram 5 Qay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158875"/>
            <a:ext cx="7885113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32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fr-FR" dirty="0" smtClean="0"/>
              <a:t>Histogramme Guyane</a:t>
            </a:r>
            <a:endParaRPr lang="fr-FR" sz="4000" dirty="0" smtClean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6384925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000" dirty="0"/>
              <a:t>Guyane française: « </a:t>
            </a:r>
            <a:r>
              <a:rPr lang="fr-FR" sz="2000" dirty="0" err="1"/>
              <a:t>Tamanuwa</a:t>
            </a:r>
            <a:r>
              <a:rPr lang="fr-FR" sz="2000" dirty="0"/>
              <a:t> », </a:t>
            </a:r>
            <a:r>
              <a:rPr lang="fr-FR" sz="2000" dirty="0" err="1"/>
              <a:t>Way</a:t>
            </a:r>
            <a:r>
              <a:rPr lang="fr-FR" altLang="ja-JP" sz="2000" dirty="0" err="1">
                <a:ea typeface="ＭＳ Ｐゴシック" pitchFamily="1" charset="-128"/>
              </a:rPr>
              <a:t>ãpi</a:t>
            </a:r>
            <a:r>
              <a:rPr lang="fr-FR" altLang="ja-JP" sz="2000" dirty="0">
                <a:ea typeface="ＭＳ Ｐゴシック" pitchFamily="1" charset="-128"/>
              </a:rPr>
              <a:t> (Picard)</a:t>
            </a:r>
            <a:endParaRPr lang="fr-FR" sz="2000" dirty="0">
              <a:ea typeface="ＭＳ Ｐゴシック" pitchFamily="1" charset="-128"/>
            </a:endParaRPr>
          </a:p>
        </p:txBody>
      </p:sp>
      <p:pic>
        <p:nvPicPr>
          <p:cNvPr id="35844" name="Picture 5" descr="histogram 6 Tamanu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958850"/>
            <a:ext cx="789305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3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fr-FR" dirty="0" smtClean="0"/>
              <a:t>Histogramme Allemagne</a:t>
            </a:r>
            <a:endParaRPr lang="fr-FR" sz="4000" dirty="0" smtClean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6384925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000" dirty="0"/>
              <a:t>Allemagne: Johann </a:t>
            </a:r>
            <a:r>
              <a:rPr lang="fr-FR" sz="2000" dirty="0" err="1"/>
              <a:t>Sebastian</a:t>
            </a:r>
            <a:r>
              <a:rPr lang="fr-FR" sz="2000" dirty="0"/>
              <a:t> Bach, partita pour violon BWV 1004 (Picard)</a:t>
            </a:r>
          </a:p>
        </p:txBody>
      </p:sp>
      <p:pic>
        <p:nvPicPr>
          <p:cNvPr id="36868" name="Picture 5" descr="histogram 7 BWV 1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320800"/>
            <a:ext cx="7916863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0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fr-FR" dirty="0" smtClean="0"/>
              <a:t>Histogramme Liban</a:t>
            </a:r>
            <a:endParaRPr lang="fr-FR" sz="4000" dirty="0" smtClean="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000" dirty="0"/>
              <a:t>Liban: chant syriaque n° 761 (Youssef Chédid)</a:t>
            </a:r>
          </a:p>
        </p:txBody>
      </p:sp>
      <p:pic>
        <p:nvPicPr>
          <p:cNvPr id="38916" name="Picture 5" descr="histogram 8 syriac 7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787400"/>
            <a:ext cx="7902575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fr-FR" dirty="0" smtClean="0"/>
              <a:t>Histogramme Inde</a:t>
            </a:r>
            <a:endParaRPr lang="fr-FR" sz="4000" dirty="0" smtClean="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000" dirty="0"/>
              <a:t>Inde: </a:t>
            </a:r>
            <a:r>
              <a:rPr lang="fr-FR" sz="2000" dirty="0" err="1"/>
              <a:t>Hariprasad</a:t>
            </a:r>
            <a:r>
              <a:rPr lang="fr-FR" sz="2000" dirty="0"/>
              <a:t> </a:t>
            </a:r>
            <a:r>
              <a:rPr lang="fr-FR" sz="2000" dirty="0" err="1"/>
              <a:t>Chaurasia</a:t>
            </a:r>
            <a:r>
              <a:rPr lang="fr-FR" sz="2000" dirty="0"/>
              <a:t>, « </a:t>
            </a:r>
            <a:r>
              <a:rPr lang="fr-FR" sz="2000" dirty="0" err="1"/>
              <a:t>alāp</a:t>
            </a:r>
            <a:r>
              <a:rPr lang="fr-FR" sz="2000" dirty="0"/>
              <a:t> </a:t>
            </a:r>
            <a:r>
              <a:rPr lang="fr-FR" sz="2000" dirty="0" err="1"/>
              <a:t>rāga</a:t>
            </a:r>
            <a:r>
              <a:rPr lang="fr-FR" sz="2000" dirty="0"/>
              <a:t> </a:t>
            </a:r>
            <a:r>
              <a:rPr lang="fr-FR" sz="2000" dirty="0" err="1"/>
              <a:t>bageshri</a:t>
            </a:r>
            <a:r>
              <a:rPr lang="fr-FR" sz="2000" dirty="0"/>
              <a:t> » (Julien </a:t>
            </a:r>
            <a:r>
              <a:rPr lang="fr-FR" sz="2000" dirty="0" err="1"/>
              <a:t>Debove</a:t>
            </a:r>
            <a:r>
              <a:rPr lang="fr-FR" sz="2000" dirty="0"/>
              <a:t>)</a:t>
            </a:r>
          </a:p>
        </p:txBody>
      </p:sp>
      <p:pic>
        <p:nvPicPr>
          <p:cNvPr id="39940" name="Picture 5" descr="histrogram 9 alaap raag bageshri Hariprasad Chaura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195388"/>
            <a:ext cx="7907337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9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fr-FR" dirty="0" smtClean="0"/>
              <a:t>Histogramme Bretagne</a:t>
            </a:r>
            <a:endParaRPr lang="fr-FR" sz="4000" dirty="0" smtClean="0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000" dirty="0"/>
              <a:t>Bretagne: </a:t>
            </a:r>
            <a:r>
              <a:rPr lang="fr-FR" sz="2000" dirty="0" err="1"/>
              <a:t>gwerz</a:t>
            </a:r>
            <a:r>
              <a:rPr lang="fr-FR" sz="2000" dirty="0"/>
              <a:t> « </a:t>
            </a:r>
            <a:r>
              <a:rPr lang="fr-FR" sz="2000" dirty="0" err="1"/>
              <a:t>Skolvan</a:t>
            </a:r>
            <a:r>
              <a:rPr lang="fr-FR" sz="2000" dirty="0"/>
              <a:t> » (Picard)</a:t>
            </a:r>
          </a:p>
        </p:txBody>
      </p:sp>
      <p:pic>
        <p:nvPicPr>
          <p:cNvPr id="41988" name="Picture 6" descr="histogram 11 Skolv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998538"/>
            <a:ext cx="7888287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4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fr-FR" dirty="0" smtClean="0"/>
              <a:t>Histogramme France</a:t>
            </a:r>
            <a:endParaRPr lang="fr-FR" sz="4000" dirty="0" smtClean="0"/>
          </a:p>
        </p:txBody>
      </p:sp>
      <p:pic>
        <p:nvPicPr>
          <p:cNvPr id="44035" name="Picture 6" descr="histogramme après un rêve Faur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54138"/>
            <a:ext cx="60960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8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fr-FR" dirty="0" smtClean="0"/>
              <a:t>Histogramme France</a:t>
            </a:r>
            <a:endParaRPr lang="fr-FR" sz="4000" dirty="0" smtClean="0"/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0" y="608012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000" dirty="0"/>
              <a:t>Gabriel Fauré, « Après un r</a:t>
            </a:r>
            <a:r>
              <a:rPr lang="fr-FR" altLang="ja-JP" sz="2000" dirty="0">
                <a:ea typeface="ＭＳ Ｐゴシック" pitchFamily="1" charset="-128"/>
              </a:rPr>
              <a:t>êve », </a:t>
            </a:r>
            <a:r>
              <a:rPr lang="fr-FR" sz="2000" dirty="0">
                <a:ea typeface="ＭＳ Ｐゴシック" pitchFamily="1" charset="-128"/>
              </a:rPr>
              <a:t>Op. 7 no 1, 1878 (</a:t>
            </a:r>
            <a:r>
              <a:rPr lang="fr-FR" sz="2000" dirty="0" err="1">
                <a:ea typeface="ＭＳ Ｐゴシック" pitchFamily="1" charset="-128"/>
              </a:rPr>
              <a:t>Tacaille</a:t>
            </a:r>
            <a:r>
              <a:rPr lang="fr-FR" sz="2000" dirty="0">
                <a:ea typeface="ＭＳ Ｐゴシック" pitchFamily="1" charset="-128"/>
              </a:rPr>
              <a:t>)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342900" y="1670050"/>
            <a:ext cx="8496300" cy="3492500"/>
            <a:chOff x="342900" y="1670050"/>
            <a:chExt cx="8496300" cy="3492500"/>
          </a:xfrm>
        </p:grpSpPr>
        <p:pic>
          <p:nvPicPr>
            <p:cNvPr id="45059" name="Picture 5" descr="après un rêve Fauré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" y="1670050"/>
              <a:ext cx="8496300" cy="349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276314"/>
              <a:ext cx="3581400" cy="279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28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fr-FR" dirty="0" smtClean="0"/>
              <a:t>Histogramme France</a:t>
            </a:r>
            <a:endParaRPr lang="fr-FR" sz="4000" dirty="0" smtClean="0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6080125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000" dirty="0" smtClean="0"/>
              <a:t>Romain </a:t>
            </a:r>
            <a:r>
              <a:rPr lang="fr-FR" sz="2000" dirty="0" err="1"/>
              <a:t>Bussine</a:t>
            </a:r>
            <a:r>
              <a:rPr lang="fr-FR" sz="2000" dirty="0"/>
              <a:t>, Gabriel Fauré, « Après un r</a:t>
            </a:r>
            <a:r>
              <a:rPr lang="fr-FR" altLang="ja-JP" sz="2000" dirty="0">
                <a:ea typeface="ＭＳ Ｐゴシック" pitchFamily="1" charset="-128"/>
              </a:rPr>
              <a:t>êve », </a:t>
            </a:r>
            <a:r>
              <a:rPr lang="fr-FR" sz="2000" dirty="0">
                <a:ea typeface="ＭＳ Ｐゴシック" pitchFamily="1" charset="-128"/>
              </a:rPr>
              <a:t>Op. 7 no 1, 1878 </a:t>
            </a:r>
          </a:p>
        </p:txBody>
      </p:sp>
      <p:pic>
        <p:nvPicPr>
          <p:cNvPr id="46084" name="Picture 4" descr="histogramme après un rêve Faur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189663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1447800" y="1201738"/>
            <a:ext cx="6172200" cy="2535237"/>
            <a:chOff x="1447800" y="1201738"/>
            <a:chExt cx="6172200" cy="2535237"/>
          </a:xfrm>
        </p:grpSpPr>
        <p:pic>
          <p:nvPicPr>
            <p:cNvPr id="46085" name="Picture 5" descr="après un rêve Fauré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201738"/>
              <a:ext cx="6172200" cy="253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2370846"/>
              <a:ext cx="2808312" cy="219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331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53761" y="489651"/>
            <a:ext cx="7837920" cy="928898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fr-FR" dirty="0"/>
              <a:t>Pourquoi le </a:t>
            </a:r>
            <a:r>
              <a:rPr lang="fr-FR" dirty="0" err="1"/>
              <a:t>MusicXML</a:t>
            </a:r>
            <a:endParaRPr lang="fr-FR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3925440" cy="4470229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fr-FR" sz="2900" dirty="0"/>
              <a:t>Format léger, sous forme de texte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fr-FR" sz="2900" dirty="0"/>
              <a:t>Structure arborescente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fr-FR" sz="2900" dirty="0"/>
              <a:t>Optimisé dans tous les langages </a:t>
            </a:r>
            <a:r>
              <a:rPr lang="fr-FR" sz="2900" dirty="0" smtClean="0"/>
              <a:t>(</a:t>
            </a:r>
            <a:r>
              <a:rPr lang="fr-FR" sz="2900" dirty="0" err="1" smtClean="0"/>
              <a:t>DOMXml</a:t>
            </a:r>
            <a:r>
              <a:rPr lang="fr-FR" sz="2900" dirty="0" smtClean="0"/>
              <a:t>, </a:t>
            </a:r>
            <a:r>
              <a:rPr lang="fr-FR" sz="2900" dirty="0"/>
              <a:t>python , …)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524250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29" y="-387424"/>
            <a:ext cx="4536504" cy="792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258236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836712"/>
            <a:ext cx="84604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monodies et le chant à voix nue : crédits multiples</a:t>
            </a:r>
          </a:p>
          <a:p>
            <a:endParaRPr lang="fr-FR" dirty="0"/>
          </a:p>
          <a:p>
            <a:r>
              <a:rPr lang="fr-FR" dirty="0" smtClean="0"/>
              <a:t>Logiciels de décompte et d’analyse : macros Monika (Meeùs), Charles (Cathé), </a:t>
            </a:r>
          </a:p>
          <a:p>
            <a:r>
              <a:rPr lang="fr-FR" dirty="0" err="1" smtClean="0"/>
              <a:t>Telos</a:t>
            </a:r>
            <a:r>
              <a:rPr lang="fr-FR" dirty="0" smtClean="0"/>
              <a:t> (</a:t>
            </a:r>
            <a:r>
              <a:rPr lang="fr-FR" dirty="0" err="1" smtClean="0"/>
              <a:t>Guillotel</a:t>
            </a:r>
            <a:r>
              <a:rPr lang="fr-FR" dirty="0" smtClean="0"/>
              <a:t>), sur le site PLM –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www.plm.paris-sorbonne.fr</a:t>
            </a:r>
          </a:p>
          <a:p>
            <a:endParaRPr lang="fr-FR" dirty="0"/>
          </a:p>
          <a:p>
            <a:r>
              <a:rPr lang="fr-FR" i="1" dirty="0" smtClean="0"/>
              <a:t> Carnet de Notes</a:t>
            </a:r>
            <a:r>
              <a:rPr lang="fr-FR" dirty="0" smtClean="0"/>
              <a:t>  :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carnetdenotes.paris-sorbonne.fr</a:t>
            </a:r>
            <a:r>
              <a:rPr lang="fr-FR" dirty="0" smtClean="0"/>
              <a:t> multi-contributeurs (merci!)</a:t>
            </a:r>
          </a:p>
          <a:p>
            <a:r>
              <a:rPr lang="fr-FR" dirty="0" smtClean="0"/>
              <a:t>Conception et programmation A. </a:t>
            </a:r>
            <a:r>
              <a:rPr lang="fr-FR" dirty="0" err="1" smtClean="0"/>
              <a:t>Tacaille</a:t>
            </a:r>
            <a:r>
              <a:rPr lang="fr-FR" dirty="0" smtClean="0"/>
              <a:t>, Dang Nguyen Bac, Daniel Morel, Yoann </a:t>
            </a:r>
            <a:r>
              <a:rPr lang="fr-FR" dirty="0" err="1" smtClean="0"/>
              <a:t>Desmouceaux</a:t>
            </a:r>
            <a:r>
              <a:rPr lang="fr-FR" dirty="0" smtClean="0"/>
              <a:t>, Pierre </a:t>
            </a:r>
            <a:r>
              <a:rPr lang="fr-FR" dirty="0" err="1" smtClean="0"/>
              <a:t>Boyvin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Projet ANR </a:t>
            </a:r>
            <a:r>
              <a:rPr lang="fr-FR" i="1" dirty="0" err="1" smtClean="0"/>
              <a:t>Neuma</a:t>
            </a:r>
            <a:r>
              <a:rPr lang="fr-FR" i="1" dirty="0" smtClean="0"/>
              <a:t> : 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www.neuma.fr </a:t>
            </a:r>
            <a:r>
              <a:rPr lang="fr-FR" dirty="0" smtClean="0"/>
              <a:t>(ANR 2008-2011)</a:t>
            </a:r>
          </a:p>
          <a:p>
            <a:r>
              <a:rPr lang="fr-FR" dirty="0" smtClean="0"/>
              <a:t>Nathalie Berton-</a:t>
            </a:r>
            <a:r>
              <a:rPr lang="fr-FR" dirty="0" err="1" smtClean="0"/>
              <a:t>Blivet</a:t>
            </a:r>
            <a:r>
              <a:rPr lang="fr-FR" dirty="0" smtClean="0"/>
              <a:t> (IRPMF/CNRS) , Cécile Davy-</a:t>
            </a:r>
            <a:r>
              <a:rPr lang="fr-FR" dirty="0" err="1" smtClean="0"/>
              <a:t>Rigaux</a:t>
            </a:r>
            <a:r>
              <a:rPr lang="fr-FR" dirty="0" smtClean="0"/>
              <a:t> (IRPMF),  Philippe </a:t>
            </a:r>
            <a:r>
              <a:rPr lang="fr-FR" dirty="0" err="1"/>
              <a:t>Rigaux</a:t>
            </a:r>
            <a:r>
              <a:rPr lang="fr-FR" dirty="0"/>
              <a:t> (</a:t>
            </a:r>
            <a:r>
              <a:rPr lang="fr-FR" dirty="0" smtClean="0"/>
              <a:t>CNAM), </a:t>
            </a:r>
            <a:r>
              <a:rPr lang="fr-FR" dirty="0"/>
              <a:t>Alice </a:t>
            </a:r>
            <a:r>
              <a:rPr lang="fr-FR" dirty="0" err="1"/>
              <a:t>Tacaille</a:t>
            </a:r>
            <a:r>
              <a:rPr lang="fr-FR" dirty="0"/>
              <a:t> (</a:t>
            </a:r>
            <a:r>
              <a:rPr lang="fr-FR" dirty="0" smtClean="0"/>
              <a:t>PLM), Alban </a:t>
            </a:r>
            <a:r>
              <a:rPr lang="fr-FR" dirty="0"/>
              <a:t>Framboisier (</a:t>
            </a:r>
            <a:r>
              <a:rPr lang="fr-FR" dirty="0" smtClean="0"/>
              <a:t>IRPMF), </a:t>
            </a:r>
            <a:r>
              <a:rPr lang="fr-FR" dirty="0"/>
              <a:t>Philippe </a:t>
            </a:r>
            <a:r>
              <a:rPr lang="fr-FR" dirty="0" smtClean="0"/>
              <a:t>Pigeon.</a:t>
            </a:r>
            <a:endParaRPr lang="fr-FR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i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Remerciements à Pierre Couprie, à la SFAM, à Daniel Morel aujourd’hui présent en pensée</a:t>
            </a:r>
          </a:p>
          <a:p>
            <a:pPr algn="r"/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À François Picard pour les études chinoises</a:t>
            </a:r>
          </a:p>
          <a:p>
            <a:pPr algn="r"/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Aux concepteurs et contributeurs de Carnet de Notes</a:t>
            </a:r>
          </a:p>
          <a:p>
            <a:endParaRPr lang="fr-FR" i="1" dirty="0"/>
          </a:p>
          <a:p>
            <a:endParaRPr lang="fr-FR" i="1" dirty="0" smtClean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332656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</a:t>
            </a:r>
            <a:r>
              <a:rPr lang="fr-FR" dirty="0" smtClean="0"/>
              <a:t>énéalogie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915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653760" y="387360"/>
            <a:ext cx="7836120" cy="1130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FFFFFF"/>
                </a:solidFill>
                <a:latin typeface="Calibri"/>
              </a:rPr>
              <a:t>Contenu du MusicXML</a:t>
            </a:r>
            <a:endParaRPr/>
          </a:p>
        </p:txBody>
      </p:sp>
      <p:sp>
        <p:nvSpPr>
          <p:cNvPr id="171" name="TextShape 2"/>
          <p:cNvSpPr txBox="1"/>
          <p:nvPr/>
        </p:nvSpPr>
        <p:spPr>
          <a:xfrm>
            <a:off x="653760" y="1771560"/>
            <a:ext cx="4244760" cy="3975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SzPct val="45000"/>
              <a:buFont typeface="Symbol"/>
              <a:buChar char=""/>
            </a:pPr>
            <a:r>
              <a:rPr lang="fr-FR" sz="2900">
                <a:solidFill>
                  <a:srgbClr val="FF0000"/>
                </a:solidFill>
                <a:latin typeface="Calibri"/>
              </a:rPr>
              <a:t>Parties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2" name="TextShape 3"/>
          <p:cNvSpPr txBox="1"/>
          <p:nvPr/>
        </p:nvSpPr>
        <p:spPr>
          <a:xfrm>
            <a:off x="4898880" y="1796040"/>
            <a:ext cx="3429720" cy="3975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dirty="0">
                <a:solidFill>
                  <a:srgbClr val="FF0000"/>
                </a:solidFill>
              </a:rPr>
              <a:t>&lt;part id="P1"&gt;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</a:rPr>
              <a:t>   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0000"/>
                </a:solidFill>
              </a:rPr>
              <a:t>&lt;/part&gt;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923328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653760" y="387360"/>
            <a:ext cx="7836120" cy="1130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FFFFFF"/>
                </a:solidFill>
                <a:latin typeface="Calibri"/>
              </a:rPr>
              <a:t>Contenu du MusicXML</a:t>
            </a:r>
            <a:endParaRPr/>
          </a:p>
        </p:txBody>
      </p:sp>
      <p:sp>
        <p:nvSpPr>
          <p:cNvPr id="174" name="TextShape 2"/>
          <p:cNvSpPr txBox="1"/>
          <p:nvPr/>
        </p:nvSpPr>
        <p:spPr>
          <a:xfrm>
            <a:off x="653760" y="1771560"/>
            <a:ext cx="4244760" cy="3975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SzPct val="45000"/>
              <a:buFont typeface="Symbol"/>
              <a:buChar char=""/>
            </a:pPr>
            <a:r>
              <a:rPr lang="fr-FR" sz="2900">
                <a:solidFill>
                  <a:srgbClr val="FF0000"/>
                </a:solidFill>
                <a:latin typeface="Calibri"/>
              </a:rPr>
              <a:t>Parties</a:t>
            </a:r>
            <a:endParaRPr/>
          </a:p>
          <a:p>
            <a:pPr>
              <a:lnSpc>
                <a:spcPct val="100000"/>
              </a:lnSpc>
              <a:buSzPct val="45000"/>
              <a:buFont typeface="Symbol"/>
              <a:buChar char=""/>
            </a:pPr>
            <a:r>
              <a:rPr lang="fr-FR" sz="2900">
                <a:solidFill>
                  <a:srgbClr val="00FF00"/>
                </a:solidFill>
                <a:latin typeface="Calibri"/>
              </a:rPr>
              <a:t>Mesures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5" name="TextShape 3"/>
          <p:cNvSpPr txBox="1"/>
          <p:nvPr/>
        </p:nvSpPr>
        <p:spPr>
          <a:xfrm>
            <a:off x="4898880" y="1796040"/>
            <a:ext cx="3429720" cy="3975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dirty="0">
                <a:solidFill>
                  <a:srgbClr val="FF0000"/>
                </a:solidFill>
              </a:rPr>
              <a:t>&lt;part id="P1"&gt;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</a:rPr>
              <a:t>     &lt;</a:t>
            </a:r>
            <a:r>
              <a:rPr lang="fr-FR" dirty="0" err="1">
                <a:solidFill>
                  <a:srgbClr val="00FF00"/>
                </a:solidFill>
              </a:rPr>
              <a:t>measure</a:t>
            </a:r>
            <a:r>
              <a:rPr lang="fr-FR" dirty="0">
                <a:solidFill>
                  <a:srgbClr val="00FF00"/>
                </a:solidFill>
              </a:rPr>
              <a:t> </a:t>
            </a:r>
            <a:r>
              <a:rPr lang="fr-FR" dirty="0" err="1">
                <a:solidFill>
                  <a:srgbClr val="00FF00"/>
                </a:solidFill>
              </a:rPr>
              <a:t>number</a:t>
            </a:r>
            <a:r>
              <a:rPr lang="fr-FR" dirty="0">
                <a:solidFill>
                  <a:srgbClr val="00FF00"/>
                </a:solidFill>
              </a:rPr>
              <a:t>="1" </a:t>
            </a:r>
            <a:r>
              <a:rPr lang="fr-FR" dirty="0" err="1">
                <a:solidFill>
                  <a:srgbClr val="00FF00"/>
                </a:solidFill>
              </a:rPr>
              <a:t>width</a:t>
            </a:r>
            <a:r>
              <a:rPr lang="fr-FR" dirty="0">
                <a:solidFill>
                  <a:srgbClr val="00FF00"/>
                </a:solidFill>
              </a:rPr>
              <a:t>="514.27"&gt;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</a:rPr>
              <a:t>   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</a:rPr>
              <a:t>     &lt;/</a:t>
            </a:r>
            <a:r>
              <a:rPr lang="fr-FR" dirty="0" err="1">
                <a:solidFill>
                  <a:srgbClr val="00FF00"/>
                </a:solidFill>
              </a:rPr>
              <a:t>measure</a:t>
            </a:r>
            <a:r>
              <a:rPr lang="fr-FR" dirty="0">
                <a:solidFill>
                  <a:srgbClr val="00FF00"/>
                </a:solidFill>
              </a:rPr>
              <a:t>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0000"/>
                </a:solidFill>
              </a:rPr>
              <a:t>&lt;/part&gt;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952340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653760" y="387360"/>
            <a:ext cx="7836120" cy="1130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dirty="0">
                <a:solidFill>
                  <a:srgbClr val="FFFFFF"/>
                </a:solidFill>
                <a:latin typeface="Calibri"/>
              </a:rPr>
              <a:t>Contenu du </a:t>
            </a:r>
            <a:r>
              <a:rPr lang="fr-FR" sz="4400" dirty="0" err="1">
                <a:solidFill>
                  <a:srgbClr val="FFFFFF"/>
                </a:solidFill>
                <a:latin typeface="Calibri"/>
              </a:rPr>
              <a:t>MusicXML</a:t>
            </a:r>
            <a:endParaRPr dirty="0"/>
          </a:p>
        </p:txBody>
      </p:sp>
      <p:sp>
        <p:nvSpPr>
          <p:cNvPr id="177" name="TextShape 2"/>
          <p:cNvSpPr txBox="1"/>
          <p:nvPr/>
        </p:nvSpPr>
        <p:spPr>
          <a:xfrm>
            <a:off x="653760" y="1771560"/>
            <a:ext cx="4244760" cy="3975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SzPct val="45000"/>
              <a:buFont typeface="Symbol"/>
              <a:buChar char=""/>
            </a:pPr>
            <a:r>
              <a:rPr lang="fr-FR" sz="2900">
                <a:solidFill>
                  <a:srgbClr val="FF0000"/>
                </a:solidFill>
                <a:latin typeface="Calibri"/>
              </a:rPr>
              <a:t>Parties</a:t>
            </a:r>
            <a:endParaRPr/>
          </a:p>
          <a:p>
            <a:pPr>
              <a:lnSpc>
                <a:spcPct val="100000"/>
              </a:lnSpc>
              <a:buSzPct val="45000"/>
              <a:buFont typeface="Symbol"/>
              <a:buChar char=""/>
            </a:pPr>
            <a:r>
              <a:rPr lang="fr-FR" sz="2900">
                <a:solidFill>
                  <a:srgbClr val="00FF00"/>
                </a:solidFill>
                <a:latin typeface="Calibri"/>
              </a:rPr>
              <a:t>Mesures</a:t>
            </a:r>
            <a:endParaRPr/>
          </a:p>
          <a:p>
            <a:pPr>
              <a:lnSpc>
                <a:spcPct val="100000"/>
              </a:lnSpc>
              <a:buSzPct val="45000"/>
              <a:buFont typeface="Symbol"/>
              <a:buChar char=""/>
            </a:pPr>
            <a:r>
              <a:rPr lang="fr-FR" sz="2900">
                <a:solidFill>
                  <a:srgbClr val="0000FF"/>
                </a:solidFill>
                <a:latin typeface="Calibri"/>
              </a:rPr>
              <a:t>Notes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8" name="TextShape 3"/>
          <p:cNvSpPr txBox="1"/>
          <p:nvPr/>
        </p:nvSpPr>
        <p:spPr>
          <a:xfrm>
            <a:off x="4898880" y="1796040"/>
            <a:ext cx="3429720" cy="3975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dirty="0">
                <a:solidFill>
                  <a:srgbClr val="FF0000"/>
                </a:solidFill>
                <a:latin typeface="Calibri"/>
              </a:rPr>
              <a:t>&lt;part id="P1"&gt;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  <a:latin typeface="Calibri"/>
              </a:rPr>
              <a:t>    &lt;</a:t>
            </a:r>
            <a:r>
              <a:rPr lang="fr-FR" dirty="0" err="1">
                <a:solidFill>
                  <a:srgbClr val="00FF00"/>
                </a:solidFill>
                <a:latin typeface="Calibri"/>
              </a:rPr>
              <a:t>measure</a:t>
            </a:r>
            <a:r>
              <a:rPr lang="fr-FR" dirty="0">
                <a:solidFill>
                  <a:srgbClr val="00FF00"/>
                </a:solidFill>
                <a:latin typeface="Calibri"/>
              </a:rPr>
              <a:t> </a:t>
            </a:r>
            <a:r>
              <a:rPr lang="fr-FR" dirty="0" err="1">
                <a:solidFill>
                  <a:srgbClr val="00FF00"/>
                </a:solidFill>
                <a:latin typeface="Calibri"/>
              </a:rPr>
              <a:t>number</a:t>
            </a:r>
            <a:r>
              <a:rPr lang="fr-FR" dirty="0">
                <a:solidFill>
                  <a:srgbClr val="00FF00"/>
                </a:solidFill>
                <a:latin typeface="Calibri"/>
              </a:rPr>
              <a:t>="1" </a:t>
            </a:r>
            <a:r>
              <a:rPr lang="fr-FR" dirty="0" err="1">
                <a:solidFill>
                  <a:srgbClr val="00FF00"/>
                </a:solidFill>
                <a:latin typeface="Calibri"/>
              </a:rPr>
              <a:t>width</a:t>
            </a:r>
            <a:r>
              <a:rPr lang="fr-FR" dirty="0">
                <a:solidFill>
                  <a:srgbClr val="00FF00"/>
                </a:solidFill>
                <a:latin typeface="Calibri"/>
              </a:rPr>
              <a:t>="514.27"&gt;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00FF"/>
                </a:solidFill>
                <a:latin typeface="Calibri"/>
              </a:rPr>
              <a:t>&lt;note</a:t>
            </a:r>
            <a:r>
              <a:rPr lang="fr-FR" dirty="0">
                <a:solidFill>
                  <a:srgbClr val="FF420E"/>
                </a:solidFill>
                <a:latin typeface="Calibri"/>
              </a:rPr>
              <a:t> default-x="104.53" default-y="-30.00"</a:t>
            </a:r>
            <a:r>
              <a:rPr lang="fr-FR" dirty="0">
                <a:solidFill>
                  <a:srgbClr val="00FF00"/>
                </a:solidFill>
                <a:latin typeface="Calibri"/>
              </a:rPr>
              <a:t>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  <a:latin typeface="Calibri"/>
              </a:rPr>
              <a:t>        </a:t>
            </a:r>
            <a:r>
              <a:rPr lang="fr-FR" dirty="0">
                <a:solidFill>
                  <a:srgbClr val="0000FF"/>
                </a:solidFill>
                <a:latin typeface="Calibri"/>
              </a:rPr>
              <a:t>&lt;pitch&gt;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00FF"/>
                </a:solidFill>
                <a:latin typeface="Calibri"/>
              </a:rPr>
              <a:t>          &lt;</a:t>
            </a:r>
            <a:r>
              <a:rPr lang="fr-FR" dirty="0" err="1">
                <a:solidFill>
                  <a:srgbClr val="0000FF"/>
                </a:solidFill>
                <a:latin typeface="Calibri"/>
              </a:rPr>
              <a:t>step</a:t>
            </a:r>
            <a:r>
              <a:rPr lang="fr-FR" dirty="0">
                <a:solidFill>
                  <a:srgbClr val="0000FF"/>
                </a:solidFill>
                <a:latin typeface="Calibri"/>
              </a:rPr>
              <a:t>&gt;G&lt;/</a:t>
            </a:r>
            <a:r>
              <a:rPr lang="fr-FR" dirty="0" err="1">
                <a:solidFill>
                  <a:srgbClr val="0000FF"/>
                </a:solidFill>
                <a:latin typeface="Calibri"/>
              </a:rPr>
              <a:t>step</a:t>
            </a:r>
            <a:r>
              <a:rPr lang="fr-FR" dirty="0">
                <a:solidFill>
                  <a:srgbClr val="0000FF"/>
                </a:solidFill>
                <a:latin typeface="Calibri"/>
              </a:rPr>
              <a:t>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00FF"/>
                </a:solidFill>
                <a:latin typeface="Calibri"/>
              </a:rPr>
              <a:t>          &lt;alter&gt;1&lt;/alter&gt;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  <a:latin typeface="Calibri"/>
              </a:rPr>
              <a:t>         </a:t>
            </a:r>
            <a:r>
              <a:rPr lang="fr-FR" dirty="0">
                <a:solidFill>
                  <a:srgbClr val="0000FF"/>
                </a:solidFill>
                <a:latin typeface="Calibri"/>
              </a:rPr>
              <a:t> &lt;octave&gt;4&lt;/octave&gt;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00FF"/>
                </a:solidFill>
                <a:latin typeface="Calibri"/>
              </a:rPr>
              <a:t>          &lt;/pitch&gt;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  <a:latin typeface="Calibri"/>
              </a:rPr>
              <a:t>        </a:t>
            </a:r>
            <a:r>
              <a:rPr lang="fr-FR" dirty="0">
                <a:solidFill>
                  <a:srgbClr val="00B8FF"/>
                </a:solidFill>
                <a:latin typeface="Calibri"/>
              </a:rPr>
              <a:t>&lt;duration&gt;16&lt;/duration&gt;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00FF"/>
                </a:solidFill>
                <a:latin typeface="Calibri"/>
              </a:rPr>
              <a:t>        &lt;</a:t>
            </a:r>
            <a:r>
              <a:rPr lang="fr-FR" dirty="0" err="1">
                <a:solidFill>
                  <a:srgbClr val="0000FF"/>
                </a:solidFill>
                <a:latin typeface="Calibri"/>
              </a:rPr>
              <a:t>voice</a:t>
            </a:r>
            <a:r>
              <a:rPr lang="fr-FR" dirty="0">
                <a:solidFill>
                  <a:srgbClr val="0000FF"/>
                </a:solidFill>
                <a:latin typeface="Calibri"/>
              </a:rPr>
              <a:t>&gt;1&lt;/</a:t>
            </a:r>
            <a:r>
              <a:rPr lang="fr-FR" dirty="0" err="1">
                <a:solidFill>
                  <a:srgbClr val="0000FF"/>
                </a:solidFill>
                <a:latin typeface="Calibri"/>
              </a:rPr>
              <a:t>voice</a:t>
            </a:r>
            <a:r>
              <a:rPr lang="fr-FR" dirty="0">
                <a:solidFill>
                  <a:srgbClr val="0000FF"/>
                </a:solidFill>
                <a:latin typeface="Calibri"/>
              </a:rPr>
              <a:t>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B8FF"/>
                </a:solidFill>
                <a:latin typeface="Calibri"/>
              </a:rPr>
              <a:t>        &lt;type&gt;quarter&lt;/type&gt;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00FF"/>
                </a:solidFill>
                <a:latin typeface="Calibri"/>
              </a:rPr>
              <a:t>        &lt;</a:t>
            </a:r>
            <a:r>
              <a:rPr lang="fr-FR" dirty="0" err="1">
                <a:solidFill>
                  <a:srgbClr val="FF00FF"/>
                </a:solidFill>
                <a:latin typeface="Calibri"/>
              </a:rPr>
              <a:t>accidental</a:t>
            </a:r>
            <a:r>
              <a:rPr lang="fr-FR" dirty="0">
                <a:solidFill>
                  <a:srgbClr val="FF00FF"/>
                </a:solidFill>
                <a:latin typeface="Calibri"/>
              </a:rPr>
              <a:t>&gt;</a:t>
            </a:r>
            <a:r>
              <a:rPr lang="fr-FR" dirty="0" err="1">
                <a:solidFill>
                  <a:srgbClr val="FF00FF"/>
                </a:solidFill>
                <a:latin typeface="Calibri"/>
              </a:rPr>
              <a:t>sharp</a:t>
            </a:r>
            <a:r>
              <a:rPr lang="fr-FR" dirty="0">
                <a:solidFill>
                  <a:srgbClr val="FF00FF"/>
                </a:solidFill>
                <a:latin typeface="Calibri"/>
              </a:rPr>
              <a:t>&lt;/</a:t>
            </a:r>
            <a:r>
              <a:rPr lang="fr-FR" dirty="0" err="1">
                <a:solidFill>
                  <a:srgbClr val="FF00FF"/>
                </a:solidFill>
                <a:latin typeface="Calibri"/>
              </a:rPr>
              <a:t>accidental</a:t>
            </a:r>
            <a:r>
              <a:rPr lang="fr-FR" dirty="0">
                <a:solidFill>
                  <a:srgbClr val="FF00FF"/>
                </a:solidFill>
                <a:latin typeface="Calibri"/>
              </a:rPr>
              <a:t>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420E"/>
                </a:solidFill>
                <a:latin typeface="Calibri"/>
              </a:rPr>
              <a:t>        &lt;stem&gt;up&lt;/stem&gt;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  <a:latin typeface="Calibri"/>
              </a:rPr>
              <a:t>        &lt;staff&gt;1&lt;/staff&gt;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00FF"/>
                </a:solidFill>
                <a:latin typeface="Calibri"/>
              </a:rPr>
              <a:t>        &lt;/note&gt;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  <a:latin typeface="Calibri"/>
              </a:rPr>
              <a:t>    &lt;/</a:t>
            </a:r>
            <a:r>
              <a:rPr lang="fr-FR" dirty="0" err="1">
                <a:solidFill>
                  <a:srgbClr val="00FF00"/>
                </a:solidFill>
                <a:latin typeface="Calibri"/>
              </a:rPr>
              <a:t>measure</a:t>
            </a:r>
            <a:r>
              <a:rPr lang="fr-FR" dirty="0">
                <a:solidFill>
                  <a:srgbClr val="00FF00"/>
                </a:solidFill>
                <a:latin typeface="Calibri"/>
              </a:rPr>
              <a:t>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0000"/>
                </a:solidFill>
                <a:latin typeface="Calibri"/>
              </a:rPr>
              <a:t>&lt;/part&gt;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90826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653760" y="387360"/>
            <a:ext cx="7836120" cy="1130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FFFFFF"/>
                </a:solidFill>
                <a:latin typeface="Calibri"/>
              </a:rPr>
              <a:t>Contenu du MusicXML</a:t>
            </a:r>
            <a:endParaRPr/>
          </a:p>
        </p:txBody>
      </p:sp>
      <p:sp>
        <p:nvSpPr>
          <p:cNvPr id="180" name="TextShape 2"/>
          <p:cNvSpPr txBox="1"/>
          <p:nvPr/>
        </p:nvSpPr>
        <p:spPr>
          <a:xfrm>
            <a:off x="653760" y="1771560"/>
            <a:ext cx="4244760" cy="3975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SzPct val="45000"/>
              <a:buFont typeface="Symbol"/>
              <a:buChar char=""/>
            </a:pPr>
            <a:r>
              <a:rPr lang="fr-FR" sz="2900">
                <a:solidFill>
                  <a:srgbClr val="FF0000"/>
                </a:solidFill>
                <a:latin typeface="Calibri"/>
              </a:rPr>
              <a:t>Parties</a:t>
            </a:r>
            <a:endParaRPr/>
          </a:p>
          <a:p>
            <a:pPr>
              <a:lnSpc>
                <a:spcPct val="100000"/>
              </a:lnSpc>
              <a:buSzPct val="45000"/>
              <a:buFont typeface="Symbol"/>
              <a:buChar char=""/>
            </a:pPr>
            <a:r>
              <a:rPr lang="fr-FR" sz="2900">
                <a:solidFill>
                  <a:srgbClr val="00FF00"/>
                </a:solidFill>
                <a:latin typeface="Calibri"/>
              </a:rPr>
              <a:t>Mesures</a:t>
            </a:r>
            <a:endParaRPr/>
          </a:p>
          <a:p>
            <a:pPr>
              <a:lnSpc>
                <a:spcPct val="100000"/>
              </a:lnSpc>
              <a:buSzPct val="45000"/>
              <a:buFont typeface="Symbol"/>
              <a:buChar char=""/>
            </a:pPr>
            <a:r>
              <a:rPr lang="fr-FR" sz="2900">
                <a:solidFill>
                  <a:srgbClr val="0000FF"/>
                </a:solidFill>
                <a:latin typeface="Calibri"/>
              </a:rPr>
              <a:t>Notes</a:t>
            </a:r>
            <a:endParaRPr/>
          </a:p>
          <a:p>
            <a:pPr>
              <a:lnSpc>
                <a:spcPct val="100000"/>
              </a:lnSpc>
              <a:buSzPct val="45000"/>
              <a:buFont typeface="Symbol"/>
              <a:buChar char=""/>
            </a:pPr>
            <a:r>
              <a:rPr lang="fr-FR" sz="2900">
                <a:solidFill>
                  <a:srgbClr val="00DCFF"/>
                </a:solidFill>
                <a:latin typeface="Calibri"/>
              </a:rPr>
              <a:t>Rythmes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81" name="TextShape 3"/>
          <p:cNvSpPr txBox="1"/>
          <p:nvPr/>
        </p:nvSpPr>
        <p:spPr>
          <a:xfrm>
            <a:off x="4898880" y="1796040"/>
            <a:ext cx="3429720" cy="3975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dirty="0">
                <a:solidFill>
                  <a:srgbClr val="FF0000"/>
                </a:solidFill>
              </a:rPr>
              <a:t>&lt;part id="P1"&gt;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</a:rPr>
              <a:t>    &lt;</a:t>
            </a:r>
            <a:r>
              <a:rPr lang="fr-FR" dirty="0" err="1">
                <a:solidFill>
                  <a:srgbClr val="00FF00"/>
                </a:solidFill>
              </a:rPr>
              <a:t>measure</a:t>
            </a:r>
            <a:r>
              <a:rPr lang="fr-FR" dirty="0">
                <a:solidFill>
                  <a:srgbClr val="00FF00"/>
                </a:solidFill>
              </a:rPr>
              <a:t> </a:t>
            </a:r>
            <a:r>
              <a:rPr lang="fr-FR" dirty="0" err="1">
                <a:solidFill>
                  <a:srgbClr val="00FF00"/>
                </a:solidFill>
              </a:rPr>
              <a:t>number</a:t>
            </a:r>
            <a:r>
              <a:rPr lang="fr-FR" dirty="0">
                <a:solidFill>
                  <a:srgbClr val="00FF00"/>
                </a:solidFill>
              </a:rPr>
              <a:t>="1" </a:t>
            </a:r>
            <a:r>
              <a:rPr lang="fr-FR" dirty="0" err="1">
                <a:solidFill>
                  <a:srgbClr val="00FF00"/>
                </a:solidFill>
              </a:rPr>
              <a:t>width</a:t>
            </a:r>
            <a:r>
              <a:rPr lang="fr-FR" dirty="0">
                <a:solidFill>
                  <a:srgbClr val="00FF00"/>
                </a:solidFill>
              </a:rPr>
              <a:t>="514.27"&gt;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00FF"/>
                </a:solidFill>
              </a:rPr>
              <a:t>&lt;note</a:t>
            </a:r>
            <a:r>
              <a:rPr lang="fr-FR" dirty="0">
                <a:solidFill>
                  <a:srgbClr val="FF420E"/>
                </a:solidFill>
              </a:rPr>
              <a:t> default-x="104.53" default-y="-30.00"</a:t>
            </a:r>
            <a:r>
              <a:rPr lang="fr-FR" dirty="0">
                <a:solidFill>
                  <a:srgbClr val="00FF00"/>
                </a:solidFill>
              </a:rPr>
              <a:t>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</a:rPr>
              <a:t>        </a:t>
            </a:r>
            <a:r>
              <a:rPr lang="fr-FR" dirty="0">
                <a:solidFill>
                  <a:srgbClr val="0000FF"/>
                </a:solidFill>
              </a:rPr>
              <a:t>&lt;pitch&gt;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00FF"/>
                </a:solidFill>
              </a:rPr>
              <a:t>          &lt;</a:t>
            </a:r>
            <a:r>
              <a:rPr lang="fr-FR" dirty="0" err="1">
                <a:solidFill>
                  <a:srgbClr val="0000FF"/>
                </a:solidFill>
              </a:rPr>
              <a:t>step</a:t>
            </a:r>
            <a:r>
              <a:rPr lang="fr-FR" dirty="0">
                <a:solidFill>
                  <a:srgbClr val="0000FF"/>
                </a:solidFill>
              </a:rPr>
              <a:t>&gt;G&lt;/</a:t>
            </a:r>
            <a:r>
              <a:rPr lang="fr-FR" dirty="0" err="1">
                <a:solidFill>
                  <a:srgbClr val="0000FF"/>
                </a:solidFill>
              </a:rPr>
              <a:t>step</a:t>
            </a:r>
            <a:r>
              <a:rPr lang="fr-FR" dirty="0">
                <a:solidFill>
                  <a:srgbClr val="0000FF"/>
                </a:solidFill>
              </a:rPr>
              <a:t>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00FF"/>
                </a:solidFill>
              </a:rPr>
              <a:t>          &lt;alter&gt;1&lt;/alter&gt;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</a:rPr>
              <a:t>         </a:t>
            </a:r>
            <a:r>
              <a:rPr lang="fr-FR" dirty="0">
                <a:solidFill>
                  <a:srgbClr val="0000FF"/>
                </a:solidFill>
              </a:rPr>
              <a:t> &lt;octave&gt;4&lt;/octave&gt;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00FF"/>
                </a:solidFill>
              </a:rPr>
              <a:t>          &lt;/pitch&gt;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</a:rPr>
              <a:t>        </a:t>
            </a:r>
            <a:r>
              <a:rPr lang="fr-FR" dirty="0">
                <a:solidFill>
                  <a:srgbClr val="00B8FF"/>
                </a:solidFill>
              </a:rPr>
              <a:t>&lt;duration&gt;16&lt;/duration&gt;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</a:rPr>
              <a:t>       </a:t>
            </a:r>
            <a:r>
              <a:rPr lang="fr-FR" dirty="0">
                <a:solidFill>
                  <a:srgbClr val="0000FF"/>
                </a:solidFill>
              </a:rPr>
              <a:t> &lt;</a:t>
            </a:r>
            <a:r>
              <a:rPr lang="fr-FR" dirty="0" err="1">
                <a:solidFill>
                  <a:srgbClr val="0000FF"/>
                </a:solidFill>
              </a:rPr>
              <a:t>voice</a:t>
            </a:r>
            <a:r>
              <a:rPr lang="fr-FR" dirty="0">
                <a:solidFill>
                  <a:srgbClr val="0000FF"/>
                </a:solidFill>
              </a:rPr>
              <a:t>&gt;1&lt;/</a:t>
            </a:r>
            <a:r>
              <a:rPr lang="fr-FR" dirty="0" err="1">
                <a:solidFill>
                  <a:srgbClr val="0000FF"/>
                </a:solidFill>
              </a:rPr>
              <a:t>voice</a:t>
            </a:r>
            <a:r>
              <a:rPr lang="fr-FR" dirty="0">
                <a:solidFill>
                  <a:srgbClr val="0000FF"/>
                </a:solidFill>
              </a:rPr>
              <a:t>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B8FF"/>
                </a:solidFill>
              </a:rPr>
              <a:t>        &lt;type&gt;quarter&lt;/type&gt;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</a:rPr>
              <a:t>      </a:t>
            </a:r>
            <a:r>
              <a:rPr lang="fr-FR" dirty="0">
                <a:solidFill>
                  <a:srgbClr val="FF00FF"/>
                </a:solidFill>
              </a:rPr>
              <a:t>  &lt;</a:t>
            </a:r>
            <a:r>
              <a:rPr lang="fr-FR" dirty="0" err="1">
                <a:solidFill>
                  <a:srgbClr val="FF00FF"/>
                </a:solidFill>
              </a:rPr>
              <a:t>accidental</a:t>
            </a:r>
            <a:r>
              <a:rPr lang="fr-FR" dirty="0">
                <a:solidFill>
                  <a:srgbClr val="FF00FF"/>
                </a:solidFill>
              </a:rPr>
              <a:t>&gt;</a:t>
            </a:r>
            <a:r>
              <a:rPr lang="fr-FR" dirty="0" err="1">
                <a:solidFill>
                  <a:srgbClr val="FF00FF"/>
                </a:solidFill>
              </a:rPr>
              <a:t>sharp</a:t>
            </a:r>
            <a:r>
              <a:rPr lang="fr-FR" dirty="0">
                <a:solidFill>
                  <a:srgbClr val="FF00FF"/>
                </a:solidFill>
              </a:rPr>
              <a:t>&lt;/</a:t>
            </a:r>
            <a:r>
              <a:rPr lang="fr-FR" dirty="0" err="1">
                <a:solidFill>
                  <a:srgbClr val="FF00FF"/>
                </a:solidFill>
              </a:rPr>
              <a:t>accidental</a:t>
            </a:r>
            <a:r>
              <a:rPr lang="fr-FR" dirty="0">
                <a:solidFill>
                  <a:srgbClr val="FF00FF"/>
                </a:solidFill>
              </a:rPr>
              <a:t>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420E"/>
                </a:solidFill>
              </a:rPr>
              <a:t>        &lt;stem&gt;up&lt;/stem&gt;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</a:rPr>
              <a:t>        &lt;staff&gt;1&lt;/staff&gt;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00FF"/>
                </a:solidFill>
              </a:rPr>
              <a:t>        &lt;/note&gt;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</a:rPr>
              <a:t>    &lt;/</a:t>
            </a:r>
            <a:r>
              <a:rPr lang="fr-FR" dirty="0" err="1">
                <a:solidFill>
                  <a:srgbClr val="00FF00"/>
                </a:solidFill>
              </a:rPr>
              <a:t>measure</a:t>
            </a:r>
            <a:r>
              <a:rPr lang="fr-FR" dirty="0">
                <a:solidFill>
                  <a:srgbClr val="00FF00"/>
                </a:solidFill>
              </a:rPr>
              <a:t>&gt;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0000"/>
                </a:solidFill>
              </a:rPr>
              <a:t>&lt;/part&gt;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497616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653760" y="387360"/>
            <a:ext cx="7836120" cy="1130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FFFFFF"/>
                </a:solidFill>
                <a:latin typeface="Calibri"/>
              </a:rPr>
              <a:t>Contenu du MusicXML</a:t>
            </a:r>
            <a:endParaRPr/>
          </a:p>
        </p:txBody>
      </p:sp>
      <p:sp>
        <p:nvSpPr>
          <p:cNvPr id="183" name="TextShape 2"/>
          <p:cNvSpPr txBox="1"/>
          <p:nvPr/>
        </p:nvSpPr>
        <p:spPr>
          <a:xfrm>
            <a:off x="653760" y="1771560"/>
            <a:ext cx="4244760" cy="3975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SzPct val="45000"/>
              <a:buFont typeface="Symbol"/>
              <a:buChar char=""/>
            </a:pPr>
            <a:r>
              <a:rPr lang="fr-FR" sz="2900">
                <a:solidFill>
                  <a:srgbClr val="FF0000"/>
                </a:solidFill>
                <a:latin typeface="Calibri"/>
              </a:rPr>
              <a:t>Parties</a:t>
            </a:r>
            <a:endParaRPr/>
          </a:p>
          <a:p>
            <a:pPr>
              <a:lnSpc>
                <a:spcPct val="100000"/>
              </a:lnSpc>
              <a:buSzPct val="45000"/>
              <a:buFont typeface="Symbol"/>
              <a:buChar char=""/>
            </a:pPr>
            <a:r>
              <a:rPr lang="fr-FR" sz="2900">
                <a:solidFill>
                  <a:srgbClr val="00FF00"/>
                </a:solidFill>
                <a:latin typeface="Calibri"/>
              </a:rPr>
              <a:t>Mesures</a:t>
            </a:r>
            <a:endParaRPr/>
          </a:p>
          <a:p>
            <a:pPr>
              <a:lnSpc>
                <a:spcPct val="100000"/>
              </a:lnSpc>
              <a:buSzPct val="45000"/>
              <a:buFont typeface="Symbol"/>
              <a:buChar char=""/>
            </a:pPr>
            <a:r>
              <a:rPr lang="fr-FR" sz="2900">
                <a:solidFill>
                  <a:srgbClr val="0000FF"/>
                </a:solidFill>
                <a:latin typeface="Calibri"/>
              </a:rPr>
              <a:t>Notes</a:t>
            </a:r>
            <a:endParaRPr/>
          </a:p>
          <a:p>
            <a:pPr>
              <a:lnSpc>
                <a:spcPct val="100000"/>
              </a:lnSpc>
              <a:buSzPct val="45000"/>
              <a:buFont typeface="Symbol"/>
              <a:buChar char=""/>
            </a:pPr>
            <a:r>
              <a:rPr lang="fr-FR" sz="2900">
                <a:solidFill>
                  <a:srgbClr val="00DCFF"/>
                </a:solidFill>
                <a:latin typeface="Calibri"/>
              </a:rPr>
              <a:t>Rythmes</a:t>
            </a:r>
            <a:endParaRPr/>
          </a:p>
          <a:p>
            <a:pPr>
              <a:lnSpc>
                <a:spcPct val="100000"/>
              </a:lnSpc>
              <a:buSzPct val="45000"/>
              <a:buFont typeface="Symbol"/>
              <a:buChar char=""/>
            </a:pPr>
            <a:r>
              <a:rPr lang="fr-FR" sz="2900">
                <a:solidFill>
                  <a:srgbClr val="FF00FF"/>
                </a:solidFill>
                <a:latin typeface="Calibri"/>
              </a:rPr>
              <a:t>Alterations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84" name="TextShape 3"/>
          <p:cNvSpPr txBox="1"/>
          <p:nvPr/>
        </p:nvSpPr>
        <p:spPr>
          <a:xfrm>
            <a:off x="4898880" y="1796040"/>
            <a:ext cx="3429720" cy="3975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dirty="0">
                <a:solidFill>
                  <a:srgbClr val="FF0000"/>
                </a:solidFill>
              </a:rPr>
              <a:t>&lt;part id="P1"&gt;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</a:rPr>
              <a:t>    &lt;</a:t>
            </a:r>
            <a:r>
              <a:rPr lang="fr-FR" dirty="0" err="1">
                <a:solidFill>
                  <a:srgbClr val="00FF00"/>
                </a:solidFill>
              </a:rPr>
              <a:t>measure</a:t>
            </a:r>
            <a:r>
              <a:rPr lang="fr-FR" dirty="0">
                <a:solidFill>
                  <a:srgbClr val="00FF00"/>
                </a:solidFill>
              </a:rPr>
              <a:t> </a:t>
            </a:r>
            <a:r>
              <a:rPr lang="fr-FR" dirty="0" err="1">
                <a:solidFill>
                  <a:srgbClr val="00FF00"/>
                </a:solidFill>
              </a:rPr>
              <a:t>number</a:t>
            </a:r>
            <a:r>
              <a:rPr lang="fr-FR" dirty="0">
                <a:solidFill>
                  <a:srgbClr val="00FF00"/>
                </a:solidFill>
              </a:rPr>
              <a:t>="1" </a:t>
            </a:r>
            <a:r>
              <a:rPr lang="fr-FR" dirty="0" err="1">
                <a:solidFill>
                  <a:srgbClr val="00FF00"/>
                </a:solidFill>
              </a:rPr>
              <a:t>width</a:t>
            </a:r>
            <a:r>
              <a:rPr lang="fr-FR" dirty="0">
                <a:solidFill>
                  <a:srgbClr val="00FF00"/>
                </a:solidFill>
              </a:rPr>
              <a:t>="514.27"&gt;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00FF"/>
                </a:solidFill>
              </a:rPr>
              <a:t>&lt;note</a:t>
            </a:r>
            <a:r>
              <a:rPr lang="fr-FR" dirty="0">
                <a:solidFill>
                  <a:srgbClr val="FF420E"/>
                </a:solidFill>
              </a:rPr>
              <a:t> default-x="104.53" default-y="-30.00"</a:t>
            </a:r>
            <a:r>
              <a:rPr lang="fr-FR" dirty="0">
                <a:solidFill>
                  <a:srgbClr val="00FF00"/>
                </a:solidFill>
              </a:rPr>
              <a:t>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</a:rPr>
              <a:t>        </a:t>
            </a:r>
            <a:r>
              <a:rPr lang="fr-FR" dirty="0">
                <a:solidFill>
                  <a:srgbClr val="0000FF"/>
                </a:solidFill>
              </a:rPr>
              <a:t>&lt;pitch&gt;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00FF"/>
                </a:solidFill>
              </a:rPr>
              <a:t>          &lt;</a:t>
            </a:r>
            <a:r>
              <a:rPr lang="fr-FR" dirty="0" err="1">
                <a:solidFill>
                  <a:srgbClr val="0000FF"/>
                </a:solidFill>
              </a:rPr>
              <a:t>step</a:t>
            </a:r>
            <a:r>
              <a:rPr lang="fr-FR" dirty="0">
                <a:solidFill>
                  <a:srgbClr val="0000FF"/>
                </a:solidFill>
              </a:rPr>
              <a:t>&gt;G&lt;/</a:t>
            </a:r>
            <a:r>
              <a:rPr lang="fr-FR" dirty="0" err="1">
                <a:solidFill>
                  <a:srgbClr val="0000FF"/>
                </a:solidFill>
              </a:rPr>
              <a:t>step</a:t>
            </a:r>
            <a:r>
              <a:rPr lang="fr-FR" dirty="0">
                <a:solidFill>
                  <a:srgbClr val="0000FF"/>
                </a:solidFill>
              </a:rPr>
              <a:t>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00FF"/>
                </a:solidFill>
              </a:rPr>
              <a:t>          &lt;alter&gt;1&lt;/alter&gt;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</a:rPr>
              <a:t>         </a:t>
            </a:r>
            <a:r>
              <a:rPr lang="fr-FR" dirty="0">
                <a:solidFill>
                  <a:srgbClr val="0000FF"/>
                </a:solidFill>
              </a:rPr>
              <a:t> &lt;octave&gt;4&lt;/octave&gt;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00FF"/>
                </a:solidFill>
              </a:rPr>
              <a:t>          &lt;/pitch&gt;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</a:rPr>
              <a:t>        </a:t>
            </a:r>
            <a:r>
              <a:rPr lang="fr-FR" dirty="0">
                <a:solidFill>
                  <a:srgbClr val="00B8FF"/>
                </a:solidFill>
              </a:rPr>
              <a:t>&lt;duration&gt;16&lt;/duration&gt;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00FF"/>
                </a:solidFill>
              </a:rPr>
              <a:t>        &lt;</a:t>
            </a:r>
            <a:r>
              <a:rPr lang="fr-FR" dirty="0" err="1">
                <a:solidFill>
                  <a:srgbClr val="0000FF"/>
                </a:solidFill>
              </a:rPr>
              <a:t>voice</a:t>
            </a:r>
            <a:r>
              <a:rPr lang="fr-FR" dirty="0">
                <a:solidFill>
                  <a:srgbClr val="0000FF"/>
                </a:solidFill>
              </a:rPr>
              <a:t>&gt;1&lt;/</a:t>
            </a:r>
            <a:r>
              <a:rPr lang="fr-FR" dirty="0" err="1">
                <a:solidFill>
                  <a:srgbClr val="0000FF"/>
                </a:solidFill>
              </a:rPr>
              <a:t>voice</a:t>
            </a:r>
            <a:r>
              <a:rPr lang="fr-FR" dirty="0">
                <a:solidFill>
                  <a:srgbClr val="0000FF"/>
                </a:solidFill>
              </a:rPr>
              <a:t>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B8FF"/>
                </a:solidFill>
              </a:rPr>
              <a:t>        &lt;type&gt;quarter&lt;/type&gt;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00FF"/>
                </a:solidFill>
              </a:rPr>
              <a:t>        &lt;</a:t>
            </a:r>
            <a:r>
              <a:rPr lang="fr-FR" dirty="0" err="1">
                <a:solidFill>
                  <a:srgbClr val="FF00FF"/>
                </a:solidFill>
              </a:rPr>
              <a:t>accidental</a:t>
            </a:r>
            <a:r>
              <a:rPr lang="fr-FR" dirty="0">
                <a:solidFill>
                  <a:srgbClr val="FF00FF"/>
                </a:solidFill>
              </a:rPr>
              <a:t>&gt;</a:t>
            </a:r>
            <a:r>
              <a:rPr lang="fr-FR" dirty="0" err="1">
                <a:solidFill>
                  <a:srgbClr val="FF00FF"/>
                </a:solidFill>
              </a:rPr>
              <a:t>sharp</a:t>
            </a:r>
            <a:r>
              <a:rPr lang="fr-FR" dirty="0">
                <a:solidFill>
                  <a:srgbClr val="FF00FF"/>
                </a:solidFill>
              </a:rPr>
              <a:t>&lt;/</a:t>
            </a:r>
            <a:r>
              <a:rPr lang="fr-FR" dirty="0" err="1">
                <a:solidFill>
                  <a:srgbClr val="FF00FF"/>
                </a:solidFill>
              </a:rPr>
              <a:t>accidental</a:t>
            </a:r>
            <a:r>
              <a:rPr lang="fr-FR" dirty="0">
                <a:solidFill>
                  <a:srgbClr val="FF00FF"/>
                </a:solidFill>
              </a:rPr>
              <a:t>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420E"/>
                </a:solidFill>
              </a:rPr>
              <a:t>        &lt;stem&gt;up&lt;/stem&gt;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</a:rPr>
              <a:t>        &lt;staff&gt;1&lt;/staff&gt;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00FF"/>
                </a:solidFill>
              </a:rPr>
              <a:t>        &lt;/note&gt;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</a:rPr>
              <a:t>    &lt;/</a:t>
            </a:r>
            <a:r>
              <a:rPr lang="fr-FR" dirty="0" err="1">
                <a:solidFill>
                  <a:srgbClr val="00FF00"/>
                </a:solidFill>
              </a:rPr>
              <a:t>measure</a:t>
            </a:r>
            <a:r>
              <a:rPr lang="fr-FR" dirty="0">
                <a:solidFill>
                  <a:srgbClr val="00FF00"/>
                </a:solidFill>
              </a:rPr>
              <a:t>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0000"/>
                </a:solidFill>
              </a:rPr>
              <a:t>&lt;/part&gt;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386743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653760" y="387360"/>
            <a:ext cx="7836120" cy="1130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FFFFFF"/>
                </a:solidFill>
                <a:latin typeface="Calibri"/>
              </a:rPr>
              <a:t>Contenu du MusicXML</a:t>
            </a:r>
            <a:endParaRPr/>
          </a:p>
        </p:txBody>
      </p:sp>
      <p:sp>
        <p:nvSpPr>
          <p:cNvPr id="186" name="TextShape 2"/>
          <p:cNvSpPr txBox="1"/>
          <p:nvPr/>
        </p:nvSpPr>
        <p:spPr>
          <a:xfrm>
            <a:off x="653760" y="1771560"/>
            <a:ext cx="4244760" cy="3975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SzPct val="45000"/>
              <a:buFont typeface="Symbol"/>
              <a:buChar char=""/>
            </a:pPr>
            <a:r>
              <a:rPr lang="fr-FR" sz="2900" dirty="0">
                <a:solidFill>
                  <a:srgbClr val="FF0000"/>
                </a:solidFill>
                <a:latin typeface="Calibri"/>
              </a:rPr>
              <a:t>Parties</a:t>
            </a:r>
            <a:endParaRPr dirty="0"/>
          </a:p>
          <a:p>
            <a:pPr>
              <a:lnSpc>
                <a:spcPct val="100000"/>
              </a:lnSpc>
              <a:buSzPct val="45000"/>
              <a:buFont typeface="Symbol"/>
              <a:buChar char=""/>
            </a:pPr>
            <a:r>
              <a:rPr lang="fr-FR" sz="2900" dirty="0">
                <a:solidFill>
                  <a:srgbClr val="00FF00"/>
                </a:solidFill>
                <a:latin typeface="Calibri"/>
              </a:rPr>
              <a:t>Mesures</a:t>
            </a:r>
            <a:endParaRPr dirty="0"/>
          </a:p>
          <a:p>
            <a:pPr>
              <a:lnSpc>
                <a:spcPct val="100000"/>
              </a:lnSpc>
              <a:buSzPct val="45000"/>
              <a:buFont typeface="Symbol"/>
              <a:buChar char=""/>
            </a:pPr>
            <a:r>
              <a:rPr lang="fr-FR" sz="2900" dirty="0">
                <a:solidFill>
                  <a:srgbClr val="0000FF"/>
                </a:solidFill>
                <a:latin typeface="Calibri"/>
              </a:rPr>
              <a:t>Notes</a:t>
            </a:r>
            <a:endParaRPr dirty="0"/>
          </a:p>
          <a:p>
            <a:pPr>
              <a:lnSpc>
                <a:spcPct val="100000"/>
              </a:lnSpc>
              <a:buSzPct val="45000"/>
              <a:buFont typeface="Symbol"/>
              <a:buChar char=""/>
            </a:pPr>
            <a:r>
              <a:rPr lang="fr-FR" sz="2900" dirty="0">
                <a:solidFill>
                  <a:srgbClr val="00DCFF"/>
                </a:solidFill>
                <a:latin typeface="Calibri"/>
              </a:rPr>
              <a:t>Rythmes</a:t>
            </a:r>
            <a:endParaRPr dirty="0"/>
          </a:p>
          <a:p>
            <a:pPr>
              <a:lnSpc>
                <a:spcPct val="100000"/>
              </a:lnSpc>
              <a:buSzPct val="45000"/>
              <a:buFont typeface="Symbol"/>
              <a:buChar char=""/>
            </a:pPr>
            <a:r>
              <a:rPr lang="fr-FR" sz="2900" dirty="0" err="1">
                <a:solidFill>
                  <a:srgbClr val="FF00FF"/>
                </a:solidFill>
                <a:latin typeface="Calibri"/>
              </a:rPr>
              <a:t>Alterations</a:t>
            </a:r>
            <a:endParaRPr dirty="0"/>
          </a:p>
          <a:p>
            <a:pPr>
              <a:lnSpc>
                <a:spcPct val="100000"/>
              </a:lnSpc>
              <a:buSzPct val="45000"/>
              <a:buFont typeface="Symbol"/>
              <a:buChar char=""/>
            </a:pPr>
            <a:r>
              <a:rPr lang="fr-FR" sz="2900" dirty="0">
                <a:solidFill>
                  <a:srgbClr val="FF420E"/>
                </a:solidFill>
                <a:latin typeface="Calibri"/>
              </a:rPr>
              <a:t>Informations </a:t>
            </a:r>
            <a:r>
              <a:rPr lang="fr-FR" sz="2900" dirty="0" err="1">
                <a:solidFill>
                  <a:srgbClr val="FF420E"/>
                </a:solidFill>
                <a:latin typeface="Calibri"/>
              </a:rPr>
              <a:t>generales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87" name="TextShape 3"/>
          <p:cNvSpPr txBox="1"/>
          <p:nvPr/>
        </p:nvSpPr>
        <p:spPr>
          <a:xfrm>
            <a:off x="4898880" y="1796040"/>
            <a:ext cx="3429720" cy="3975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dirty="0">
                <a:solidFill>
                  <a:srgbClr val="FF0000"/>
                </a:solidFill>
              </a:rPr>
              <a:t>&lt;part id="P1"&gt;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</a:rPr>
              <a:t>    &lt;</a:t>
            </a:r>
            <a:r>
              <a:rPr lang="fr-FR" dirty="0" err="1">
                <a:solidFill>
                  <a:srgbClr val="00FF00"/>
                </a:solidFill>
              </a:rPr>
              <a:t>measure</a:t>
            </a:r>
            <a:r>
              <a:rPr lang="fr-FR" dirty="0">
                <a:solidFill>
                  <a:srgbClr val="00FF00"/>
                </a:solidFill>
              </a:rPr>
              <a:t> </a:t>
            </a:r>
            <a:r>
              <a:rPr lang="fr-FR" dirty="0" err="1">
                <a:solidFill>
                  <a:srgbClr val="00FF00"/>
                </a:solidFill>
              </a:rPr>
              <a:t>number</a:t>
            </a:r>
            <a:r>
              <a:rPr lang="fr-FR" dirty="0">
                <a:solidFill>
                  <a:srgbClr val="00FF00"/>
                </a:solidFill>
              </a:rPr>
              <a:t>="1" </a:t>
            </a:r>
            <a:r>
              <a:rPr lang="fr-FR" dirty="0" err="1">
                <a:solidFill>
                  <a:srgbClr val="00FF00"/>
                </a:solidFill>
              </a:rPr>
              <a:t>width</a:t>
            </a:r>
            <a:r>
              <a:rPr lang="fr-FR" dirty="0">
                <a:solidFill>
                  <a:srgbClr val="00FF00"/>
                </a:solidFill>
              </a:rPr>
              <a:t>="514.27"&gt;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00FF"/>
                </a:solidFill>
              </a:rPr>
              <a:t>&lt;note</a:t>
            </a:r>
            <a:r>
              <a:rPr lang="fr-FR" dirty="0">
                <a:solidFill>
                  <a:srgbClr val="FF420E"/>
                </a:solidFill>
              </a:rPr>
              <a:t> default-x="104.53" default-y="-30.00"</a:t>
            </a:r>
            <a:r>
              <a:rPr lang="fr-FR" dirty="0">
                <a:solidFill>
                  <a:srgbClr val="00FF00"/>
                </a:solidFill>
              </a:rPr>
              <a:t>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</a:rPr>
              <a:t>        </a:t>
            </a:r>
            <a:r>
              <a:rPr lang="fr-FR" dirty="0">
                <a:solidFill>
                  <a:srgbClr val="0000FF"/>
                </a:solidFill>
              </a:rPr>
              <a:t>&lt;pitch&gt;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00FF"/>
                </a:solidFill>
              </a:rPr>
              <a:t>          &lt;</a:t>
            </a:r>
            <a:r>
              <a:rPr lang="fr-FR" dirty="0" err="1">
                <a:solidFill>
                  <a:srgbClr val="0000FF"/>
                </a:solidFill>
              </a:rPr>
              <a:t>step</a:t>
            </a:r>
            <a:r>
              <a:rPr lang="fr-FR" dirty="0">
                <a:solidFill>
                  <a:srgbClr val="0000FF"/>
                </a:solidFill>
              </a:rPr>
              <a:t>&gt;G&lt;/</a:t>
            </a:r>
            <a:r>
              <a:rPr lang="fr-FR" dirty="0" err="1">
                <a:solidFill>
                  <a:srgbClr val="0000FF"/>
                </a:solidFill>
              </a:rPr>
              <a:t>step</a:t>
            </a:r>
            <a:r>
              <a:rPr lang="fr-FR" dirty="0">
                <a:solidFill>
                  <a:srgbClr val="0000FF"/>
                </a:solidFill>
              </a:rPr>
              <a:t>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00FF"/>
                </a:solidFill>
              </a:rPr>
              <a:t>          &lt;alter&gt;1&lt;/alter&gt;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</a:rPr>
              <a:t>         </a:t>
            </a:r>
            <a:r>
              <a:rPr lang="fr-FR" dirty="0">
                <a:solidFill>
                  <a:srgbClr val="0000FF"/>
                </a:solidFill>
              </a:rPr>
              <a:t> &lt;octave&gt;4&lt;/octave&gt;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00FF"/>
                </a:solidFill>
              </a:rPr>
              <a:t>          &lt;/pitch&gt;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</a:rPr>
              <a:t>        </a:t>
            </a:r>
            <a:r>
              <a:rPr lang="fr-FR" dirty="0">
                <a:solidFill>
                  <a:srgbClr val="00B8FF"/>
                </a:solidFill>
              </a:rPr>
              <a:t>&lt;duration&gt;16&lt;/duration&gt;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00FF"/>
                </a:solidFill>
              </a:rPr>
              <a:t>        &lt;</a:t>
            </a:r>
            <a:r>
              <a:rPr lang="fr-FR" dirty="0" err="1">
                <a:solidFill>
                  <a:srgbClr val="0000FF"/>
                </a:solidFill>
              </a:rPr>
              <a:t>voice</a:t>
            </a:r>
            <a:r>
              <a:rPr lang="fr-FR" dirty="0">
                <a:solidFill>
                  <a:srgbClr val="0000FF"/>
                </a:solidFill>
              </a:rPr>
              <a:t>&gt;1&lt;/</a:t>
            </a:r>
            <a:r>
              <a:rPr lang="fr-FR" dirty="0" err="1">
                <a:solidFill>
                  <a:srgbClr val="0000FF"/>
                </a:solidFill>
              </a:rPr>
              <a:t>voice</a:t>
            </a:r>
            <a:r>
              <a:rPr lang="fr-FR" dirty="0">
                <a:solidFill>
                  <a:srgbClr val="0000FF"/>
                </a:solidFill>
              </a:rPr>
              <a:t>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B8FF"/>
                </a:solidFill>
              </a:rPr>
              <a:t>        &lt;type&gt;quarter&lt;/type&gt;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00FF"/>
                </a:solidFill>
              </a:rPr>
              <a:t>        &lt;</a:t>
            </a:r>
            <a:r>
              <a:rPr lang="fr-FR" dirty="0" err="1">
                <a:solidFill>
                  <a:srgbClr val="FF00FF"/>
                </a:solidFill>
              </a:rPr>
              <a:t>accidental</a:t>
            </a:r>
            <a:r>
              <a:rPr lang="fr-FR" dirty="0">
                <a:solidFill>
                  <a:srgbClr val="FF00FF"/>
                </a:solidFill>
              </a:rPr>
              <a:t>&gt;</a:t>
            </a:r>
            <a:r>
              <a:rPr lang="fr-FR" dirty="0" err="1">
                <a:solidFill>
                  <a:srgbClr val="FF00FF"/>
                </a:solidFill>
              </a:rPr>
              <a:t>sharp</a:t>
            </a:r>
            <a:r>
              <a:rPr lang="fr-FR" dirty="0">
                <a:solidFill>
                  <a:srgbClr val="FF00FF"/>
                </a:solidFill>
              </a:rPr>
              <a:t>&lt;/</a:t>
            </a:r>
            <a:r>
              <a:rPr lang="fr-FR" dirty="0" err="1">
                <a:solidFill>
                  <a:srgbClr val="FF00FF"/>
                </a:solidFill>
              </a:rPr>
              <a:t>accidental</a:t>
            </a:r>
            <a:r>
              <a:rPr lang="fr-FR" dirty="0">
                <a:solidFill>
                  <a:srgbClr val="FF00FF"/>
                </a:solidFill>
              </a:rPr>
              <a:t>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420E"/>
                </a:solidFill>
              </a:rPr>
              <a:t>        &lt;stem&gt;up&lt;/stem&gt;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</a:rPr>
              <a:t>        &lt;staff&gt;1&lt;/staff&gt;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00FF"/>
                </a:solidFill>
              </a:rPr>
              <a:t>        &lt;/note&gt;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FF00"/>
                </a:solidFill>
              </a:rPr>
              <a:t>    &lt;/</a:t>
            </a:r>
            <a:r>
              <a:rPr lang="fr-FR" dirty="0" err="1">
                <a:solidFill>
                  <a:srgbClr val="00FF00"/>
                </a:solidFill>
              </a:rPr>
              <a:t>measure</a:t>
            </a:r>
            <a:r>
              <a:rPr lang="fr-FR" dirty="0">
                <a:solidFill>
                  <a:srgbClr val="00FF00"/>
                </a:solidFill>
              </a:rPr>
              <a:t>&gt;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0000"/>
                </a:solidFill>
              </a:rPr>
              <a:t>&lt;/part&gt;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928695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53760" y="387402"/>
            <a:ext cx="7836480" cy="1130518"/>
          </a:xfrm>
          <a:ln/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/>
              <a:t>Contenu du MusicXML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3760" y="1771386"/>
            <a:ext cx="4245120" cy="3976258"/>
          </a:xfrm>
          <a:ln/>
        </p:spPr>
        <p:txBody>
          <a:bodyPr/>
          <a:lstStyle/>
          <a:p>
            <a:pPr indent="-309605">
              <a:buSzPct val="45000"/>
              <a:buFont typeface="Symbol" charset="2"/>
              <a:buChar char="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FF0000"/>
                </a:solidFill>
              </a:rPr>
              <a:t>Parties</a:t>
            </a:r>
          </a:p>
          <a:p>
            <a:pPr indent="-309605">
              <a:buSzPct val="45000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fr-FR" sz="2900">
              <a:solidFill>
                <a:srgbClr val="FF420E"/>
              </a:solidFill>
            </a:endParaRP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fr-FR" sz="29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898880" y="1795869"/>
            <a:ext cx="3430080" cy="3976257"/>
          </a:xfrm>
          <a:ln/>
        </p:spPr>
        <p:txBody>
          <a:bodyPr/>
          <a:lstStyle/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FF0000"/>
                </a:solidFill>
              </a:rPr>
              <a:t>&lt;part id="P1"&gt;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fr-FR" sz="2900">
              <a:solidFill>
                <a:srgbClr val="00FF00"/>
              </a:solidFill>
            </a:endParaRP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fr-FR" sz="2900">
              <a:solidFill>
                <a:srgbClr val="00FF00"/>
              </a:solidFill>
            </a:endParaRP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fr-FR" sz="2900">
              <a:solidFill>
                <a:srgbClr val="00FF00"/>
              </a:solidFill>
            </a:endParaRP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fr-FR" sz="2900">
              <a:solidFill>
                <a:srgbClr val="00FF00"/>
              </a:solidFill>
            </a:endParaRP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FF0000"/>
                </a:solidFill>
              </a:rPr>
              <a:t>&lt;/part&gt;</a:t>
            </a:r>
          </a:p>
        </p:txBody>
      </p:sp>
    </p:spTree>
    <p:extLst>
      <p:ext uri="{BB962C8B-B14F-4D97-AF65-F5344CB8AC3E}">
        <p14:creationId xmlns:p14="http://schemas.microsoft.com/office/powerpoint/2010/main" val="4023388160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53760" y="387402"/>
            <a:ext cx="7836480" cy="1130518"/>
          </a:xfrm>
          <a:ln/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/>
              <a:t>Contenu du MusicXML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3760" y="1771386"/>
            <a:ext cx="4245120" cy="3976258"/>
          </a:xfrm>
          <a:ln/>
        </p:spPr>
        <p:txBody>
          <a:bodyPr/>
          <a:lstStyle/>
          <a:p>
            <a:pPr indent="-309605">
              <a:buSzPct val="45000"/>
              <a:buFont typeface="Symbol" charset="2"/>
              <a:buChar char="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FF0000"/>
                </a:solidFill>
              </a:rPr>
              <a:t>Parties</a:t>
            </a:r>
          </a:p>
          <a:p>
            <a:pPr indent="-309605">
              <a:buSzPct val="45000"/>
              <a:buFont typeface="Symbol" charset="2"/>
              <a:buChar char="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Mesures</a:t>
            </a:r>
          </a:p>
          <a:p>
            <a:pPr indent="-309605">
              <a:buSzPct val="45000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fr-FR" sz="2900">
              <a:solidFill>
                <a:srgbClr val="FF420E"/>
              </a:solidFill>
            </a:endParaRP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fr-FR" sz="29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898880" y="1795869"/>
            <a:ext cx="3430080" cy="3976257"/>
          </a:xfrm>
          <a:ln/>
        </p:spPr>
        <p:txBody>
          <a:bodyPr>
            <a:normAutofit lnSpcReduction="10000"/>
          </a:bodyPr>
          <a:lstStyle/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FF0000"/>
                </a:solidFill>
              </a:rPr>
              <a:t>&lt;part id="P1"&gt;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 &lt;measure number="1" width="514.27"&gt;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fr-FR" sz="2900">
              <a:solidFill>
                <a:srgbClr val="0000FF"/>
              </a:solidFill>
            </a:endParaRP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 &lt;/measure&gt;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FF0000"/>
                </a:solidFill>
              </a:rPr>
              <a:t>&lt;/part&gt;</a:t>
            </a:r>
          </a:p>
        </p:txBody>
      </p:sp>
    </p:spTree>
    <p:extLst>
      <p:ext uri="{BB962C8B-B14F-4D97-AF65-F5344CB8AC3E}">
        <p14:creationId xmlns:p14="http://schemas.microsoft.com/office/powerpoint/2010/main" val="395267777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53760" y="387402"/>
            <a:ext cx="7836480" cy="1130518"/>
          </a:xfrm>
          <a:ln/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/>
              <a:t>Contenu du MusicXML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3760" y="1771386"/>
            <a:ext cx="4245120" cy="3976258"/>
          </a:xfrm>
          <a:ln/>
        </p:spPr>
        <p:txBody>
          <a:bodyPr/>
          <a:lstStyle/>
          <a:p>
            <a:pPr indent="-309605">
              <a:buSzPct val="45000"/>
              <a:buFont typeface="Symbol" charset="2"/>
              <a:buChar char="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FF0000"/>
                </a:solidFill>
              </a:rPr>
              <a:t>Parties</a:t>
            </a:r>
          </a:p>
          <a:p>
            <a:pPr indent="-309605">
              <a:buSzPct val="45000"/>
              <a:buFont typeface="Symbol" charset="2"/>
              <a:buChar char="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Mesures</a:t>
            </a:r>
          </a:p>
          <a:p>
            <a:pPr indent="-309605">
              <a:buSzPct val="45000"/>
              <a:buFont typeface="Symbol" charset="2"/>
              <a:buChar char="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00FF"/>
                </a:solidFill>
              </a:rPr>
              <a:t>Notes</a:t>
            </a:r>
          </a:p>
          <a:p>
            <a:pPr indent="-309605">
              <a:buSzPct val="45000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fr-FR" sz="2900">
              <a:solidFill>
                <a:srgbClr val="FF420E"/>
              </a:solidFill>
            </a:endParaRP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fr-FR" sz="29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898880" y="1795869"/>
            <a:ext cx="3430080" cy="3976257"/>
          </a:xfrm>
          <a:ln/>
        </p:spPr>
        <p:txBody>
          <a:bodyPr>
            <a:normAutofit fontScale="47500" lnSpcReduction="20000"/>
          </a:bodyPr>
          <a:lstStyle/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FF0000"/>
                </a:solidFill>
              </a:rPr>
              <a:t>&lt;part id="P1"&gt;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&lt;measure number="1" width="514.27"&gt;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00FF"/>
                </a:solidFill>
              </a:rPr>
              <a:t>&lt;note</a:t>
            </a:r>
            <a:r>
              <a:rPr lang="fr-FR" sz="2900">
                <a:solidFill>
                  <a:srgbClr val="FF420E"/>
                </a:solidFill>
              </a:rPr>
              <a:t> default-x="104.53" default-y="-30.00"</a:t>
            </a:r>
            <a:r>
              <a:rPr lang="fr-FR" sz="2900">
                <a:solidFill>
                  <a:srgbClr val="00FF00"/>
                </a:solidFill>
              </a:rPr>
              <a:t>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    </a:t>
            </a:r>
            <a:r>
              <a:rPr lang="fr-FR" sz="2900">
                <a:solidFill>
                  <a:srgbClr val="0000FF"/>
                </a:solidFill>
              </a:rPr>
              <a:t>&lt;pitch&gt;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00FF"/>
                </a:solidFill>
              </a:rPr>
              <a:t>          &lt;step&gt;G&lt;/step&gt;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FF00FF"/>
                </a:solidFill>
              </a:rPr>
              <a:t>          &lt;alter&gt;1&lt;/alter&gt;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     </a:t>
            </a:r>
            <a:r>
              <a:rPr lang="fr-FR" sz="2900">
                <a:solidFill>
                  <a:srgbClr val="0000FF"/>
                </a:solidFill>
              </a:rPr>
              <a:t> &lt;octave&gt;4&lt;/octave&gt;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00FF"/>
                </a:solidFill>
              </a:rPr>
              <a:t>          &lt;/pitch&gt;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    </a:t>
            </a:r>
            <a:r>
              <a:rPr lang="fr-FR" sz="2900">
                <a:solidFill>
                  <a:srgbClr val="00B8FF"/>
                </a:solidFill>
              </a:rPr>
              <a:t>&lt;duration&gt;16&lt;/duration&gt;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00FF"/>
                </a:solidFill>
              </a:rPr>
              <a:t>        &lt;voice&gt;1&lt;/voice&gt;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B8FF"/>
                </a:solidFill>
              </a:rPr>
              <a:t>        &lt;type&gt;quarter&lt;/type&gt;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FF00FF"/>
                </a:solidFill>
              </a:rPr>
              <a:t>        &lt;accidental&gt;sharp&lt;/accidental&gt;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FF420E"/>
                </a:solidFill>
              </a:rPr>
              <a:t>        &lt;stem&gt;up&lt;/stem&gt;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    &lt;staff&gt;1&lt;/staff&gt;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00FF"/>
                </a:solidFill>
              </a:rPr>
              <a:t>        &lt;/note&gt;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00FF00"/>
                </a:solidFill>
              </a:rPr>
              <a:t>    &lt;/measure&gt;</a:t>
            </a:r>
          </a:p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900">
                <a:solidFill>
                  <a:srgbClr val="FF0000"/>
                </a:solidFill>
              </a:rPr>
              <a:t>&lt;/part&gt;</a:t>
            </a:r>
          </a:p>
        </p:txBody>
      </p:sp>
    </p:spTree>
    <p:extLst>
      <p:ext uri="{BB962C8B-B14F-4D97-AF65-F5344CB8AC3E}">
        <p14:creationId xmlns:p14="http://schemas.microsoft.com/office/powerpoint/2010/main" val="1976089510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2164</Words>
  <Application>Microsoft Office PowerPoint</Application>
  <PresentationFormat>Affichage à l'écran (4:3)</PresentationFormat>
  <Paragraphs>459</Paragraphs>
  <Slides>66</Slides>
  <Notes>53</Notes>
  <HiddenSlides>0</HiddenSlides>
  <MMClips>1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66</vt:i4>
      </vt:variant>
    </vt:vector>
  </HeadingPairs>
  <TitlesOfParts>
    <vt:vector size="68" baseType="lpstr">
      <vt:lpstr>Thème Office</vt:lpstr>
      <vt:lpstr>Feuille de calcul</vt:lpstr>
      <vt:lpstr>Deux bases de données musicales avec développements musicxml : Carnet de Notes (PLM - analyse) et  Neuma (CNRS - Bibliothèque numérique)  Alice Tacaille (Université Paris-Sorbonne),  Dang Nguyen Bac (ENS Lyon)</vt:lpstr>
      <vt:lpstr>Présentation PowerPoint</vt:lpstr>
      <vt:lpstr>Présentation PowerPoint</vt:lpstr>
      <vt:lpstr>Pourquoi le MusicXML</vt:lpstr>
      <vt:lpstr>Pourquoi le MusicXML</vt:lpstr>
      <vt:lpstr>Pourquoi le MusicXML</vt:lpstr>
      <vt:lpstr>Contenu du MusicXML</vt:lpstr>
      <vt:lpstr>Contenu du MusicXML</vt:lpstr>
      <vt:lpstr>Contenu du MusicXML</vt:lpstr>
      <vt:lpstr>Contenu du MusicXML</vt:lpstr>
      <vt:lpstr>Contenu du MusicXML</vt:lpstr>
      <vt:lpstr>Contenu du MusicXML</vt:lpstr>
      <vt:lpstr>Projet ANR Neuma : bibliothèque numérique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Carnet de notes : Recherche de texte</vt:lpstr>
      <vt:lpstr>Présentation PowerPoint</vt:lpstr>
      <vt:lpstr>Présentation PowerPoint</vt:lpstr>
      <vt:lpstr>Présentation PowerPoint</vt:lpstr>
      <vt:lpstr>Présentation PowerPoint</vt:lpstr>
      <vt:lpstr>(Différentes versions de Monika (macro) disponibles sur le site Patrimoines et Langages Musicaux)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Cas 1 : Histogramme Genève</vt:lpstr>
      <vt:lpstr>Présentation PowerPoint</vt:lpstr>
      <vt:lpstr>Présentation PowerPoint</vt:lpstr>
      <vt:lpstr>Présentation PowerPoint</vt:lpstr>
      <vt:lpstr>Cas 2 : Chine</vt:lpstr>
      <vt:lpstr>Cas 2 : Chine</vt:lpstr>
      <vt:lpstr>Cas 2 : Chine, analyses anciennes</vt:lpstr>
      <vt:lpstr>Cas 2 : Chine</vt:lpstr>
      <vt:lpstr>Cas 2 : Chine</vt:lpstr>
      <vt:lpstr>Cas 2 : Chine</vt:lpstr>
      <vt:lpstr>Cas 2 : Chine échelles hiérarchisées</vt:lpstr>
      <vt:lpstr>Traiter le texte?</vt:lpstr>
      <vt:lpstr>Comparer</vt:lpstr>
      <vt:lpstr>Histogramme Corée</vt:lpstr>
      <vt:lpstr>Histogramme Java</vt:lpstr>
      <vt:lpstr>Histogramme Pérou</vt:lpstr>
      <vt:lpstr>Histogramme Guyane</vt:lpstr>
      <vt:lpstr>Histogramme Allemagne</vt:lpstr>
      <vt:lpstr>Histogramme Liban</vt:lpstr>
      <vt:lpstr>Histogramme Inde</vt:lpstr>
      <vt:lpstr>Histogramme Bretagne</vt:lpstr>
      <vt:lpstr>Histogramme France</vt:lpstr>
      <vt:lpstr>Histogramme France</vt:lpstr>
      <vt:lpstr>Histogramme France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Carnet de Notes : De la collection sonore à l’analyse sur mesure</dc:title>
  <dc:creator>A</dc:creator>
  <cp:lastModifiedBy>A</cp:lastModifiedBy>
  <cp:revision>77</cp:revision>
  <dcterms:created xsi:type="dcterms:W3CDTF">2013-05-24T19:34:03Z</dcterms:created>
  <dcterms:modified xsi:type="dcterms:W3CDTF">2013-06-26T22:18:38Z</dcterms:modified>
</cp:coreProperties>
</file>