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3" r:id="rId3"/>
    <p:sldId id="262" r:id="rId4"/>
    <p:sldId id="302" r:id="rId5"/>
    <p:sldId id="295" r:id="rId6"/>
    <p:sldId id="296" r:id="rId7"/>
    <p:sldId id="297" r:id="rId8"/>
    <p:sldId id="300" r:id="rId9"/>
    <p:sldId id="304" r:id="rId10"/>
    <p:sldId id="303" r:id="rId11"/>
    <p:sldId id="258" r:id="rId12"/>
    <p:sldId id="298" r:id="rId13"/>
    <p:sldId id="270" r:id="rId14"/>
    <p:sldId id="286" r:id="rId15"/>
    <p:sldId id="288" r:id="rId16"/>
    <p:sldId id="289" r:id="rId17"/>
    <p:sldId id="265" r:id="rId18"/>
    <p:sldId id="266" r:id="rId19"/>
    <p:sldId id="277" r:id="rId20"/>
    <p:sldId id="287" r:id="rId21"/>
    <p:sldId id="308" r:id="rId22"/>
    <p:sldId id="309" r:id="rId23"/>
    <p:sldId id="305" r:id="rId24"/>
    <p:sldId id="306" r:id="rId25"/>
    <p:sldId id="275" r:id="rId26"/>
    <p:sldId id="280" r:id="rId27"/>
    <p:sldId id="283" r:id="rId28"/>
    <p:sldId id="260" r:id="rId29"/>
    <p:sldId id="261" r:id="rId30"/>
    <p:sldId id="279" r:id="rId31"/>
    <p:sldId id="292" r:id="rId32"/>
    <p:sldId id="290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33996-8BC7-AC48-B522-9C250BA1C6E2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CF938-4491-8646-9E7A-877DD5B37A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27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30 minutes de présentation.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CF938-4491-8646-9E7A-877DD5B37A1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81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30 minutes de présentation.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CF938-4491-8646-9E7A-877DD5B37A1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81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50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28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66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25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7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5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63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1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66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91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E101D-B138-6842-A8BC-1A241AD88714}" type="datetimeFigureOut">
              <a:rPr lang="fr-FR" smtClean="0"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13F20-E8C2-9D41-B9BF-BCAD895AE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8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hyperlink" Target="https://fr.wikipedia.org/wiki/181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hyperlink" Target="https://fr.wikipedia.org/wiki/1818" TargetMode="External"/><Relationship Id="rId5" Type="http://schemas.openxmlformats.org/officeDocument/2006/relationships/hyperlink" Target="https://fr.wikipedia.org/wiki/Charles_Willson_Peale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89728" y="5560929"/>
            <a:ext cx="5136893" cy="1150977"/>
          </a:xfrm>
        </p:spPr>
        <p:txBody>
          <a:bodyPr>
            <a:normAutofit fontScale="47500" lnSpcReduction="20000"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Danièle Vial </a:t>
            </a:r>
          </a:p>
          <a:p>
            <a:r>
              <a:rPr lang="fr-FR" dirty="0">
                <a:cs typeface="Times New Roman" panose="02020603050405020304" pitchFamily="18" charset="0"/>
              </a:rPr>
              <a:t>Daniele.Vial@univ-lyon1.fr</a:t>
            </a:r>
          </a:p>
          <a:p>
            <a:r>
              <a:rPr lang="fr-FR" dirty="0"/>
              <a:t>Laboratoire EA 4148 S2HEP </a:t>
            </a:r>
            <a:r>
              <a:rPr lang="hr-HR" dirty="0"/>
              <a:t> </a:t>
            </a:r>
          </a:p>
          <a:p>
            <a:r>
              <a:rPr lang="fr-FR" dirty="0"/>
              <a:t>Université Claude Bernard </a:t>
            </a:r>
            <a:r>
              <a:rPr lang="tr-TR" dirty="0"/>
              <a:t>Lyon 1</a:t>
            </a:r>
          </a:p>
        </p:txBody>
      </p:sp>
      <p:pic>
        <p:nvPicPr>
          <p:cNvPr id="4" name="Image 3" descr="logo_s2hep_coul_degrad_fond_bla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0" y="5693179"/>
            <a:ext cx="1863540" cy="83352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602" y="5821896"/>
            <a:ext cx="1270274" cy="8900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Image 6" descr="Médus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09" y="1766837"/>
            <a:ext cx="3127947" cy="40698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14" y="348659"/>
            <a:ext cx="5166879" cy="50372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08459" y="5124345"/>
            <a:ext cx="145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7 décembre 2016</a:t>
            </a:r>
          </a:p>
          <a:p>
            <a:pPr algn="ctr"/>
            <a:r>
              <a:rPr lang="fr-FR" sz="1400" dirty="0" smtClean="0"/>
              <a:t>Nancy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0982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udin-ship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3"/>
            <a:ext cx="1001437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472" y="176650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3142" y="2005306"/>
            <a:ext cx="8775567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Dessin de ce qu’il observe.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Apprentissage </a:t>
            </a:r>
            <a:r>
              <a:rPr lang="fr-FR" dirty="0"/>
              <a:t>de la  </a:t>
            </a:r>
            <a:r>
              <a:rPr lang="fr-FR" b="1" dirty="0"/>
              <a:t>préparation et la conservation </a:t>
            </a:r>
            <a:r>
              <a:rPr lang="fr-FR" dirty="0"/>
              <a:t>des échantillons</a:t>
            </a:r>
            <a:r>
              <a:rPr lang="fr-F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Prélèvement </a:t>
            </a:r>
            <a:r>
              <a:rPr lang="fr-FR" b="1" dirty="0" smtClean="0"/>
              <a:t>dissection et anatomie</a:t>
            </a:r>
            <a:r>
              <a:rPr lang="fr-F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Réalisation de croquis « sur le vif ».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algn="ctr"/>
            <a:r>
              <a:rPr lang="fr-FR" b="1" dirty="0"/>
              <a:t>Travail à quatre mains avec François </a:t>
            </a:r>
            <a:r>
              <a:rPr lang="fr-FR" b="1" dirty="0" err="1"/>
              <a:t>Péron</a:t>
            </a:r>
            <a:r>
              <a:rPr lang="fr-FR" b="1" dirty="0"/>
              <a:t> (le scientifique).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3456173" y="1322684"/>
            <a:ext cx="244779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 FORMATION À BORD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943" y="4313630"/>
            <a:ext cx="1738590" cy="2370804"/>
          </a:xfrm>
          <a:prstGeom prst="rect">
            <a:avLst/>
          </a:prstGeom>
        </p:spPr>
      </p:pic>
      <p:pic>
        <p:nvPicPr>
          <p:cNvPr id="8" name="Image 7" descr="Lesueur_Charles-Alexandre_18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96" y="4313631"/>
            <a:ext cx="1874447" cy="23708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24316" y="6216316"/>
            <a:ext cx="2286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F.Péron</a:t>
            </a:r>
            <a:r>
              <a:rPr lang="fr-FR" dirty="0" smtClean="0"/>
              <a:t> (1775-1810)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75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verture-atlas-terres-austra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19" y="0"/>
            <a:ext cx="4536281" cy="6858000"/>
          </a:xfrm>
          <a:prstGeom prst="rect">
            <a:avLst/>
          </a:prstGeom>
        </p:spPr>
      </p:pic>
      <p:pic>
        <p:nvPicPr>
          <p:cNvPr id="3" name="Image 2" descr="Péron_-_Voyage_de_découvertes_aux_terres_australes,_1807,_volum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2632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322082" y="3091472"/>
            <a:ext cx="808239" cy="2950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747474" y="3091472"/>
            <a:ext cx="2848078" cy="7183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9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udin-ship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0"/>
            <a:ext cx="1001437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1828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0315" y="4336800"/>
            <a:ext cx="546940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Reconnaissance au retour d’expédition.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Reconnaissance de son talent de peintre.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L’oubli…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94642" y="3781775"/>
            <a:ext cx="217773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 APRES L’EXPÉDITION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05320" y="6173399"/>
            <a:ext cx="756768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-Publication par Lesueur avec </a:t>
            </a:r>
            <a:r>
              <a:rPr lang="fr-FR" dirty="0" err="1" smtClean="0"/>
              <a:t>J.Milbert</a:t>
            </a:r>
            <a:r>
              <a:rPr lang="fr-FR" dirty="0" smtClean="0"/>
              <a:t>, Nicolas-Petit, Atlas de voyage en 1807.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200" y="2244355"/>
            <a:ext cx="5572516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Acuité visuelle hors du commun.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Mémoire des détails de la couleur donc capacité de restitution.</a:t>
            </a:r>
          </a:p>
          <a:p>
            <a:pPr marL="285750" indent="-285750">
              <a:buFontTx/>
              <a:buChar char="-"/>
            </a:pPr>
            <a:r>
              <a:rPr lang="fr-FR" dirty="0"/>
              <a:t>Capacité de « mettre en vie »</a:t>
            </a:r>
            <a:r>
              <a:rPr lang="fr-FR" dirty="0" smtClean="0"/>
              <a:t>.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678842" y="1635974"/>
            <a:ext cx="351032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 LES COMPÉTENCES PARTICULIÈRES</a:t>
            </a:r>
            <a:endParaRPr lang="fr-FR" dirty="0"/>
          </a:p>
        </p:txBody>
      </p:sp>
      <p:pic>
        <p:nvPicPr>
          <p:cNvPr id="11" name="Image 10" descr="Couverture-atlas-terres-austra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96" y="1018337"/>
            <a:ext cx="3209855" cy="48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9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ire le point PFE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90" y="-13047"/>
            <a:ext cx="4758309" cy="6871047"/>
          </a:xfrm>
          <a:prstGeom prst="rect">
            <a:avLst/>
          </a:prstGeom>
        </p:spPr>
      </p:pic>
      <p:pic>
        <p:nvPicPr>
          <p:cNvPr id="8" name="Image 7" descr="Méduse 1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7100"/>
            <a:ext cx="4843597" cy="78783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1"/>
            <a:ext cx="8801100" cy="105842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FR" sz="2700" dirty="0" smtClean="0">
                <a:latin typeface="Comic Sans MS"/>
                <a:cs typeface="Comic Sans MS"/>
              </a:rPr>
              <a:t>La composition des vélins de </a:t>
            </a:r>
            <a:r>
              <a:rPr lang="fr-FR" sz="2700" dirty="0" err="1" smtClean="0">
                <a:latin typeface="Comic Sans MS"/>
                <a:cs typeface="Comic Sans MS"/>
              </a:rPr>
              <a:t>C-A.Lesueur</a:t>
            </a:r>
            <a:r>
              <a:rPr lang="fr-FR" sz="2700" dirty="0" smtClean="0">
                <a:latin typeface="Comic Sans MS"/>
                <a:cs typeface="Comic Sans MS"/>
              </a:rPr>
              <a:t>: description générale.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4961" y="1177439"/>
            <a:ext cx="228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62 aquarelles sur vélin</a:t>
            </a:r>
          </a:p>
          <a:p>
            <a:r>
              <a:rPr lang="fr-FR" dirty="0" smtClean="0"/>
              <a:t>34 dessins sur papier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91421" y="1177439"/>
            <a:ext cx="2334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Norme des miniatures:</a:t>
            </a:r>
          </a:p>
          <a:p>
            <a:r>
              <a:rPr lang="fr-FR" dirty="0" smtClean="0"/>
              <a:t>460mm x 330mm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44165" y="5832048"/>
            <a:ext cx="420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Chrysaora</a:t>
            </a:r>
            <a:r>
              <a:rPr lang="fr-FR" i="1" dirty="0"/>
              <a:t> Lesueur ou </a:t>
            </a:r>
            <a:r>
              <a:rPr lang="fr-FR" i="1" dirty="0" err="1"/>
              <a:t>Chrysaora</a:t>
            </a:r>
            <a:r>
              <a:rPr lang="fr-FR" i="1" dirty="0"/>
              <a:t> </a:t>
            </a:r>
            <a:r>
              <a:rPr lang="fr-FR" i="1" dirty="0" err="1"/>
              <a:t>hydoscella</a:t>
            </a:r>
            <a:endParaRPr lang="fr-FR" i="1" dirty="0"/>
          </a:p>
          <a:p>
            <a:pPr algn="ctr"/>
            <a:r>
              <a:rPr lang="fr-FR" i="1" dirty="0"/>
              <a:t>Vélin 70/060 Lesueur MHNH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4629" y="5816016"/>
            <a:ext cx="4519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Chrysaora</a:t>
            </a:r>
            <a:r>
              <a:rPr lang="fr-FR" i="1" dirty="0"/>
              <a:t> </a:t>
            </a:r>
            <a:r>
              <a:rPr lang="fr-FR" i="1" dirty="0" err="1"/>
              <a:t>pleurophore</a:t>
            </a:r>
            <a:r>
              <a:rPr lang="fr-FR" i="1" dirty="0"/>
              <a:t> ou </a:t>
            </a:r>
            <a:r>
              <a:rPr lang="fr-FR" i="1" dirty="0" err="1"/>
              <a:t>Chrysaora</a:t>
            </a:r>
            <a:r>
              <a:rPr lang="fr-FR" i="1" dirty="0"/>
              <a:t> </a:t>
            </a:r>
            <a:r>
              <a:rPr lang="fr-FR" i="1" dirty="0" err="1"/>
              <a:t>hydoscella</a:t>
            </a:r>
            <a:endParaRPr lang="fr-FR" i="1" dirty="0"/>
          </a:p>
          <a:p>
            <a:pPr algn="ctr"/>
            <a:r>
              <a:rPr lang="fr-FR" i="1" dirty="0"/>
              <a:t>Vélin 70/061 Lesueur MHNH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82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801100" cy="65246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fr-FR" sz="2700" dirty="0" smtClean="0">
                <a:latin typeface="Comic Sans MS"/>
                <a:cs typeface="Comic Sans MS"/>
              </a:rPr>
              <a:t>La composition des vélins de </a:t>
            </a:r>
            <a:r>
              <a:rPr lang="fr-FR" sz="2700" dirty="0" err="1" smtClean="0">
                <a:latin typeface="Comic Sans MS"/>
                <a:cs typeface="Comic Sans MS"/>
              </a:rPr>
              <a:t>C-A.Lesueur</a:t>
            </a:r>
            <a:r>
              <a:rPr lang="fr-FR" sz="2700" dirty="0" smtClean="0">
                <a:latin typeface="Comic Sans MS"/>
                <a:cs typeface="Comic Sans MS"/>
              </a:rPr>
              <a:t>: description générale.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4001" y="2123128"/>
            <a:ext cx="218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de détails….</a:t>
            </a:r>
          </a:p>
        </p:txBody>
      </p:sp>
      <p:pic>
        <p:nvPicPr>
          <p:cNvPr id="5" name="Image 4" descr="Méduse 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83" y="927100"/>
            <a:ext cx="4155469" cy="5479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9844" y="3648194"/>
            <a:ext cx="3405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Cétosie</a:t>
            </a:r>
            <a:r>
              <a:rPr lang="fr-FR" i="1" dirty="0" smtClean="0"/>
              <a:t> bonnet ou Océanie bonnet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Lesueur Vélin 70/019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9844" y="4414112"/>
            <a:ext cx="449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À  gauche 3 vues latérales,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Au centre vue apicale;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À droite détails du manubrium, des gonades, des canaux et des tentacules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623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801100" cy="65246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fr-FR" sz="2700" dirty="0" smtClean="0">
                <a:latin typeface="Comic Sans MS"/>
                <a:cs typeface="Comic Sans MS"/>
              </a:rPr>
              <a:t>La composition des vélins de </a:t>
            </a:r>
            <a:r>
              <a:rPr lang="fr-FR" sz="2700" dirty="0" err="1" smtClean="0">
                <a:latin typeface="Comic Sans MS"/>
                <a:cs typeface="Comic Sans MS"/>
              </a:rPr>
              <a:t>C-A.Lesueur</a:t>
            </a:r>
            <a:r>
              <a:rPr lang="fr-FR" sz="2700" dirty="0" smtClean="0">
                <a:latin typeface="Comic Sans MS"/>
                <a:cs typeface="Comic Sans MS"/>
              </a:rPr>
              <a:t>: description générale.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4001" y="2123128"/>
            <a:ext cx="218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de détails….</a:t>
            </a:r>
          </a:p>
        </p:txBody>
      </p:sp>
      <p:pic>
        <p:nvPicPr>
          <p:cNvPr id="3" name="Image 2" descr="Méduse 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59" y="1191630"/>
            <a:ext cx="2164080" cy="1426464"/>
          </a:xfrm>
          <a:prstGeom prst="rect">
            <a:avLst/>
          </a:prstGeom>
        </p:spPr>
      </p:pic>
      <p:pic>
        <p:nvPicPr>
          <p:cNvPr id="6" name="Image 5" descr="Méduse 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03" y="1276974"/>
            <a:ext cx="1987296" cy="1341120"/>
          </a:xfrm>
          <a:prstGeom prst="rect">
            <a:avLst/>
          </a:prstGeom>
        </p:spPr>
      </p:pic>
      <p:pic>
        <p:nvPicPr>
          <p:cNvPr id="7" name="Image 6" descr="Méduse 1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97" y="3079053"/>
            <a:ext cx="1200912" cy="2572512"/>
          </a:xfrm>
          <a:prstGeom prst="rect">
            <a:avLst/>
          </a:prstGeom>
        </p:spPr>
      </p:pic>
      <p:pic>
        <p:nvPicPr>
          <p:cNvPr id="9" name="Image 8" descr="Méduse 19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76" y="3393036"/>
            <a:ext cx="4940816" cy="282804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72580" y="6328911"/>
            <a:ext cx="492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Détails tentacules, canaux, gonades et manubrium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037808" y="2780822"/>
            <a:ext cx="465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Cétosie</a:t>
            </a:r>
            <a:r>
              <a:rPr lang="fr-FR" i="1" dirty="0"/>
              <a:t> bonnet ou Océanie bonnet</a:t>
            </a:r>
            <a:r>
              <a:rPr lang="fr-FR" dirty="0"/>
              <a:t> Vélin 70/019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475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801100" cy="65246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fr-FR" sz="2700" dirty="0" smtClean="0">
                <a:latin typeface="Comic Sans MS"/>
                <a:cs typeface="Comic Sans MS"/>
              </a:rPr>
              <a:t>La composition des vélins de </a:t>
            </a:r>
            <a:r>
              <a:rPr lang="fr-FR" sz="2700" dirty="0" err="1" smtClean="0">
                <a:latin typeface="Comic Sans MS"/>
                <a:cs typeface="Comic Sans MS"/>
              </a:rPr>
              <a:t>C-A.Lesueur</a:t>
            </a:r>
            <a:r>
              <a:rPr lang="fr-FR" sz="2700" dirty="0" smtClean="0">
                <a:latin typeface="Comic Sans MS"/>
                <a:cs typeface="Comic Sans MS"/>
              </a:rPr>
              <a:t>: </a:t>
            </a:r>
            <a:r>
              <a:rPr lang="fr-FR" sz="2700" smtClean="0">
                <a:latin typeface="Comic Sans MS"/>
                <a:cs typeface="Comic Sans MS"/>
              </a:rPr>
              <a:t>description générale.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4001" y="2123128"/>
            <a:ext cx="218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avec coupe….</a:t>
            </a:r>
          </a:p>
        </p:txBody>
      </p:sp>
      <p:pic>
        <p:nvPicPr>
          <p:cNvPr id="8" name="Image 7" descr="Méduse 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21" y="927100"/>
            <a:ext cx="5109673" cy="55090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4000" y="3990842"/>
            <a:ext cx="304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Rhizostome Cuvier ou </a:t>
            </a:r>
            <a:r>
              <a:rPr lang="fr-FR" i="1" dirty="0" err="1"/>
              <a:t>Rhizostoma</a:t>
            </a:r>
            <a:r>
              <a:rPr lang="fr-FR" i="1" dirty="0"/>
              <a:t> </a:t>
            </a:r>
            <a:r>
              <a:rPr lang="fr-FR" i="1" dirty="0" err="1"/>
              <a:t>cuvieri</a:t>
            </a:r>
            <a:r>
              <a:rPr lang="fr-FR" i="1" dirty="0"/>
              <a:t> Vélin 70/</a:t>
            </a:r>
            <a:r>
              <a:rPr lang="fr-FR" i="1" dirty="0" smtClean="0"/>
              <a:t>056 </a:t>
            </a:r>
            <a:r>
              <a:rPr lang="fr-FR" i="1" dirty="0"/>
              <a:t>Lesueur MHNH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52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éduse 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66" y="2320097"/>
            <a:ext cx="2688825" cy="2832171"/>
          </a:xfrm>
          <a:prstGeom prst="rect">
            <a:avLst/>
          </a:prstGeom>
        </p:spPr>
      </p:pic>
      <p:pic>
        <p:nvPicPr>
          <p:cNvPr id="9" name="Image 8" descr="Méduse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597068"/>
            <a:ext cx="2750221" cy="2628850"/>
          </a:xfrm>
          <a:prstGeom prst="rect">
            <a:avLst/>
          </a:prstGeom>
        </p:spPr>
      </p:pic>
      <p:pic>
        <p:nvPicPr>
          <p:cNvPr id="10" name="Image 9" descr="Méduse 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8" y="1820640"/>
            <a:ext cx="1969008" cy="1749887"/>
          </a:xfrm>
          <a:prstGeom prst="rect">
            <a:avLst/>
          </a:prstGeom>
        </p:spPr>
      </p:pic>
      <p:pic>
        <p:nvPicPr>
          <p:cNvPr id="11" name="Image 10" descr="Méduse 8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8" y="3482462"/>
            <a:ext cx="1969008" cy="17434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1" y="5225918"/>
            <a:ext cx="235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Eoline</a:t>
            </a:r>
            <a:r>
              <a:rPr lang="fr-FR" sz="1200" i="1" dirty="0" smtClean="0"/>
              <a:t> tuberculée </a:t>
            </a:r>
            <a:r>
              <a:rPr lang="fr-FR" sz="1200" dirty="0" smtClean="0"/>
              <a:t>ou </a:t>
            </a:r>
            <a:r>
              <a:rPr lang="fr-FR" sz="1200" i="1" dirty="0" err="1" smtClean="0"/>
              <a:t>Ephyra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tuberculata</a:t>
            </a:r>
            <a:endParaRPr lang="fr-FR" sz="1200" i="1" dirty="0" smtClean="0"/>
          </a:p>
          <a:p>
            <a:pPr algn="ctr"/>
            <a:r>
              <a:rPr lang="fr-FR" sz="1200" dirty="0" smtClean="0"/>
              <a:t>Vélin 70/015 MHNH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6658248" y="5311754"/>
            <a:ext cx="202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 smtClean="0"/>
              <a:t>Eyryalle</a:t>
            </a:r>
            <a:r>
              <a:rPr lang="fr-FR" sz="1200" i="1" dirty="0" smtClean="0"/>
              <a:t> antarctique </a:t>
            </a:r>
            <a:r>
              <a:rPr lang="fr-FR" sz="1200" dirty="0" smtClean="0"/>
              <a:t>ou </a:t>
            </a:r>
            <a:r>
              <a:rPr lang="fr-FR" sz="1200" i="1" dirty="0" err="1" smtClean="0"/>
              <a:t>Euryale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antartica</a:t>
            </a:r>
            <a:r>
              <a:rPr lang="fr-FR" sz="1200" i="1" dirty="0" smtClean="0"/>
              <a:t> </a:t>
            </a:r>
            <a:r>
              <a:rPr lang="fr-FR" sz="1200" dirty="0" smtClean="0"/>
              <a:t>Vélin </a:t>
            </a:r>
            <a:r>
              <a:rPr lang="fr-FR" sz="1200" dirty="0"/>
              <a:t>70/</a:t>
            </a:r>
            <a:r>
              <a:rPr lang="fr-FR" sz="1200" dirty="0" smtClean="0"/>
              <a:t>014 </a:t>
            </a:r>
            <a:r>
              <a:rPr lang="fr-FR" sz="1200" dirty="0"/>
              <a:t>MHNH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01177" y="5486400"/>
            <a:ext cx="196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Sténosie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linéolée</a:t>
            </a:r>
            <a:r>
              <a:rPr lang="fr-FR" sz="1200" i="1" dirty="0" smtClean="0"/>
              <a:t> </a:t>
            </a:r>
            <a:r>
              <a:rPr lang="fr-FR" sz="1200" dirty="0" smtClean="0"/>
              <a:t>ou </a:t>
            </a:r>
            <a:r>
              <a:rPr lang="fr-FR" sz="1200" i="1" dirty="0" err="1" smtClean="0"/>
              <a:t>Ocyroe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lineolata</a:t>
            </a:r>
            <a:r>
              <a:rPr lang="fr-FR" sz="1200" dirty="0" smtClean="0"/>
              <a:t> Vélin </a:t>
            </a:r>
            <a:r>
              <a:rPr lang="fr-FR" sz="1200" dirty="0"/>
              <a:t>70/</a:t>
            </a:r>
            <a:r>
              <a:rPr lang="fr-FR" sz="1200" dirty="0" smtClean="0"/>
              <a:t>016 </a:t>
            </a:r>
            <a:r>
              <a:rPr lang="fr-FR" sz="1200" dirty="0"/>
              <a:t>MHNH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37462" y="6225064"/>
            <a:ext cx="665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sélection d’échantillons qui s’avèrent être des échantillons abimés</a:t>
            </a:r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 qui fixe ce qui est observée….la sélection des échantillons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4927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éduse 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8400"/>
            <a:ext cx="3769595" cy="558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95240" y="1725394"/>
            <a:ext cx="389476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 err="1" smtClean="0"/>
              <a:t>Cyanée</a:t>
            </a:r>
            <a:r>
              <a:rPr lang="fr-FR" i="1" dirty="0" smtClean="0"/>
              <a:t> et </a:t>
            </a:r>
            <a:r>
              <a:rPr lang="fr-FR" i="1" dirty="0" err="1" smtClean="0"/>
              <a:t>Chrysaores</a:t>
            </a:r>
            <a:r>
              <a:rPr lang="fr-FR" i="1" dirty="0" smtClean="0"/>
              <a:t> </a:t>
            </a:r>
            <a:r>
              <a:rPr lang="fr-FR" dirty="0" smtClean="0"/>
              <a:t>Vélin 70/059 </a:t>
            </a:r>
            <a:r>
              <a:rPr lang="fr-FR" dirty="0" err="1" smtClean="0"/>
              <a:t>C-A.Lesueur</a:t>
            </a:r>
            <a:r>
              <a:rPr lang="fr-FR" dirty="0" smtClean="0"/>
              <a:t> MHNH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Autant d’individus péchés, autant d’espèces décrites!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Pour toutes modifications dans la répartition des bandes pigmentaires </a:t>
            </a:r>
            <a:r>
              <a:rPr lang="fr-FR" dirty="0" err="1" smtClean="0"/>
              <a:t>exombrellaires</a:t>
            </a:r>
            <a:r>
              <a:rPr lang="fr-FR" dirty="0" smtClean="0"/>
              <a:t>, </a:t>
            </a:r>
            <a:r>
              <a:rPr lang="fr-FR" dirty="0" err="1" smtClean="0"/>
              <a:t>Péron</a:t>
            </a:r>
            <a:r>
              <a:rPr lang="fr-FR" dirty="0" smtClean="0"/>
              <a:t> et </a:t>
            </a:r>
            <a:r>
              <a:rPr lang="fr-FR" dirty="0"/>
              <a:t>L</a:t>
            </a:r>
            <a:r>
              <a:rPr lang="fr-FR" dirty="0" smtClean="0"/>
              <a:t>esueur ont créé de nouvelles espèces.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 qui fixe ce qui est observée….la sélection des échantillons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847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éduse 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" y="0"/>
            <a:ext cx="4721496" cy="6863519"/>
          </a:xfrm>
          <a:prstGeom prst="rect">
            <a:avLst/>
          </a:prstGeom>
        </p:spPr>
      </p:pic>
      <p:pic>
        <p:nvPicPr>
          <p:cNvPr id="6" name="Image 5" descr="Méduse 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69" y="0"/>
            <a:ext cx="4465531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5804" y="5824886"/>
            <a:ext cx="3889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Rhizostome Cuvier ou </a:t>
            </a:r>
            <a:r>
              <a:rPr lang="fr-FR" i="1" dirty="0" err="1" smtClean="0"/>
              <a:t>Rhizostoma</a:t>
            </a:r>
            <a:r>
              <a:rPr lang="fr-FR" i="1" dirty="0" smtClean="0"/>
              <a:t> </a:t>
            </a:r>
            <a:r>
              <a:rPr lang="fr-FR" i="1" dirty="0" err="1" smtClean="0"/>
              <a:t>cuvieri</a:t>
            </a:r>
            <a:r>
              <a:rPr lang="fr-FR" i="1" dirty="0" smtClean="0"/>
              <a:t> Vélin </a:t>
            </a:r>
            <a:r>
              <a:rPr lang="fr-FR" i="1" dirty="0"/>
              <a:t>70/</a:t>
            </a:r>
            <a:r>
              <a:rPr lang="fr-FR" i="1" dirty="0" smtClean="0"/>
              <a:t>054 </a:t>
            </a:r>
            <a:r>
              <a:rPr lang="fr-FR" i="1" dirty="0"/>
              <a:t>Lesueur MHNH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082723" y="5824755"/>
            <a:ext cx="3706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Cyanée</a:t>
            </a:r>
            <a:r>
              <a:rPr lang="fr-FR" i="1" dirty="0" smtClean="0"/>
              <a:t> Lamarck </a:t>
            </a:r>
            <a:r>
              <a:rPr lang="fr-FR" i="1" dirty="0"/>
              <a:t>ou </a:t>
            </a:r>
            <a:r>
              <a:rPr lang="fr-FR" i="1" dirty="0" err="1" smtClean="0"/>
              <a:t>Cyanea</a:t>
            </a:r>
            <a:r>
              <a:rPr lang="fr-FR" i="1" dirty="0" smtClean="0"/>
              <a:t> </a:t>
            </a:r>
            <a:r>
              <a:rPr lang="fr-FR" i="1" dirty="0" err="1" smtClean="0"/>
              <a:t>Lamarcki</a:t>
            </a:r>
            <a:endParaRPr lang="fr-FR" i="1" dirty="0"/>
          </a:p>
          <a:p>
            <a:r>
              <a:rPr lang="fr-FR" i="1" dirty="0"/>
              <a:t>Vélin 70/</a:t>
            </a:r>
            <a:r>
              <a:rPr lang="fr-FR" i="1" dirty="0" smtClean="0"/>
              <a:t>058 </a:t>
            </a:r>
            <a:r>
              <a:rPr lang="fr-FR" i="1" dirty="0"/>
              <a:t>Lesueur MHNH</a:t>
            </a:r>
          </a:p>
          <a:p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 qui fixe ce qui est observée…la production d’après nature.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3100" y="1416984"/>
            <a:ext cx="737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Observations répétées </a:t>
            </a:r>
            <a:r>
              <a:rPr lang="fr-FR" dirty="0" smtClean="0">
                <a:sym typeface="Wingdings"/>
              </a:rPr>
              <a:t> dessin in situ  aquarelles  publication/gravure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0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4310" y="349686"/>
            <a:ext cx="8300472" cy="114108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r-FR" sz="2400" dirty="0" smtClean="0">
                <a:latin typeface="Comic Sans MS"/>
                <a:cs typeface="Comic Sans MS"/>
              </a:rPr>
              <a:t>Charles</a:t>
            </a:r>
            <a:r>
              <a:rPr lang="fr-FR" sz="2400" dirty="0">
                <a:latin typeface="Comic Sans MS"/>
                <a:cs typeface="Comic Sans MS"/>
              </a:rPr>
              <a:t>-Alexandre </a:t>
            </a:r>
            <a:r>
              <a:rPr lang="fr-FR" sz="2400" b="1" dirty="0">
                <a:latin typeface="Comic Sans MS"/>
                <a:cs typeface="Comic Sans MS"/>
              </a:rPr>
              <a:t>Lesueur</a:t>
            </a:r>
            <a:r>
              <a:rPr lang="fr-FR" sz="2400" dirty="0">
                <a:latin typeface="Comic Sans MS"/>
                <a:cs typeface="Comic Sans MS"/>
              </a:rPr>
              <a:t> (1778-1846),</a:t>
            </a:r>
            <a:br>
              <a:rPr lang="fr-FR" sz="2400" dirty="0">
                <a:latin typeface="Comic Sans MS"/>
                <a:cs typeface="Comic Sans MS"/>
              </a:rPr>
            </a:br>
            <a:r>
              <a:rPr lang="fr-FR" sz="2400" dirty="0">
                <a:latin typeface="Comic Sans MS"/>
                <a:cs typeface="Comic Sans MS"/>
              </a:rPr>
              <a:t>François </a:t>
            </a:r>
            <a:r>
              <a:rPr lang="fr-FR" sz="2400" b="1" dirty="0" err="1" smtClean="0">
                <a:latin typeface="Comic Sans MS"/>
                <a:cs typeface="Comic Sans MS"/>
              </a:rPr>
              <a:t>Péron</a:t>
            </a:r>
            <a:r>
              <a:rPr lang="fr-FR" sz="2400" dirty="0" smtClean="0">
                <a:latin typeface="Comic Sans MS"/>
                <a:cs typeface="Comic Sans MS"/>
              </a:rPr>
              <a:t> </a:t>
            </a:r>
            <a:r>
              <a:rPr lang="fr-FR" sz="2400" dirty="0">
                <a:latin typeface="Comic Sans MS"/>
                <a:cs typeface="Comic Sans MS"/>
              </a:rPr>
              <a:t>(1775-1810) </a:t>
            </a:r>
            <a:br>
              <a:rPr lang="fr-FR" sz="2400" dirty="0">
                <a:latin typeface="Comic Sans MS"/>
                <a:cs typeface="Comic Sans MS"/>
              </a:rPr>
            </a:br>
            <a:r>
              <a:rPr lang="fr-FR" sz="2400" dirty="0">
                <a:latin typeface="Comic Sans MS"/>
                <a:cs typeface="Comic Sans MS"/>
              </a:rPr>
              <a:t>et les vélins de </a:t>
            </a:r>
            <a:r>
              <a:rPr lang="fr-FR" sz="2400" dirty="0" smtClean="0">
                <a:latin typeface="Comic Sans MS"/>
                <a:cs typeface="Comic Sans MS"/>
              </a:rPr>
              <a:t>Méduse. 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89728" y="5560929"/>
            <a:ext cx="5136893" cy="1150977"/>
          </a:xfrm>
        </p:spPr>
        <p:txBody>
          <a:bodyPr>
            <a:normAutofit fontScale="47500" lnSpcReduction="20000"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Danièle Vial </a:t>
            </a:r>
          </a:p>
          <a:p>
            <a:r>
              <a:rPr lang="fr-FR" dirty="0">
                <a:cs typeface="Times New Roman" panose="02020603050405020304" pitchFamily="18" charset="0"/>
              </a:rPr>
              <a:t>Daniele.Vial@univ-lyon1.fr</a:t>
            </a:r>
          </a:p>
          <a:p>
            <a:r>
              <a:rPr lang="fr-FR" dirty="0"/>
              <a:t>Laboratoire EA 4148 S2HEP </a:t>
            </a:r>
            <a:r>
              <a:rPr lang="hr-HR" dirty="0"/>
              <a:t> </a:t>
            </a:r>
          </a:p>
          <a:p>
            <a:r>
              <a:rPr lang="fr-FR" dirty="0"/>
              <a:t>Université Claude Bernard </a:t>
            </a:r>
            <a:r>
              <a:rPr lang="tr-TR" dirty="0"/>
              <a:t>Lyon 1</a:t>
            </a:r>
          </a:p>
        </p:txBody>
      </p:sp>
      <p:pic>
        <p:nvPicPr>
          <p:cNvPr id="4" name="Image 3" descr="logo_s2hep_coul_degrad_fond_bla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0" y="5693179"/>
            <a:ext cx="1863540" cy="83352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602" y="5821896"/>
            <a:ext cx="1270274" cy="8900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Image 6" descr="Médus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09" y="1766837"/>
            <a:ext cx="3127947" cy="40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7896" y="6010431"/>
            <a:ext cx="425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/>
              <a:t>Chrysaora</a:t>
            </a:r>
            <a:r>
              <a:rPr lang="fr-FR" i="1" dirty="0" smtClean="0"/>
              <a:t> Lesueur ou </a:t>
            </a:r>
            <a:r>
              <a:rPr lang="fr-FR" i="1" dirty="0" err="1" smtClean="0"/>
              <a:t>Chrysaora</a:t>
            </a:r>
            <a:r>
              <a:rPr lang="fr-FR" i="1" dirty="0" smtClean="0"/>
              <a:t> </a:t>
            </a:r>
            <a:r>
              <a:rPr lang="fr-FR" i="1" dirty="0" err="1" smtClean="0"/>
              <a:t>hydoscella</a:t>
            </a:r>
            <a:endParaRPr lang="fr-FR" i="1" dirty="0" smtClean="0"/>
          </a:p>
          <a:p>
            <a:pPr algn="ctr"/>
            <a:r>
              <a:rPr lang="fr-FR" i="1" dirty="0" smtClean="0"/>
              <a:t>Vélin 70/060 Lesueur MHNH</a:t>
            </a:r>
            <a:endParaRPr lang="fr-FR" i="1" dirty="0"/>
          </a:p>
        </p:txBody>
      </p:sp>
      <p:pic>
        <p:nvPicPr>
          <p:cNvPr id="6" name="Image 5" descr="chrysaora-hysoscella-wbn08-800x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78" y="927100"/>
            <a:ext cx="4505020" cy="3382169"/>
          </a:xfrm>
          <a:prstGeom prst="rect">
            <a:avLst/>
          </a:prstGeom>
        </p:spPr>
      </p:pic>
      <p:pic>
        <p:nvPicPr>
          <p:cNvPr id="7" name="Image 6" descr="meduse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927100"/>
            <a:ext cx="3274574" cy="511153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95238" y="4491981"/>
            <a:ext cx="3972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Caractères</a:t>
            </a:r>
            <a:r>
              <a:rPr lang="fr-FR" dirty="0" smtClean="0"/>
              <a:t>: ombrelle entièrement rousse; un cercle blanc au centre; trente-deux lignes blanches et étroites, formants seize angles aigus, dont le sommet est dirigé vers le centre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111" y="4639618"/>
            <a:ext cx="1876187" cy="201714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 qui fixe ce qui est observée….le rapport au texte.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0313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L’image, un outil d’étude.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61678" y="1588275"/>
            <a:ext cx="3131837" cy="369332"/>
          </a:xfrm>
          <a:prstGeom prst="rect">
            <a:avLst/>
          </a:prstGeom>
          <a:solidFill>
            <a:srgbClr val="93CDDD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La représentation des couleurs.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28169" y="4192317"/>
            <a:ext cx="2972769" cy="923330"/>
          </a:xfrm>
          <a:prstGeom prst="rect">
            <a:avLst/>
          </a:prstGeom>
          <a:solidFill>
            <a:srgbClr val="93CDD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Des organismes étranges difficiles à décrire avec un langage de comparaison</a:t>
            </a:r>
            <a:endParaRPr lang="fr-FR" dirty="0"/>
          </a:p>
        </p:txBody>
      </p:sp>
      <p:pic>
        <p:nvPicPr>
          <p:cNvPr id="7" name="Image 6" descr="méduse  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25" y="2373448"/>
            <a:ext cx="2636743" cy="4445629"/>
          </a:xfrm>
          <a:prstGeom prst="rect">
            <a:avLst/>
          </a:prstGeom>
        </p:spPr>
      </p:pic>
      <p:pic>
        <p:nvPicPr>
          <p:cNvPr id="8" name="Image 7" descr="méduse  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425" y="2807417"/>
            <a:ext cx="3249383" cy="31081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7894" y="2004116"/>
            <a:ext cx="369764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La représentation de la transparence.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2898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57200" y="273984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Comic Sans MS"/>
                <a:cs typeface="Comic Sans MS"/>
              </a:rPr>
              <a:t>L’image, un outil d’étude.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42601" y="1786316"/>
            <a:ext cx="466639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/>
                <a:cs typeface="Comic Sans MS"/>
              </a:rPr>
              <a:t>Représenter le mouvement / vie animale</a:t>
            </a:r>
            <a:endParaRPr lang="fr-FR" b="1" dirty="0">
              <a:latin typeface="Comic Sans MS"/>
              <a:cs typeface="Comic Sans MS"/>
            </a:endParaRPr>
          </a:p>
        </p:txBody>
      </p:sp>
      <p:pic>
        <p:nvPicPr>
          <p:cNvPr id="5" name="Image 4" descr="méduse  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56" y="2601575"/>
            <a:ext cx="3462528" cy="3596640"/>
          </a:xfrm>
          <a:prstGeom prst="rect">
            <a:avLst/>
          </a:prstGeom>
        </p:spPr>
      </p:pic>
      <p:pic>
        <p:nvPicPr>
          <p:cNvPr id="9" name="Image 8" descr="Méduse 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52" y="3328963"/>
            <a:ext cx="2100524" cy="1417532"/>
          </a:xfrm>
          <a:prstGeom prst="rect">
            <a:avLst/>
          </a:prstGeom>
        </p:spPr>
      </p:pic>
      <p:pic>
        <p:nvPicPr>
          <p:cNvPr id="10" name="Image 9" descr="Méduse 1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3328963"/>
            <a:ext cx="2164080" cy="14264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80709" y="5050954"/>
            <a:ext cx="465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Cétosie</a:t>
            </a:r>
            <a:r>
              <a:rPr lang="fr-FR" i="1" dirty="0"/>
              <a:t> bonnet ou Océanie bonnet</a:t>
            </a:r>
            <a:r>
              <a:rPr lang="fr-FR" dirty="0"/>
              <a:t> Vélin 70/019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6181377"/>
            <a:ext cx="3207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Rhizostome Cuvier Vélin 70/055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4488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10865124f14a888311c18deb3ca227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42900" y="265114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Conclusion</a:t>
            </a:r>
            <a:r>
              <a:rPr lang="fr-FR" sz="2400" b="1" dirty="0" smtClean="0">
                <a:latin typeface="Comic Sans MS"/>
                <a:cs typeface="Comic Sans MS"/>
              </a:rPr>
              <a:t>: le devenir scientifique de ces illustrations.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sz="1400" i="1" dirty="0"/>
              <a:t>« </a:t>
            </a:r>
            <a:r>
              <a:rPr lang="fr-FR" sz="1400" i="1" dirty="0" err="1"/>
              <a:t>Unfortunately</a:t>
            </a:r>
            <a:r>
              <a:rPr lang="fr-FR" sz="1400" i="1" dirty="0"/>
              <a:t> the plates and figures </a:t>
            </a:r>
            <a:r>
              <a:rPr lang="fr-FR" sz="1400" i="1" dirty="0" err="1"/>
              <a:t>referred</a:t>
            </a:r>
            <a:r>
              <a:rPr lang="fr-FR" sz="1400" i="1" dirty="0"/>
              <a:t> to in </a:t>
            </a:r>
            <a:r>
              <a:rPr lang="fr-FR" sz="1400" i="1" dirty="0" err="1"/>
              <a:t>this</a:t>
            </a:r>
            <a:r>
              <a:rPr lang="fr-FR" sz="1400" i="1" dirty="0"/>
              <a:t> </a:t>
            </a:r>
            <a:r>
              <a:rPr lang="fr-FR" sz="1400" i="1" dirty="0" err="1"/>
              <a:t>valuable</a:t>
            </a:r>
            <a:r>
              <a:rPr lang="fr-FR" sz="1400" i="1" dirty="0"/>
              <a:t> </a:t>
            </a:r>
            <a:r>
              <a:rPr lang="fr-FR" sz="1400" i="1" dirty="0" err="1"/>
              <a:t>memoir</a:t>
            </a:r>
            <a:r>
              <a:rPr lang="fr-FR" sz="1400" i="1" dirty="0"/>
              <a:t> have </a:t>
            </a:r>
            <a:r>
              <a:rPr lang="fr-FR" sz="1400" i="1" dirty="0" err="1"/>
              <a:t>never</a:t>
            </a:r>
            <a:r>
              <a:rPr lang="fr-FR" sz="1400" i="1" dirty="0"/>
              <a:t> been made public, </a:t>
            </a:r>
            <a:r>
              <a:rPr lang="fr-FR" sz="1400" i="1" dirty="0" err="1"/>
              <a:t>so</a:t>
            </a:r>
            <a:r>
              <a:rPr lang="fr-FR" sz="1400" i="1" dirty="0"/>
              <a:t> </a:t>
            </a:r>
            <a:r>
              <a:rPr lang="fr-FR" sz="1400" i="1" dirty="0" err="1"/>
              <a:t>that</a:t>
            </a:r>
            <a:r>
              <a:rPr lang="fr-FR" sz="1400" i="1" dirty="0"/>
              <a:t> </a:t>
            </a:r>
            <a:r>
              <a:rPr lang="fr-FR" sz="1400" i="1" dirty="0" err="1"/>
              <a:t>it</a:t>
            </a:r>
            <a:r>
              <a:rPr lang="fr-FR" sz="1400" i="1" dirty="0"/>
              <a:t> </a:t>
            </a:r>
            <a:r>
              <a:rPr lang="fr-FR" sz="1400" i="1" dirty="0" err="1"/>
              <a:t>is</a:t>
            </a:r>
            <a:r>
              <a:rPr lang="fr-FR" sz="1400" i="1" dirty="0"/>
              <a:t> </a:t>
            </a:r>
            <a:r>
              <a:rPr lang="fr-FR" sz="1400" i="1" dirty="0" err="1"/>
              <a:t>beyond</a:t>
            </a:r>
            <a:r>
              <a:rPr lang="fr-FR" sz="1400" i="1" dirty="0"/>
              <a:t> the power of the British </a:t>
            </a:r>
            <a:r>
              <a:rPr lang="fr-FR" sz="1400" i="1" dirty="0" err="1"/>
              <a:t>naturalist</a:t>
            </a:r>
            <a:r>
              <a:rPr lang="fr-FR" sz="1400" i="1" dirty="0"/>
              <a:t> to </a:t>
            </a:r>
            <a:r>
              <a:rPr lang="fr-FR" sz="1400" i="1" dirty="0" err="1"/>
              <a:t>determine</a:t>
            </a:r>
            <a:r>
              <a:rPr lang="fr-FR" sz="1400" i="1" dirty="0"/>
              <a:t> the </a:t>
            </a:r>
            <a:r>
              <a:rPr lang="fr-FR" sz="1400" i="1" dirty="0" err="1"/>
              <a:t>species</a:t>
            </a:r>
            <a:r>
              <a:rPr lang="fr-FR" sz="1400" i="1" dirty="0"/>
              <a:t> </a:t>
            </a:r>
            <a:r>
              <a:rPr lang="fr-FR" sz="1400" i="1" dirty="0" err="1"/>
              <a:t>mentioned</a:t>
            </a:r>
            <a:r>
              <a:rPr lang="fr-FR" sz="1400" i="1" dirty="0"/>
              <a:t> as </a:t>
            </a:r>
            <a:r>
              <a:rPr lang="fr-FR" sz="1400" i="1" dirty="0" err="1"/>
              <a:t>inhabitants</a:t>
            </a:r>
            <a:r>
              <a:rPr lang="fr-FR" sz="1400" i="1" dirty="0"/>
              <a:t> of the Channel, for the descriptions are </a:t>
            </a:r>
            <a:r>
              <a:rPr lang="fr-FR" sz="1400" i="1" dirty="0" err="1"/>
              <a:t>too</a:t>
            </a:r>
            <a:r>
              <a:rPr lang="fr-FR" sz="1400" i="1" dirty="0"/>
              <a:t> </a:t>
            </a:r>
            <a:r>
              <a:rPr lang="fr-FR" sz="1400" i="1" dirty="0" err="1"/>
              <a:t>often</a:t>
            </a:r>
            <a:r>
              <a:rPr lang="fr-FR" sz="1400" i="1" dirty="0"/>
              <a:t> </a:t>
            </a:r>
            <a:r>
              <a:rPr lang="fr-FR" sz="1400" i="1" dirty="0" err="1"/>
              <a:t>insufficient</a:t>
            </a:r>
            <a:r>
              <a:rPr lang="fr-FR" sz="1400" i="1" dirty="0"/>
              <a:t>. The </a:t>
            </a:r>
            <a:r>
              <a:rPr lang="fr-FR" sz="1400" i="1" dirty="0" err="1"/>
              <a:t>following</a:t>
            </a:r>
            <a:r>
              <a:rPr lang="fr-FR" sz="1400" i="1" dirty="0"/>
              <a:t> </a:t>
            </a:r>
            <a:r>
              <a:rPr lang="fr-FR" sz="1400" i="1" dirty="0" err="1"/>
              <a:t>genera</a:t>
            </a:r>
            <a:r>
              <a:rPr lang="fr-FR" sz="1400" i="1" dirty="0"/>
              <a:t> of </a:t>
            </a:r>
            <a:r>
              <a:rPr lang="fr-FR" sz="1400" i="1" dirty="0" err="1"/>
              <a:t>naked-eyed</a:t>
            </a:r>
            <a:r>
              <a:rPr lang="fr-FR" sz="1400" i="1" dirty="0"/>
              <a:t> </a:t>
            </a:r>
            <a:r>
              <a:rPr lang="fr-FR" sz="1400" i="1" dirty="0" err="1"/>
              <a:t>Medusae</a:t>
            </a:r>
            <a:r>
              <a:rPr lang="fr-FR" sz="1400" i="1" dirty="0"/>
              <a:t>, are </a:t>
            </a:r>
            <a:r>
              <a:rPr lang="fr-FR" sz="1400" i="1" dirty="0" err="1"/>
              <a:t>characterised</a:t>
            </a:r>
            <a:r>
              <a:rPr lang="fr-FR" sz="1400" i="1" dirty="0"/>
              <a:t> for the first time in </a:t>
            </a:r>
            <a:r>
              <a:rPr lang="fr-FR" sz="1400" i="1" dirty="0" err="1"/>
              <a:t>this</a:t>
            </a:r>
            <a:r>
              <a:rPr lang="fr-FR" sz="1400" i="1" dirty="0"/>
              <a:t> </a:t>
            </a:r>
            <a:r>
              <a:rPr lang="fr-FR" sz="1400" i="1" dirty="0" err="1"/>
              <a:t>paper</a:t>
            </a:r>
            <a:r>
              <a:rPr lang="fr-FR" sz="1400" i="1" dirty="0"/>
              <a:t> : Eudora, </a:t>
            </a:r>
            <a:r>
              <a:rPr lang="fr-FR" sz="1400" i="1" dirty="0" err="1"/>
              <a:t>Berenice</a:t>
            </a:r>
            <a:r>
              <a:rPr lang="fr-FR" sz="1400" i="1" dirty="0"/>
              <a:t>, </a:t>
            </a:r>
            <a:r>
              <a:rPr lang="fr-FR" sz="1400" i="1" dirty="0" err="1"/>
              <a:t>Orythia</a:t>
            </a:r>
            <a:r>
              <a:rPr lang="fr-FR" sz="1400" i="1" dirty="0"/>
              <a:t>, </a:t>
            </a:r>
            <a:r>
              <a:rPr lang="fr-FR" sz="1400" i="1" dirty="0" err="1"/>
              <a:t>Favonia</a:t>
            </a:r>
            <a:r>
              <a:rPr lang="fr-FR" sz="1400" i="1" dirty="0"/>
              <a:t>, </a:t>
            </a:r>
            <a:r>
              <a:rPr lang="fr-FR" sz="1400" i="1" dirty="0" err="1"/>
              <a:t>Lymnorea</a:t>
            </a:r>
            <a:r>
              <a:rPr lang="fr-FR" sz="1400" i="1" dirty="0"/>
              <a:t>, </a:t>
            </a:r>
            <a:r>
              <a:rPr lang="fr-FR" sz="1400" i="1" dirty="0" err="1"/>
              <a:t>Geryonia</a:t>
            </a:r>
            <a:r>
              <a:rPr lang="fr-FR" sz="1400" i="1" dirty="0"/>
              <a:t>, </a:t>
            </a:r>
            <a:r>
              <a:rPr lang="fr-FR" sz="1400" i="1" dirty="0" err="1"/>
              <a:t>Carybdea</a:t>
            </a:r>
            <a:r>
              <a:rPr lang="fr-FR" sz="1400" i="1" dirty="0"/>
              <a:t>, </a:t>
            </a:r>
            <a:r>
              <a:rPr lang="fr-FR" sz="1400" i="1" dirty="0" err="1"/>
              <a:t>Phorcynia</a:t>
            </a:r>
            <a:r>
              <a:rPr lang="fr-FR" sz="1400" i="1" dirty="0"/>
              <a:t>, </a:t>
            </a:r>
            <a:r>
              <a:rPr lang="fr-FR" sz="1400" i="1" dirty="0" err="1"/>
              <a:t>Eulimenes</a:t>
            </a:r>
            <a:r>
              <a:rPr lang="fr-FR" sz="1400" i="1" dirty="0"/>
              <a:t>, </a:t>
            </a:r>
            <a:r>
              <a:rPr lang="fr-FR" sz="1400" i="1" dirty="0" err="1"/>
              <a:t>Equorea</a:t>
            </a:r>
            <a:r>
              <a:rPr lang="fr-FR" sz="1400" i="1" dirty="0"/>
              <a:t>, </a:t>
            </a:r>
            <a:r>
              <a:rPr lang="fr-FR" sz="1400" i="1" dirty="0" err="1"/>
              <a:t>Foveolia</a:t>
            </a:r>
            <a:r>
              <a:rPr lang="fr-FR" sz="1400" i="1" dirty="0"/>
              <a:t>, </a:t>
            </a:r>
            <a:r>
              <a:rPr lang="fr-FR" sz="1400" i="1" dirty="0" err="1"/>
              <a:t>Pegasia</a:t>
            </a:r>
            <a:r>
              <a:rPr lang="fr-FR" sz="1400" i="1" dirty="0"/>
              <a:t> (?), </a:t>
            </a:r>
            <a:r>
              <a:rPr lang="fr-FR" sz="1400" i="1" dirty="0" err="1"/>
              <a:t>Callirhoe</a:t>
            </a:r>
            <a:r>
              <a:rPr lang="fr-FR" sz="1400" i="1" dirty="0"/>
              <a:t>, </a:t>
            </a:r>
            <a:r>
              <a:rPr lang="fr-FR" sz="1400" i="1" dirty="0" err="1"/>
              <a:t>Oceania</a:t>
            </a:r>
            <a:r>
              <a:rPr lang="fr-FR" sz="1400" i="1" dirty="0"/>
              <a:t>, </a:t>
            </a:r>
            <a:r>
              <a:rPr lang="fr-FR" sz="1400" i="1" dirty="0" err="1"/>
              <a:t>Aglaura</a:t>
            </a:r>
            <a:r>
              <a:rPr lang="fr-FR" sz="1400" i="1" dirty="0"/>
              <a:t>, </a:t>
            </a:r>
            <a:r>
              <a:rPr lang="fr-FR" sz="1400" i="1" dirty="0" err="1"/>
              <a:t>Melicerta</a:t>
            </a:r>
            <a:r>
              <a:rPr lang="fr-FR" sz="1400" i="1" dirty="0"/>
              <a:t> (?), </a:t>
            </a:r>
            <a:r>
              <a:rPr lang="fr-FR" sz="1400" i="1" dirty="0" err="1"/>
              <a:t>Euryale</a:t>
            </a:r>
            <a:r>
              <a:rPr lang="fr-FR" sz="1400" i="1" dirty="0"/>
              <a:t>. The </a:t>
            </a:r>
            <a:r>
              <a:rPr lang="fr-FR" sz="1400" i="1" dirty="0" err="1"/>
              <a:t>names</a:t>
            </a:r>
            <a:r>
              <a:rPr lang="fr-FR" sz="1400" i="1" dirty="0"/>
              <a:t> of the </a:t>
            </a:r>
            <a:r>
              <a:rPr lang="fr-FR" sz="1400" i="1" dirty="0" err="1"/>
              <a:t>species</a:t>
            </a:r>
            <a:r>
              <a:rPr lang="fr-FR" sz="1400" i="1" dirty="0"/>
              <a:t> </a:t>
            </a:r>
            <a:r>
              <a:rPr lang="fr-FR" sz="1400" i="1" dirty="0" err="1"/>
              <a:t>will</a:t>
            </a:r>
            <a:r>
              <a:rPr lang="fr-FR" sz="1400" i="1" dirty="0"/>
              <a:t> </a:t>
            </a:r>
            <a:r>
              <a:rPr lang="fr-FR" sz="1400" i="1" dirty="0" err="1"/>
              <a:t>be</a:t>
            </a:r>
            <a:r>
              <a:rPr lang="fr-FR" sz="1400" i="1" dirty="0"/>
              <a:t> </a:t>
            </a:r>
            <a:r>
              <a:rPr lang="fr-FR" sz="1400" i="1" dirty="0" err="1"/>
              <a:t>found</a:t>
            </a:r>
            <a:r>
              <a:rPr lang="fr-FR" sz="1400" i="1" dirty="0"/>
              <a:t> in the table </a:t>
            </a:r>
            <a:r>
              <a:rPr lang="fr-FR" sz="1400" i="1" dirty="0" err="1"/>
              <a:t>which</a:t>
            </a:r>
            <a:r>
              <a:rPr lang="fr-FR" sz="1400" i="1" dirty="0"/>
              <a:t> I have </a:t>
            </a:r>
            <a:r>
              <a:rPr lang="fr-FR" sz="1400" i="1" dirty="0" err="1"/>
              <a:t>constructed</a:t>
            </a:r>
            <a:r>
              <a:rPr lang="fr-FR" sz="1400" i="1" dirty="0"/>
              <a:t> </a:t>
            </a:r>
            <a:r>
              <a:rPr lang="fr-FR" sz="1400" i="1" dirty="0" err="1"/>
              <a:t>from</a:t>
            </a:r>
            <a:r>
              <a:rPr lang="fr-FR" sz="1400" i="1" dirty="0"/>
              <a:t> </a:t>
            </a:r>
            <a:r>
              <a:rPr lang="fr-FR" sz="1400" i="1" dirty="0" err="1"/>
              <a:t>Lesson</a:t>
            </a:r>
            <a:r>
              <a:rPr lang="fr-FR" sz="1400" i="1" dirty="0"/>
              <a:t>, </a:t>
            </a:r>
            <a:r>
              <a:rPr lang="fr-FR" sz="1400" i="1" dirty="0" err="1"/>
              <a:t>further</a:t>
            </a:r>
            <a:r>
              <a:rPr lang="fr-FR" sz="1400" i="1" dirty="0"/>
              <a:t> on. An issue of the original plates </a:t>
            </a:r>
            <a:r>
              <a:rPr lang="fr-FR" sz="1400" i="1" dirty="0" err="1"/>
              <a:t>would</a:t>
            </a:r>
            <a:r>
              <a:rPr lang="fr-FR" sz="1400" i="1" dirty="0"/>
              <a:t> </a:t>
            </a:r>
            <a:r>
              <a:rPr lang="fr-FR" sz="1400" i="1" dirty="0" err="1"/>
              <a:t>be</a:t>
            </a:r>
            <a:r>
              <a:rPr lang="fr-FR" sz="1400" i="1" dirty="0"/>
              <a:t> a </a:t>
            </a:r>
            <a:r>
              <a:rPr lang="fr-FR" sz="1400" i="1" dirty="0" err="1"/>
              <a:t>great</a:t>
            </a:r>
            <a:r>
              <a:rPr lang="fr-FR" sz="1400" i="1" dirty="0"/>
              <a:t> </a:t>
            </a:r>
            <a:r>
              <a:rPr lang="fr-FR" sz="1400" i="1" dirty="0" err="1"/>
              <a:t>boon</a:t>
            </a:r>
            <a:r>
              <a:rPr lang="fr-FR" sz="1400" i="1" dirty="0"/>
              <a:t> to science, as few </a:t>
            </a:r>
            <a:r>
              <a:rPr lang="fr-FR" sz="1400" i="1" dirty="0" err="1"/>
              <a:t>naturalists</a:t>
            </a:r>
            <a:r>
              <a:rPr lang="fr-FR" sz="1400" i="1" dirty="0"/>
              <a:t> have </a:t>
            </a:r>
            <a:r>
              <a:rPr lang="fr-FR" sz="1400" i="1" dirty="0" err="1"/>
              <a:t>had</a:t>
            </a:r>
            <a:r>
              <a:rPr lang="fr-FR" sz="1400" i="1" dirty="0"/>
              <a:t> </a:t>
            </a:r>
            <a:r>
              <a:rPr lang="fr-FR" sz="1400" i="1" dirty="0" err="1"/>
              <a:t>such</a:t>
            </a:r>
            <a:r>
              <a:rPr lang="fr-FR" sz="1400" i="1" dirty="0"/>
              <a:t> </a:t>
            </a:r>
            <a:r>
              <a:rPr lang="fr-FR" sz="1400" i="1" dirty="0" err="1"/>
              <a:t>opportunities</a:t>
            </a:r>
            <a:r>
              <a:rPr lang="fr-FR" sz="1400" i="1" dirty="0"/>
              <a:t> of </a:t>
            </a:r>
            <a:r>
              <a:rPr lang="fr-FR" sz="1400" i="1" dirty="0" err="1"/>
              <a:t>observing</a:t>
            </a:r>
            <a:r>
              <a:rPr lang="fr-FR" sz="1400" i="1" dirty="0"/>
              <a:t> the </a:t>
            </a:r>
            <a:r>
              <a:rPr lang="fr-FR" sz="1400" i="1" dirty="0" err="1"/>
              <a:t>Medusae</a:t>
            </a:r>
            <a:r>
              <a:rPr lang="fr-FR" sz="1400" i="1" dirty="0"/>
              <a:t> in all parts of the world »</a:t>
            </a:r>
            <a:r>
              <a:rPr lang="fr-FR" sz="1400" dirty="0"/>
              <a:t> </a:t>
            </a:r>
          </a:p>
          <a:p>
            <a:pPr marL="0" indent="0" algn="ctr">
              <a:buNone/>
            </a:pPr>
            <a:r>
              <a:rPr lang="fr-FR" sz="1400" b="1" dirty="0" smtClean="0"/>
              <a:t>Forbes</a:t>
            </a:r>
            <a:r>
              <a:rPr lang="fr-FR" sz="1400" b="1" dirty="0"/>
              <a:t>, E. (1848</a:t>
            </a:r>
            <a:r>
              <a:rPr lang="fr-FR" sz="1400" dirty="0"/>
              <a:t>). </a:t>
            </a:r>
            <a:r>
              <a:rPr lang="fr-FR" sz="1400" i="1" dirty="0"/>
              <a:t>A </a:t>
            </a:r>
            <a:r>
              <a:rPr lang="fr-FR" sz="1400" i="1" dirty="0" err="1"/>
              <a:t>monograph</a:t>
            </a:r>
            <a:r>
              <a:rPr lang="fr-FR" sz="1400" i="1" dirty="0"/>
              <a:t> of the British </a:t>
            </a:r>
            <a:r>
              <a:rPr lang="fr-FR" sz="1400" i="1" dirty="0" err="1"/>
              <a:t>naked-eyed</a:t>
            </a:r>
            <a:r>
              <a:rPr lang="fr-FR" sz="1400" i="1" dirty="0"/>
              <a:t> </a:t>
            </a:r>
            <a:r>
              <a:rPr lang="fr-FR" sz="1400" i="1" dirty="0" err="1"/>
              <a:t>medusae</a:t>
            </a:r>
            <a:r>
              <a:rPr lang="fr-FR" sz="1400" i="1" dirty="0"/>
              <a:t>: </a:t>
            </a:r>
            <a:r>
              <a:rPr lang="fr-FR" sz="1400" i="1" dirty="0" err="1"/>
              <a:t>with</a:t>
            </a:r>
            <a:r>
              <a:rPr lang="fr-FR" sz="1400" i="1" dirty="0"/>
              <a:t> figures of all the </a:t>
            </a:r>
            <a:r>
              <a:rPr lang="fr-FR" sz="1400" i="1" dirty="0" err="1"/>
              <a:t>species</a:t>
            </a:r>
            <a:r>
              <a:rPr lang="fr-FR" sz="1400" dirty="0"/>
              <a:t> (Vol. 10). Page 93. </a:t>
            </a:r>
            <a:r>
              <a:rPr lang="fr-FR" sz="1400" dirty="0" err="1"/>
              <a:t>Printed</a:t>
            </a:r>
            <a:r>
              <a:rPr lang="fr-FR" sz="1400" dirty="0"/>
              <a:t> for the Ray Society.</a:t>
            </a:r>
          </a:p>
          <a:p>
            <a:pPr algn="just"/>
            <a:endParaRPr lang="fr-FR" sz="1400" dirty="0"/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3199"/>
            <a:ext cx="6003472" cy="2688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6460672" y="4702463"/>
            <a:ext cx="26115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Péron</a:t>
            </a:r>
            <a:r>
              <a:rPr lang="fr-FR" sz="1200" dirty="0"/>
              <a:t>, F. et Lesueur, C-A. (1810). </a:t>
            </a:r>
            <a:r>
              <a:rPr lang="fr-FR" sz="1200" i="1" dirty="0"/>
              <a:t>Tableau des  caractères génériques et spécifiques de toutes les espèces de Méduses connues jusqu’à ce jour.</a:t>
            </a:r>
            <a:r>
              <a:rPr lang="fr-FR" sz="1200" dirty="0"/>
              <a:t> Journal de physique, de chimie et d’histoire naturelle. Mars 1810 ; page 195 </a:t>
            </a:r>
          </a:p>
        </p:txBody>
      </p:sp>
    </p:spTree>
    <p:extLst>
      <p:ext uri="{BB962C8B-B14F-4D97-AF65-F5344CB8AC3E}">
        <p14:creationId xmlns:p14="http://schemas.microsoft.com/office/powerpoint/2010/main" val="21646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10865124f14a888311c18deb3ca227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42900" y="265114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Conclusion</a:t>
            </a:r>
            <a:r>
              <a:rPr lang="fr-FR" sz="2400" b="1" dirty="0" smtClean="0">
                <a:latin typeface="Comic Sans MS"/>
                <a:cs typeface="Comic Sans MS"/>
              </a:rPr>
              <a:t>: le devenir scientifique de ces illustrations.</a:t>
            </a:r>
            <a:endParaRPr lang="fr-FR" sz="2400" b="1" dirty="0">
              <a:latin typeface="Comic Sans MS"/>
              <a:cs typeface="Comic Sans MS"/>
            </a:endParaRPr>
          </a:p>
        </p:txBody>
      </p:sp>
      <p:pic>
        <p:nvPicPr>
          <p:cNvPr id="12" name="Imag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3" y="4701242"/>
            <a:ext cx="7558469" cy="12312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sz="1800" dirty="0"/>
              <a:t>Arrêts des crédits. Sacre de Napoléon et publication des résultats de l’expédition en Egypte.</a:t>
            </a:r>
          </a:p>
          <a:p>
            <a:pPr marL="285750" indent="-285750" algn="just">
              <a:buFontTx/>
              <a:buChar char="-"/>
            </a:pPr>
            <a:r>
              <a:rPr lang="fr-FR" sz="1800" dirty="0"/>
              <a:t>Mort de </a:t>
            </a:r>
            <a:r>
              <a:rPr lang="fr-FR" sz="1800" dirty="0" err="1"/>
              <a:t>Péron</a:t>
            </a:r>
            <a:r>
              <a:rPr lang="fr-FR" sz="1800" dirty="0"/>
              <a:t> en 1810 et départ de Lesueur pour </a:t>
            </a:r>
            <a:r>
              <a:rPr lang="fr-FR" sz="1800" dirty="0" smtClean="0"/>
              <a:t>l’Amérique.</a:t>
            </a:r>
            <a:endParaRPr lang="fr-FR" sz="1800" dirty="0"/>
          </a:p>
          <a:p>
            <a:pPr marL="285750" indent="-285750" algn="just">
              <a:buFontTx/>
              <a:buChar char="-"/>
            </a:pPr>
            <a:r>
              <a:rPr lang="fr-FR" sz="1800" dirty="0"/>
              <a:t>Désintérêts pour les Zoophytes?</a:t>
            </a:r>
          </a:p>
          <a:p>
            <a:pPr marL="285750" indent="-285750" algn="just">
              <a:buFontTx/>
              <a:buChar char="-"/>
            </a:pPr>
            <a:r>
              <a:rPr lang="fr-FR" sz="1800" dirty="0"/>
              <a:t>Expédition liée à la polémique.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809690" y="6309691"/>
            <a:ext cx="489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Hommage de </a:t>
            </a:r>
            <a:r>
              <a:rPr lang="fr-FR" dirty="0" err="1" smtClean="0"/>
              <a:t>F.Cuvrier</a:t>
            </a:r>
            <a:r>
              <a:rPr lang="fr-FR" dirty="0" smtClean="0"/>
              <a:t> Société </a:t>
            </a:r>
            <a:r>
              <a:rPr lang="fr-FR" dirty="0" err="1" smtClean="0"/>
              <a:t>philomatique</a:t>
            </a:r>
            <a:r>
              <a:rPr lang="fr-FR" dirty="0" smtClean="0"/>
              <a:t> 1810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166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376" y="1208542"/>
            <a:ext cx="3041757" cy="56494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72503" y="3785795"/>
            <a:ext cx="131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Cuvier</a:t>
            </a:r>
            <a:r>
              <a:rPr lang="fr-FR" dirty="0" smtClean="0"/>
              <a:t> 1836</a:t>
            </a:r>
            <a:endParaRPr lang="fr-FR" dirty="0"/>
          </a:p>
        </p:txBody>
      </p:sp>
      <p:pic>
        <p:nvPicPr>
          <p:cNvPr id="4" name="Image 3" descr="Médu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1" y="1208542"/>
            <a:ext cx="3259118" cy="56494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2962869"/>
            <a:ext cx="17617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Discolie</a:t>
            </a:r>
            <a:r>
              <a:rPr lang="fr-FR" i="1" dirty="0" smtClean="0"/>
              <a:t> onduleuse </a:t>
            </a:r>
          </a:p>
          <a:p>
            <a:pPr algn="ctr"/>
            <a:r>
              <a:rPr lang="fr-FR" dirty="0"/>
              <a:t>o</a:t>
            </a:r>
            <a:r>
              <a:rPr lang="fr-FR" dirty="0" smtClean="0"/>
              <a:t>u </a:t>
            </a:r>
            <a:r>
              <a:rPr lang="fr-FR" i="1" dirty="0" smtClean="0"/>
              <a:t>Eudora onduleuse </a:t>
            </a:r>
            <a:r>
              <a:rPr lang="fr-FR" dirty="0" smtClean="0"/>
              <a:t>Vélin 70/001</a:t>
            </a:r>
          </a:p>
          <a:p>
            <a:pPr algn="ctr"/>
            <a:r>
              <a:rPr lang="fr-FR" dirty="0" smtClean="0"/>
              <a:t>MHNH </a:t>
            </a:r>
            <a:r>
              <a:rPr lang="fr-FR" b="1" dirty="0" smtClean="0"/>
              <a:t>Lesueur</a:t>
            </a:r>
            <a:endParaRPr lang="fr-FR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129" y="267710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Conclusion</a:t>
            </a:r>
            <a:r>
              <a:rPr lang="fr-FR" sz="2400" b="1" dirty="0" smtClean="0">
                <a:latin typeface="Comic Sans MS"/>
                <a:cs typeface="Comic Sans MS"/>
              </a:rPr>
              <a:t>: le devenir scientifique de ces illustrations…. des copies.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990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00497" y="6237927"/>
            <a:ext cx="393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 copies, exemple de </a:t>
            </a:r>
            <a:r>
              <a:rPr lang="fr-FR" b="1" dirty="0" smtClean="0"/>
              <a:t>Blainville</a:t>
            </a:r>
            <a:r>
              <a:rPr lang="fr-FR" dirty="0" smtClean="0"/>
              <a:t> (1834)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098" y="1410710"/>
            <a:ext cx="3423240" cy="5126964"/>
          </a:xfrm>
          <a:prstGeom prst="rect">
            <a:avLst/>
          </a:prstGeom>
        </p:spPr>
      </p:pic>
      <p:pic>
        <p:nvPicPr>
          <p:cNvPr id="4" name="Image 3" descr="Médu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55658"/>
            <a:ext cx="3104833" cy="5382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5399" y="2713334"/>
            <a:ext cx="1562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Discolie</a:t>
            </a:r>
            <a:r>
              <a:rPr lang="fr-FR" dirty="0"/>
              <a:t> onduleuse </a:t>
            </a:r>
          </a:p>
          <a:p>
            <a:pPr algn="ctr"/>
            <a:r>
              <a:rPr lang="fr-FR" dirty="0"/>
              <a:t>Ou Eudora onduleuse Vélin 70/001</a:t>
            </a:r>
          </a:p>
          <a:p>
            <a:pPr algn="ctr"/>
            <a:r>
              <a:rPr lang="fr-FR" dirty="0"/>
              <a:t>MHNH </a:t>
            </a:r>
            <a:r>
              <a:rPr lang="fr-FR" b="1" dirty="0"/>
              <a:t>Lesueur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6129" y="267710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Conclusion</a:t>
            </a:r>
            <a:r>
              <a:rPr lang="fr-FR" sz="2400" b="1" dirty="0" smtClean="0">
                <a:latin typeface="Comic Sans MS"/>
                <a:cs typeface="Comic Sans MS"/>
              </a:rPr>
              <a:t>: le devenir scientifique de ces illustrations…. des copies.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4105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late-m6-jellyfish-discomedusae-illustration-ernst-haeck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97" y="1208730"/>
            <a:ext cx="4080028" cy="56492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1951" y="2410658"/>
            <a:ext cx="2647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Haeckel</a:t>
            </a:r>
            <a:r>
              <a:rPr lang="fr-FR" dirty="0"/>
              <a:t>, E. (1879). </a:t>
            </a:r>
            <a:r>
              <a:rPr lang="fr-FR" i="1" dirty="0" err="1"/>
              <a:t>Das</a:t>
            </a:r>
            <a:r>
              <a:rPr lang="fr-FR" i="1" dirty="0"/>
              <a:t> system der </a:t>
            </a:r>
            <a:r>
              <a:rPr lang="fr-FR" i="1" dirty="0" err="1"/>
              <a:t>medusen</a:t>
            </a:r>
            <a:r>
              <a:rPr lang="fr-FR" i="1" dirty="0"/>
              <a:t>: </a:t>
            </a:r>
            <a:r>
              <a:rPr lang="fr-FR" i="1" dirty="0" err="1"/>
              <a:t>erster</a:t>
            </a:r>
            <a:r>
              <a:rPr lang="fr-FR" i="1" dirty="0"/>
              <a:t> </a:t>
            </a:r>
            <a:r>
              <a:rPr lang="fr-FR" i="1" dirty="0" err="1"/>
              <a:t>theil</a:t>
            </a:r>
            <a:r>
              <a:rPr lang="fr-FR" i="1" dirty="0"/>
              <a:t> </a:t>
            </a:r>
            <a:r>
              <a:rPr lang="fr-FR" i="1" dirty="0" err="1"/>
              <a:t>einer</a:t>
            </a:r>
            <a:r>
              <a:rPr lang="fr-FR" i="1" dirty="0"/>
              <a:t> monographie der </a:t>
            </a:r>
            <a:r>
              <a:rPr lang="fr-FR" i="1" dirty="0" err="1"/>
              <a:t>medusen</a:t>
            </a:r>
            <a:r>
              <a:rPr lang="fr-FR" dirty="0"/>
              <a:t> (Vol. 2). G. Fischer.</a:t>
            </a:r>
          </a:p>
          <a:p>
            <a:pPr algn="ctr"/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96129" y="267710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Conclusion</a:t>
            </a:r>
            <a:r>
              <a:rPr lang="fr-FR" sz="2400" b="1" dirty="0" smtClean="0">
                <a:latin typeface="Comic Sans MS"/>
                <a:cs typeface="Comic Sans MS"/>
              </a:rPr>
              <a:t>: le devenir scientifique de ces illustrations….une redécouverte par Forbes et Haeckel.</a:t>
            </a:r>
            <a:endParaRPr lang="fr-FR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332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2124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64395"/>
            <a:ext cx="205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Haeckel, E. (1879). </a:t>
            </a:r>
            <a:r>
              <a:rPr lang="fr-FR" i="1" dirty="0" err="1"/>
              <a:t>Das</a:t>
            </a:r>
            <a:r>
              <a:rPr lang="fr-FR" i="1" dirty="0"/>
              <a:t> system der </a:t>
            </a:r>
            <a:r>
              <a:rPr lang="fr-FR" i="1" dirty="0" err="1"/>
              <a:t>medusen</a:t>
            </a:r>
            <a:r>
              <a:rPr lang="fr-FR" i="1" dirty="0"/>
              <a:t>: </a:t>
            </a:r>
            <a:r>
              <a:rPr lang="fr-FR" i="1" dirty="0" err="1"/>
              <a:t>erster</a:t>
            </a:r>
            <a:r>
              <a:rPr lang="fr-FR" i="1" dirty="0"/>
              <a:t> </a:t>
            </a:r>
            <a:r>
              <a:rPr lang="fr-FR" i="1" dirty="0" err="1"/>
              <a:t>theil</a:t>
            </a:r>
            <a:r>
              <a:rPr lang="fr-FR" i="1" dirty="0"/>
              <a:t> </a:t>
            </a:r>
            <a:r>
              <a:rPr lang="fr-FR" i="1" dirty="0" err="1"/>
              <a:t>einer</a:t>
            </a:r>
            <a:r>
              <a:rPr lang="fr-FR" i="1" dirty="0"/>
              <a:t> monographie der </a:t>
            </a:r>
            <a:r>
              <a:rPr lang="fr-FR" i="1" dirty="0" err="1"/>
              <a:t>medusen</a:t>
            </a:r>
            <a:r>
              <a:rPr lang="fr-FR" dirty="0"/>
              <a:t> (Vol. 2). G. Fischer.</a:t>
            </a:r>
          </a:p>
        </p:txBody>
      </p:sp>
    </p:spTree>
    <p:extLst>
      <p:ext uri="{BB962C8B-B14F-4D97-AF65-F5344CB8AC3E}">
        <p14:creationId xmlns:p14="http://schemas.microsoft.com/office/powerpoint/2010/main" val="225549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01" y="0"/>
            <a:ext cx="50576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93" y="2553922"/>
            <a:ext cx="223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Haeckel, E. (1904). </a:t>
            </a:r>
            <a:r>
              <a:rPr lang="fr-FR" i="1" dirty="0" err="1"/>
              <a:t>Kuntsformen</a:t>
            </a:r>
            <a:r>
              <a:rPr lang="fr-FR" i="1" dirty="0"/>
              <a:t> der </a:t>
            </a:r>
            <a:r>
              <a:rPr lang="fr-FR" i="1" dirty="0" err="1"/>
              <a:t>Natur</a:t>
            </a:r>
            <a:r>
              <a:rPr lang="fr-FR" dirty="0"/>
              <a:t>. Olaf </a:t>
            </a:r>
            <a:r>
              <a:rPr lang="fr-FR" dirty="0" err="1"/>
              <a:t>Breidbach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891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éduse 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650" cy="706223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5200" y="5452232"/>
            <a:ext cx="6248400" cy="1370500"/>
          </a:xfrm>
          <a:solidFill>
            <a:schemeClr val="accent6"/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fr-FR" b="1" dirty="0"/>
              <a:t>Charles-Alexandre Lesueur</a:t>
            </a:r>
            <a:r>
              <a:rPr lang="fr-FR" dirty="0"/>
              <a:t> </a:t>
            </a:r>
            <a:r>
              <a:rPr lang="fr-FR" sz="2800" i="1" dirty="0"/>
              <a:t>(1778-1846)</a:t>
            </a:r>
          </a:p>
          <a:p>
            <a:pPr algn="just"/>
            <a:r>
              <a:rPr lang="fr-FR" b="1" dirty="0" smtClean="0"/>
              <a:t>Voyage en Terres Australes </a:t>
            </a:r>
            <a:r>
              <a:rPr lang="fr-FR" dirty="0" smtClean="0"/>
              <a:t>(19 octobre 1800-25 mars 1804).</a:t>
            </a:r>
          </a:p>
          <a:p>
            <a:pPr algn="just"/>
            <a:r>
              <a:rPr lang="fr-FR" b="1" dirty="0"/>
              <a:t>François </a:t>
            </a:r>
            <a:r>
              <a:rPr lang="fr-FR" b="1" dirty="0" err="1"/>
              <a:t>Péron</a:t>
            </a:r>
            <a:r>
              <a:rPr lang="fr-FR" b="1" dirty="0"/>
              <a:t> </a:t>
            </a:r>
            <a:r>
              <a:rPr lang="fr-FR" sz="2800" i="1" dirty="0"/>
              <a:t>(1775-1810)</a:t>
            </a:r>
            <a:r>
              <a:rPr lang="fr-FR" dirty="0"/>
              <a:t> </a:t>
            </a:r>
          </a:p>
          <a:p>
            <a:pPr algn="just"/>
            <a:endParaRPr lang="fr-FR" dirty="0" smtClean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42900" y="358776"/>
            <a:ext cx="83439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u="sng" dirty="0" smtClean="0">
                <a:latin typeface="Comic Sans MS"/>
                <a:cs typeface="Comic Sans MS"/>
              </a:rPr>
              <a:t>Introduction</a:t>
            </a:r>
            <a:r>
              <a:rPr lang="fr-FR" sz="2400" b="1" dirty="0" smtClean="0">
                <a:latin typeface="Comic Sans MS"/>
                <a:cs typeface="Comic Sans MS"/>
              </a:rPr>
              <a:t>: les acteurs…et les conditions de production des peintures.</a:t>
            </a:r>
            <a:endParaRPr lang="fr-FR" sz="2400" b="1" dirty="0">
              <a:latin typeface="Comic Sans MS"/>
              <a:cs typeface="Comic Sans MS"/>
            </a:endParaRPr>
          </a:p>
        </p:txBody>
      </p:sp>
      <p:pic>
        <p:nvPicPr>
          <p:cNvPr id="7" name="Image 6" descr="Lesueur_Charles-Alexandre_1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" y="3784011"/>
            <a:ext cx="1941182" cy="24190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971385"/>
            <a:ext cx="207903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Charles-Alexandre Lesueur en </a:t>
            </a:r>
            <a:r>
              <a:rPr lang="fr-FR" sz="1200" i="1" dirty="0" smtClean="0">
                <a:hlinkClick r:id="rId4"/>
              </a:rPr>
              <a:t>1818</a:t>
            </a:r>
            <a:endParaRPr lang="fr-FR" sz="1200" i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19726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00px-Haeckel_Discomedusae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48" y="0"/>
            <a:ext cx="4511852" cy="6858000"/>
          </a:xfrm>
          <a:prstGeom prst="rect">
            <a:avLst/>
          </a:prstGeom>
        </p:spPr>
      </p:pic>
      <p:pic>
        <p:nvPicPr>
          <p:cNvPr id="3" name="Image 2" descr="800px-Kunstformen_der_Natur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9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fr-FR" b="1" dirty="0" smtClean="0">
                <a:latin typeface="Comic Sans MS"/>
                <a:cs typeface="Comic Sans MS"/>
              </a:rPr>
              <a:t>Bibliographie</a:t>
            </a:r>
            <a:r>
              <a:rPr lang="fr-FR" dirty="0" smtClean="0">
                <a:latin typeface="Comic Sans MS"/>
                <a:cs typeface="Comic Sans MS"/>
              </a:rPr>
              <a:t>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25532"/>
            <a:ext cx="8229600" cy="5111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dirty="0"/>
              <a:t>Cuvier, G. (1836). </a:t>
            </a:r>
            <a:r>
              <a:rPr lang="fr-FR" sz="1200" i="1" dirty="0"/>
              <a:t>Le règne animal distribué d'après son organisation, pour servir de base à l'histoire naturelle des animaux et d'introduction à l'anatomie comparée</a:t>
            </a:r>
            <a:r>
              <a:rPr lang="fr-FR" sz="1200" dirty="0"/>
              <a:t> (Vol. 1). Louis </a:t>
            </a:r>
            <a:r>
              <a:rPr lang="fr-FR" sz="1200" dirty="0" err="1"/>
              <a:t>Hauman</a:t>
            </a:r>
            <a:r>
              <a:rPr lang="fr-FR" sz="1200" dirty="0"/>
              <a:t> et </a:t>
            </a:r>
            <a:r>
              <a:rPr lang="fr-FR" sz="1200" dirty="0" err="1"/>
              <a:t>Comp</a:t>
            </a:r>
            <a:r>
              <a:rPr lang="fr-FR" sz="1200" dirty="0"/>
              <a:t>., </a:t>
            </a:r>
            <a:r>
              <a:rPr lang="fr-FR" sz="1200" dirty="0" err="1"/>
              <a:t>libraires-éditeurs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De Blainville, H. M. D. (1834). </a:t>
            </a:r>
            <a:r>
              <a:rPr lang="fr-FR" sz="1200" i="1" dirty="0"/>
              <a:t>Manuel d'Actinologie ou de </a:t>
            </a:r>
            <a:r>
              <a:rPr lang="fr-FR" sz="1200" i="1" dirty="0" err="1"/>
              <a:t>Zoophytologie</a:t>
            </a:r>
            <a:r>
              <a:rPr lang="fr-FR" sz="1200" dirty="0"/>
              <a:t> (Vol. 1). </a:t>
            </a:r>
            <a:r>
              <a:rPr lang="fr-FR" sz="1200" dirty="0" err="1"/>
              <a:t>Levrault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 err="1"/>
              <a:t>Daston</a:t>
            </a:r>
            <a:r>
              <a:rPr lang="fr-FR" sz="1200" dirty="0"/>
              <a:t>, L., </a:t>
            </a:r>
            <a:r>
              <a:rPr lang="fr-FR" sz="1200" dirty="0" err="1"/>
              <a:t>Galison</a:t>
            </a:r>
            <a:r>
              <a:rPr lang="fr-FR" sz="1200" dirty="0"/>
              <a:t>, P., </a:t>
            </a:r>
            <a:r>
              <a:rPr lang="fr-FR" sz="1200" dirty="0" err="1"/>
              <a:t>Latour</a:t>
            </a:r>
            <a:r>
              <a:rPr lang="fr-FR" sz="1200" dirty="0"/>
              <a:t>, B., </a:t>
            </a:r>
            <a:r>
              <a:rPr lang="fr-FR" sz="1200" dirty="0" err="1"/>
              <a:t>Renaut</a:t>
            </a:r>
            <a:r>
              <a:rPr lang="fr-FR" sz="1200" dirty="0"/>
              <a:t>, S., &amp; </a:t>
            </a:r>
            <a:r>
              <a:rPr lang="fr-FR" sz="1200" dirty="0" err="1"/>
              <a:t>Quiniou</a:t>
            </a:r>
            <a:r>
              <a:rPr lang="fr-FR" sz="1200" dirty="0"/>
              <a:t>, H. (2012). </a:t>
            </a:r>
            <a:r>
              <a:rPr lang="fr-FR" sz="1200" i="1" dirty="0"/>
              <a:t>Objectivité</a:t>
            </a:r>
            <a:r>
              <a:rPr lang="fr-FR" sz="1200" dirty="0"/>
              <a:t>. les Presses du réel.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 err="1"/>
              <a:t>Fiorentini</a:t>
            </a:r>
            <a:r>
              <a:rPr lang="fr-FR" sz="1200" dirty="0"/>
              <a:t>, E. (2007). </a:t>
            </a:r>
            <a:r>
              <a:rPr lang="fr-FR" sz="1200" i="1" dirty="0" err="1"/>
              <a:t>Observing</a:t>
            </a:r>
            <a:r>
              <a:rPr lang="fr-FR" sz="1200" i="1" dirty="0"/>
              <a:t> nature-</a:t>
            </a:r>
            <a:r>
              <a:rPr lang="fr-FR" sz="1200" i="1" dirty="0" err="1"/>
              <a:t>representing</a:t>
            </a:r>
            <a:r>
              <a:rPr lang="fr-FR" sz="1200" i="1" dirty="0"/>
              <a:t> </a:t>
            </a:r>
            <a:r>
              <a:rPr lang="fr-FR" sz="1200" i="1" dirty="0" err="1"/>
              <a:t>experience</a:t>
            </a:r>
            <a:r>
              <a:rPr lang="fr-FR" sz="1200" i="1" dirty="0"/>
              <a:t>: the </a:t>
            </a:r>
            <a:r>
              <a:rPr lang="fr-FR" sz="1200" i="1" dirty="0" err="1"/>
              <a:t>osmotic</a:t>
            </a:r>
            <a:r>
              <a:rPr lang="fr-FR" sz="1200" i="1" dirty="0"/>
              <a:t> </a:t>
            </a:r>
            <a:r>
              <a:rPr lang="fr-FR" sz="1200" i="1" dirty="0" err="1"/>
              <a:t>dynamics</a:t>
            </a:r>
            <a:r>
              <a:rPr lang="fr-FR" sz="1200" i="1" dirty="0"/>
              <a:t> of </a:t>
            </a:r>
            <a:r>
              <a:rPr lang="fr-FR" sz="1200" i="1" dirty="0" err="1"/>
              <a:t>romanticism</a:t>
            </a:r>
            <a:r>
              <a:rPr lang="fr-FR" sz="1200" i="1" dirty="0"/>
              <a:t> 1800-1850</a:t>
            </a:r>
            <a:r>
              <a:rPr lang="fr-FR" sz="1200" dirty="0"/>
              <a:t>. Reimer.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Forbes, E. (1848). </a:t>
            </a:r>
            <a:r>
              <a:rPr lang="fr-FR" sz="1200" i="1" dirty="0"/>
              <a:t>A </a:t>
            </a:r>
            <a:r>
              <a:rPr lang="fr-FR" sz="1200" i="1" dirty="0" err="1"/>
              <a:t>monograph</a:t>
            </a:r>
            <a:r>
              <a:rPr lang="fr-FR" sz="1200" i="1" dirty="0"/>
              <a:t> of the British </a:t>
            </a:r>
            <a:r>
              <a:rPr lang="fr-FR" sz="1200" i="1" dirty="0" err="1"/>
              <a:t>naked-eyed</a:t>
            </a:r>
            <a:r>
              <a:rPr lang="fr-FR" sz="1200" i="1" dirty="0"/>
              <a:t> </a:t>
            </a:r>
            <a:r>
              <a:rPr lang="fr-FR" sz="1200" i="1" dirty="0" err="1"/>
              <a:t>medusae</a:t>
            </a:r>
            <a:r>
              <a:rPr lang="fr-FR" sz="1200" i="1" dirty="0"/>
              <a:t>: </a:t>
            </a:r>
            <a:r>
              <a:rPr lang="fr-FR" sz="1200" i="1" dirty="0" err="1"/>
              <a:t>with</a:t>
            </a:r>
            <a:r>
              <a:rPr lang="fr-FR" sz="1200" i="1" dirty="0"/>
              <a:t> figures of all the </a:t>
            </a:r>
            <a:r>
              <a:rPr lang="fr-FR" sz="1200" i="1" dirty="0" err="1"/>
              <a:t>species</a:t>
            </a:r>
            <a:r>
              <a:rPr lang="fr-FR" sz="1200" dirty="0"/>
              <a:t> (Vol. 10). </a:t>
            </a:r>
            <a:r>
              <a:rPr lang="fr-FR" sz="1200" dirty="0" err="1"/>
              <a:t>Printed</a:t>
            </a:r>
            <a:r>
              <a:rPr lang="fr-FR" sz="1200" dirty="0"/>
              <a:t> for the Ray Society.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 err="1"/>
              <a:t>Galison</a:t>
            </a:r>
            <a:r>
              <a:rPr lang="fr-FR" sz="1200" dirty="0"/>
              <a:t>, P., &amp; Jones, C. A. (</a:t>
            </a:r>
            <a:r>
              <a:rPr lang="fr-FR" sz="1200" dirty="0" err="1"/>
              <a:t>Eds</a:t>
            </a:r>
            <a:r>
              <a:rPr lang="fr-FR" sz="1200" dirty="0"/>
              <a:t>.). (2014). </a:t>
            </a:r>
            <a:r>
              <a:rPr lang="fr-FR" sz="1200" i="1" dirty="0" err="1"/>
              <a:t>Picturing</a:t>
            </a:r>
            <a:r>
              <a:rPr lang="fr-FR" sz="1200" i="1" dirty="0"/>
              <a:t> science, </a:t>
            </a:r>
            <a:r>
              <a:rPr lang="fr-FR" sz="1200" i="1" dirty="0" err="1"/>
              <a:t>producing</a:t>
            </a:r>
            <a:r>
              <a:rPr lang="fr-FR" sz="1200" i="1" dirty="0"/>
              <a:t> art</a:t>
            </a:r>
            <a:r>
              <a:rPr lang="fr-FR" sz="1200" dirty="0"/>
              <a:t>. </a:t>
            </a:r>
            <a:r>
              <a:rPr lang="fr-FR" sz="1200" dirty="0" err="1"/>
              <a:t>Routledge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Goy, J. (1995). Les méduses de François </a:t>
            </a:r>
            <a:r>
              <a:rPr lang="fr-FR" sz="1200" dirty="0" err="1"/>
              <a:t>Péron</a:t>
            </a:r>
            <a:r>
              <a:rPr lang="fr-FR" sz="1200" dirty="0"/>
              <a:t> et de Charles-Alexandre Lesueur. </a:t>
            </a:r>
            <a:r>
              <a:rPr lang="fr-FR" sz="1200" i="1" dirty="0"/>
              <a:t>Un autre regard sur l’expédition Baudin. Editions du CTHS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Goy, J. (1988). </a:t>
            </a:r>
            <a:r>
              <a:rPr lang="fr-FR" sz="1200" i="1" dirty="0"/>
              <a:t>Histoire des méduses de François </a:t>
            </a:r>
            <a:r>
              <a:rPr lang="fr-FR" sz="1200" i="1" dirty="0" err="1"/>
              <a:t>Péron</a:t>
            </a:r>
            <a:r>
              <a:rPr lang="fr-FR" sz="1200" i="1" dirty="0"/>
              <a:t> et Charles-Alexandre Lesueur</a:t>
            </a:r>
            <a:r>
              <a:rPr lang="fr-FR" sz="1200" dirty="0"/>
              <a:t>. Société géologique de Normandie et des amis du muséum du Havre.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Goy, J. (1980). Les méduses de François </a:t>
            </a:r>
            <a:r>
              <a:rPr lang="fr-FR" sz="1200" dirty="0" err="1"/>
              <a:t>Péron</a:t>
            </a:r>
            <a:r>
              <a:rPr lang="fr-FR" sz="1200" dirty="0"/>
              <a:t> et Charles-Alexandre Lesueur (1775–1810 et 1778–1846) révélées par les vélins de Lesueur. </a:t>
            </a:r>
            <a:r>
              <a:rPr lang="fr-FR" sz="1200" i="1" dirty="0"/>
              <a:t>Bull. Trim. Soc. Géol. Normandie Amis Mus. Havre</a:t>
            </a:r>
            <a:r>
              <a:rPr lang="fr-FR" sz="1200" dirty="0"/>
              <a:t>, </a:t>
            </a:r>
            <a:r>
              <a:rPr lang="fr-FR" sz="1200" i="1" dirty="0"/>
              <a:t>67</a:t>
            </a:r>
            <a:r>
              <a:rPr lang="fr-FR" sz="1200" dirty="0"/>
              <a:t>, 63-78.</a:t>
            </a:r>
          </a:p>
          <a:p>
            <a:pPr marL="0" indent="0">
              <a:buNone/>
            </a:pPr>
            <a:r>
              <a:rPr lang="fr-FR" sz="1200" dirty="0"/>
              <a:t> </a:t>
            </a:r>
          </a:p>
          <a:p>
            <a:pPr marL="0" indent="0">
              <a:buNone/>
            </a:pPr>
            <a:r>
              <a:rPr lang="fr-FR" sz="1200" dirty="0"/>
              <a:t>Haeckel, E. (1879). </a:t>
            </a:r>
            <a:r>
              <a:rPr lang="fr-FR" sz="1200" i="1" dirty="0" err="1"/>
              <a:t>Das</a:t>
            </a:r>
            <a:r>
              <a:rPr lang="fr-FR" sz="1200" i="1" dirty="0"/>
              <a:t> system der </a:t>
            </a:r>
            <a:r>
              <a:rPr lang="fr-FR" sz="1200" i="1" dirty="0" err="1"/>
              <a:t>medusen</a:t>
            </a:r>
            <a:r>
              <a:rPr lang="fr-FR" sz="1200" i="1" dirty="0"/>
              <a:t>: </a:t>
            </a:r>
            <a:r>
              <a:rPr lang="fr-FR" sz="1200" i="1" dirty="0" err="1"/>
              <a:t>erster</a:t>
            </a:r>
            <a:r>
              <a:rPr lang="fr-FR" sz="1200" i="1" dirty="0"/>
              <a:t> </a:t>
            </a:r>
            <a:r>
              <a:rPr lang="fr-FR" sz="1200" i="1" dirty="0" err="1"/>
              <a:t>theil</a:t>
            </a:r>
            <a:r>
              <a:rPr lang="fr-FR" sz="1200" i="1" dirty="0"/>
              <a:t> </a:t>
            </a:r>
            <a:r>
              <a:rPr lang="fr-FR" sz="1200" i="1" dirty="0" err="1"/>
              <a:t>einer</a:t>
            </a:r>
            <a:r>
              <a:rPr lang="fr-FR" sz="1200" i="1" dirty="0"/>
              <a:t> monographie der </a:t>
            </a:r>
            <a:r>
              <a:rPr lang="fr-FR" sz="1200" i="1" dirty="0" err="1"/>
              <a:t>medusen</a:t>
            </a:r>
            <a:r>
              <a:rPr lang="fr-FR" sz="1200" dirty="0"/>
              <a:t> (Vol. 2). G. Fischer.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0328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Bibliographie.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1600" dirty="0" err="1"/>
              <a:t>Latour</a:t>
            </a:r>
            <a:r>
              <a:rPr lang="fr-FR" sz="1600" dirty="0"/>
              <a:t>, B., Jones, C. A., &amp; </a:t>
            </a:r>
            <a:r>
              <a:rPr lang="fr-FR" sz="1600" dirty="0" err="1"/>
              <a:t>Galison</a:t>
            </a:r>
            <a:r>
              <a:rPr lang="fr-FR" sz="1600" dirty="0"/>
              <a:t>, P. (1998). </a:t>
            </a:r>
            <a:r>
              <a:rPr lang="fr-FR" sz="1600" i="1" dirty="0" err="1"/>
              <a:t>Picturing</a:t>
            </a:r>
            <a:r>
              <a:rPr lang="fr-FR" sz="1600" i="1" dirty="0"/>
              <a:t> science, </a:t>
            </a:r>
            <a:r>
              <a:rPr lang="fr-FR" sz="1600" i="1" dirty="0" err="1"/>
              <a:t>producing</a:t>
            </a:r>
            <a:r>
              <a:rPr lang="fr-FR" sz="1600" i="1" dirty="0"/>
              <a:t> art. </a:t>
            </a:r>
            <a:r>
              <a:rPr lang="fr-FR" sz="1600" i="1" dirty="0" err="1"/>
              <a:t>Picturing</a:t>
            </a:r>
            <a:r>
              <a:rPr lang="fr-FR" sz="1600" i="1" dirty="0"/>
              <a:t> science, </a:t>
            </a:r>
            <a:r>
              <a:rPr lang="fr-FR" sz="1600" i="1" dirty="0" err="1"/>
              <a:t>producing</a:t>
            </a:r>
            <a:r>
              <a:rPr lang="fr-FR" sz="1600" i="1" dirty="0"/>
              <a:t> art.</a:t>
            </a:r>
            <a:endParaRPr lang="fr-FR" sz="1600" dirty="0"/>
          </a:p>
          <a:p>
            <a:pPr marL="0" indent="0" algn="just">
              <a:buNone/>
            </a:pPr>
            <a:r>
              <a:rPr lang="fr-FR" sz="1600" dirty="0"/>
              <a:t> </a:t>
            </a:r>
          </a:p>
          <a:p>
            <a:pPr marL="0" indent="0" algn="just">
              <a:buNone/>
            </a:pPr>
            <a:r>
              <a:rPr lang="fr-FR" sz="1600" dirty="0" err="1"/>
              <a:t>Latour</a:t>
            </a:r>
            <a:r>
              <a:rPr lang="fr-FR" sz="1600" dirty="0"/>
              <a:t>, B., &amp; </a:t>
            </a:r>
            <a:r>
              <a:rPr lang="fr-FR" sz="1600" dirty="0" err="1"/>
              <a:t>Weibel</a:t>
            </a:r>
            <a:r>
              <a:rPr lang="fr-FR" sz="1600" dirty="0"/>
              <a:t>, P. (</a:t>
            </a:r>
            <a:r>
              <a:rPr lang="fr-FR" sz="1600" dirty="0" err="1"/>
              <a:t>Eds</a:t>
            </a:r>
            <a:r>
              <a:rPr lang="fr-FR" sz="1600" dirty="0"/>
              <a:t>.). (2002). </a:t>
            </a:r>
            <a:r>
              <a:rPr lang="fr-FR" sz="1600" i="1" dirty="0" err="1"/>
              <a:t>Iconoclash</a:t>
            </a:r>
            <a:r>
              <a:rPr lang="fr-FR" sz="1600" i="1" dirty="0"/>
              <a:t>: </a:t>
            </a:r>
            <a:r>
              <a:rPr lang="fr-FR" sz="1600" i="1" dirty="0" err="1"/>
              <a:t>beyond</a:t>
            </a:r>
            <a:r>
              <a:rPr lang="fr-FR" sz="1600" i="1" dirty="0"/>
              <a:t> the image </a:t>
            </a:r>
            <a:r>
              <a:rPr lang="fr-FR" sz="1600" i="1" dirty="0" err="1"/>
              <a:t>wars</a:t>
            </a:r>
            <a:r>
              <a:rPr lang="fr-FR" sz="1600" i="1" dirty="0"/>
              <a:t> in science, religion and art</a:t>
            </a:r>
            <a:r>
              <a:rPr lang="fr-FR" sz="1600" dirty="0"/>
              <a:t>. MIT </a:t>
            </a:r>
            <a:r>
              <a:rPr lang="fr-FR" sz="1600" dirty="0" err="1"/>
              <a:t>Press</a:t>
            </a:r>
            <a:r>
              <a:rPr lang="fr-FR" sz="1600" dirty="0"/>
              <a:t>.</a:t>
            </a:r>
          </a:p>
          <a:p>
            <a:pPr marL="0" indent="0" algn="just">
              <a:buNone/>
            </a:pPr>
            <a:r>
              <a:rPr lang="fr-FR" sz="1600" dirty="0"/>
              <a:t> </a:t>
            </a:r>
          </a:p>
          <a:p>
            <a:pPr marL="0" indent="0" algn="just">
              <a:buNone/>
            </a:pPr>
            <a:r>
              <a:rPr lang="fr-FR" sz="1600" dirty="0" err="1"/>
              <a:t>Péron</a:t>
            </a:r>
            <a:r>
              <a:rPr lang="fr-FR" sz="1600" dirty="0"/>
              <a:t>, F., &amp; Freycinet, L. (1807). </a:t>
            </a:r>
            <a:r>
              <a:rPr lang="fr-FR" sz="1600" i="1" dirty="0"/>
              <a:t>Voyage de découverte aux Terres australes, exécuté par ordre de Sa Majesté l’Empereur et Roi, sur les corvettes le Géographe, le Naturaliste, et la </a:t>
            </a:r>
            <a:r>
              <a:rPr lang="fr-FR" sz="1600" i="1" dirty="0" err="1"/>
              <a:t>goéllette</a:t>
            </a:r>
            <a:r>
              <a:rPr lang="fr-FR" sz="1600" i="1" dirty="0"/>
              <a:t> le Casuarina, pendant les années 1800 ,1801 , 1802, 1803 et 1804</a:t>
            </a:r>
            <a:r>
              <a:rPr lang="fr-FR" sz="1600" dirty="0"/>
              <a:t>, Historique, </a:t>
            </a:r>
            <a:r>
              <a:rPr lang="fr-FR" sz="1600" dirty="0" err="1"/>
              <a:t>t.I</a:t>
            </a:r>
            <a:r>
              <a:rPr lang="fr-FR" sz="1600" dirty="0"/>
              <a:t>, Paris.</a:t>
            </a:r>
          </a:p>
          <a:p>
            <a:pPr marL="0" indent="0" algn="just">
              <a:buNone/>
            </a:pPr>
            <a:r>
              <a:rPr lang="fr-FR" sz="1600" dirty="0"/>
              <a:t> </a:t>
            </a:r>
          </a:p>
          <a:p>
            <a:pPr marL="0" indent="0" algn="just">
              <a:buNone/>
            </a:pPr>
            <a:r>
              <a:rPr lang="fr-FR" sz="1600" dirty="0" err="1"/>
              <a:t>Péron</a:t>
            </a:r>
            <a:r>
              <a:rPr lang="fr-FR" sz="1600" dirty="0"/>
              <a:t>, F., &amp; Lesueur, C. A. (1810). Tableau des caractères génériques et spécifiques de toutes les espèces de méduses connues jusqu’à ce jour. In </a:t>
            </a:r>
            <a:r>
              <a:rPr lang="fr-FR" sz="1600" i="1" dirty="0"/>
              <a:t>Annales du Muséum d’Histoire Naturelle</a:t>
            </a:r>
            <a:r>
              <a:rPr lang="fr-FR" sz="1600" dirty="0"/>
              <a:t> (Vol. 14, pp. 325-366).</a:t>
            </a:r>
          </a:p>
          <a:p>
            <a:pPr marL="0" indent="0" algn="just">
              <a:buNone/>
            </a:pPr>
            <a:r>
              <a:rPr lang="fr-FR" sz="1600" dirty="0"/>
              <a:t> </a:t>
            </a:r>
          </a:p>
          <a:p>
            <a:pPr marL="0" indent="0" algn="just">
              <a:buNone/>
            </a:pPr>
            <a:r>
              <a:rPr lang="fr-FR" sz="1600" dirty="0"/>
              <a:t>Pinault-Sorensen, M. (1990). </a:t>
            </a:r>
            <a:r>
              <a:rPr lang="fr-FR" sz="1600" i="1" dirty="0"/>
              <a:t>Le peintre et l'histoire naturelle</a:t>
            </a:r>
            <a:r>
              <a:rPr lang="fr-FR" sz="1600" dirty="0"/>
              <a:t>. Flammarion.</a:t>
            </a:r>
          </a:p>
          <a:p>
            <a:pPr marL="0" indent="0" algn="just">
              <a:buNone/>
            </a:pPr>
            <a:r>
              <a:rPr lang="fr-FR" sz="1600" dirty="0"/>
              <a:t> </a:t>
            </a:r>
          </a:p>
          <a:p>
            <a:pPr marL="0" indent="0" algn="just">
              <a:buNone/>
            </a:pPr>
            <a:r>
              <a:rPr lang="fr-FR" sz="1600" dirty="0" err="1"/>
              <a:t>Vezin</a:t>
            </a:r>
            <a:r>
              <a:rPr lang="fr-FR" sz="1600" dirty="0"/>
              <a:t>, L. (1990). </a:t>
            </a:r>
            <a:r>
              <a:rPr lang="fr-FR" sz="1600" i="1" dirty="0"/>
              <a:t>Les artistes au Jardin des plantes</a:t>
            </a:r>
            <a:r>
              <a:rPr lang="fr-FR" sz="1600" dirty="0"/>
              <a:t>. Herscher.</a:t>
            </a:r>
          </a:p>
          <a:p>
            <a:pPr marL="0" indent="0" algn="just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6341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llustrat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7818"/>
            <a:ext cx="82296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u="sng" dirty="0" smtClean="0">
                <a:latin typeface="Comic Sans MS"/>
                <a:cs typeface="Comic Sans MS"/>
              </a:rPr>
              <a:t>Introduction</a:t>
            </a:r>
            <a:r>
              <a:rPr lang="fr-FR" sz="2400" b="1" dirty="0" smtClean="0">
                <a:latin typeface="Comic Sans MS"/>
                <a:cs typeface="Comic Sans MS"/>
              </a:rPr>
              <a:t>: le rôle central du dessin dans l’expédition scientifique et dans la réalisation d’une nouvelle classification des méduses.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7200" y="1940263"/>
            <a:ext cx="8018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FFFFFF"/>
                </a:solidFill>
              </a:rPr>
              <a:t>Etat des lieux sur la classification des méduses au début du XIXème siècle.</a:t>
            </a: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 descr="Méduse 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" y="2511688"/>
            <a:ext cx="5791200" cy="34640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31990" y="6085505"/>
            <a:ext cx="497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Windsor</a:t>
            </a:r>
            <a:r>
              <a:rPr lang="fr-FR" sz="1200" dirty="0">
                <a:solidFill>
                  <a:schemeClr val="bg1"/>
                </a:solidFill>
              </a:rPr>
              <a:t>, M. P. (1976). </a:t>
            </a:r>
            <a:r>
              <a:rPr lang="fr-FR" sz="1200" dirty="0" err="1">
                <a:solidFill>
                  <a:schemeClr val="bg1"/>
                </a:solidFill>
              </a:rPr>
              <a:t>Starfish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jellyfish</a:t>
            </a:r>
            <a:r>
              <a:rPr lang="fr-FR" sz="1200" dirty="0">
                <a:solidFill>
                  <a:schemeClr val="bg1"/>
                </a:solidFill>
              </a:rPr>
              <a:t>, and the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of life. </a:t>
            </a:r>
            <a:r>
              <a:rPr lang="fr-FR" sz="1200" i="1" dirty="0">
                <a:solidFill>
                  <a:schemeClr val="bg1"/>
                </a:solidFill>
              </a:rPr>
              <a:t>Issues in </a:t>
            </a:r>
            <a:r>
              <a:rPr lang="fr-FR" sz="1200" i="1" dirty="0" err="1">
                <a:solidFill>
                  <a:schemeClr val="bg1"/>
                </a:solidFill>
              </a:rPr>
              <a:t>nineteenth-century</a:t>
            </a:r>
            <a:r>
              <a:rPr lang="fr-FR" sz="1200" i="1" dirty="0">
                <a:solidFill>
                  <a:schemeClr val="bg1"/>
                </a:solidFill>
              </a:rPr>
              <a:t> science</a:t>
            </a:r>
            <a:r>
              <a:rPr lang="fr-FR" sz="1200" dirty="0"/>
              <a:t>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478" y="2276425"/>
            <a:ext cx="2767221" cy="42707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31462" y="6488668"/>
            <a:ext cx="321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Zoologie philosophique Lamarck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8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0"/>
            <a:ext cx="4546600" cy="6858000"/>
          </a:xfrm>
          <a:prstGeom prst="rect">
            <a:avLst/>
          </a:prstGeom>
        </p:spPr>
      </p:pic>
      <p:pic>
        <p:nvPicPr>
          <p:cNvPr id="5" name="Image 4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74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6318"/>
            <a:ext cx="82296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u="sng" dirty="0" smtClean="0">
                <a:latin typeface="Comic Sans MS"/>
                <a:cs typeface="Comic Sans MS"/>
              </a:rPr>
              <a:t>Introduction</a:t>
            </a:r>
            <a:r>
              <a:rPr lang="fr-FR" sz="2400" b="1" dirty="0" smtClean="0">
                <a:latin typeface="Comic Sans MS"/>
                <a:cs typeface="Comic Sans MS"/>
              </a:rPr>
              <a:t>: le rôle central du dessin dans l’expédition scientifique et dans la réalisation d’une nouvelle classification des méduses.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5072" y="5541558"/>
            <a:ext cx="8391728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Image </a:t>
            </a:r>
            <a:r>
              <a:rPr lang="fr-FR" sz="1400" b="1" dirty="0" smtClean="0"/>
              <a:t>témoignage</a:t>
            </a:r>
            <a:r>
              <a:rPr lang="fr-FR" sz="1400" dirty="0" smtClean="0"/>
              <a:t> </a:t>
            </a:r>
            <a:r>
              <a:rPr lang="fr-FR" sz="1400" b="1" dirty="0" smtClean="0"/>
              <a:t>d’une réalité observée</a:t>
            </a:r>
            <a:r>
              <a:rPr lang="fr-FR" sz="14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Image </a:t>
            </a:r>
            <a:r>
              <a:rPr lang="fr-FR" sz="1400" b="1" dirty="0" smtClean="0"/>
              <a:t>outil d’étude </a:t>
            </a:r>
            <a:r>
              <a:rPr lang="fr-FR" sz="1400" dirty="0" smtClean="0"/>
              <a:t>pour les scientifiques restées sur place c’est à dire au Muséum et </a:t>
            </a:r>
            <a:r>
              <a:rPr lang="fr-FR" sz="1400" b="1" dirty="0" smtClean="0"/>
              <a:t>rôle de transfert</a:t>
            </a:r>
            <a:r>
              <a:rPr lang="fr-FR" sz="14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Image </a:t>
            </a:r>
            <a:r>
              <a:rPr lang="fr-FR" sz="1400" b="1" dirty="0" smtClean="0"/>
              <a:t>élément d’une démonstration </a:t>
            </a:r>
            <a:r>
              <a:rPr lang="fr-FR" sz="1400" dirty="0" smtClean="0">
                <a:sym typeface="Wingdings"/>
              </a:rPr>
              <a:t> donc image raisonnée.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ym typeface="Wingdings"/>
              </a:rPr>
              <a:t>Image </a:t>
            </a:r>
            <a:r>
              <a:rPr lang="fr-FR" sz="1400" b="1" dirty="0" smtClean="0">
                <a:sym typeface="Wingdings"/>
              </a:rPr>
              <a:t>esthétique.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ym typeface="Wingdings"/>
              </a:rPr>
              <a:t>Une image avec une </a:t>
            </a:r>
            <a:r>
              <a:rPr lang="fr-FR" sz="1400" b="1" dirty="0" smtClean="0">
                <a:solidFill>
                  <a:srgbClr val="0000FF"/>
                </a:solidFill>
                <a:sym typeface="Wingdings"/>
              </a:rPr>
              <a:t>persuasion scientifique et esthétique.</a:t>
            </a:r>
            <a:endParaRPr lang="fr-FR" sz="1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0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havre0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91" y="0"/>
            <a:ext cx="991040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1828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30" y="2233075"/>
            <a:ext cx="5942696" cy="31393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Né au Havre le 1 janvier 1778.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Ecole d’hydrographie pour les futurs aspirants de la Marine.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1793, bataillon scolaire havrais puis Garde Nationale du Havre (1797-1799).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Eté 1800 préparation de l’expédition Baudin au Havre.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Enrôlement dans l’équipage en tant que </a:t>
            </a:r>
            <a:r>
              <a:rPr lang="fr-FR" b="1" dirty="0" smtClean="0"/>
              <a:t>dessinateur privé </a:t>
            </a:r>
            <a:r>
              <a:rPr lang="fr-FR" dirty="0" smtClean="0"/>
              <a:t>et rôle dans l’équipage </a:t>
            </a:r>
            <a:r>
              <a:rPr lang="fr-FR" b="1" dirty="0" smtClean="0"/>
              <a:t>aide canonnier</a:t>
            </a:r>
            <a:r>
              <a:rPr lang="fr-F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En 1801, après Port Louis sur l’Ile de France, devient </a:t>
            </a:r>
            <a:r>
              <a:rPr lang="fr-FR" b="1" dirty="0" smtClean="0"/>
              <a:t>peintre officiel </a:t>
            </a:r>
            <a:r>
              <a:rPr lang="fr-FR" dirty="0" smtClean="0"/>
              <a:t>avec Nicolas-Martin Petit.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  <p:pic>
        <p:nvPicPr>
          <p:cNvPr id="4" name="Image 3" descr="Lesueur_Charles-Alexandre_1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09" y="0"/>
            <a:ext cx="2640991" cy="3291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03011" y="3320110"/>
            <a:ext cx="264099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Charles-Alexandre Lesueur en </a:t>
            </a:r>
            <a:r>
              <a:rPr lang="fr-FR" sz="1200" i="1" dirty="0">
                <a:hlinkClick r:id="rId4"/>
              </a:rPr>
              <a:t>1818</a:t>
            </a:r>
          </a:p>
          <a:p>
            <a:pPr algn="ctr"/>
            <a:r>
              <a:rPr lang="fr-FR" sz="1200" i="1" dirty="0"/>
              <a:t>peint par </a:t>
            </a:r>
            <a:r>
              <a:rPr lang="fr-FR" sz="1200" i="1" dirty="0">
                <a:hlinkClick r:id="rId5"/>
              </a:rPr>
              <a:t>Charles Willson Peale</a:t>
            </a:r>
          </a:p>
          <a:p>
            <a:pPr algn="ctr"/>
            <a:r>
              <a:rPr lang="fr-FR" sz="1200" i="1" dirty="0"/>
              <a:t>The </a:t>
            </a:r>
            <a:r>
              <a:rPr lang="fr-FR" sz="1200" i="1" dirty="0" err="1"/>
              <a:t>Academy</a:t>
            </a:r>
            <a:r>
              <a:rPr lang="fr-FR" sz="1200" i="1" dirty="0"/>
              <a:t> of Natural Sciences of Philadelphia (USA)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27870" y="1635974"/>
            <a:ext cx="309171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 IDENTITÉ, SA FORMATION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57159" y="5716714"/>
            <a:ext cx="674532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/>
                <a:cs typeface="Comic Sans MS"/>
              </a:rPr>
              <a:t>Peu d’expérience en mer, pas de formation particulière hormis le dessin, pas de formation scientifique…..</a:t>
            </a:r>
            <a:endParaRPr lang="fr-FR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2606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udin-ship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3"/>
            <a:ext cx="1001437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472" y="176650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3143" y="2005306"/>
            <a:ext cx="41708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Apprentissage du </a:t>
            </a:r>
            <a:r>
              <a:rPr lang="fr-FR" b="1" dirty="0" smtClean="0"/>
              <a:t>dessin.</a:t>
            </a: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3456173" y="1322684"/>
            <a:ext cx="244779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 FORMATION À BORD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60314" y="5876829"/>
            <a:ext cx="2747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Image extraite Journal de bord  de Baudin.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96984" y="5769089"/>
            <a:ext cx="2747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Peinture sur vélin Lesueur</a:t>
            </a:r>
          </a:p>
          <a:p>
            <a:pPr algn="ctr"/>
            <a:r>
              <a:rPr lang="fr-FR" dirty="0" smtClean="0"/>
              <a:t>MHNH 70/047</a:t>
            </a:r>
            <a:endParaRPr lang="fr-FR" dirty="0"/>
          </a:p>
        </p:txBody>
      </p:sp>
      <p:pic>
        <p:nvPicPr>
          <p:cNvPr id="4" name="Image 3" descr="méduse 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6" y="3479046"/>
            <a:ext cx="4150348" cy="2001831"/>
          </a:xfrm>
          <a:prstGeom prst="rect">
            <a:avLst/>
          </a:prstGeom>
        </p:spPr>
      </p:pic>
      <p:pic>
        <p:nvPicPr>
          <p:cNvPr id="5" name="Image 4" descr="méduse  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66" y="2131001"/>
            <a:ext cx="3435116" cy="3493536"/>
          </a:xfrm>
          <a:prstGeom prst="rect">
            <a:avLst/>
          </a:prstGeom>
        </p:spPr>
      </p:pic>
      <p:sp>
        <p:nvSpPr>
          <p:cNvPr id="9" name="Flèche vers la droite 8"/>
          <p:cNvSpPr/>
          <p:nvPr/>
        </p:nvSpPr>
        <p:spPr>
          <a:xfrm>
            <a:off x="4503043" y="4168997"/>
            <a:ext cx="1141797" cy="654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635811" y="6338494"/>
            <a:ext cx="226815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Periphylla</a:t>
            </a:r>
            <a:r>
              <a:rPr lang="fr-FR" i="1" dirty="0"/>
              <a:t> </a:t>
            </a:r>
            <a:r>
              <a:rPr lang="fr-FR" i="1" dirty="0" err="1" smtClean="0"/>
              <a:t>periphylla</a:t>
            </a:r>
            <a:r>
              <a:rPr lang="fr-FR" i="1" dirty="0" smtClean="0"/>
              <a:t>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483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udin-ship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80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9868" y="214280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0314" y="1804110"/>
            <a:ext cx="827566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Apprentissage du</a:t>
            </a:r>
            <a:r>
              <a:rPr lang="fr-FR" b="1" dirty="0" smtClean="0"/>
              <a:t> dessin</a:t>
            </a:r>
            <a:r>
              <a:rPr lang="fr-FR" dirty="0" smtClean="0"/>
              <a:t>: travail de reproduction des travaux précédents,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01356" y="1374271"/>
            <a:ext cx="244779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 FORMATION À BORD </a:t>
            </a:r>
            <a:endParaRPr lang="fr-FR" dirty="0"/>
          </a:p>
        </p:txBody>
      </p:sp>
      <p:pic>
        <p:nvPicPr>
          <p:cNvPr id="4" name="Image 3" descr="méduse  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2" y="2618688"/>
            <a:ext cx="3018343" cy="36327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27531" y="6251479"/>
            <a:ext cx="37171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Copie du dessin de </a:t>
            </a:r>
            <a:r>
              <a:rPr lang="fr-FR" dirty="0" err="1" smtClean="0"/>
              <a:t>Forsskäl</a:t>
            </a:r>
            <a:r>
              <a:rPr lang="fr-FR" dirty="0" smtClean="0"/>
              <a:t> (1775) de </a:t>
            </a:r>
            <a:r>
              <a:rPr lang="fr-FR" i="1" dirty="0" smtClean="0"/>
              <a:t>Médusa </a:t>
            </a:r>
            <a:r>
              <a:rPr lang="fr-FR" i="1" dirty="0" err="1" smtClean="0"/>
              <a:t>cephea</a:t>
            </a:r>
            <a:endParaRPr lang="fr-FR" i="1" dirty="0"/>
          </a:p>
        </p:txBody>
      </p:sp>
      <p:pic>
        <p:nvPicPr>
          <p:cNvPr id="9" name="Image 8" descr="méduse  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5" y="2941854"/>
            <a:ext cx="2934676" cy="2014334"/>
          </a:xfrm>
          <a:prstGeom prst="rect">
            <a:avLst/>
          </a:prstGeom>
        </p:spPr>
      </p:pic>
      <p:pic>
        <p:nvPicPr>
          <p:cNvPr id="10" name="Image 9" descr="méduse  1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31" y="3765226"/>
            <a:ext cx="2360269" cy="238192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46459" y="5318410"/>
            <a:ext cx="3117410" cy="646331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Détails de la planche de Cuvier.</a:t>
            </a:r>
          </a:p>
          <a:p>
            <a:pPr algn="ctr"/>
            <a:r>
              <a:rPr lang="fr-FR" i="1" dirty="0" smtClean="0"/>
              <a:t>Rhizostome </a:t>
            </a:r>
            <a:r>
              <a:rPr lang="fr-FR" i="1" dirty="0" err="1" smtClean="0"/>
              <a:t>Cuvieri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6935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udin-ship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58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9868" y="214280"/>
            <a:ext cx="5678326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Charles-Alexandre Lesueur</a:t>
            </a:r>
            <a:endParaRPr lang="fr-FR" sz="2400" b="1" dirty="0">
              <a:latin typeface="Comic Sans MS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0314" y="1804110"/>
            <a:ext cx="827566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Apprentissage du</a:t>
            </a:r>
            <a:r>
              <a:rPr lang="fr-FR" b="1" dirty="0" smtClean="0"/>
              <a:t> dessin</a:t>
            </a:r>
            <a:r>
              <a:rPr lang="fr-FR" dirty="0" smtClean="0"/>
              <a:t>: travail de reproduction des travaux précédents, apprentissage avec Nicolas-Martin Petit (formation à l’école de l’académicien </a:t>
            </a:r>
            <a:r>
              <a:rPr lang="fr-FR" dirty="0" err="1" smtClean="0"/>
              <a:t>J.-L.David</a:t>
            </a:r>
            <a:r>
              <a:rPr lang="fr-FR" dirty="0" smtClean="0"/>
              <a:t>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01356" y="1374271"/>
            <a:ext cx="244779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 FORMATION À BORD </a:t>
            </a:r>
            <a:endParaRPr lang="fr-FR" dirty="0"/>
          </a:p>
        </p:txBody>
      </p:sp>
      <p:pic>
        <p:nvPicPr>
          <p:cNvPr id="9" name="Image 8" descr="Méduse 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406"/>
            <a:ext cx="2644156" cy="3903688"/>
          </a:xfrm>
          <a:prstGeom prst="rect">
            <a:avLst/>
          </a:prstGeom>
        </p:spPr>
      </p:pic>
      <p:pic>
        <p:nvPicPr>
          <p:cNvPr id="11" name="Image 10" descr="Méduse 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30" y="3015285"/>
            <a:ext cx="2576445" cy="39238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644156" y="5796048"/>
            <a:ext cx="36153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Passage du dessin avec quadrillage (à gauche) au vélin (milieu) Rhizostome </a:t>
            </a:r>
            <a:r>
              <a:rPr lang="fr-FR" sz="1400" i="1" dirty="0" err="1" smtClean="0"/>
              <a:t>Adrovande</a:t>
            </a:r>
            <a:r>
              <a:rPr lang="fr-FR" sz="1400" i="1" dirty="0" smtClean="0"/>
              <a:t> Vélin 70/057 Lesueur MHNH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7186617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10708</TotalTime>
  <Words>1356</Words>
  <Application>Microsoft Macintosh PowerPoint</Application>
  <PresentationFormat>Présentation à l'écran (4:3)</PresentationFormat>
  <Paragraphs>188</Paragraphs>
  <Slides>32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Charles-Alexandre Lesueur (1778-1846), François Péron (1775-1810)  et les vélins de Méduse. </vt:lpstr>
      <vt:lpstr>Présentation PowerPoint</vt:lpstr>
      <vt:lpstr>Introduction: le rôle central du dessin dans l’expédition scientifique et dans la réalisation d’une nouvelle classification des méduses.</vt:lpstr>
      <vt:lpstr>Introduction: le rôle central du dessin dans l’expédition scientifique et dans la réalisation d’une nouvelle classification des méduses.</vt:lpstr>
      <vt:lpstr>Charles-Alexandre Lesueur</vt:lpstr>
      <vt:lpstr>Charles-Alexandre Lesueur</vt:lpstr>
      <vt:lpstr>Charles-Alexandre Lesueur</vt:lpstr>
      <vt:lpstr>Charles-Alexandre Lesueur</vt:lpstr>
      <vt:lpstr>Charles-Alexandre Lesueur</vt:lpstr>
      <vt:lpstr>Présentation PowerPoint</vt:lpstr>
      <vt:lpstr>Charles-Alexandre Lesueur</vt:lpstr>
      <vt:lpstr>La composition des vélins de C-A.Lesueur: description générale.</vt:lpstr>
      <vt:lpstr>La composition des vélins de C-A.Lesueur: description générale.</vt:lpstr>
      <vt:lpstr>La composition des vélins de C-A.Lesueur: description générale.</vt:lpstr>
      <vt:lpstr>La composition des vélins de C-A.Lesueur: description générale.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Bibliographie.</vt:lpstr>
      <vt:lpstr>Bibliographie.</vt:lpstr>
    </vt:vector>
  </TitlesOfParts>
  <Company>Université Lyon 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 VIAL</dc:creator>
  <cp:lastModifiedBy>admin</cp:lastModifiedBy>
  <cp:revision>85</cp:revision>
  <dcterms:created xsi:type="dcterms:W3CDTF">2015-03-10T11:27:59Z</dcterms:created>
  <dcterms:modified xsi:type="dcterms:W3CDTF">2017-02-13T15:44:10Z</dcterms:modified>
</cp:coreProperties>
</file>