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0" r:id="rId3"/>
    <p:sldId id="442" r:id="rId4"/>
    <p:sldId id="435" r:id="rId5"/>
    <p:sldId id="436" r:id="rId6"/>
    <p:sldId id="437" r:id="rId7"/>
    <p:sldId id="450" r:id="rId8"/>
    <p:sldId id="438" r:id="rId9"/>
    <p:sldId id="448" r:id="rId10"/>
    <p:sldId id="449" r:id="rId11"/>
    <p:sldId id="444" r:id="rId12"/>
    <p:sldId id="447" r:id="rId13"/>
    <p:sldId id="441" r:id="rId14"/>
    <p:sldId id="446" r:id="rId15"/>
    <p:sldId id="434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darrot" initials="c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5B4C"/>
    <a:srgbClr val="FDE9D9"/>
    <a:srgbClr val="FFDC97"/>
    <a:srgbClr val="320E04"/>
    <a:srgbClr val="FAB67E"/>
    <a:srgbClr val="DDD9C4"/>
    <a:srgbClr val="C4BD97"/>
    <a:srgbClr val="948A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6547" autoAdjust="0"/>
  </p:normalViewPr>
  <p:slideViewPr>
    <p:cSldViewPr>
      <p:cViewPr varScale="1">
        <p:scale>
          <a:sx n="114" d="100"/>
          <a:sy n="114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3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954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A96481A-2FEE-402D-9A99-DC4C30EB59B7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920DDEF-B62A-4BC4-B8F8-989A8E9B7E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9920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2D8B80D-91AC-46B5-8ED7-76E383DA8C7C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16E0218D-1F35-4B87-A909-2C9BC41CB3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6849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677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87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534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0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675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42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6798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410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356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928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28B5-5F63-4066-8C53-E1DBCB4B6FA5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581C-28CF-43DE-9CC4-555886EC159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carré-gauche 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7" y="219346"/>
            <a:ext cx="803177" cy="48225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831334" y="660303"/>
            <a:ext cx="590090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mag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7482"/>
            <a:ext cx="799124" cy="53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5676" y="1681"/>
            <a:ext cx="532516" cy="6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5808" y="6566475"/>
            <a:ext cx="9144000" cy="316558"/>
          </a:xfrm>
          <a:prstGeom prst="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000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endParaRPr lang="fr-FR" sz="1000" dirty="0" smtClean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395536" y="6525344"/>
            <a:ext cx="8732657" cy="33265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00" dirty="0" smtClean="0"/>
              <a:t>						</a:t>
            </a:r>
            <a:r>
              <a:rPr lang="fr-FR" sz="700" dirty="0" smtClean="0">
                <a:solidFill>
                  <a:schemeClr val="tx1"/>
                </a:solidFill>
              </a:rPr>
              <a:t>        Séminaire</a:t>
            </a:r>
            <a:r>
              <a:rPr lang="fr-FR" sz="700" baseline="0" dirty="0" smtClean="0">
                <a:solidFill>
                  <a:schemeClr val="tx1"/>
                </a:solidFill>
              </a:rPr>
              <a:t> Final SOLALTER- Etat des lieux  des freins et leviers -20 janvier 2015				</a:t>
            </a:r>
            <a:r>
              <a:rPr lang="fr-FR" sz="700" dirty="0" smtClean="0">
                <a:solidFill>
                  <a:schemeClr val="tx1"/>
                </a:solidFill>
              </a:rPr>
              <a:t>   Page : N° </a:t>
            </a:r>
            <a:fld id="{7CD832F9-FC83-A745-8133-2CD7526755DD}" type="slidenum">
              <a:rPr lang="fr-FR" sz="700" smtClean="0">
                <a:solidFill>
                  <a:schemeClr val="tx1"/>
                </a:solidFill>
              </a:rPr>
              <a:pPr/>
              <a:t>‹N°›</a:t>
            </a:fld>
            <a:endParaRPr lang="fr-FR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86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876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692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562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421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706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612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68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6E53-2EA5-4A2A-AAD7-F3241707AB50}" type="datetimeFigureOut">
              <a:rPr lang="fr-FR" smtClean="0"/>
              <a:pPr/>
              <a:t>13/07/2016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99CBA4-97D7-47E0-9EA1-69BA2AFBE3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7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julien.noel@univ-angers.fr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julien.noel@univ-angers.fr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1196752"/>
            <a:ext cx="7460429" cy="4464496"/>
          </a:xfrm>
        </p:spPr>
        <p:txBody>
          <a:bodyPr>
            <a:noAutofit/>
          </a:bodyPr>
          <a:lstStyle/>
          <a:p>
            <a:pPr algn="ctr"/>
            <a:r>
              <a:rPr lang="fr-FR" sz="3500" b="1" dirty="0" smtClean="0"/>
              <a:t>El </a:t>
            </a:r>
            <a:r>
              <a:rPr lang="fr-FR" sz="3500" b="1" dirty="0" err="1" smtClean="0"/>
              <a:t>enfoque</a:t>
            </a:r>
            <a:r>
              <a:rPr lang="fr-FR" sz="3500" b="1" dirty="0" smtClean="0"/>
              <a:t> de la </a:t>
            </a:r>
            <a:r>
              <a:rPr lang="fr-FR" sz="3500" b="1" dirty="0" err="1" smtClean="0"/>
              <a:t>transicion</a:t>
            </a: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/>
              <a:t/>
            </a:r>
            <a:br>
              <a:rPr lang="fr-FR" sz="3500" b="1" dirty="0"/>
            </a:b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/>
              <a:t/>
            </a:r>
            <a:br>
              <a:rPr lang="fr-FR" sz="3500" b="1" dirty="0"/>
            </a:b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 smtClean="0"/>
              <a:t/>
            </a:r>
            <a:br>
              <a:rPr lang="fr-FR" sz="3500" b="1" dirty="0" smtClean="0"/>
            </a:br>
            <a:r>
              <a:rPr lang="fr-FR" sz="3500" b="1" dirty="0" smtClean="0"/>
              <a:t>(socio)</a:t>
            </a:r>
            <a:r>
              <a:rPr lang="fr-FR" sz="3500" b="1" dirty="0" err="1" smtClean="0"/>
              <a:t>ecologica</a:t>
            </a:r>
            <a:r>
              <a:rPr lang="fr-FR" sz="3500" b="1" dirty="0" smtClean="0"/>
              <a:t> en la </a:t>
            </a:r>
            <a:r>
              <a:rPr lang="fr-FR" sz="3500" b="1" dirty="0" err="1" smtClean="0"/>
              <a:t>Geografia</a:t>
            </a:r>
            <a:endParaRPr lang="fr-FR" sz="3500" dirty="0"/>
          </a:p>
        </p:txBody>
      </p:sp>
      <p:sp>
        <p:nvSpPr>
          <p:cNvPr id="22" name="Sous-titre 5"/>
          <p:cNvSpPr txBox="1">
            <a:spLocks/>
          </p:cNvSpPr>
          <p:nvPr/>
        </p:nvSpPr>
        <p:spPr>
          <a:xfrm>
            <a:off x="833513" y="6021289"/>
            <a:ext cx="5826719" cy="936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tx1"/>
                </a:solidFill>
              </a:rPr>
              <a:t>Julien Noel, </a:t>
            </a:r>
            <a:r>
              <a:rPr lang="fr-FR" dirty="0" err="1" smtClean="0">
                <a:solidFill>
                  <a:schemeClr val="tx1"/>
                </a:solidFill>
              </a:rPr>
              <a:t>Geografo</a:t>
            </a:r>
            <a:r>
              <a:rPr lang="fr-FR" sz="1000" dirty="0" smtClean="0">
                <a:solidFill>
                  <a:schemeClr val="tx1"/>
                </a:solidFill>
              </a:rPr>
              <a:t/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  <a:hlinkClick r:id="rId3"/>
              </a:rPr>
              <a:t>julien.noel@univ-angers.fr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26040"/>
            <a:ext cx="5904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1026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67583" y="-22794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9" y="-17112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gramme Lascaux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49" y="5926288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Résultats de recherche d'images pour « logo univ anger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8" name="Picture 24" descr="Image associ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labariole.fr/wp-content/uploads/2013/08/transition_ecol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88375"/>
            <a:ext cx="4750395" cy="36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>
                <a:solidFill>
                  <a:schemeClr val="accent4"/>
                </a:solidFill>
              </a:rPr>
              <a:t>El </a:t>
            </a:r>
            <a:r>
              <a:rPr lang="fr-FR" sz="2200" dirty="0" err="1">
                <a:solidFill>
                  <a:schemeClr val="accent4"/>
                </a:solidFill>
              </a:rPr>
              <a:t>camino</a:t>
            </a:r>
            <a:r>
              <a:rPr lang="fr-FR" sz="2200" dirty="0">
                <a:solidFill>
                  <a:schemeClr val="accent4"/>
                </a:solidFill>
              </a:rPr>
              <a:t> de la </a:t>
            </a:r>
            <a:r>
              <a:rPr lang="fr-FR" sz="2200" dirty="0" err="1">
                <a:solidFill>
                  <a:schemeClr val="accent4"/>
                </a:solidFill>
              </a:rPr>
              <a:t>transicion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alimentaria</a:t>
            </a:r>
            <a:endParaRPr lang="fr-FR" sz="1000" dirty="0"/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err="1" smtClean="0"/>
              <a:t>Aplicacion</a:t>
            </a:r>
            <a:r>
              <a:rPr lang="fr-FR" dirty="0" smtClean="0"/>
              <a:t> a los </a:t>
            </a:r>
            <a:r>
              <a:rPr lang="fr-FR" dirty="0" err="1" smtClean="0"/>
              <a:t>sistemas</a:t>
            </a:r>
            <a:r>
              <a:rPr lang="fr-FR" dirty="0" smtClean="0"/>
              <a:t> </a:t>
            </a:r>
            <a:r>
              <a:rPr lang="fr-FR" dirty="0" err="1" smtClean="0"/>
              <a:t>alimentarios</a:t>
            </a:r>
            <a:r>
              <a:rPr lang="fr-FR" dirty="0" smtClean="0"/>
              <a:t> agricoles y </a:t>
            </a:r>
            <a:r>
              <a:rPr lang="fr-FR" dirty="0" err="1" smtClean="0"/>
              <a:t>pescadores</a:t>
            </a:r>
            <a:r>
              <a:rPr lang="fr-FR" dirty="0" smtClean="0"/>
              <a:t> </a:t>
            </a:r>
          </a:p>
          <a:p>
            <a:pPr marL="457200" lvl="1" indent="0" algn="just">
              <a:buNone/>
            </a:pPr>
            <a:endParaRPr lang="fr-FR" sz="800" dirty="0" smtClean="0">
              <a:latin typeface="Wingdings 3" panose="05040102010807070707" pitchFamily="18" charset="2"/>
            </a:endParaRPr>
          </a:p>
          <a:p>
            <a:pPr marL="457200" lvl="1" indent="0" algn="just">
              <a:buNone/>
            </a:pPr>
            <a:r>
              <a:rPr lang="fr-FR" dirty="0">
                <a:latin typeface="Wingdings 3" panose="05040102010807070707" pitchFamily="18" charset="2"/>
              </a:rPr>
              <a:t>A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cambiar</a:t>
            </a:r>
            <a:r>
              <a:rPr lang="fr-FR" dirty="0"/>
              <a:t> de </a:t>
            </a:r>
            <a:r>
              <a:rPr lang="fr-FR" dirty="0" err="1"/>
              <a:t>manera</a:t>
            </a:r>
            <a:r>
              <a:rPr lang="fr-FR" dirty="0"/>
              <a:t> </a:t>
            </a:r>
            <a:r>
              <a:rPr lang="fr-FR" dirty="0" err="1"/>
              <a:t>progresiva</a:t>
            </a:r>
            <a:r>
              <a:rPr lang="fr-FR" dirty="0"/>
              <a:t>, gradua, de </a:t>
            </a:r>
            <a:r>
              <a:rPr lang="fr-FR" dirty="0" err="1"/>
              <a:t>modelo</a:t>
            </a:r>
            <a:r>
              <a:rPr lang="fr-FR" dirty="0"/>
              <a:t> </a:t>
            </a:r>
            <a:r>
              <a:rPr lang="fr-FR" dirty="0" err="1"/>
              <a:t>alimentario</a:t>
            </a:r>
            <a:r>
              <a:rPr lang="fr-FR" dirty="0"/>
              <a:t> </a:t>
            </a:r>
            <a:r>
              <a:rPr lang="fr-FR" dirty="0" err="1"/>
              <a:t>globalizado</a:t>
            </a:r>
            <a:r>
              <a:rPr lang="fr-FR" dirty="0"/>
              <a:t> y </a:t>
            </a:r>
            <a:r>
              <a:rPr lang="fr-FR" dirty="0" err="1"/>
              <a:t>industrializado</a:t>
            </a:r>
            <a:r>
              <a:rPr lang="fr-FR" dirty="0"/>
              <a:t> a </a:t>
            </a:r>
            <a:r>
              <a:rPr lang="fr-FR" dirty="0" err="1"/>
              <a:t>modelos</a:t>
            </a:r>
            <a:r>
              <a:rPr lang="fr-FR" dirty="0"/>
              <a:t> </a:t>
            </a:r>
            <a:r>
              <a:rPr lang="fr-FR" dirty="0" err="1" smtClean="0"/>
              <a:t>alimentarios</a:t>
            </a:r>
            <a:r>
              <a:rPr lang="fr-FR" dirty="0" smtClean="0"/>
              <a:t> mas </a:t>
            </a:r>
            <a:r>
              <a:rPr lang="fr-FR" dirty="0" err="1" smtClean="0"/>
              <a:t>re-localizados</a:t>
            </a:r>
            <a:r>
              <a:rPr lang="fr-FR" dirty="0" smtClean="0"/>
              <a:t>, mas </a:t>
            </a:r>
            <a:r>
              <a:rPr lang="fr-FR" dirty="0" err="1" smtClean="0"/>
              <a:t>territorializados</a:t>
            </a:r>
            <a:r>
              <a:rPr lang="fr-FR" dirty="0" smtClean="0"/>
              <a:t> </a:t>
            </a:r>
            <a:endParaRPr lang="fr-FR" dirty="0"/>
          </a:p>
          <a:p>
            <a:pPr marL="457200" lvl="1" indent="0" algn="just">
              <a:buNone/>
            </a:pPr>
            <a:endParaRPr lang="fr-FR" sz="300" dirty="0">
              <a:latin typeface="Wingdings 3" panose="05040102010807070707" pitchFamily="18" charset="2"/>
            </a:endParaRPr>
          </a:p>
          <a:p>
            <a:pPr marL="457200" lvl="1" indent="0" algn="just">
              <a:buNone/>
            </a:pPr>
            <a:r>
              <a:rPr lang="fr-FR" dirty="0" smtClean="0">
                <a:latin typeface="Wingdings 3" panose="05040102010807070707" pitchFamily="18" charset="2"/>
              </a:rPr>
              <a:t>A</a:t>
            </a:r>
            <a:r>
              <a:rPr lang="fr-FR" dirty="0" smtClean="0"/>
              <a:t> </a:t>
            </a:r>
            <a:r>
              <a:rPr lang="fr-FR" dirty="0" err="1" smtClean="0"/>
              <a:t>Como</a:t>
            </a:r>
            <a:r>
              <a:rPr lang="fr-FR" dirty="0" smtClean="0"/>
              <a:t> </a:t>
            </a:r>
            <a:r>
              <a:rPr lang="fr-FR" dirty="0"/>
              <a:t>los </a:t>
            </a:r>
            <a:r>
              <a:rPr lang="fr-FR" dirty="0" err="1"/>
              <a:t>campesinos</a:t>
            </a:r>
            <a:r>
              <a:rPr lang="fr-FR" dirty="0"/>
              <a:t> </a:t>
            </a:r>
            <a:r>
              <a:rPr lang="fr-FR" dirty="0" smtClean="0"/>
              <a:t>y </a:t>
            </a:r>
            <a:r>
              <a:rPr lang="fr-FR" dirty="0"/>
              <a:t>los </a:t>
            </a:r>
            <a:r>
              <a:rPr lang="fr-FR" dirty="0" err="1"/>
              <a:t>pescadores</a:t>
            </a:r>
            <a:r>
              <a:rPr lang="fr-FR" dirty="0"/>
              <a:t> </a:t>
            </a:r>
            <a:r>
              <a:rPr lang="fr-FR" dirty="0" err="1"/>
              <a:t>artesanales</a:t>
            </a:r>
            <a:r>
              <a:rPr lang="fr-FR" dirty="0"/>
              <a:t> son </a:t>
            </a:r>
            <a:r>
              <a:rPr lang="fr-FR" dirty="0" err="1"/>
              <a:t>capaz</a:t>
            </a:r>
            <a:r>
              <a:rPr lang="fr-FR" dirty="0"/>
              <a:t> de </a:t>
            </a:r>
            <a:r>
              <a:rPr lang="fr-FR" dirty="0" err="1"/>
              <a:t>producir</a:t>
            </a:r>
            <a:r>
              <a:rPr lang="fr-FR" dirty="0"/>
              <a:t> y </a:t>
            </a:r>
            <a:r>
              <a:rPr lang="fr-FR" dirty="0" err="1"/>
              <a:t>organicar</a:t>
            </a:r>
            <a:r>
              <a:rPr lang="fr-FR" dirty="0"/>
              <a:t> </a:t>
            </a:r>
            <a:r>
              <a:rPr lang="fr-FR" dirty="0" err="1"/>
              <a:t>sistemas</a:t>
            </a:r>
            <a:r>
              <a:rPr lang="fr-FR" dirty="0"/>
              <a:t> </a:t>
            </a:r>
            <a:r>
              <a:rPr lang="fr-FR" dirty="0" err="1"/>
              <a:t>territorios</a:t>
            </a:r>
            <a:r>
              <a:rPr lang="fr-FR" dirty="0"/>
              <a:t> de gestion y de </a:t>
            </a:r>
            <a:r>
              <a:rPr lang="fr-FR" dirty="0" err="1"/>
              <a:t>valorizacion</a:t>
            </a:r>
            <a:r>
              <a:rPr lang="fr-FR" dirty="0"/>
              <a:t> de los </a:t>
            </a:r>
            <a:r>
              <a:rPr lang="fr-FR" dirty="0" err="1"/>
              <a:t>recursos</a:t>
            </a:r>
            <a:r>
              <a:rPr lang="fr-FR" dirty="0"/>
              <a:t> </a:t>
            </a:r>
            <a:r>
              <a:rPr lang="fr-FR" dirty="0" err="1"/>
              <a:t>naturales</a:t>
            </a:r>
            <a:r>
              <a:rPr lang="fr-FR" dirty="0"/>
              <a:t> y </a:t>
            </a:r>
            <a:r>
              <a:rPr lang="fr-FR" dirty="0" smtClean="0"/>
              <a:t>culturales</a:t>
            </a:r>
          </a:p>
          <a:p>
            <a:pPr marL="457200" lvl="1" indent="0" algn="just">
              <a:buNone/>
            </a:pPr>
            <a:endParaRPr lang="fr-FR" sz="300" dirty="0">
              <a:latin typeface="Wingdings 3" panose="05040102010807070707" pitchFamily="18" charset="2"/>
            </a:endParaRPr>
          </a:p>
          <a:p>
            <a:pPr marL="457200" lvl="1" indent="0" algn="just">
              <a:buNone/>
            </a:pPr>
            <a:endParaRPr lang="fr-FR" dirty="0" smtClean="0"/>
          </a:p>
          <a:p>
            <a:pPr marL="457200" lvl="1" indent="0" algn="just">
              <a:buNone/>
            </a:pPr>
            <a:endParaRPr lang="fr-FR" dirty="0" smtClean="0">
              <a:latin typeface="Wingdings 3" panose="050401020108070707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6146720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720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>
                <a:solidFill>
                  <a:schemeClr val="accent4"/>
                </a:solidFill>
              </a:rPr>
              <a:t>El </a:t>
            </a:r>
            <a:r>
              <a:rPr lang="fr-FR" sz="2200" dirty="0" err="1">
                <a:solidFill>
                  <a:schemeClr val="accent4"/>
                </a:solidFill>
              </a:rPr>
              <a:t>camino</a:t>
            </a:r>
            <a:r>
              <a:rPr lang="fr-FR" sz="2200" dirty="0">
                <a:solidFill>
                  <a:schemeClr val="accent4"/>
                </a:solidFill>
              </a:rPr>
              <a:t> de la </a:t>
            </a:r>
            <a:r>
              <a:rPr lang="fr-FR" sz="2200" dirty="0" err="1">
                <a:solidFill>
                  <a:schemeClr val="accent4"/>
                </a:solidFill>
              </a:rPr>
              <a:t>transicion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err="1">
                <a:solidFill>
                  <a:schemeClr val="accent4"/>
                </a:solidFill>
              </a:rPr>
              <a:t>alimentaria</a:t>
            </a:r>
            <a:endParaRPr lang="fr-FR" sz="1000" dirty="0"/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err="1" smtClean="0"/>
              <a:t>Analisar</a:t>
            </a:r>
            <a:r>
              <a:rPr lang="fr-FR" dirty="0" smtClean="0"/>
              <a:t> las </a:t>
            </a:r>
            <a:r>
              <a:rPr lang="fr-FR" dirty="0" err="1" smtClean="0"/>
              <a:t>dinamicas</a:t>
            </a:r>
            <a:r>
              <a:rPr lang="fr-FR" dirty="0" smtClean="0"/>
              <a:t> de los </a:t>
            </a:r>
            <a:r>
              <a:rPr lang="fr-FR" dirty="0" err="1" smtClean="0"/>
              <a:t>transiciones</a:t>
            </a:r>
            <a:r>
              <a:rPr lang="fr-FR" dirty="0" smtClean="0"/>
              <a:t> </a:t>
            </a:r>
            <a:r>
              <a:rPr lang="fr-FR" dirty="0" err="1" smtClean="0"/>
              <a:t>alimentarias</a:t>
            </a:r>
            <a:r>
              <a:rPr lang="fr-FR" dirty="0" smtClean="0"/>
              <a:t> que se </a:t>
            </a:r>
            <a:r>
              <a:rPr lang="fr-FR" dirty="0" err="1" smtClean="0"/>
              <a:t>desarollan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pPr marL="457200" lvl="1" indent="0" algn="just">
              <a:buNone/>
            </a:pPr>
            <a:r>
              <a:rPr lang="fr-FR" dirty="0"/>
              <a:t>- En el campo </a:t>
            </a:r>
            <a:r>
              <a:rPr lang="fr-FR" dirty="0" smtClean="0"/>
              <a:t>o en el </a:t>
            </a:r>
            <a:r>
              <a:rPr lang="fr-FR" dirty="0" err="1" smtClean="0"/>
              <a:t>mar</a:t>
            </a:r>
            <a:r>
              <a:rPr lang="fr-FR" dirty="0" smtClean="0"/>
              <a:t> con </a:t>
            </a:r>
            <a:r>
              <a:rPr lang="fr-FR" dirty="0"/>
              <a:t>los </a:t>
            </a:r>
            <a:r>
              <a:rPr lang="fr-FR" dirty="0" err="1"/>
              <a:t>productores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- En </a:t>
            </a:r>
            <a:r>
              <a:rPr lang="fr-FR" dirty="0" smtClean="0"/>
              <a:t>los </a:t>
            </a:r>
            <a:r>
              <a:rPr lang="fr-FR" dirty="0" err="1" smtClean="0"/>
              <a:t>mercados</a:t>
            </a:r>
            <a:r>
              <a:rPr lang="fr-FR" dirty="0" smtClean="0"/>
              <a:t> con los </a:t>
            </a:r>
            <a:r>
              <a:rPr lang="fr-FR" dirty="0" err="1" smtClean="0"/>
              <a:t>vendedores</a:t>
            </a:r>
            <a:r>
              <a:rPr lang="fr-FR" dirty="0" smtClean="0"/>
              <a:t> y </a:t>
            </a:r>
            <a:r>
              <a:rPr lang="fr-FR" dirty="0"/>
              <a:t>las </a:t>
            </a:r>
            <a:r>
              <a:rPr lang="fr-FR" dirty="0" err="1"/>
              <a:t>empresas</a:t>
            </a:r>
            <a:r>
              <a:rPr lang="fr-FR" dirty="0"/>
              <a:t> </a:t>
            </a:r>
            <a:r>
              <a:rPr lang="fr-FR" dirty="0" err="1"/>
              <a:t>agro-alimentarias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- En el </a:t>
            </a:r>
            <a:r>
              <a:rPr lang="fr-FR" dirty="0" err="1"/>
              <a:t>plato</a:t>
            </a:r>
            <a:r>
              <a:rPr lang="fr-FR" dirty="0"/>
              <a:t> con los </a:t>
            </a:r>
            <a:r>
              <a:rPr lang="fr-FR" dirty="0" err="1" smtClean="0"/>
              <a:t>consumidores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- En el </a:t>
            </a:r>
            <a:r>
              <a:rPr lang="fr-FR" dirty="0" err="1"/>
              <a:t>ruedo</a:t>
            </a:r>
            <a:r>
              <a:rPr lang="fr-FR" dirty="0"/>
              <a:t> </a:t>
            </a:r>
            <a:r>
              <a:rPr lang="fr-FR" dirty="0" smtClean="0"/>
              <a:t>politico </a:t>
            </a:r>
            <a:r>
              <a:rPr lang="fr-FR" dirty="0"/>
              <a:t>con los </a:t>
            </a:r>
            <a:r>
              <a:rPr lang="fr-FR" dirty="0" err="1" smtClean="0"/>
              <a:t>ciudadanes</a:t>
            </a:r>
            <a:r>
              <a:rPr lang="fr-FR" dirty="0"/>
              <a:t> </a:t>
            </a:r>
            <a:r>
              <a:rPr lang="fr-FR" dirty="0" smtClean="0"/>
              <a:t>y </a:t>
            </a:r>
            <a:r>
              <a:rPr lang="fr-FR" dirty="0"/>
              <a:t>los </a:t>
            </a:r>
            <a:r>
              <a:rPr lang="fr-FR" dirty="0" err="1"/>
              <a:t>eligidos</a:t>
            </a:r>
            <a:endParaRPr lang="fr-FR" dirty="0"/>
          </a:p>
          <a:p>
            <a:pPr marL="457200" lvl="1" indent="0" algn="just">
              <a:buNone/>
            </a:pPr>
            <a:endParaRPr lang="fr-FR" dirty="0"/>
          </a:p>
          <a:p>
            <a:pPr lvl="1" algn="just"/>
            <a:r>
              <a:rPr lang="fr-FR" dirty="0" smtClean="0"/>
              <a:t>Una </a:t>
            </a:r>
            <a:r>
              <a:rPr lang="fr-FR" dirty="0" err="1" smtClean="0"/>
              <a:t>observacion</a:t>
            </a:r>
            <a:r>
              <a:rPr lang="fr-FR" dirty="0" smtClean="0"/>
              <a:t> / </a:t>
            </a:r>
            <a:r>
              <a:rPr lang="fr-FR" dirty="0" err="1" smtClean="0"/>
              <a:t>participacion</a:t>
            </a:r>
            <a:r>
              <a:rPr lang="fr-FR" dirty="0" smtClean="0"/>
              <a:t> en el </a:t>
            </a:r>
            <a:r>
              <a:rPr lang="fr-FR" dirty="0" err="1" smtClean="0"/>
              <a:t>terrano</a:t>
            </a:r>
            <a:r>
              <a:rPr lang="fr-FR" dirty="0"/>
              <a:t> </a:t>
            </a:r>
            <a:r>
              <a:rPr lang="fr-FR" dirty="0" smtClean="0"/>
              <a:t>:  </a:t>
            </a:r>
            <a:r>
              <a:rPr lang="fr-FR" dirty="0" err="1" smtClean="0"/>
              <a:t>circuitos</a:t>
            </a:r>
            <a:r>
              <a:rPr lang="fr-FR" dirty="0" smtClean="0"/>
              <a:t> </a:t>
            </a:r>
            <a:r>
              <a:rPr lang="fr-FR" dirty="0" err="1" smtClean="0"/>
              <a:t>alimentarios</a:t>
            </a:r>
            <a:r>
              <a:rPr lang="fr-FR" dirty="0" smtClean="0"/>
              <a:t> </a:t>
            </a:r>
            <a:r>
              <a:rPr lang="fr-FR" dirty="0" err="1" smtClean="0"/>
              <a:t>cortos</a:t>
            </a:r>
            <a:r>
              <a:rPr lang="fr-FR" dirty="0" smtClean="0"/>
              <a:t> y de </a:t>
            </a:r>
            <a:r>
              <a:rPr lang="fr-FR" dirty="0" err="1" smtClean="0"/>
              <a:t>proximidad</a:t>
            </a:r>
            <a:r>
              <a:rPr lang="fr-FR" dirty="0" smtClean="0"/>
              <a:t> en el </a:t>
            </a:r>
            <a:r>
              <a:rPr lang="fr-FR" dirty="0" err="1" smtClean="0"/>
              <a:t>oeste</a:t>
            </a:r>
            <a:r>
              <a:rPr lang="fr-FR" dirty="0" smtClean="0"/>
              <a:t> de Francia</a:t>
            </a:r>
          </a:p>
          <a:p>
            <a:pPr lvl="1" algn="just"/>
            <a:endParaRPr lang="fr-FR" sz="800" dirty="0" smtClean="0"/>
          </a:p>
          <a:p>
            <a:pPr lvl="1" algn="just"/>
            <a:r>
              <a:rPr lang="fr-FR" dirty="0" smtClean="0"/>
              <a:t>Una </a:t>
            </a:r>
            <a:r>
              <a:rPr lang="fr-FR" dirty="0" err="1" smtClean="0"/>
              <a:t>prueba</a:t>
            </a:r>
            <a:r>
              <a:rPr lang="fr-FR" dirty="0" smtClean="0"/>
              <a:t> de </a:t>
            </a:r>
            <a:r>
              <a:rPr lang="fr-FR" dirty="0" err="1" smtClean="0"/>
              <a:t>modelo</a:t>
            </a:r>
            <a:r>
              <a:rPr lang="fr-FR" dirty="0" smtClean="0"/>
              <a:t> </a:t>
            </a:r>
            <a:r>
              <a:rPr lang="fr-FR" dirty="0" err="1" smtClean="0"/>
              <a:t>espacial</a:t>
            </a:r>
            <a:r>
              <a:rPr lang="fr-FR" dirty="0" smtClean="0"/>
              <a:t> : el </a:t>
            </a:r>
            <a:r>
              <a:rPr lang="fr-FR" dirty="0" err="1" smtClean="0"/>
              <a:t>geosistema</a:t>
            </a:r>
            <a:r>
              <a:rPr lang="fr-FR" dirty="0" smtClean="0"/>
              <a:t> </a:t>
            </a:r>
            <a:r>
              <a:rPr lang="fr-FR" dirty="0" err="1" smtClean="0"/>
              <a:t>alimentario</a:t>
            </a:r>
            <a:endParaRPr lang="fr-FR" dirty="0" smtClean="0"/>
          </a:p>
          <a:p>
            <a:pPr marL="457200" lvl="1" indent="0" algn="just">
              <a:buNone/>
            </a:pP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87624" y="6146720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39644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36630" y="1008066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smtClean="0">
                <a:solidFill>
                  <a:schemeClr val="accent4"/>
                </a:solidFill>
              </a:rPr>
              <a:t>El </a:t>
            </a:r>
            <a:r>
              <a:rPr lang="fr-FR" sz="2200" dirty="0" err="1" smtClean="0">
                <a:solidFill>
                  <a:schemeClr val="accent4"/>
                </a:solidFill>
              </a:rPr>
              <a:t>camino</a:t>
            </a:r>
            <a:r>
              <a:rPr lang="fr-FR" sz="2200" dirty="0" smtClean="0">
                <a:solidFill>
                  <a:schemeClr val="accent4"/>
                </a:solidFill>
              </a:rPr>
              <a:t> de la </a:t>
            </a:r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alimentaria</a:t>
            </a:r>
            <a:r>
              <a:rPr lang="fr-FR" sz="2200" dirty="0" smtClean="0">
                <a:solidFill>
                  <a:schemeClr val="accent4"/>
                </a:solidFill>
              </a:rPr>
              <a:t> en </a:t>
            </a:r>
            <a:r>
              <a:rPr lang="fr-FR" sz="2200" dirty="0" err="1" smtClean="0">
                <a:solidFill>
                  <a:schemeClr val="accent4"/>
                </a:solidFill>
              </a:rPr>
              <a:t>curso</a:t>
            </a:r>
            <a:endParaRPr lang="fr-FR" sz="1000" dirty="0"/>
          </a:p>
          <a:p>
            <a:pPr marL="457200" lvl="1" indent="0" algn="just">
              <a:buNone/>
            </a:pPr>
            <a:endParaRPr lang="fr-FR" sz="400" dirty="0" smtClean="0"/>
          </a:p>
          <a:p>
            <a:pPr lvl="1" algn="just"/>
            <a:r>
              <a:rPr lang="fr-FR" dirty="0" err="1" smtClean="0"/>
              <a:t>Ejemplos</a:t>
            </a:r>
            <a:r>
              <a:rPr lang="fr-FR" dirty="0" smtClean="0"/>
              <a:t> de </a:t>
            </a:r>
            <a:r>
              <a:rPr lang="fr-FR" dirty="0" err="1" smtClean="0"/>
              <a:t>transiciones</a:t>
            </a:r>
            <a:r>
              <a:rPr lang="fr-FR" dirty="0" smtClean="0"/>
              <a:t> en la </a:t>
            </a:r>
            <a:r>
              <a:rPr lang="fr-FR" dirty="0" err="1" smtClean="0"/>
              <a:t>agricultura</a:t>
            </a:r>
            <a:r>
              <a:rPr lang="fr-FR" dirty="0" smtClean="0"/>
              <a:t> </a:t>
            </a:r>
            <a:r>
              <a:rPr lang="fr-FR" dirty="0" err="1" smtClean="0"/>
              <a:t>campesina</a:t>
            </a:r>
            <a:r>
              <a:rPr lang="fr-FR" dirty="0" smtClean="0"/>
              <a:t> y de </a:t>
            </a:r>
            <a:r>
              <a:rPr lang="fr-FR" dirty="0" err="1" smtClean="0"/>
              <a:t>pesca</a:t>
            </a:r>
            <a:r>
              <a:rPr lang="fr-FR" dirty="0" smtClean="0"/>
              <a:t> </a:t>
            </a:r>
            <a:r>
              <a:rPr lang="fr-FR" dirty="0" err="1" smtClean="0"/>
              <a:t>artesanale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87624" y="6146720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/>
          <a:srcRect l="4499" t="6795" r="13976" b="15372"/>
          <a:stretch/>
        </p:blipFill>
        <p:spPr>
          <a:xfrm>
            <a:off x="107504" y="2354509"/>
            <a:ext cx="2899822" cy="172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 descr="G:\Solalter\photos\DSC06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55"/>
          <a:stretch/>
        </p:blipFill>
        <p:spPr bwMode="auto">
          <a:xfrm>
            <a:off x="3442072" y="4215459"/>
            <a:ext cx="2642096" cy="164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2" descr="E:\JULIEN janv 2015\RECHERCHE\ALIMENTAIRE\projet SOLALTER, Agrocampus Rennes\Valorisation guide-conference-siteInternet\Conférences SOLALTER\Conference 20 janv 2015\etat des lieux solalter\P10601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65" y="4335552"/>
            <a:ext cx="2206449" cy="1654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36"/>
          <a:stretch/>
        </p:blipFill>
        <p:spPr bwMode="auto">
          <a:xfrm>
            <a:off x="3459399" y="2276872"/>
            <a:ext cx="2590634" cy="158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621" y="3824395"/>
            <a:ext cx="2771951" cy="2078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" t="8253" r="2721"/>
          <a:stretch>
            <a:fillRect/>
          </a:stretch>
        </p:blipFill>
        <p:spPr bwMode="auto">
          <a:xfrm>
            <a:off x="7214827" y="1257188"/>
            <a:ext cx="1871687" cy="238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72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print"/>
          <a:srcRect b="5189"/>
          <a:stretch/>
        </p:blipFill>
        <p:spPr>
          <a:xfrm>
            <a:off x="371045" y="1484784"/>
            <a:ext cx="7729347" cy="4641618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  <p:sp>
        <p:nvSpPr>
          <p:cNvPr id="18" name="Rectangle 17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36630" y="1008066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smtClean="0">
                <a:solidFill>
                  <a:schemeClr val="accent4"/>
                </a:solidFill>
              </a:rPr>
              <a:t>El </a:t>
            </a:r>
            <a:r>
              <a:rPr lang="fr-FR" sz="2200" dirty="0" err="1" smtClean="0">
                <a:solidFill>
                  <a:schemeClr val="accent4"/>
                </a:solidFill>
              </a:rPr>
              <a:t>camino</a:t>
            </a:r>
            <a:r>
              <a:rPr lang="fr-FR" sz="2200" dirty="0" smtClean="0">
                <a:solidFill>
                  <a:schemeClr val="accent4"/>
                </a:solidFill>
              </a:rPr>
              <a:t> de la </a:t>
            </a:r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alimentaria</a:t>
            </a:r>
            <a:r>
              <a:rPr lang="fr-FR" sz="2200" dirty="0" smtClean="0">
                <a:solidFill>
                  <a:schemeClr val="accent4"/>
                </a:solidFill>
              </a:rPr>
              <a:t> en </a:t>
            </a:r>
            <a:r>
              <a:rPr lang="fr-FR" sz="2200" dirty="0" err="1" smtClean="0">
                <a:solidFill>
                  <a:schemeClr val="accent4"/>
                </a:solidFill>
              </a:rPr>
              <a:t>curso</a:t>
            </a:r>
            <a:endParaRPr lang="fr-FR" sz="800" dirty="0" smtClean="0"/>
          </a:p>
          <a:p>
            <a:pPr lvl="1" algn="r"/>
            <a:endParaRPr lang="fr-FR" sz="100" dirty="0" smtClean="0"/>
          </a:p>
          <a:p>
            <a:pPr lvl="1" algn="r"/>
            <a:r>
              <a:rPr lang="fr-FR" dirty="0" smtClean="0"/>
              <a:t>El </a:t>
            </a:r>
            <a:r>
              <a:rPr lang="fr-FR" dirty="0" err="1" smtClean="0"/>
              <a:t>geosistema</a:t>
            </a:r>
            <a:r>
              <a:rPr lang="fr-FR" dirty="0" smtClean="0"/>
              <a:t> </a:t>
            </a:r>
            <a:r>
              <a:rPr lang="fr-FR" dirty="0" err="1" smtClean="0"/>
              <a:t>alimentario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2183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smtClean="0">
                <a:solidFill>
                  <a:schemeClr val="accent4"/>
                </a:solidFill>
              </a:rPr>
              <a:t>El </a:t>
            </a:r>
            <a:r>
              <a:rPr lang="fr-FR" sz="2200" dirty="0" err="1" smtClean="0">
                <a:solidFill>
                  <a:schemeClr val="accent4"/>
                </a:solidFill>
              </a:rPr>
              <a:t>camino</a:t>
            </a:r>
            <a:r>
              <a:rPr lang="fr-FR" sz="2200" dirty="0" smtClean="0">
                <a:solidFill>
                  <a:schemeClr val="accent4"/>
                </a:solidFill>
              </a:rPr>
              <a:t> de la </a:t>
            </a:r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alimentaria</a:t>
            </a:r>
            <a:r>
              <a:rPr lang="fr-FR" sz="2200" dirty="0" smtClean="0">
                <a:solidFill>
                  <a:schemeClr val="accent4"/>
                </a:solidFill>
              </a:rPr>
              <a:t> en </a:t>
            </a:r>
            <a:r>
              <a:rPr lang="fr-FR" sz="2200" dirty="0" err="1" smtClean="0">
                <a:solidFill>
                  <a:schemeClr val="accent4"/>
                </a:solidFill>
              </a:rPr>
              <a:t>curso</a:t>
            </a:r>
            <a:endParaRPr lang="fr-FR" sz="1000" dirty="0"/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err="1" smtClean="0"/>
              <a:t>Objetivos</a:t>
            </a:r>
            <a:r>
              <a:rPr lang="fr-FR" dirty="0" smtClean="0"/>
              <a:t> : </a:t>
            </a:r>
            <a:r>
              <a:rPr lang="fr-FR" dirty="0" err="1" smtClean="0"/>
              <a:t>ir</a:t>
            </a:r>
            <a:r>
              <a:rPr lang="fr-FR" dirty="0" smtClean="0"/>
              <a:t> a </a:t>
            </a:r>
            <a:r>
              <a:rPr lang="fr-FR" dirty="0" err="1" smtClean="0"/>
              <a:t>varios</a:t>
            </a:r>
            <a:r>
              <a:rPr lang="fr-FR" dirty="0" smtClean="0"/>
              <a:t> </a:t>
            </a:r>
            <a:r>
              <a:rPr lang="fr-FR" dirty="0" err="1" smtClean="0"/>
              <a:t>modelo</a:t>
            </a:r>
            <a:r>
              <a:rPr lang="fr-FR" b="1" u="sng" dirty="0" err="1" smtClean="0"/>
              <a:t>s</a:t>
            </a:r>
            <a:r>
              <a:rPr lang="fr-FR" b="1" dirty="0" smtClean="0"/>
              <a:t> </a:t>
            </a:r>
            <a:r>
              <a:rPr lang="fr-FR" dirty="0" err="1" smtClean="0"/>
              <a:t>agroecologicos</a:t>
            </a:r>
            <a:r>
              <a:rPr lang="fr-FR" dirty="0" smtClean="0"/>
              <a:t> y </a:t>
            </a:r>
            <a:r>
              <a:rPr lang="fr-FR" dirty="0" err="1" smtClean="0"/>
              <a:t>método</a:t>
            </a:r>
            <a:r>
              <a:rPr lang="fr-FR" b="1" u="sng" dirty="0" err="1" smtClean="0"/>
              <a:t>s</a:t>
            </a:r>
            <a:r>
              <a:rPr lang="fr-FR" dirty="0"/>
              <a:t> </a:t>
            </a:r>
            <a:r>
              <a:rPr lang="fr-FR" dirty="0" smtClean="0"/>
              <a:t>de</a:t>
            </a:r>
            <a:r>
              <a:rPr lang="fr-FR" dirty="0"/>
              <a:t> </a:t>
            </a:r>
            <a:r>
              <a:rPr lang="fr-FR" dirty="0" err="1" smtClean="0"/>
              <a:t>soberanía</a:t>
            </a:r>
            <a:r>
              <a:rPr lang="fr-FR" dirty="0" smtClean="0"/>
              <a:t> </a:t>
            </a:r>
            <a:r>
              <a:rPr lang="fr-FR" dirty="0" err="1" smtClean="0"/>
              <a:t>alimentaria</a:t>
            </a:r>
            <a:r>
              <a:rPr lang="fr-FR" dirty="0" smtClean="0"/>
              <a:t> </a:t>
            </a:r>
            <a:r>
              <a:rPr lang="fr-FR" dirty="0" err="1" smtClean="0"/>
              <a:t>adaptados</a:t>
            </a:r>
            <a:r>
              <a:rPr lang="fr-FR" dirty="0" smtClean="0"/>
              <a:t> al </a:t>
            </a:r>
            <a:r>
              <a:rPr lang="fr-FR" dirty="0" err="1" smtClean="0"/>
              <a:t>territorio</a:t>
            </a:r>
            <a:r>
              <a:rPr lang="fr-FR" dirty="0" smtClean="0"/>
              <a:t> de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sociedad</a:t>
            </a:r>
            <a:endParaRPr lang="fr-FR" dirty="0" smtClean="0"/>
          </a:p>
          <a:p>
            <a:pPr marL="457200" lvl="1" indent="0" algn="just">
              <a:buNone/>
            </a:pPr>
            <a:r>
              <a:rPr lang="fr-FR" dirty="0" smtClean="0">
                <a:latin typeface="Wingdings 3" panose="05040102010807070707" pitchFamily="18" charset="2"/>
              </a:rPr>
              <a:t>A</a:t>
            </a:r>
            <a:r>
              <a:rPr lang="fr-FR" dirty="0" smtClean="0"/>
              <a:t> </a:t>
            </a:r>
            <a:r>
              <a:rPr lang="fr-FR" dirty="0" err="1" smtClean="0"/>
              <a:t>fomentar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ecologia</a:t>
            </a:r>
            <a:r>
              <a:rPr lang="fr-FR" dirty="0" smtClean="0"/>
              <a:t> </a:t>
            </a:r>
            <a:r>
              <a:rPr lang="fr-FR" dirty="0" err="1"/>
              <a:t>politica</a:t>
            </a:r>
            <a:r>
              <a:rPr lang="fr-FR" dirty="0"/>
              <a:t> de los </a:t>
            </a:r>
            <a:r>
              <a:rPr lang="fr-FR" dirty="0" err="1"/>
              <a:t>sistemos</a:t>
            </a:r>
            <a:r>
              <a:rPr lang="fr-FR" dirty="0"/>
              <a:t> </a:t>
            </a:r>
            <a:r>
              <a:rPr lang="fr-FR" dirty="0" err="1"/>
              <a:t>alimentarios</a:t>
            </a:r>
            <a:r>
              <a:rPr lang="fr-FR" dirty="0"/>
              <a:t> a la escala de un </a:t>
            </a:r>
            <a:r>
              <a:rPr lang="fr-FR" dirty="0" err="1"/>
              <a:t>territorio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marL="457200" lvl="1" indent="0" algn="just">
              <a:buNone/>
            </a:pPr>
            <a:endParaRPr lang="fr-FR" sz="800" dirty="0"/>
          </a:p>
          <a:p>
            <a:pPr lvl="1" algn="just"/>
            <a:r>
              <a:rPr lang="es-ES" dirty="0"/>
              <a:t>Construcción territorial de los </a:t>
            </a:r>
            <a:r>
              <a:rPr lang="es-ES" dirty="0" smtClean="0"/>
              <a:t>conocimientos </a:t>
            </a:r>
            <a:r>
              <a:rPr lang="es-ES" dirty="0" err="1" smtClean="0"/>
              <a:t>sociotecnicos</a:t>
            </a:r>
            <a:r>
              <a:rPr lang="es-ES" dirty="0" smtClean="0"/>
              <a:t> de producción, en</a:t>
            </a:r>
            <a:r>
              <a:rPr lang="es-ES" dirty="0"/>
              <a:t> </a:t>
            </a:r>
            <a:r>
              <a:rPr lang="es-ES" dirty="0" smtClean="0"/>
              <a:t>cumplimiento</a:t>
            </a:r>
            <a:r>
              <a:rPr lang="es-ES" dirty="0"/>
              <a:t> de los </a:t>
            </a:r>
            <a:r>
              <a:rPr lang="es-ES" dirty="0" smtClean="0"/>
              <a:t>equilibrios ecológicos</a:t>
            </a:r>
            <a:r>
              <a:rPr lang="es-ES" dirty="0"/>
              <a:t> de los recursos y </a:t>
            </a:r>
            <a:r>
              <a:rPr lang="es-ES" dirty="0" smtClean="0"/>
              <a:t>de los paisajes “naturales”</a:t>
            </a:r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es-ES" dirty="0" smtClean="0"/>
              <a:t>Conexión</a:t>
            </a:r>
            <a:r>
              <a:rPr lang="es-ES" dirty="0"/>
              <a:t> a </a:t>
            </a:r>
            <a:r>
              <a:rPr lang="es-ES" dirty="0" smtClean="0"/>
              <a:t>una red</a:t>
            </a:r>
            <a:r>
              <a:rPr lang="es-ES" dirty="0"/>
              <a:t> de </a:t>
            </a:r>
            <a:r>
              <a:rPr lang="es-ES" dirty="0" smtClean="0"/>
              <a:t>estas conocimientos para intercambiar con varios actores : productores,</a:t>
            </a:r>
            <a:r>
              <a:rPr lang="es-ES" dirty="0"/>
              <a:t> </a:t>
            </a:r>
            <a:r>
              <a:rPr lang="es-ES" dirty="0" smtClean="0"/>
              <a:t>científicos, </a:t>
            </a:r>
            <a:r>
              <a:rPr lang="es-ES" dirty="0" err="1" smtClean="0"/>
              <a:t>eligidos</a:t>
            </a:r>
            <a:r>
              <a:rPr lang="es-ES" dirty="0" smtClean="0"/>
              <a:t>, sociedad</a:t>
            </a:r>
            <a:r>
              <a:rPr lang="es-ES" dirty="0"/>
              <a:t> </a:t>
            </a:r>
            <a:r>
              <a:rPr lang="es-ES" dirty="0" smtClean="0"/>
              <a:t>civil… para conducir el cambio social y político de esta </a:t>
            </a:r>
            <a:r>
              <a:rPr lang="es-ES" dirty="0" err="1" smtClean="0"/>
              <a:t>transicion</a:t>
            </a: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87624" y="6146720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37455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5"/>
          <p:cNvSpPr txBox="1">
            <a:spLocks/>
          </p:cNvSpPr>
          <p:nvPr/>
        </p:nvSpPr>
        <p:spPr>
          <a:xfrm>
            <a:off x="833513" y="5949280"/>
            <a:ext cx="5826719" cy="936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chemeClr val="tx1"/>
                </a:solidFill>
              </a:rPr>
              <a:t>Julien Noel, </a:t>
            </a:r>
            <a:r>
              <a:rPr lang="fr-FR" dirty="0" err="1" smtClean="0">
                <a:solidFill>
                  <a:schemeClr val="tx1"/>
                </a:solidFill>
              </a:rPr>
              <a:t>Geografo</a:t>
            </a:r>
            <a:r>
              <a:rPr lang="fr-FR" sz="1000" dirty="0" smtClean="0">
                <a:solidFill>
                  <a:schemeClr val="tx1"/>
                </a:solidFill>
              </a:rPr>
              <a:t/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  <a:hlinkClick r:id="rId3"/>
              </a:rPr>
              <a:t>julien.noel@univ-angers.fr</a:t>
            </a:r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67583" y="-22794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09" y="-17112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gramme Lascaux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49" y="5865907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Résultats de recherche d'images pour « logo univ angers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8" name="Picture 24" descr="Image associé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rans-terr2016.sciencesconf.org/conference/trans-terr2016/header/Bandeau_web_transterr_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" t="-1585" r="74437" b="-2967"/>
          <a:stretch/>
        </p:blipFill>
        <p:spPr bwMode="auto">
          <a:xfrm>
            <a:off x="2163737" y="729705"/>
            <a:ext cx="4208463" cy="34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trans-terr2016.sciencesconf.org/conference/trans-terr2016/header/Bandeau_web_transterr_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6" t="18332" r="6298" b="16333"/>
          <a:stretch/>
        </p:blipFill>
        <p:spPr bwMode="auto">
          <a:xfrm>
            <a:off x="578850" y="4149080"/>
            <a:ext cx="7377526" cy="13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47664" y="0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6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smtClean="0"/>
              <a:t>Que es </a:t>
            </a:r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? 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smtClean="0">
                <a:solidFill>
                  <a:schemeClr val="accent4"/>
                </a:solidFill>
              </a:rPr>
              <a:t>De </a:t>
            </a:r>
            <a:r>
              <a:rPr lang="fr-FR" sz="2200" dirty="0" err="1" smtClean="0">
                <a:solidFill>
                  <a:schemeClr val="accent4"/>
                </a:solidFill>
              </a:rPr>
              <a:t>una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cienca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del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espacio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fisico</a:t>
            </a:r>
            <a:r>
              <a:rPr lang="fr-FR" sz="2200" dirty="0" smtClean="0">
                <a:solidFill>
                  <a:schemeClr val="accent4"/>
                </a:solidFill>
              </a:rPr>
              <a:t>…</a:t>
            </a:r>
            <a:endParaRPr lang="fr-FR" sz="1000" dirty="0"/>
          </a:p>
          <a:p>
            <a:pPr lvl="1" algn="just"/>
            <a:r>
              <a:rPr lang="fr-FR" dirty="0" err="1" smtClean="0"/>
              <a:t>Describir</a:t>
            </a:r>
            <a:r>
              <a:rPr lang="fr-FR" dirty="0" smtClean="0"/>
              <a:t> la </a:t>
            </a:r>
            <a:r>
              <a:rPr lang="fr-FR" dirty="0" err="1" smtClean="0"/>
              <a:t>surfacia</a:t>
            </a:r>
            <a:r>
              <a:rPr lang="fr-FR" dirty="0" smtClean="0"/>
              <a:t> </a:t>
            </a:r>
            <a:r>
              <a:rPr lang="fr-FR" dirty="0" err="1" smtClean="0"/>
              <a:t>terrestra</a:t>
            </a:r>
            <a:r>
              <a:rPr lang="fr-FR" dirty="0" smtClean="0"/>
              <a:t>, los </a:t>
            </a:r>
            <a:r>
              <a:rPr lang="fr-FR" dirty="0" err="1" smtClean="0"/>
              <a:t>medioambientales</a:t>
            </a:r>
            <a:r>
              <a:rPr lang="fr-FR" dirty="0" smtClean="0"/>
              <a:t> « </a:t>
            </a:r>
            <a:r>
              <a:rPr lang="fr-FR" dirty="0" err="1" smtClean="0"/>
              <a:t>naturales</a:t>
            </a:r>
            <a:r>
              <a:rPr lang="fr-FR" dirty="0" smtClean="0"/>
              <a:t> » y las </a:t>
            </a:r>
            <a:r>
              <a:rPr lang="fr-FR" dirty="0" err="1" smtClean="0"/>
              <a:t>interaciones</a:t>
            </a:r>
            <a:r>
              <a:rPr lang="fr-FR" dirty="0" smtClean="0"/>
              <a:t> con los </a:t>
            </a:r>
            <a:r>
              <a:rPr lang="fr-FR" dirty="0" err="1" smtClean="0"/>
              <a:t>humanos</a:t>
            </a:r>
            <a:r>
              <a:rPr lang="fr-FR" dirty="0" smtClean="0"/>
              <a:t> en </a:t>
            </a:r>
            <a:r>
              <a:rPr lang="fr-FR" dirty="0" err="1" smtClean="0"/>
              <a:t>diferentes</a:t>
            </a:r>
            <a:r>
              <a:rPr lang="fr-FR" dirty="0" smtClean="0"/>
              <a:t> </a:t>
            </a:r>
            <a:r>
              <a:rPr lang="fr-FR" dirty="0" err="1" smtClean="0"/>
              <a:t>lugares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mundo</a:t>
            </a:r>
            <a:endParaRPr lang="fr-FR" dirty="0"/>
          </a:p>
          <a:p>
            <a:pPr lvl="1" algn="just"/>
            <a:r>
              <a:rPr lang="fr-FR" b="1" i="1" dirty="0" err="1" smtClean="0"/>
              <a:t>Ecoumene</a:t>
            </a:r>
            <a:r>
              <a:rPr lang="fr-FR" dirty="0" smtClean="0"/>
              <a:t> : </a:t>
            </a:r>
            <a:r>
              <a:rPr lang="fr-FR" dirty="0" err="1" smtClean="0"/>
              <a:t>espacio</a:t>
            </a:r>
            <a:r>
              <a:rPr lang="fr-FR" dirty="0" smtClean="0"/>
              <a:t> de los humano, que </a:t>
            </a:r>
            <a:r>
              <a:rPr lang="fr-FR" dirty="0" err="1" smtClean="0"/>
              <a:t>esta</a:t>
            </a:r>
            <a:r>
              <a:rPr lang="fr-FR" dirty="0" smtClean="0"/>
              <a:t> </a:t>
            </a:r>
            <a:r>
              <a:rPr lang="fr-FR" dirty="0" err="1" smtClean="0"/>
              <a:t>antropizando</a:t>
            </a:r>
            <a:endParaRPr lang="fr-FR" dirty="0" smtClean="0"/>
          </a:p>
          <a:p>
            <a:pPr lvl="1" algn="just"/>
            <a:endParaRPr lang="fr-FR" sz="800" dirty="0" smtClean="0"/>
          </a:p>
          <a:p>
            <a:pPr algn="just"/>
            <a:r>
              <a:rPr lang="fr-FR" sz="2200" dirty="0" smtClean="0">
                <a:solidFill>
                  <a:schemeClr val="accent4"/>
                </a:solidFill>
              </a:rPr>
              <a:t>… a </a:t>
            </a:r>
            <a:r>
              <a:rPr lang="fr-FR" sz="2200" dirty="0" err="1" smtClean="0">
                <a:solidFill>
                  <a:schemeClr val="accent4"/>
                </a:solidFill>
              </a:rPr>
              <a:t>una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>
                <a:solidFill>
                  <a:schemeClr val="accent4"/>
                </a:solidFill>
              </a:rPr>
              <a:t>cienca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err="1">
                <a:solidFill>
                  <a:schemeClr val="accent4"/>
                </a:solidFill>
              </a:rPr>
              <a:t>del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err="1">
                <a:solidFill>
                  <a:schemeClr val="accent4"/>
                </a:solidFill>
              </a:rPr>
              <a:t>espacio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smtClean="0">
                <a:solidFill>
                  <a:schemeClr val="accent4"/>
                </a:solidFill>
              </a:rPr>
              <a:t>humano y social</a:t>
            </a:r>
            <a:endParaRPr lang="fr-FR" sz="1000" dirty="0"/>
          </a:p>
          <a:p>
            <a:pPr lvl="1" algn="just"/>
            <a:r>
              <a:rPr lang="fr-FR" dirty="0" smtClean="0"/>
              <a:t>U</a:t>
            </a:r>
            <a:r>
              <a:rPr lang="es-ES" dirty="0" smtClean="0"/>
              <a:t>na</a:t>
            </a:r>
            <a:r>
              <a:rPr lang="es-ES" dirty="0"/>
              <a:t> de las ciencias de </a:t>
            </a:r>
            <a:r>
              <a:rPr lang="es-ES" dirty="0" smtClean="0"/>
              <a:t>los fenómenos</a:t>
            </a:r>
            <a:r>
              <a:rPr lang="es-ES" dirty="0"/>
              <a:t> de </a:t>
            </a:r>
            <a:r>
              <a:rPr lang="es-ES" dirty="0" smtClean="0"/>
              <a:t>sociedad</a:t>
            </a:r>
            <a:endParaRPr lang="es-ES" dirty="0"/>
          </a:p>
          <a:p>
            <a:pPr lvl="1" algn="just"/>
            <a:r>
              <a:rPr lang="es-ES" dirty="0" smtClean="0"/>
              <a:t>Objeto</a:t>
            </a:r>
            <a:r>
              <a:rPr lang="es-ES" dirty="0"/>
              <a:t> </a:t>
            </a:r>
            <a:r>
              <a:rPr lang="es-ES" dirty="0" smtClean="0"/>
              <a:t>de un conocimiento</a:t>
            </a:r>
            <a:r>
              <a:rPr lang="es-ES" dirty="0"/>
              <a:t> del </a:t>
            </a:r>
            <a:r>
              <a:rPr lang="es-ES" dirty="0" smtClean="0"/>
              <a:t>espacio humano, de las relaciones</a:t>
            </a:r>
            <a:r>
              <a:rPr lang="es-ES" dirty="0"/>
              <a:t> </a:t>
            </a:r>
            <a:r>
              <a:rPr lang="es-ES" dirty="0" smtClean="0"/>
              <a:t>/ </a:t>
            </a:r>
            <a:r>
              <a:rPr lang="es-ES" dirty="0" err="1" smtClean="0"/>
              <a:t>interaciones</a:t>
            </a:r>
            <a:r>
              <a:rPr lang="es-ES" dirty="0" smtClean="0"/>
              <a:t> entre</a:t>
            </a:r>
            <a:r>
              <a:rPr lang="es-ES" dirty="0"/>
              <a:t> una sociedad y los espacios </a:t>
            </a:r>
            <a:r>
              <a:rPr lang="es-ES" dirty="0" smtClean="0"/>
              <a:t>que produce y que organiza </a:t>
            </a:r>
            <a:r>
              <a:rPr lang="fr-FR" dirty="0"/>
              <a:t>en </a:t>
            </a:r>
            <a:r>
              <a:rPr lang="fr-FR" dirty="0" err="1"/>
              <a:t>diferentes</a:t>
            </a:r>
            <a:r>
              <a:rPr lang="fr-FR" dirty="0"/>
              <a:t> </a:t>
            </a:r>
            <a:r>
              <a:rPr lang="fr-FR" dirty="0" smtClean="0"/>
              <a:t>escalas, </a:t>
            </a:r>
            <a:r>
              <a:rPr lang="fr-FR" dirty="0" err="1" smtClean="0"/>
              <a:t>del</a:t>
            </a:r>
            <a:r>
              <a:rPr lang="fr-FR" dirty="0" smtClean="0"/>
              <a:t> local al </a:t>
            </a:r>
            <a:r>
              <a:rPr lang="fr-FR" dirty="0" err="1" smtClean="0"/>
              <a:t>mundial</a:t>
            </a:r>
            <a:endParaRPr lang="es-ES" dirty="0" smtClean="0"/>
          </a:p>
          <a:p>
            <a:pPr lvl="1" algn="just"/>
            <a:r>
              <a:rPr lang="es-ES" b="1" i="1" dirty="0" smtClean="0"/>
              <a:t>Territorio</a:t>
            </a:r>
            <a:r>
              <a:rPr lang="es-ES" dirty="0" smtClean="0"/>
              <a:t> : espacio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limitado</a:t>
            </a:r>
            <a:r>
              <a:rPr lang="fr-FR" altLang="fr-FR" dirty="0" smtClean="0"/>
              <a:t> que </a:t>
            </a:r>
            <a:r>
              <a:rPr lang="fr-FR" altLang="fr-FR" dirty="0" err="1" smtClean="0"/>
              <a:t>esta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apropiado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socializado</a:t>
            </a:r>
            <a:r>
              <a:rPr lang="fr-FR" altLang="fr-FR" dirty="0"/>
              <a:t> </a:t>
            </a:r>
            <a:r>
              <a:rPr lang="es-ES" dirty="0" smtClean="0"/>
              <a:t>y</a:t>
            </a:r>
            <a:r>
              <a:rPr lang="es-ES" dirty="0"/>
              <a:t> </a:t>
            </a:r>
            <a:r>
              <a:rPr lang="es-ES" dirty="0" smtClean="0"/>
              <a:t>administrado</a:t>
            </a:r>
            <a:r>
              <a:rPr lang="es-ES" dirty="0"/>
              <a:t> por </a:t>
            </a:r>
            <a:r>
              <a:rPr lang="es-ES" dirty="0" smtClean="0"/>
              <a:t>un</a:t>
            </a:r>
            <a:r>
              <a:rPr lang="es-ES" dirty="0"/>
              <a:t> grupo humano</a:t>
            </a:r>
            <a:endParaRPr lang="es-E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1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smtClean="0"/>
              <a:t>Que es </a:t>
            </a:r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? 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Planteamiento</a:t>
            </a:r>
            <a:r>
              <a:rPr lang="fr-FR" sz="2200" dirty="0" smtClean="0">
                <a:solidFill>
                  <a:schemeClr val="accent4"/>
                </a:solidFill>
              </a:rPr>
              <a:t> de </a:t>
            </a:r>
            <a:r>
              <a:rPr lang="fr-FR" sz="2200" dirty="0" err="1" smtClean="0">
                <a:solidFill>
                  <a:schemeClr val="accent4"/>
                </a:solidFill>
              </a:rPr>
              <a:t>cienca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humana</a:t>
            </a:r>
            <a:r>
              <a:rPr lang="fr-FR" sz="2200" dirty="0" smtClean="0">
                <a:solidFill>
                  <a:schemeClr val="accent4"/>
                </a:solidFill>
              </a:rPr>
              <a:t> y sociale</a:t>
            </a:r>
          </a:p>
          <a:p>
            <a:pPr marL="0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err="1"/>
              <a:t>Metodologia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- </a:t>
            </a:r>
            <a:r>
              <a:rPr lang="fr-FR" dirty="0" err="1"/>
              <a:t>Deductiva</a:t>
            </a:r>
            <a:r>
              <a:rPr lang="fr-FR" dirty="0"/>
              <a:t> : </a:t>
            </a:r>
            <a:r>
              <a:rPr lang="fr-FR" dirty="0" err="1"/>
              <a:t>modelos</a:t>
            </a:r>
            <a:r>
              <a:rPr lang="fr-FR" dirty="0"/>
              <a:t> </a:t>
            </a:r>
            <a:r>
              <a:rPr lang="fr-FR" dirty="0" err="1"/>
              <a:t>sistematicos</a:t>
            </a:r>
            <a:r>
              <a:rPr lang="fr-FR" dirty="0"/>
              <a:t> </a:t>
            </a:r>
            <a:r>
              <a:rPr lang="fr-FR" dirty="0" err="1"/>
              <a:t>espaciales</a:t>
            </a:r>
            <a:r>
              <a:rPr lang="fr-FR" dirty="0"/>
              <a:t> (cf. </a:t>
            </a:r>
            <a:r>
              <a:rPr lang="fr-FR" dirty="0" err="1"/>
              <a:t>geosistemas</a:t>
            </a:r>
            <a:r>
              <a:rPr lang="fr-FR" dirty="0"/>
              <a:t>)</a:t>
            </a:r>
          </a:p>
          <a:p>
            <a:pPr marL="457200" lvl="1" indent="0" algn="just">
              <a:buNone/>
            </a:pPr>
            <a:r>
              <a:rPr lang="fr-FR" dirty="0"/>
              <a:t>- </a:t>
            </a:r>
            <a:r>
              <a:rPr lang="fr-FR" dirty="0" err="1"/>
              <a:t>Inductiva</a:t>
            </a:r>
            <a:r>
              <a:rPr lang="fr-FR" dirty="0"/>
              <a:t> : </a:t>
            </a:r>
            <a:r>
              <a:rPr lang="fr-FR" dirty="0" err="1"/>
              <a:t>investigaciones</a:t>
            </a:r>
            <a:r>
              <a:rPr lang="fr-FR" dirty="0"/>
              <a:t> de </a:t>
            </a:r>
            <a:r>
              <a:rPr lang="fr-FR" dirty="0" err="1"/>
              <a:t>terreno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 smtClean="0"/>
              <a:t>- </a:t>
            </a:r>
            <a:r>
              <a:rPr lang="fr-FR" dirty="0" err="1" smtClean="0"/>
              <a:t>Cartografia</a:t>
            </a:r>
            <a:r>
              <a:rPr lang="fr-FR" dirty="0" smtClean="0"/>
              <a:t> </a:t>
            </a:r>
            <a:r>
              <a:rPr lang="fr-FR" dirty="0"/>
              <a:t>y </a:t>
            </a:r>
            <a:r>
              <a:rPr lang="fr-FR" dirty="0" err="1"/>
              <a:t>otros</a:t>
            </a:r>
            <a:r>
              <a:rPr lang="fr-FR" dirty="0"/>
              <a:t> typos (</a:t>
            </a:r>
            <a:r>
              <a:rPr lang="fr-FR" dirty="0" smtClean="0"/>
              <a:t>SIG…) + </a:t>
            </a:r>
            <a:r>
              <a:rPr lang="fr-FR" dirty="0" err="1" smtClean="0"/>
              <a:t>juegos</a:t>
            </a:r>
            <a:r>
              <a:rPr lang="fr-FR" dirty="0" smtClean="0"/>
              <a:t> de escalas</a:t>
            </a:r>
          </a:p>
          <a:p>
            <a:pPr marL="457200" lvl="1" indent="0" algn="just">
              <a:buNone/>
            </a:pPr>
            <a:endParaRPr lang="fr-FR" sz="800" dirty="0"/>
          </a:p>
          <a:p>
            <a:pPr lvl="1"/>
            <a:r>
              <a:rPr lang="fr-FR" dirty="0" smtClean="0"/>
              <a:t>El </a:t>
            </a:r>
            <a:r>
              <a:rPr lang="fr-FR" dirty="0" err="1" smtClean="0"/>
              <a:t>razonamiento</a:t>
            </a:r>
            <a:r>
              <a:rPr lang="fr-FR" dirty="0"/>
              <a:t> </a:t>
            </a:r>
            <a:r>
              <a:rPr lang="fr-FR" dirty="0" smtClean="0"/>
              <a:t>con </a:t>
            </a:r>
            <a:r>
              <a:rPr lang="fr-FR" dirty="0" err="1" smtClean="0"/>
              <a:t>preguntas</a:t>
            </a:r>
            <a:r>
              <a:rPr lang="fr-FR" dirty="0" smtClean="0"/>
              <a:t> : </a:t>
            </a:r>
          </a:p>
          <a:p>
            <a:pPr marL="457200" lvl="1" indent="0">
              <a:buNone/>
            </a:pPr>
            <a:r>
              <a:rPr lang="fr-FR" altLang="fr-FR" dirty="0" smtClean="0"/>
              <a:t>- </a:t>
            </a:r>
            <a:r>
              <a:rPr lang="fr-FR" altLang="fr-FR" dirty="0" err="1" smtClean="0"/>
              <a:t>Donde</a:t>
            </a:r>
            <a:r>
              <a:rPr lang="fr-FR" altLang="fr-FR" dirty="0" smtClean="0"/>
              <a:t> </a:t>
            </a:r>
            <a:r>
              <a:rPr lang="fr-FR" altLang="fr-FR" dirty="0"/>
              <a:t>y </a:t>
            </a:r>
            <a:r>
              <a:rPr lang="fr-FR" altLang="fr-FR" dirty="0" err="1"/>
              <a:t>hasta</a:t>
            </a:r>
            <a:r>
              <a:rPr lang="fr-FR" altLang="fr-FR" dirty="0"/>
              <a:t> </a:t>
            </a:r>
            <a:r>
              <a:rPr lang="fr-FR" altLang="fr-FR" dirty="0" err="1"/>
              <a:t>donde</a:t>
            </a:r>
            <a:r>
              <a:rPr lang="fr-FR" altLang="fr-FR" dirty="0"/>
              <a:t> ? </a:t>
            </a:r>
            <a:r>
              <a:rPr lang="fr-FR" altLang="fr-FR" dirty="0" smtClean="0"/>
              <a:t>Porque </a:t>
            </a:r>
            <a:r>
              <a:rPr lang="fr-FR" altLang="fr-FR" dirty="0" err="1"/>
              <a:t>aqui</a:t>
            </a:r>
            <a:r>
              <a:rPr lang="fr-FR" altLang="fr-FR" dirty="0"/>
              <a:t> y no </a:t>
            </a:r>
            <a:r>
              <a:rPr lang="fr-FR" altLang="fr-FR" dirty="0" err="1" smtClean="0"/>
              <a:t>alli</a:t>
            </a:r>
            <a:r>
              <a:rPr lang="fr-FR" altLang="fr-FR" dirty="0" smtClean="0"/>
              <a:t> </a:t>
            </a:r>
            <a:r>
              <a:rPr lang="fr-FR" altLang="fr-FR" dirty="0"/>
              <a:t>? </a:t>
            </a:r>
            <a:endParaRPr lang="fr-FR" altLang="fr-FR" dirty="0" smtClean="0"/>
          </a:p>
          <a:p>
            <a:pPr marL="457200" lvl="1" indent="0">
              <a:buNone/>
            </a:pPr>
            <a:r>
              <a:rPr lang="fr-FR" altLang="fr-FR" dirty="0" smtClean="0">
                <a:latin typeface="Wingdings 3" panose="05040102010807070707" pitchFamily="18" charset="2"/>
              </a:rPr>
              <a:t>A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localizacion</a:t>
            </a:r>
            <a:r>
              <a:rPr lang="fr-FR" altLang="fr-FR" dirty="0" smtClean="0"/>
              <a:t> </a:t>
            </a:r>
            <a:r>
              <a:rPr lang="fr-FR" altLang="fr-FR" dirty="0"/>
              <a:t>y </a:t>
            </a:r>
            <a:r>
              <a:rPr lang="fr-FR" altLang="fr-FR" dirty="0" err="1"/>
              <a:t>distribucion</a:t>
            </a:r>
            <a:r>
              <a:rPr lang="fr-FR" altLang="fr-FR" dirty="0"/>
              <a:t> </a:t>
            </a:r>
            <a:r>
              <a:rPr lang="fr-FR" altLang="fr-FR" dirty="0" smtClean="0"/>
              <a:t>de un </a:t>
            </a:r>
            <a:r>
              <a:rPr lang="fr-FR" altLang="fr-FR" dirty="0" err="1" smtClean="0"/>
              <a:t>fenomeno</a:t>
            </a:r>
            <a:r>
              <a:rPr lang="fr-FR" altLang="fr-FR" dirty="0" smtClean="0"/>
              <a:t> en </a:t>
            </a:r>
            <a:r>
              <a:rPr lang="fr-FR" altLang="fr-FR" dirty="0"/>
              <a:t>el </a:t>
            </a:r>
            <a:r>
              <a:rPr lang="fr-FR" altLang="fr-FR" dirty="0" err="1" smtClean="0"/>
              <a:t>espacio</a:t>
            </a:r>
            <a:endParaRPr lang="fr-FR" altLang="fr-FR" dirty="0"/>
          </a:p>
          <a:p>
            <a:pPr marL="457200" lvl="1" indent="0">
              <a:buNone/>
            </a:pPr>
            <a:r>
              <a:rPr lang="fr-FR" altLang="fr-FR" dirty="0" smtClean="0"/>
              <a:t>- </a:t>
            </a:r>
            <a:r>
              <a:rPr lang="fr-FR" altLang="fr-FR" dirty="0" err="1" smtClean="0"/>
              <a:t>Quienes</a:t>
            </a:r>
            <a:r>
              <a:rPr lang="fr-FR" altLang="fr-FR" dirty="0" smtClean="0"/>
              <a:t> ? </a:t>
            </a:r>
            <a:r>
              <a:rPr lang="fr-FR" altLang="fr-FR" dirty="0" err="1" smtClean="0"/>
              <a:t>Qué</a:t>
            </a:r>
            <a:r>
              <a:rPr lang="fr-FR" altLang="fr-FR" dirty="0" smtClean="0"/>
              <a:t> ? </a:t>
            </a:r>
            <a:r>
              <a:rPr lang="fr-FR" altLang="fr-FR" dirty="0" err="1" smtClean="0"/>
              <a:t>Como</a:t>
            </a:r>
            <a:r>
              <a:rPr lang="fr-FR" altLang="fr-FR" dirty="0" smtClean="0"/>
              <a:t> ? </a:t>
            </a:r>
          </a:p>
          <a:p>
            <a:pPr marL="457200" lvl="1" indent="0">
              <a:buNone/>
            </a:pPr>
            <a:r>
              <a:rPr lang="fr-FR" altLang="fr-FR" dirty="0" smtClean="0">
                <a:latin typeface="Wingdings 3" panose="05040102010807070707" pitchFamily="18" charset="2"/>
              </a:rPr>
              <a:t>A</a:t>
            </a:r>
            <a:r>
              <a:rPr lang="fr-FR" altLang="fr-FR" dirty="0" smtClean="0"/>
              <a:t> </a:t>
            </a:r>
            <a:r>
              <a:rPr lang="fr-FR" altLang="fr-FR" dirty="0" err="1"/>
              <a:t>a</a:t>
            </a:r>
            <a:r>
              <a:rPr lang="fr-FR" altLang="fr-FR" dirty="0" err="1" smtClean="0"/>
              <a:t>ctores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individuo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collectivo</a:t>
            </a:r>
            <a:r>
              <a:rPr lang="fr-FR" altLang="fr-FR" dirty="0" smtClean="0"/>
              <a:t>; publico; </a:t>
            </a:r>
            <a:r>
              <a:rPr lang="fr-FR" altLang="fr-FR" dirty="0" err="1" smtClean="0"/>
              <a:t>privado</a:t>
            </a:r>
            <a:endParaRPr lang="fr-FR" altLang="fr-FR" dirty="0"/>
          </a:p>
          <a:p>
            <a:pPr marL="457200" lvl="1" indent="0">
              <a:buNone/>
            </a:pPr>
            <a:r>
              <a:rPr lang="fr-FR" altLang="fr-FR" dirty="0" smtClean="0">
                <a:latin typeface="Wingdings 3" panose="05040102010807070707" pitchFamily="18" charset="2"/>
              </a:rPr>
              <a:t>A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representaciones</a:t>
            </a:r>
            <a:r>
              <a:rPr lang="fr-FR" altLang="fr-FR" dirty="0" smtClean="0"/>
              <a:t> y </a:t>
            </a:r>
            <a:r>
              <a:rPr lang="fr-FR" altLang="fr-FR" dirty="0" err="1" smtClean="0"/>
              <a:t>percepciones</a:t>
            </a:r>
            <a:r>
              <a:rPr lang="fr-FR" altLang="fr-FR" dirty="0" smtClean="0"/>
              <a:t> ? </a:t>
            </a:r>
            <a:r>
              <a:rPr lang="fr-FR" altLang="fr-FR" dirty="0" err="1"/>
              <a:t>p</a:t>
            </a:r>
            <a:r>
              <a:rPr lang="fr-FR" altLang="fr-FR" dirty="0" err="1" smtClean="0"/>
              <a:t>racticas</a:t>
            </a:r>
            <a:r>
              <a:rPr lang="fr-FR" altLang="fr-FR" dirty="0" smtClean="0"/>
              <a:t> y </a:t>
            </a:r>
            <a:r>
              <a:rPr lang="fr-FR" altLang="fr-FR" dirty="0" err="1" smtClean="0"/>
              <a:t>usos</a:t>
            </a:r>
            <a:r>
              <a:rPr lang="fr-FR" altLang="fr-FR" dirty="0" smtClean="0"/>
              <a:t> ? </a:t>
            </a:r>
            <a:r>
              <a:rPr lang="fr-FR" altLang="fr-FR" dirty="0" err="1" smtClean="0"/>
              <a:t>objetivos</a:t>
            </a:r>
            <a:r>
              <a:rPr lang="fr-FR" altLang="fr-FR" dirty="0" smtClean="0"/>
              <a:t> y </a:t>
            </a:r>
            <a:r>
              <a:rPr lang="fr-FR" altLang="fr-FR" dirty="0" err="1" smtClean="0"/>
              <a:t>strategias</a:t>
            </a:r>
            <a:r>
              <a:rPr lang="fr-FR" altLang="fr-FR" dirty="0" smtClean="0"/>
              <a:t> ? </a:t>
            </a:r>
          </a:p>
          <a:p>
            <a:pPr marL="457200" lvl="1" indent="0" algn="just">
              <a:buNone/>
            </a:pPr>
            <a:endParaRPr lang="fr-FR" sz="800" dirty="0" smtClean="0"/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Algunas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nociones</a:t>
            </a:r>
            <a:r>
              <a:rPr lang="fr-FR" sz="2200" dirty="0" smtClean="0">
                <a:solidFill>
                  <a:schemeClr val="accent4"/>
                </a:solidFill>
              </a:rPr>
              <a:t> en los </a:t>
            </a:r>
            <a:r>
              <a:rPr lang="fr-FR" sz="2200" dirty="0" err="1" smtClean="0">
                <a:solidFill>
                  <a:schemeClr val="accent4"/>
                </a:solidFill>
              </a:rPr>
              <a:t>dictinarios</a:t>
            </a:r>
            <a:r>
              <a:rPr lang="fr-FR" sz="2200" dirty="0" smtClean="0">
                <a:solidFill>
                  <a:schemeClr val="accent4"/>
                </a:solidFill>
              </a:rPr>
              <a:t>  </a:t>
            </a:r>
          </a:p>
          <a:p>
            <a:pPr algn="just"/>
            <a:endParaRPr lang="fr-FR" sz="800" dirty="0"/>
          </a:p>
          <a:p>
            <a:pPr lvl="1" algn="just"/>
            <a:r>
              <a:rPr lang="fr-FR" dirty="0" err="1" smtClean="0"/>
              <a:t>Transicion</a:t>
            </a:r>
            <a:r>
              <a:rPr lang="fr-FR" dirty="0" smtClean="0"/>
              <a:t> : </a:t>
            </a:r>
            <a:r>
              <a:rPr lang="fr-FR" dirty="0" err="1" smtClean="0"/>
              <a:t>pasaje</a:t>
            </a:r>
            <a:r>
              <a:rPr lang="fr-FR" dirty="0" smtClean="0"/>
              <a:t> </a:t>
            </a:r>
            <a:r>
              <a:rPr lang="fr-FR" dirty="0" err="1" smtClean="0"/>
              <a:t>graduo</a:t>
            </a:r>
            <a:r>
              <a:rPr lang="fr-FR" dirty="0" smtClean="0"/>
              <a:t>, </a:t>
            </a:r>
            <a:r>
              <a:rPr lang="fr-FR" dirty="0" err="1" smtClean="0"/>
              <a:t>progresivo</a:t>
            </a:r>
            <a:r>
              <a:rPr lang="fr-FR" dirty="0" smtClean="0"/>
              <a:t> en el </a:t>
            </a:r>
            <a:r>
              <a:rPr lang="fr-FR" dirty="0" err="1" smtClean="0"/>
              <a:t>tiempo</a:t>
            </a:r>
            <a:r>
              <a:rPr lang="fr-FR" dirty="0" smtClean="0"/>
              <a:t> de un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espacial</a:t>
            </a:r>
            <a:r>
              <a:rPr lang="fr-FR" dirty="0" smtClean="0"/>
              <a:t> a </a:t>
            </a:r>
            <a:r>
              <a:rPr lang="fr-FR" dirty="0" err="1" smtClean="0"/>
              <a:t>otro</a:t>
            </a:r>
            <a:endParaRPr lang="fr-FR" dirty="0" smtClean="0"/>
          </a:p>
          <a:p>
            <a:pPr marL="457200" lvl="1" indent="0" algn="just">
              <a:buNone/>
            </a:pPr>
            <a:r>
              <a:rPr lang="fr-FR" dirty="0" err="1" smtClean="0"/>
              <a:t>Observacion</a:t>
            </a:r>
            <a:r>
              <a:rPr lang="fr-FR" dirty="0" smtClean="0"/>
              <a:t> de los limites </a:t>
            </a:r>
            <a:r>
              <a:rPr lang="fr-FR" dirty="0" err="1" smtClean="0"/>
              <a:t>maximos</a:t>
            </a:r>
            <a:r>
              <a:rPr lang="fr-FR" dirty="0" smtClean="0"/>
              <a:t> en el </a:t>
            </a:r>
            <a:r>
              <a:rPr lang="fr-FR" dirty="0" err="1" smtClean="0"/>
              <a:t>espacio</a:t>
            </a:r>
            <a:r>
              <a:rPr lang="fr-FR" dirty="0" smtClean="0"/>
              <a:t> antes y </a:t>
            </a:r>
            <a:r>
              <a:rPr lang="fr-FR" dirty="0" err="1" smtClean="0"/>
              <a:t>despues</a:t>
            </a:r>
            <a:r>
              <a:rPr lang="fr-FR" dirty="0" smtClean="0"/>
              <a:t> el </a:t>
            </a:r>
            <a:r>
              <a:rPr lang="fr-FR" dirty="0" err="1" smtClean="0"/>
              <a:t>cambio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1" algn="just"/>
            <a:endParaRPr lang="fr-FR" sz="800" dirty="0"/>
          </a:p>
        </p:txBody>
      </p:sp>
      <p:sp>
        <p:nvSpPr>
          <p:cNvPr id="7" name="Rectangle 6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demografica</a:t>
            </a:r>
            <a:r>
              <a:rPr lang="fr-FR" sz="2200" dirty="0" smtClean="0">
                <a:solidFill>
                  <a:schemeClr val="accent4"/>
                </a:solidFill>
              </a:rPr>
              <a:t> y </a:t>
            </a:r>
            <a:r>
              <a:rPr lang="fr-FR" sz="2200" dirty="0" err="1" smtClean="0">
                <a:solidFill>
                  <a:schemeClr val="accent4"/>
                </a:solidFill>
              </a:rPr>
              <a:t>proceso</a:t>
            </a:r>
            <a:r>
              <a:rPr lang="fr-FR" sz="2200" dirty="0" smtClean="0">
                <a:solidFill>
                  <a:schemeClr val="accent4"/>
                </a:solidFill>
              </a:rPr>
              <a:t> de </a:t>
            </a:r>
            <a:r>
              <a:rPr lang="fr-FR" sz="2200" dirty="0" err="1" smtClean="0">
                <a:solidFill>
                  <a:schemeClr val="accent4"/>
                </a:solidFill>
              </a:rPr>
              <a:t>urbanizacion</a:t>
            </a:r>
            <a:endParaRPr lang="fr-FR" sz="2200" dirty="0" smtClean="0">
              <a:solidFill>
                <a:schemeClr val="accent4"/>
              </a:solidFill>
            </a:endParaRPr>
          </a:p>
          <a:p>
            <a:pPr algn="just"/>
            <a:endParaRPr lang="fr-FR" sz="1000" dirty="0"/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7115133"/>
              </p:ext>
            </p:extLst>
          </p:nvPr>
        </p:nvGraphicFramePr>
        <p:xfrm>
          <a:off x="1187624" y="1484784"/>
          <a:ext cx="5754919" cy="4457112"/>
        </p:xfrm>
        <a:graphic>
          <a:graphicData uri="http://schemas.openxmlformats.org/presentationml/2006/ole">
            <p:oleObj spid="_x0000_s4111" r:id="rId9" imgW="4178808" imgH="6451092" progId="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demografica</a:t>
            </a:r>
            <a:r>
              <a:rPr lang="fr-FR" sz="2200" dirty="0" smtClean="0">
                <a:solidFill>
                  <a:schemeClr val="accent4"/>
                </a:solidFill>
              </a:rPr>
              <a:t> y </a:t>
            </a:r>
            <a:r>
              <a:rPr lang="fr-FR" sz="2200" dirty="0" err="1" smtClean="0">
                <a:solidFill>
                  <a:schemeClr val="accent4"/>
                </a:solidFill>
              </a:rPr>
              <a:t>proceso</a:t>
            </a:r>
            <a:r>
              <a:rPr lang="fr-FR" sz="2200" dirty="0" smtClean="0">
                <a:solidFill>
                  <a:schemeClr val="accent4"/>
                </a:solidFill>
              </a:rPr>
              <a:t> de </a:t>
            </a:r>
            <a:r>
              <a:rPr lang="fr-FR" sz="2200" dirty="0" err="1" smtClean="0">
                <a:solidFill>
                  <a:schemeClr val="accent4"/>
                </a:solidFill>
              </a:rPr>
              <a:t>urbanizacion</a:t>
            </a:r>
            <a:endParaRPr lang="fr-FR" sz="2200" dirty="0" smtClean="0">
              <a:solidFill>
                <a:schemeClr val="accent4"/>
              </a:solidFill>
            </a:endParaRPr>
          </a:p>
          <a:p>
            <a:pPr algn="just"/>
            <a:endParaRPr lang="fr-FR" sz="1000" dirty="0"/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5900655"/>
              </p:ext>
            </p:extLst>
          </p:nvPr>
        </p:nvGraphicFramePr>
        <p:xfrm>
          <a:off x="254868" y="1484784"/>
          <a:ext cx="7197452" cy="4562135"/>
        </p:xfrm>
        <a:graphic>
          <a:graphicData uri="http://schemas.openxmlformats.org/presentationml/2006/ole">
            <p:oleObj spid="_x0000_s3085" name="Image" r:id="rId9" imgW="10972800" imgH="14630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136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83568" y="116632"/>
            <a:ext cx="781807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endParaRPr lang="fr-FR" sz="30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Algunas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nociones</a:t>
            </a:r>
            <a:r>
              <a:rPr lang="fr-FR" sz="2200" dirty="0" smtClean="0">
                <a:solidFill>
                  <a:schemeClr val="accent4"/>
                </a:solidFill>
              </a:rPr>
              <a:t> en los </a:t>
            </a:r>
            <a:r>
              <a:rPr lang="fr-FR" sz="2200" dirty="0" err="1" smtClean="0">
                <a:solidFill>
                  <a:schemeClr val="accent4"/>
                </a:solidFill>
              </a:rPr>
              <a:t>dictinarios</a:t>
            </a:r>
            <a:r>
              <a:rPr lang="fr-FR" sz="2200" dirty="0" smtClean="0">
                <a:solidFill>
                  <a:schemeClr val="accent4"/>
                </a:solidFill>
              </a:rPr>
              <a:t>  </a:t>
            </a:r>
          </a:p>
          <a:p>
            <a:pPr algn="just"/>
            <a:endParaRPr lang="fr-FR" sz="800" dirty="0"/>
          </a:p>
          <a:p>
            <a:pPr lvl="1" algn="just"/>
            <a:r>
              <a:rPr lang="fr-FR" dirty="0" err="1" smtClean="0"/>
              <a:t>Transicion</a:t>
            </a:r>
            <a:r>
              <a:rPr lang="fr-FR" dirty="0" smtClean="0"/>
              <a:t> : </a:t>
            </a:r>
            <a:r>
              <a:rPr lang="fr-FR" dirty="0" err="1" smtClean="0"/>
              <a:t>pasaje</a:t>
            </a:r>
            <a:r>
              <a:rPr lang="fr-FR" dirty="0" smtClean="0"/>
              <a:t> </a:t>
            </a:r>
            <a:r>
              <a:rPr lang="fr-FR" dirty="0" err="1" smtClean="0"/>
              <a:t>graduo</a:t>
            </a:r>
            <a:r>
              <a:rPr lang="fr-FR" dirty="0" smtClean="0"/>
              <a:t>, </a:t>
            </a:r>
            <a:r>
              <a:rPr lang="fr-FR" dirty="0" err="1" smtClean="0"/>
              <a:t>progresivo</a:t>
            </a:r>
            <a:r>
              <a:rPr lang="fr-FR" dirty="0" smtClean="0"/>
              <a:t> en el </a:t>
            </a:r>
            <a:r>
              <a:rPr lang="fr-FR" dirty="0" err="1" smtClean="0"/>
              <a:t>tiempo</a:t>
            </a:r>
            <a:r>
              <a:rPr lang="fr-FR" dirty="0" smtClean="0"/>
              <a:t> de un </a:t>
            </a:r>
            <a:r>
              <a:rPr lang="fr-FR" dirty="0" err="1" smtClean="0"/>
              <a:t>sistema</a:t>
            </a:r>
            <a:r>
              <a:rPr lang="fr-FR" dirty="0" smtClean="0"/>
              <a:t> </a:t>
            </a:r>
            <a:r>
              <a:rPr lang="fr-FR" dirty="0" err="1" smtClean="0"/>
              <a:t>espacial</a:t>
            </a:r>
            <a:r>
              <a:rPr lang="fr-FR" dirty="0" smtClean="0"/>
              <a:t> a </a:t>
            </a:r>
            <a:r>
              <a:rPr lang="fr-FR" dirty="0" err="1" smtClean="0"/>
              <a:t>otro</a:t>
            </a:r>
            <a:endParaRPr lang="fr-FR" dirty="0" smtClean="0"/>
          </a:p>
          <a:p>
            <a:pPr marL="457200" lvl="1" indent="0" algn="just">
              <a:buNone/>
            </a:pPr>
            <a:r>
              <a:rPr lang="fr-FR" dirty="0" err="1" smtClean="0"/>
              <a:t>Observacion</a:t>
            </a:r>
            <a:r>
              <a:rPr lang="fr-FR" dirty="0" smtClean="0"/>
              <a:t> de los limites </a:t>
            </a:r>
            <a:r>
              <a:rPr lang="fr-FR" dirty="0" err="1" smtClean="0"/>
              <a:t>maximos</a:t>
            </a:r>
            <a:r>
              <a:rPr lang="fr-FR" dirty="0" smtClean="0"/>
              <a:t> en el </a:t>
            </a:r>
            <a:r>
              <a:rPr lang="fr-FR" dirty="0" err="1" smtClean="0"/>
              <a:t>espacio</a:t>
            </a:r>
            <a:r>
              <a:rPr lang="fr-FR" dirty="0" smtClean="0"/>
              <a:t> antes y </a:t>
            </a:r>
            <a:r>
              <a:rPr lang="fr-FR" dirty="0" err="1" smtClean="0"/>
              <a:t>despues</a:t>
            </a:r>
            <a:r>
              <a:rPr lang="fr-FR" dirty="0" smtClean="0"/>
              <a:t> el </a:t>
            </a:r>
            <a:r>
              <a:rPr lang="fr-FR" dirty="0" err="1" smtClean="0"/>
              <a:t>cambio</a:t>
            </a:r>
            <a:endParaRPr lang="fr-FR" dirty="0" smtClean="0"/>
          </a:p>
          <a:p>
            <a:pPr lvl="1" algn="just"/>
            <a:endParaRPr lang="fr-FR" sz="800" dirty="0" smtClean="0"/>
          </a:p>
          <a:p>
            <a:pPr lvl="1" algn="just"/>
            <a:r>
              <a:rPr lang="fr-FR" dirty="0" err="1" smtClean="0"/>
              <a:t>Cambio</a:t>
            </a:r>
            <a:r>
              <a:rPr lang="fr-FR" dirty="0" smtClean="0"/>
              <a:t> / (</a:t>
            </a:r>
            <a:r>
              <a:rPr lang="fr-FR" dirty="0"/>
              <a:t>R)</a:t>
            </a:r>
            <a:r>
              <a:rPr lang="fr-FR" dirty="0" err="1"/>
              <a:t>Evolucion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nociones</a:t>
            </a:r>
            <a:r>
              <a:rPr lang="fr-FR" dirty="0"/>
              <a:t> </a:t>
            </a:r>
            <a:r>
              <a:rPr lang="fr-FR" dirty="0" err="1"/>
              <a:t>timas</a:t>
            </a:r>
            <a:r>
              <a:rPr lang="fr-FR" dirty="0"/>
              <a:t> y </a:t>
            </a:r>
            <a:r>
              <a:rPr lang="fr-FR" dirty="0" err="1" smtClean="0"/>
              <a:t>ambiguas</a:t>
            </a:r>
            <a:r>
              <a:rPr lang="fr-FR" dirty="0" smtClean="0"/>
              <a:t> </a:t>
            </a:r>
          </a:p>
          <a:p>
            <a:pPr lvl="1" algn="just"/>
            <a:endParaRPr lang="fr-FR" sz="800" dirty="0"/>
          </a:p>
          <a:p>
            <a:pPr lvl="1" algn="just"/>
            <a:r>
              <a:rPr lang="fr-FR" dirty="0" err="1"/>
              <a:t>Mutacion</a:t>
            </a:r>
            <a:r>
              <a:rPr lang="fr-FR" dirty="0"/>
              <a:t> : </a:t>
            </a:r>
            <a:r>
              <a:rPr lang="fr-FR" dirty="0" err="1"/>
              <a:t>pasaje</a:t>
            </a:r>
            <a:r>
              <a:rPr lang="fr-FR" dirty="0"/>
              <a:t> mas </a:t>
            </a:r>
            <a:r>
              <a:rPr lang="fr-FR" dirty="0" err="1"/>
              <a:t>brusco</a:t>
            </a:r>
            <a:r>
              <a:rPr lang="fr-FR" dirty="0"/>
              <a:t>, </a:t>
            </a:r>
            <a:r>
              <a:rPr lang="fr-FR" dirty="0" err="1"/>
              <a:t>profundo</a:t>
            </a:r>
            <a:r>
              <a:rPr lang="fr-FR" dirty="0"/>
              <a:t> en el </a:t>
            </a:r>
            <a:r>
              <a:rPr lang="fr-FR" dirty="0" err="1"/>
              <a:t>tiempo</a:t>
            </a:r>
            <a:r>
              <a:rPr lang="fr-FR" dirty="0"/>
              <a:t> de un </a:t>
            </a:r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espacial</a:t>
            </a:r>
            <a:r>
              <a:rPr lang="fr-FR" dirty="0"/>
              <a:t> a </a:t>
            </a:r>
            <a:r>
              <a:rPr lang="fr-FR" dirty="0" err="1" smtClean="0"/>
              <a:t>otro</a:t>
            </a:r>
            <a:endParaRPr lang="fr-FR" dirty="0" smtClean="0"/>
          </a:p>
          <a:p>
            <a:pPr lvl="1" algn="just"/>
            <a:endParaRPr lang="fr-FR" dirty="0"/>
          </a:p>
          <a:p>
            <a:pPr lvl="1" algn="just"/>
            <a:r>
              <a:rPr lang="fr-FR" b="1" i="1" dirty="0" err="1"/>
              <a:t>Dinamica</a:t>
            </a:r>
            <a:r>
              <a:rPr lang="fr-FR" dirty="0"/>
              <a:t> : </a:t>
            </a:r>
            <a:r>
              <a:rPr lang="es-ES" dirty="0"/>
              <a:t>cambio / evolución en curso, capacidad para cambiar / evolucionar en e</a:t>
            </a:r>
            <a:r>
              <a:rPr lang="fr-FR" dirty="0"/>
              <a:t>l </a:t>
            </a:r>
            <a:r>
              <a:rPr lang="es-ES" dirty="0"/>
              <a:t>tiempo de las estructuras espaciales, y de las de los actores y sus interrelaciones</a:t>
            </a:r>
            <a:endParaRPr lang="fr-FR" dirty="0"/>
          </a:p>
          <a:p>
            <a:pPr marL="457200" lvl="1" indent="0" algn="just">
              <a:buNone/>
            </a:pP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positiva (</a:t>
            </a:r>
            <a:r>
              <a:rPr lang="fr-FR" dirty="0" err="1"/>
              <a:t>crecimiento</a:t>
            </a:r>
            <a:r>
              <a:rPr lang="fr-FR" dirty="0"/>
              <a:t>) o </a:t>
            </a:r>
            <a:r>
              <a:rPr lang="fr-FR" dirty="0" err="1"/>
              <a:t>negativa</a:t>
            </a:r>
            <a:r>
              <a:rPr lang="fr-FR" dirty="0"/>
              <a:t> (</a:t>
            </a:r>
            <a:r>
              <a:rPr lang="fr-FR" dirty="0" err="1"/>
              <a:t>crisis</a:t>
            </a:r>
            <a:r>
              <a:rPr lang="fr-FR" dirty="0"/>
              <a:t>) </a:t>
            </a:r>
          </a:p>
          <a:p>
            <a:pPr lvl="1" algn="just"/>
            <a:endParaRPr lang="fr-FR" sz="800" dirty="0"/>
          </a:p>
        </p:txBody>
      </p:sp>
      <p:sp>
        <p:nvSpPr>
          <p:cNvPr id="7" name="Rectangle 6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err="1" smtClean="0">
                <a:solidFill>
                  <a:schemeClr val="accent4"/>
                </a:solidFill>
              </a:rPr>
              <a:t>Transicion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ecologica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por</a:t>
            </a:r>
            <a:r>
              <a:rPr lang="fr-FR" sz="2200" dirty="0" smtClean="0">
                <a:solidFill>
                  <a:schemeClr val="accent4"/>
                </a:solidFill>
              </a:rPr>
              <a:t> el </a:t>
            </a:r>
            <a:r>
              <a:rPr lang="fr-FR" sz="2200" dirty="0" err="1" smtClean="0">
                <a:solidFill>
                  <a:schemeClr val="accent4"/>
                </a:solidFill>
              </a:rPr>
              <a:t>gobierno</a:t>
            </a:r>
            <a:r>
              <a:rPr lang="fr-FR" sz="2200" dirty="0" smtClean="0">
                <a:solidFill>
                  <a:schemeClr val="accent4"/>
                </a:solidFill>
              </a:rPr>
              <a:t> </a:t>
            </a:r>
            <a:r>
              <a:rPr lang="fr-FR" sz="2200" dirty="0" err="1" smtClean="0">
                <a:solidFill>
                  <a:schemeClr val="accent4"/>
                </a:solidFill>
              </a:rPr>
              <a:t>frances</a:t>
            </a:r>
            <a:endParaRPr lang="fr-FR" sz="1000" dirty="0"/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es-ES" i="1" dirty="0" smtClean="0"/>
              <a:t>Al</a:t>
            </a:r>
            <a:r>
              <a:rPr lang="es-ES" i="1" dirty="0"/>
              <a:t> </a:t>
            </a:r>
            <a:r>
              <a:rPr lang="es-ES" i="1" dirty="0" smtClean="0"/>
              <a:t>pasaje</a:t>
            </a:r>
            <a:r>
              <a:rPr lang="es-ES" i="1" dirty="0"/>
              <a:t> </a:t>
            </a:r>
            <a:r>
              <a:rPr lang="es-ES" i="1" dirty="0" smtClean="0"/>
              <a:t>del modelo actual</a:t>
            </a:r>
            <a:r>
              <a:rPr lang="es-ES" i="1" dirty="0"/>
              <a:t> de </a:t>
            </a:r>
            <a:r>
              <a:rPr lang="es-ES" i="1" dirty="0" err="1" smtClean="0"/>
              <a:t>produción</a:t>
            </a:r>
            <a:r>
              <a:rPr lang="es-ES" i="1" dirty="0"/>
              <a:t> y </a:t>
            </a:r>
            <a:r>
              <a:rPr lang="es-ES" i="1" dirty="0" smtClean="0"/>
              <a:t>de consumo</a:t>
            </a:r>
            <a:r>
              <a:rPr lang="es-ES" i="1" dirty="0"/>
              <a:t> a </a:t>
            </a:r>
            <a:r>
              <a:rPr lang="es-ES" i="1" dirty="0" smtClean="0"/>
              <a:t>un modelo todo</a:t>
            </a:r>
            <a:r>
              <a:rPr lang="es-ES" i="1" dirty="0"/>
              <a:t> más ecológico</a:t>
            </a:r>
            <a:r>
              <a:rPr lang="es-ES" i="1" dirty="0" smtClean="0"/>
              <a:t>, a </a:t>
            </a:r>
            <a:r>
              <a:rPr lang="es-ES" i="1" dirty="0"/>
              <a:t>un cambio de </a:t>
            </a:r>
            <a:r>
              <a:rPr lang="es-ES" i="1" dirty="0" smtClean="0"/>
              <a:t>modelo económico</a:t>
            </a:r>
            <a:r>
              <a:rPr lang="es-ES" i="1" dirty="0"/>
              <a:t> </a:t>
            </a:r>
            <a:r>
              <a:rPr lang="es-ES" i="1" dirty="0" smtClean="0"/>
              <a:t>y social, que</a:t>
            </a:r>
            <a:r>
              <a:rPr lang="es-ES" i="1" dirty="0"/>
              <a:t> </a:t>
            </a:r>
            <a:r>
              <a:rPr lang="es-ES" i="1" dirty="0" smtClean="0"/>
              <a:t>transformará</a:t>
            </a:r>
            <a:r>
              <a:rPr lang="es-ES" i="1" dirty="0"/>
              <a:t> </a:t>
            </a:r>
            <a:r>
              <a:rPr lang="es-ES" i="1" dirty="0" smtClean="0"/>
              <a:t>a fondo nuestras</a:t>
            </a:r>
            <a:r>
              <a:rPr lang="es-ES" i="1" dirty="0"/>
              <a:t> maneras de </a:t>
            </a:r>
            <a:r>
              <a:rPr lang="es-ES" i="1" dirty="0" smtClean="0"/>
              <a:t>consumir, producir</a:t>
            </a:r>
            <a:r>
              <a:rPr lang="es-ES" i="1" dirty="0"/>
              <a:t>, trabajar </a:t>
            </a:r>
            <a:r>
              <a:rPr lang="es-ES" i="1" dirty="0" smtClean="0"/>
              <a:t>y vivir</a:t>
            </a:r>
            <a:r>
              <a:rPr lang="es-ES" i="1" dirty="0"/>
              <a:t> </a:t>
            </a:r>
            <a:r>
              <a:rPr lang="es-ES" i="1" dirty="0" smtClean="0"/>
              <a:t>juntos. </a:t>
            </a:r>
          </a:p>
          <a:p>
            <a:pPr marL="457200" lvl="1" indent="0" algn="just">
              <a:buNone/>
            </a:pPr>
            <a:r>
              <a:rPr lang="es-ES" sz="1400" i="1" dirty="0" smtClean="0"/>
              <a:t>     </a:t>
            </a:r>
            <a:r>
              <a:rPr lang="es-ES" sz="1400" dirty="0" smtClean="0"/>
              <a:t>(Ministerio del medioambiental, 2014)</a:t>
            </a:r>
          </a:p>
          <a:p>
            <a:pPr marL="457200" lvl="1" indent="0">
              <a:buNone/>
            </a:pPr>
            <a:endParaRPr lang="es-ES" sz="800" dirty="0" smtClean="0"/>
          </a:p>
          <a:p>
            <a:pPr lvl="1"/>
            <a:r>
              <a:rPr lang="es-ES" dirty="0" smtClean="0"/>
              <a:t>Puede</a:t>
            </a:r>
            <a:r>
              <a:rPr lang="es-ES" dirty="0"/>
              <a:t> declinarse </a:t>
            </a:r>
            <a:r>
              <a:rPr lang="es-ES" dirty="0" smtClean="0"/>
              <a:t>en varias</a:t>
            </a:r>
            <a:r>
              <a:rPr lang="es-ES" dirty="0"/>
              <a:t> </a:t>
            </a:r>
            <a:r>
              <a:rPr lang="es-ES" dirty="0" smtClean="0"/>
              <a:t>obras</a:t>
            </a:r>
            <a:r>
              <a:rPr lang="es-ES" dirty="0"/>
              <a:t> </a:t>
            </a:r>
            <a:r>
              <a:rPr lang="es-ES" dirty="0" smtClean="0"/>
              <a:t>:</a:t>
            </a:r>
            <a:r>
              <a:rPr lang="es-ES" dirty="0"/>
              <a:t> </a:t>
            </a:r>
            <a:br>
              <a:rPr lang="es-ES" dirty="0"/>
            </a:br>
            <a:r>
              <a:rPr lang="es-ES" dirty="0" smtClean="0"/>
              <a:t>- transición alimentaria (circuitos</a:t>
            </a:r>
            <a:r>
              <a:rPr lang="es-ES" dirty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cortos, agricultura</a:t>
            </a:r>
            <a:r>
              <a:rPr lang="es-ES" dirty="0"/>
              <a:t> </a:t>
            </a:r>
            <a:r>
              <a:rPr lang="es-ES" dirty="0" err="1" smtClean="0"/>
              <a:t>organica</a:t>
            </a:r>
            <a:r>
              <a:rPr lang="es-ES" dirty="0" smtClean="0"/>
              <a:t>,</a:t>
            </a:r>
            <a:r>
              <a:rPr lang="es-ES" dirty="0"/>
              <a:t> </a:t>
            </a:r>
            <a:r>
              <a:rPr lang="es-ES" dirty="0" smtClean="0"/>
              <a:t>agro-</a:t>
            </a:r>
            <a:br>
              <a:rPr lang="es-ES" dirty="0" smtClean="0"/>
            </a:br>
            <a:r>
              <a:rPr lang="es-ES" dirty="0" err="1" smtClean="0"/>
              <a:t>ecologia</a:t>
            </a:r>
            <a:r>
              <a:rPr lang="es-ES" dirty="0" smtClean="0"/>
              <a:t>…)</a:t>
            </a:r>
            <a:r>
              <a:rPr lang="es-ES" dirty="0"/>
              <a:t> . </a:t>
            </a:r>
            <a:br>
              <a:rPr lang="es-ES" dirty="0"/>
            </a:br>
            <a:r>
              <a:rPr lang="es-ES" dirty="0" smtClean="0"/>
              <a:t>- transición</a:t>
            </a:r>
            <a:r>
              <a:rPr lang="es-ES" dirty="0"/>
              <a:t> energética </a:t>
            </a:r>
            <a:r>
              <a:rPr lang="es-ES" dirty="0" smtClean="0"/>
              <a:t>(energías</a:t>
            </a:r>
            <a:r>
              <a:rPr lang="es-ES" dirty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renovables, movilidades dulces…)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 err="1" smtClean="0"/>
              <a:t>transicion</a:t>
            </a:r>
            <a:r>
              <a:rPr lang="fr-FR" dirty="0" smtClean="0"/>
              <a:t> </a:t>
            </a:r>
            <a:r>
              <a:rPr lang="fr-FR" dirty="0" err="1" smtClean="0"/>
              <a:t>urbanistica</a:t>
            </a:r>
            <a:r>
              <a:rPr lang="fr-FR" dirty="0" smtClean="0"/>
              <a:t> (</a:t>
            </a:r>
            <a:r>
              <a:rPr lang="fr-FR" dirty="0" err="1" smtClean="0"/>
              <a:t>nuevo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urbanismo</a:t>
            </a:r>
            <a:r>
              <a:rPr lang="fr-FR" dirty="0" smtClean="0"/>
              <a:t>…)</a:t>
            </a:r>
            <a:br>
              <a:rPr lang="fr-FR" dirty="0" smtClean="0"/>
            </a:br>
            <a:r>
              <a:rPr lang="fr-FR" dirty="0" smtClean="0"/>
              <a:t>- etc…</a:t>
            </a:r>
            <a:endParaRPr lang="es-ES" dirty="0" smtClean="0"/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se-magazine.com/photo/art/grande/6060078-9042385.jpg?v=138485055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14" b="10479"/>
          <a:stretch/>
        </p:blipFill>
        <p:spPr bwMode="auto">
          <a:xfrm>
            <a:off x="4355976" y="3175198"/>
            <a:ext cx="4655011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  <p:sp>
        <p:nvSpPr>
          <p:cNvPr id="16" name="Rectangle 15"/>
          <p:cNvSpPr/>
          <p:nvPr/>
        </p:nvSpPr>
        <p:spPr>
          <a:xfrm>
            <a:off x="1187624" y="6239053"/>
            <a:ext cx="5904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2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2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2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2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2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200" dirty="0">
              <a:solidFill>
                <a:srgbClr val="01010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0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 txBox="1">
            <a:spLocks/>
          </p:cNvSpPr>
          <p:nvPr/>
        </p:nvSpPr>
        <p:spPr>
          <a:xfrm>
            <a:off x="241176" y="980728"/>
            <a:ext cx="692311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>
                <a:solidFill>
                  <a:schemeClr val="accent4"/>
                </a:solidFill>
              </a:rPr>
              <a:t>El </a:t>
            </a:r>
            <a:r>
              <a:rPr lang="fr-FR" sz="2200" dirty="0" err="1">
                <a:solidFill>
                  <a:schemeClr val="accent4"/>
                </a:solidFill>
              </a:rPr>
              <a:t>camino</a:t>
            </a:r>
            <a:r>
              <a:rPr lang="fr-FR" sz="2200" dirty="0">
                <a:solidFill>
                  <a:schemeClr val="accent4"/>
                </a:solidFill>
              </a:rPr>
              <a:t> de la </a:t>
            </a:r>
            <a:r>
              <a:rPr lang="fr-FR" sz="2200" dirty="0" err="1">
                <a:solidFill>
                  <a:schemeClr val="accent4"/>
                </a:solidFill>
              </a:rPr>
              <a:t>transicion</a:t>
            </a:r>
            <a:r>
              <a:rPr lang="fr-FR" sz="2200" dirty="0">
                <a:solidFill>
                  <a:schemeClr val="accent4"/>
                </a:solidFill>
              </a:rPr>
              <a:t> </a:t>
            </a:r>
            <a:r>
              <a:rPr lang="fr-FR" sz="2200" dirty="0" smtClean="0">
                <a:solidFill>
                  <a:schemeClr val="accent4"/>
                </a:solidFill>
              </a:rPr>
              <a:t>socio-</a:t>
            </a:r>
            <a:r>
              <a:rPr lang="fr-FR" sz="2200" dirty="0" err="1" smtClean="0">
                <a:solidFill>
                  <a:schemeClr val="accent4"/>
                </a:solidFill>
              </a:rPr>
              <a:t>ecologica</a:t>
            </a:r>
            <a:endParaRPr lang="fr-FR" sz="1000" dirty="0"/>
          </a:p>
          <a:p>
            <a:pPr marL="45720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err="1" smtClean="0"/>
              <a:t>Analisar</a:t>
            </a:r>
            <a:r>
              <a:rPr lang="fr-FR" dirty="0" smtClean="0"/>
              <a:t> los </a:t>
            </a:r>
            <a:r>
              <a:rPr lang="fr-FR" dirty="0" err="1"/>
              <a:t>procesos</a:t>
            </a:r>
            <a:r>
              <a:rPr lang="fr-FR" dirty="0"/>
              <a:t> </a:t>
            </a:r>
            <a:r>
              <a:rPr lang="fr-FR" dirty="0" smtClean="0"/>
              <a:t>y las </a:t>
            </a:r>
            <a:r>
              <a:rPr lang="fr-FR" dirty="0" err="1" smtClean="0"/>
              <a:t>dinamicas</a:t>
            </a:r>
            <a:r>
              <a:rPr lang="fr-FR" dirty="0" smtClean="0"/>
              <a:t> de </a:t>
            </a:r>
            <a:r>
              <a:rPr lang="fr-FR" dirty="0" err="1"/>
              <a:t>transicion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/>
              <a:t>relaciones</a:t>
            </a:r>
            <a:r>
              <a:rPr lang="fr-FR" dirty="0" smtClean="0"/>
              <a:t> / </a:t>
            </a:r>
            <a:r>
              <a:rPr lang="fr-FR" dirty="0" err="1" smtClean="0"/>
              <a:t>interaciones</a:t>
            </a:r>
            <a:r>
              <a:rPr lang="fr-FR" dirty="0" smtClean="0"/>
              <a:t> </a:t>
            </a:r>
            <a:r>
              <a:rPr lang="fr-FR" dirty="0" err="1"/>
              <a:t>espaciales</a:t>
            </a:r>
            <a:r>
              <a:rPr lang="fr-FR" dirty="0"/>
              <a:t> </a:t>
            </a:r>
            <a:r>
              <a:rPr lang="fr-FR" dirty="0" err="1" smtClean="0"/>
              <a:t>sociedades</a:t>
            </a:r>
            <a:r>
              <a:rPr lang="fr-FR" dirty="0" smtClean="0"/>
              <a:t> </a:t>
            </a:r>
            <a:r>
              <a:rPr lang="fr-FR" dirty="0" err="1" smtClean="0"/>
              <a:t>humanas</a:t>
            </a:r>
            <a:r>
              <a:rPr lang="fr-FR" dirty="0" smtClean="0"/>
              <a:t> – </a:t>
            </a:r>
            <a:r>
              <a:rPr lang="fr-FR" dirty="0" err="1" smtClean="0"/>
              <a:t>medioambientes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dirty="0" err="1"/>
              <a:t>naturales</a:t>
            </a:r>
            <a:r>
              <a:rPr lang="fr-FR" dirty="0"/>
              <a:t> »</a:t>
            </a:r>
          </a:p>
          <a:p>
            <a:pPr marL="457200" lvl="1" indent="0" algn="just">
              <a:buNone/>
            </a:pPr>
            <a:endParaRPr lang="fr-FR" sz="800" dirty="0" smtClean="0"/>
          </a:p>
          <a:p>
            <a:pPr marL="457200" lvl="1" indent="0" algn="just">
              <a:buNone/>
            </a:pPr>
            <a:r>
              <a:rPr lang="fr-FR" dirty="0">
                <a:latin typeface="Wingdings 3" panose="05040102010807070707" pitchFamily="18" charset="2"/>
              </a:rPr>
              <a:t>A</a:t>
            </a:r>
            <a:r>
              <a:rPr lang="fr-FR" dirty="0"/>
              <a:t> </a:t>
            </a:r>
            <a:r>
              <a:rPr lang="fr-FR" dirty="0" err="1"/>
              <a:t>dimensiones</a:t>
            </a:r>
            <a:r>
              <a:rPr lang="fr-FR" dirty="0"/>
              <a:t> </a:t>
            </a:r>
            <a:r>
              <a:rPr lang="fr-FR" dirty="0" err="1"/>
              <a:t>ecologicas</a:t>
            </a:r>
            <a:r>
              <a:rPr lang="fr-FR" dirty="0"/>
              <a:t> =&gt; </a:t>
            </a:r>
            <a:r>
              <a:rPr lang="fr-FR" b="1" i="1" dirty="0" err="1"/>
              <a:t>ecosistema</a:t>
            </a:r>
            <a:endParaRPr lang="fr-FR" b="1" i="1" dirty="0"/>
          </a:p>
          <a:p>
            <a:pPr marL="457200" lvl="1" indent="0" algn="just">
              <a:buNone/>
            </a:pP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functiona</a:t>
            </a:r>
            <a:r>
              <a:rPr lang="fr-FR" dirty="0"/>
              <a:t> el medio </a:t>
            </a:r>
            <a:r>
              <a:rPr lang="fr-FR" dirty="0" err="1"/>
              <a:t>ambiente</a:t>
            </a:r>
            <a:r>
              <a:rPr lang="fr-FR" dirty="0"/>
              <a:t>, los </a:t>
            </a:r>
            <a:r>
              <a:rPr lang="fr-FR" dirty="0" err="1"/>
              <a:t>paisajes</a:t>
            </a:r>
            <a:r>
              <a:rPr lang="fr-FR" dirty="0"/>
              <a:t>, las </a:t>
            </a:r>
            <a:r>
              <a:rPr lang="fr-FR" dirty="0" err="1"/>
              <a:t>recursos</a:t>
            </a:r>
            <a:r>
              <a:rPr lang="fr-FR" dirty="0"/>
              <a:t>, que typos de </a:t>
            </a:r>
            <a:r>
              <a:rPr lang="fr-FR" dirty="0" err="1"/>
              <a:t>practicas</a:t>
            </a:r>
            <a:r>
              <a:rPr lang="fr-FR" dirty="0"/>
              <a:t>,…)</a:t>
            </a:r>
          </a:p>
          <a:p>
            <a:pPr marL="457200" lvl="1" indent="0">
              <a:buNone/>
            </a:pPr>
            <a:endParaRPr lang="fr-FR" sz="800" dirty="0">
              <a:latin typeface="Wingdings 3" panose="05040102010807070707" pitchFamily="18" charset="2"/>
            </a:endParaRPr>
          </a:p>
          <a:p>
            <a:pPr marL="457200" lvl="1" indent="0">
              <a:buNone/>
            </a:pPr>
            <a:r>
              <a:rPr lang="fr-FR" dirty="0">
                <a:latin typeface="Wingdings 3" panose="05040102010807070707" pitchFamily="18" charset="2"/>
              </a:rPr>
              <a:t>A</a:t>
            </a:r>
            <a:r>
              <a:rPr lang="fr-FR" dirty="0"/>
              <a:t> </a:t>
            </a:r>
            <a:r>
              <a:rPr lang="fr-FR" dirty="0" err="1"/>
              <a:t>dimensiones</a:t>
            </a:r>
            <a:r>
              <a:rPr lang="fr-FR" dirty="0"/>
              <a:t> </a:t>
            </a:r>
            <a:r>
              <a:rPr lang="fr-FR" dirty="0" err="1"/>
              <a:t>humanas</a:t>
            </a:r>
            <a:r>
              <a:rPr lang="fr-FR" dirty="0"/>
              <a:t> =&gt; </a:t>
            </a:r>
            <a:r>
              <a:rPr lang="fr-FR" b="1" i="1" dirty="0" err="1"/>
              <a:t>sociosistema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r>
              <a:rPr lang="fr-FR" dirty="0"/>
              <a:t>- </a:t>
            </a:r>
            <a:r>
              <a:rPr lang="fr-FR" dirty="0" err="1"/>
              <a:t>economicas</a:t>
            </a:r>
            <a:r>
              <a:rPr lang="fr-FR" dirty="0"/>
              <a:t> (que typos de </a:t>
            </a:r>
            <a:r>
              <a:rPr lang="fr-FR" dirty="0" err="1"/>
              <a:t>sectores</a:t>
            </a:r>
            <a:r>
              <a:rPr lang="fr-FR" dirty="0"/>
              <a:t>, de </a:t>
            </a:r>
            <a:r>
              <a:rPr lang="fr-FR" dirty="0" err="1"/>
              <a:t>cambios</a:t>
            </a:r>
            <a:r>
              <a:rPr lang="fr-FR" dirty="0"/>
              <a:t>…)</a:t>
            </a:r>
          </a:p>
          <a:p>
            <a:pPr marL="457200" lvl="1" indent="0">
              <a:buNone/>
            </a:pPr>
            <a:r>
              <a:rPr lang="fr-FR" dirty="0"/>
              <a:t>- sociales (que son los </a:t>
            </a:r>
            <a:r>
              <a:rPr lang="fr-FR" dirty="0" err="1"/>
              <a:t>actores</a:t>
            </a:r>
            <a:r>
              <a:rPr lang="fr-FR" dirty="0"/>
              <a:t> </a:t>
            </a:r>
            <a:r>
              <a:rPr lang="fr-FR" dirty="0" err="1"/>
              <a:t>participan</a:t>
            </a:r>
            <a:r>
              <a:rPr lang="fr-FR" dirty="0"/>
              <a:t>, </a:t>
            </a:r>
            <a:r>
              <a:rPr lang="fr-FR" dirty="0" err="1"/>
              <a:t>cuales</a:t>
            </a:r>
            <a:r>
              <a:rPr lang="fr-FR" dirty="0"/>
              <a:t> </a:t>
            </a:r>
            <a:r>
              <a:rPr lang="fr-FR" dirty="0" err="1"/>
              <a:t>interaciones</a:t>
            </a:r>
            <a:r>
              <a:rPr lang="fr-FR" dirty="0"/>
              <a:t> (</a:t>
            </a:r>
            <a:r>
              <a:rPr lang="fr-FR" dirty="0" err="1"/>
              <a:t>negociaciones</a:t>
            </a:r>
            <a:r>
              <a:rPr lang="fr-FR" dirty="0"/>
              <a:t> ? </a:t>
            </a:r>
            <a:r>
              <a:rPr lang="fr-FR" dirty="0" err="1"/>
              <a:t>conflictos</a:t>
            </a:r>
            <a:r>
              <a:rPr lang="fr-FR" dirty="0"/>
              <a:t> ? )</a:t>
            </a:r>
          </a:p>
          <a:p>
            <a:pPr marL="457200" lvl="1" indent="0">
              <a:buNone/>
            </a:pPr>
            <a:r>
              <a:rPr lang="fr-FR" dirty="0"/>
              <a:t>- </a:t>
            </a:r>
            <a:r>
              <a:rPr lang="fr-FR" dirty="0" err="1"/>
              <a:t>politicas</a:t>
            </a:r>
            <a:r>
              <a:rPr lang="fr-FR" dirty="0"/>
              <a:t> (que forma de </a:t>
            </a:r>
            <a:r>
              <a:rPr lang="fr-FR" dirty="0" err="1"/>
              <a:t>gobernancia</a:t>
            </a:r>
            <a:r>
              <a:rPr lang="fr-FR" dirty="0"/>
              <a:t> entre </a:t>
            </a:r>
            <a:r>
              <a:rPr lang="fr-FR" dirty="0" err="1"/>
              <a:t>estos</a:t>
            </a:r>
            <a:r>
              <a:rPr lang="fr-FR" dirty="0"/>
              <a:t> </a:t>
            </a:r>
            <a:r>
              <a:rPr lang="fr-FR" dirty="0" err="1"/>
              <a:t>actores</a:t>
            </a:r>
            <a:r>
              <a:rPr lang="fr-FR" dirty="0"/>
              <a:t>)</a:t>
            </a:r>
          </a:p>
          <a:p>
            <a:pPr marL="457200" lvl="1" indent="0" algn="just"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87624" y="6146720"/>
            <a:ext cx="5904656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Open Sans"/>
              </a:rPr>
              <a:t>Coloquio Derecho y Transición Ecológica</a:t>
            </a:r>
          </a:p>
          <a:p>
            <a:pPr algn="ctr"/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“Diseñar </a:t>
            </a:r>
            <a:r>
              <a:rPr lang="es-ES" sz="1400" i="1" dirty="0">
                <a:solidFill>
                  <a:srgbClr val="010101"/>
                </a:solidFill>
                <a:latin typeface="Open Sans"/>
              </a:rPr>
              <a:t>herramientas para la gobernanza de la transición </a:t>
            </a:r>
            <a:r>
              <a:rPr lang="es-ES" sz="1400" i="1" dirty="0" smtClean="0">
                <a:solidFill>
                  <a:srgbClr val="010101"/>
                </a:solidFill>
                <a:latin typeface="Open Sans"/>
              </a:rPr>
              <a:t>ecológica”</a:t>
            </a:r>
            <a:endParaRPr lang="es-ES" sz="1400" i="1" dirty="0">
              <a:solidFill>
                <a:srgbClr val="010101"/>
              </a:solidFill>
              <a:latin typeface="Open Sans"/>
            </a:endParaRPr>
          </a:p>
          <a:p>
            <a:pPr algn="ctr"/>
            <a:r>
              <a:rPr lang="es-ES" sz="1400" dirty="0">
                <a:solidFill>
                  <a:srgbClr val="010101"/>
                </a:solidFill>
                <a:latin typeface="Open Sans"/>
              </a:rPr>
              <a:t>23 y 24 de mayo de </a:t>
            </a:r>
            <a:r>
              <a:rPr lang="es-ES" sz="1400" dirty="0" smtClean="0">
                <a:solidFill>
                  <a:srgbClr val="010101"/>
                </a:solidFill>
                <a:latin typeface="Open Sans"/>
              </a:rPr>
              <a:t>2016, Santa Fe</a:t>
            </a:r>
            <a:endParaRPr lang="es-ES" sz="1400" dirty="0">
              <a:solidFill>
                <a:srgbClr val="010101"/>
              </a:solidFill>
              <a:effectLst/>
              <a:latin typeface="Open Sans"/>
            </a:endParaRPr>
          </a:p>
        </p:txBody>
      </p:sp>
      <p:pic>
        <p:nvPicPr>
          <p:cNvPr id="9" name="Picture 2" descr="http://www.fcjs.unl.edu.ar/sitios/images/universidad-nacional-del-litor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81418" b="5587"/>
          <a:stretch/>
        </p:blipFill>
        <p:spPr bwMode="auto">
          <a:xfrm>
            <a:off x="539180" y="6190679"/>
            <a:ext cx="739435" cy="65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cjs.unl.edu.ar/sitios/images/u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1963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rogramme Lascau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63"/>
          <a:stretch/>
        </p:blipFill>
        <p:spPr bwMode="auto">
          <a:xfrm>
            <a:off x="6948264" y="-27384"/>
            <a:ext cx="2208295" cy="12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eso.cnrs.fr/fr/index/_attachments/logo-e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773" y="5134200"/>
            <a:ext cx="908723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univ-nantes.fr/servlet/com.univ.collaboratif.utils.LectureFichiergw?CODE_FICHIER=1341496116452&amp;ID_FICHE=5483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65304"/>
            <a:ext cx="11430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Image associé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203" y="6093296"/>
            <a:ext cx="657165" cy="64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83568" y="116632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3000" dirty="0" err="1" smtClean="0"/>
              <a:t>Geografia</a:t>
            </a:r>
            <a:r>
              <a:rPr lang="fr-FR" altLang="fr-FR" sz="3000" dirty="0" smtClean="0"/>
              <a:t> y </a:t>
            </a:r>
            <a:r>
              <a:rPr lang="fr-FR" altLang="fr-FR" sz="3000" dirty="0" err="1" smtClean="0"/>
              <a:t>transicion</a:t>
            </a:r>
            <a:r>
              <a:rPr lang="fr-FR" altLang="fr-FR" sz="3000" dirty="0" smtClean="0"/>
              <a:t> socio-</a:t>
            </a:r>
            <a:r>
              <a:rPr lang="fr-FR" altLang="fr-FR" sz="3000" dirty="0" err="1" smtClean="0"/>
              <a:t>ecologica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890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801</Words>
  <Application>Microsoft Office PowerPoint</Application>
  <PresentationFormat>Affichage à l'écran (4:3)</PresentationFormat>
  <Paragraphs>150</Paragraphs>
  <Slides>15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Facette</vt:lpstr>
      <vt:lpstr>Image</vt:lpstr>
      <vt:lpstr>El enfoque de la transicion        (socio)ecologica en la Geografia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mi-stage</dc:title>
  <dc:creator>Jeanne</dc:creator>
  <cp:lastModifiedBy>MAREM</cp:lastModifiedBy>
  <cp:revision>445</cp:revision>
  <cp:lastPrinted>2015-01-19T16:43:13Z</cp:lastPrinted>
  <dcterms:created xsi:type="dcterms:W3CDTF">2014-06-17T10:16:03Z</dcterms:created>
  <dcterms:modified xsi:type="dcterms:W3CDTF">2016-07-13T16:26:14Z</dcterms:modified>
</cp:coreProperties>
</file>