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1" r:id="rId8"/>
    <p:sldId id="262" r:id="rId9"/>
    <p:sldId id="269" r:id="rId10"/>
    <p:sldId id="268" r:id="rId11"/>
    <p:sldId id="270" r:id="rId12"/>
    <p:sldId id="271" r:id="rId13"/>
    <p:sldId id="272" r:id="rId14"/>
    <p:sldId id="273" r:id="rId15"/>
    <p:sldId id="275" r:id="rId16"/>
    <p:sldId id="27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5/31/2017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>CRITICAL PEACE IN THE ERA OF </a:t>
            </a:r>
            <a:r>
              <a:rPr lang="fr-FR" sz="3600" dirty="0" smtClean="0"/>
              <a:t>DIGITAL</a:t>
            </a:r>
            <a:r>
              <a:rPr lang="el-GR" sz="3600" dirty="0" smtClean="0"/>
              <a:t> </a:t>
            </a:r>
            <a:r>
              <a:rPr lang="fr-FR" sz="3600" dirty="0" smtClean="0"/>
              <a:t>PUBLIC SPHERE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Nicos Trimikliniotis (</a:t>
            </a:r>
            <a:r>
              <a:rPr lang="fr-FR" dirty="0" err="1"/>
              <a:t>University</a:t>
            </a:r>
            <a:r>
              <a:rPr lang="fr-FR" dirty="0"/>
              <a:t> of </a:t>
            </a:r>
            <a:r>
              <a:rPr lang="fr-FR" dirty="0" err="1"/>
              <a:t>Nicosia</a:t>
            </a:r>
            <a:r>
              <a:rPr lang="fr-FR" dirty="0"/>
              <a:t>/</a:t>
            </a:r>
            <a:r>
              <a:rPr lang="fr-FR" dirty="0" err="1"/>
              <a:t>Symfiliosi</a:t>
            </a:r>
            <a:r>
              <a:rPr lang="fr-FR" dirty="0"/>
              <a:t>) - Dimitris </a:t>
            </a:r>
            <a:r>
              <a:rPr lang="fr-FR" dirty="0" err="1"/>
              <a:t>Trimithiotis</a:t>
            </a:r>
            <a:r>
              <a:rPr lang="fr-FR" dirty="0"/>
              <a:t> (</a:t>
            </a:r>
            <a:r>
              <a:rPr lang="fr-FR" dirty="0" err="1"/>
              <a:t>University</a:t>
            </a:r>
            <a:r>
              <a:rPr lang="fr-FR" dirty="0"/>
              <a:t> of </a:t>
            </a:r>
            <a:r>
              <a:rPr lang="fr-FR" dirty="0" err="1"/>
              <a:t>Cyprus</a:t>
            </a:r>
            <a:r>
              <a:rPr lang="fr-FR" dirty="0"/>
              <a:t>/</a:t>
            </a:r>
            <a:r>
              <a:rPr lang="fr-FR" dirty="0" err="1"/>
              <a:t>Symfiliosi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24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347602"/>
            <a:ext cx="10058400" cy="893407"/>
          </a:xfrm>
        </p:spPr>
        <p:txBody>
          <a:bodyPr>
            <a:normAutofit/>
          </a:bodyPr>
          <a:lstStyle/>
          <a:p>
            <a:r>
              <a:rPr lang="fr-FR" sz="3200" dirty="0" err="1" smtClean="0"/>
              <a:t>Peace</a:t>
            </a:r>
            <a:r>
              <a:rPr lang="fr-FR" sz="3200" dirty="0" smtClean="0"/>
              <a:t> </a:t>
            </a:r>
            <a:r>
              <a:rPr lang="fr-FR" sz="3200" dirty="0" err="1" smtClean="0"/>
              <a:t>Journalism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3943" y="3021897"/>
            <a:ext cx="5872767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evaluation of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eporting</a:t>
            </a:r>
            <a:endParaRPr lang="en-US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criteria of news selection </a:t>
            </a:r>
            <a:r>
              <a:rPr lang="en-US" sz="2200" dirty="0" smtClean="0"/>
              <a:t>(</a:t>
            </a:r>
            <a:r>
              <a:rPr lang="en-US" sz="2200" dirty="0" err="1"/>
              <a:t>Galtung</a:t>
            </a:r>
            <a:r>
              <a:rPr lang="en-US" sz="2200" dirty="0"/>
              <a:t> and Vincent, 1993).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mono-causality within journalistic descriptions of the origins and causes of conflicts (</a:t>
            </a:r>
            <a:r>
              <a:rPr lang="en-US" sz="2200" dirty="0" err="1"/>
              <a:t>Schicha</a:t>
            </a:r>
            <a:r>
              <a:rPr lang="en-US" sz="2200" dirty="0"/>
              <a:t>, 1999).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media </a:t>
            </a:r>
            <a:r>
              <a:rPr lang="en-US" sz="2200" dirty="0"/>
              <a:t>focus attention on a conflict arena only when manifest violence is about to take place (</a:t>
            </a:r>
            <a:r>
              <a:rPr lang="en-US" sz="2200" dirty="0" err="1"/>
              <a:t>Jakobsen</a:t>
            </a:r>
            <a:r>
              <a:rPr lang="en-US" sz="2200" dirty="0"/>
              <a:t>, </a:t>
            </a:r>
            <a:r>
              <a:rPr lang="en-US" sz="2200" dirty="0" smtClean="0"/>
              <a:t>2000).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516710" y="3699005"/>
            <a:ext cx="5499279" cy="1785104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 limits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</a:t>
            </a:r>
            <a:r>
              <a:rPr lang="en-US" sz="2200" dirty="0" smtClean="0"/>
              <a:t>ultural/social pressures on </a:t>
            </a:r>
            <a:r>
              <a:rPr lang="en-US" sz="2200" dirty="0"/>
              <a:t>the journalistic </a:t>
            </a:r>
            <a:r>
              <a:rPr lang="en-US" sz="2200" dirty="0" smtClean="0"/>
              <a:t>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structural </a:t>
            </a:r>
            <a:r>
              <a:rPr lang="en-US" sz="2200" dirty="0" smtClean="0"/>
              <a:t>constrains which </a:t>
            </a:r>
            <a:r>
              <a:rPr lang="en-US" sz="2200" dirty="0"/>
              <a:t>shape and limit the work of journalists 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69847" y="1241009"/>
            <a:ext cx="1005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definition</a:t>
            </a:r>
          </a:p>
          <a:p>
            <a:r>
              <a:rPr lang="en-US" sz="2200" dirty="0"/>
              <a:t>PJ is a frame of journalistic news coverage which contributes to the process of making and keeping peace </a:t>
            </a:r>
            <a:r>
              <a:rPr lang="en-US" sz="2200" dirty="0" smtClean="0"/>
              <a:t>(</a:t>
            </a:r>
            <a:r>
              <a:rPr lang="en-US" sz="2200" dirty="0" err="1"/>
              <a:t>Hanitzsch</a:t>
            </a:r>
            <a:r>
              <a:rPr lang="en-US" sz="2200" dirty="0"/>
              <a:t>, 2004). </a:t>
            </a:r>
          </a:p>
        </p:txBody>
      </p:sp>
    </p:spTree>
    <p:extLst>
      <p:ext uri="{BB962C8B-B14F-4D97-AF65-F5344CB8AC3E}">
        <p14:creationId xmlns:p14="http://schemas.microsoft.com/office/powerpoint/2010/main" val="16353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71753"/>
            <a:ext cx="10058400" cy="8859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Public Sphere and Conflict Transformation</a:t>
            </a:r>
            <a:endParaRPr lang="fr-F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9848" y="2501828"/>
            <a:ext cx="10186287" cy="24622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“Public Sphere” </a:t>
            </a:r>
            <a:r>
              <a:rPr lang="en-US" sz="2200" dirty="0"/>
              <a:t>is the space in which social actors and groups of social actors deliberate about their common affairs (</a:t>
            </a:r>
            <a:r>
              <a:rPr lang="en-US" sz="2200" dirty="0" err="1"/>
              <a:t>Habermas</a:t>
            </a:r>
            <a:r>
              <a:rPr lang="en-US" sz="2200" dirty="0"/>
              <a:t>, 1991</a:t>
            </a:r>
            <a:r>
              <a:rPr 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Participation </a:t>
            </a:r>
            <a:r>
              <a:rPr lang="en-US" sz="2200" dirty="0"/>
              <a:t>in </a:t>
            </a:r>
            <a:r>
              <a:rPr lang="en-US" sz="2200" dirty="0" smtClean="0"/>
              <a:t>the Public Sphere of modern </a:t>
            </a:r>
            <a:r>
              <a:rPr lang="en-US" sz="2200" dirty="0"/>
              <a:t>and mass societies is (in theory) empowered through media </a:t>
            </a:r>
            <a:r>
              <a:rPr lang="en-US" sz="2200" dirty="0" smtClean="0"/>
              <a:t>(Fraser, 1990)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362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4085" y="1861286"/>
            <a:ext cx="6721870" cy="3953814"/>
            <a:chOff x="2768764" y="3529776"/>
            <a:chExt cx="6066144" cy="2596524"/>
          </a:xfrm>
        </p:grpSpPr>
        <p:sp>
          <p:nvSpPr>
            <p:cNvPr id="5" name="Freeform 4"/>
            <p:cNvSpPr/>
            <p:nvPr/>
          </p:nvSpPr>
          <p:spPr>
            <a:xfrm>
              <a:off x="2768764" y="3767684"/>
              <a:ext cx="2591547" cy="2038721"/>
            </a:xfrm>
            <a:custGeom>
              <a:avLst/>
              <a:gdLst>
                <a:gd name="connsiteX0" fmla="*/ 0 w 2591547"/>
                <a:gd name="connsiteY0" fmla="*/ 1019361 h 2038721"/>
                <a:gd name="connsiteX1" fmla="*/ 1295774 w 2591547"/>
                <a:gd name="connsiteY1" fmla="*/ 0 h 2038721"/>
                <a:gd name="connsiteX2" fmla="*/ 2591548 w 2591547"/>
                <a:gd name="connsiteY2" fmla="*/ 1019361 h 2038721"/>
                <a:gd name="connsiteX3" fmla="*/ 1295774 w 2591547"/>
                <a:gd name="connsiteY3" fmla="*/ 2038722 h 2038721"/>
                <a:gd name="connsiteX4" fmla="*/ 0 w 2591547"/>
                <a:gd name="connsiteY4" fmla="*/ 1019361 h 203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1547" h="2038721">
                  <a:moveTo>
                    <a:pt x="0" y="1019361"/>
                  </a:moveTo>
                  <a:cubicBezTo>
                    <a:pt x="0" y="456383"/>
                    <a:pt x="580138" y="0"/>
                    <a:pt x="1295774" y="0"/>
                  </a:cubicBezTo>
                  <a:cubicBezTo>
                    <a:pt x="2011410" y="0"/>
                    <a:pt x="2591548" y="456383"/>
                    <a:pt x="2591548" y="1019361"/>
                  </a:cubicBezTo>
                  <a:cubicBezTo>
                    <a:pt x="2591548" y="1582339"/>
                    <a:pt x="2011410" y="2038722"/>
                    <a:pt x="1295774" y="2038722"/>
                  </a:cubicBezTo>
                  <a:cubicBezTo>
                    <a:pt x="580138" y="2038722"/>
                    <a:pt x="0" y="1582339"/>
                    <a:pt x="0" y="1019361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08733" tIns="327774" rIns="408733" bIns="32777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300" kern="1200" dirty="0" smtClean="0"/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kern="1200" dirty="0" smtClean="0"/>
                <a:t>G/C Public </a:t>
              </a:r>
              <a:r>
                <a:rPr lang="fr-FR" sz="2300" kern="1200" dirty="0" err="1" smtClean="0"/>
                <a:t>Sphere</a:t>
              </a:r>
              <a:endParaRPr lang="fr-FR" sz="2300" kern="1200" dirty="0" smtClean="0"/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3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6329192" y="3890368"/>
              <a:ext cx="2505716" cy="1858637"/>
            </a:xfrm>
            <a:custGeom>
              <a:avLst/>
              <a:gdLst>
                <a:gd name="connsiteX0" fmla="*/ 0 w 2505716"/>
                <a:gd name="connsiteY0" fmla="*/ 929319 h 1858637"/>
                <a:gd name="connsiteX1" fmla="*/ 1252858 w 2505716"/>
                <a:gd name="connsiteY1" fmla="*/ 0 h 1858637"/>
                <a:gd name="connsiteX2" fmla="*/ 2505716 w 2505716"/>
                <a:gd name="connsiteY2" fmla="*/ 929319 h 1858637"/>
                <a:gd name="connsiteX3" fmla="*/ 1252858 w 2505716"/>
                <a:gd name="connsiteY3" fmla="*/ 1858638 h 1858637"/>
                <a:gd name="connsiteX4" fmla="*/ 0 w 2505716"/>
                <a:gd name="connsiteY4" fmla="*/ 929319 h 185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5716" h="1858637">
                  <a:moveTo>
                    <a:pt x="0" y="929319"/>
                  </a:moveTo>
                  <a:cubicBezTo>
                    <a:pt x="0" y="416070"/>
                    <a:pt x="560924" y="0"/>
                    <a:pt x="1252858" y="0"/>
                  </a:cubicBezTo>
                  <a:cubicBezTo>
                    <a:pt x="1944792" y="0"/>
                    <a:pt x="2505716" y="416070"/>
                    <a:pt x="2505716" y="929319"/>
                  </a:cubicBezTo>
                  <a:cubicBezTo>
                    <a:pt x="2505716" y="1442568"/>
                    <a:pt x="1944792" y="1858638"/>
                    <a:pt x="1252858" y="1858638"/>
                  </a:cubicBezTo>
                  <a:cubicBezTo>
                    <a:pt x="560924" y="1858638"/>
                    <a:pt x="0" y="1442568"/>
                    <a:pt x="0" y="929319"/>
                  </a:cubicBezTo>
                  <a:close/>
                </a:path>
              </a:pathLst>
            </a:custGeom>
            <a:solidFill>
              <a:srgbClr val="FBA3A3">
                <a:alpha val="4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96164" tIns="301401" rIns="396164" bIns="30140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kern="1200" dirty="0" smtClean="0"/>
                <a:t>T/C Public </a:t>
              </a:r>
              <a:r>
                <a:rPr lang="fr-FR" sz="2300" kern="1200" dirty="0" err="1" smtClean="0"/>
                <a:t>Sphere</a:t>
              </a:r>
              <a:endParaRPr lang="fr-FR" sz="23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848845" y="3529776"/>
              <a:ext cx="3974904" cy="2596524"/>
            </a:xfrm>
            <a:custGeom>
              <a:avLst/>
              <a:gdLst>
                <a:gd name="connsiteX0" fmla="*/ 0 w 3013465"/>
                <a:gd name="connsiteY0" fmla="*/ 1344286 h 2688572"/>
                <a:gd name="connsiteX1" fmla="*/ 1506733 w 3013465"/>
                <a:gd name="connsiteY1" fmla="*/ 0 h 2688572"/>
                <a:gd name="connsiteX2" fmla="*/ 3013466 w 3013465"/>
                <a:gd name="connsiteY2" fmla="*/ 1344286 h 2688572"/>
                <a:gd name="connsiteX3" fmla="*/ 1506733 w 3013465"/>
                <a:gd name="connsiteY3" fmla="*/ 2688572 h 2688572"/>
                <a:gd name="connsiteX4" fmla="*/ 0 w 3013465"/>
                <a:gd name="connsiteY4" fmla="*/ 1344286 h 268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465" h="2688572">
                  <a:moveTo>
                    <a:pt x="0" y="1344286"/>
                  </a:moveTo>
                  <a:cubicBezTo>
                    <a:pt x="0" y="601857"/>
                    <a:pt x="674587" y="0"/>
                    <a:pt x="1506733" y="0"/>
                  </a:cubicBezTo>
                  <a:cubicBezTo>
                    <a:pt x="2338879" y="0"/>
                    <a:pt x="3013466" y="601857"/>
                    <a:pt x="3013466" y="1344286"/>
                  </a:cubicBezTo>
                  <a:cubicBezTo>
                    <a:pt x="3013466" y="2086715"/>
                    <a:pt x="2338879" y="2688572"/>
                    <a:pt x="1506733" y="2688572"/>
                  </a:cubicBezTo>
                  <a:cubicBezTo>
                    <a:pt x="674587" y="2688572"/>
                    <a:pt x="0" y="2086715"/>
                    <a:pt x="0" y="134428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95922" tIns="448342" rIns="495922" bIns="44834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300" strike="sngStrike" kern="1200" cap="none" spc="0" dirty="0" err="1" smtClean="0">
                  <a:ln w="0"/>
                  <a:solidFill>
                    <a:schemeClr val="tx1"/>
                  </a:solidFill>
                </a:rPr>
                <a:t>Federal</a:t>
              </a:r>
              <a:r>
                <a:rPr lang="fr-FR" sz="4300" strike="sngStrike" kern="1200" cap="none" spc="0" dirty="0" smtClean="0">
                  <a:ln w="0"/>
                  <a:solidFill>
                    <a:schemeClr val="tx1"/>
                  </a:solidFill>
                </a:rPr>
                <a:t> Public </a:t>
              </a:r>
              <a:r>
                <a:rPr lang="fr-FR" sz="4300" strike="sngStrike" kern="1200" cap="none" spc="0" dirty="0" err="1" smtClean="0">
                  <a:ln w="0"/>
                  <a:solidFill>
                    <a:schemeClr val="tx1"/>
                  </a:solidFill>
                </a:rPr>
                <a:t>Sphere</a:t>
              </a:r>
              <a:endParaRPr lang="fr-FR" sz="4300" strike="sngStrike" kern="120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9848" y="412338"/>
            <a:ext cx="10058400" cy="885932"/>
          </a:xfrm>
        </p:spPr>
        <p:txBody>
          <a:bodyPr>
            <a:noAutofit/>
          </a:bodyPr>
          <a:lstStyle/>
          <a:p>
            <a:r>
              <a:rPr lang="en-US" sz="3200" dirty="0" smtClean="0"/>
              <a:t>Public Sphere and Conflict Transformation </a:t>
            </a:r>
            <a:br>
              <a:rPr lang="en-US" sz="3200" dirty="0" smtClean="0"/>
            </a:br>
            <a:r>
              <a:rPr lang="en-US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Cyprus</a:t>
            </a:r>
            <a:endParaRPr lang="fr-FR" sz="3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22018" y="2099255"/>
            <a:ext cx="48682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News </a:t>
            </a:r>
            <a:r>
              <a:rPr lang="en-US" sz="2200" dirty="0"/>
              <a:t>media </a:t>
            </a:r>
            <a:r>
              <a:rPr lang="en-US" sz="2200" dirty="0" smtClean="0"/>
              <a:t>in Cyprus contribute </a:t>
            </a:r>
            <a:r>
              <a:rPr lang="en-US" sz="2200" dirty="0"/>
              <a:t>rather to maintain and reinforcing the conflict </a:t>
            </a:r>
            <a:r>
              <a:rPr lang="en-US" sz="2200" dirty="0" smtClean="0"/>
              <a:t>than </a:t>
            </a:r>
            <a:r>
              <a:rPr lang="en-US" sz="2200" dirty="0"/>
              <a:t>to </a:t>
            </a:r>
            <a:r>
              <a:rPr lang="en-US" sz="2200" dirty="0" smtClean="0"/>
              <a:t>its’ resolution. </a:t>
            </a:r>
          </a:p>
          <a:p>
            <a:endParaRPr lang="en-US" sz="2200" dirty="0"/>
          </a:p>
          <a:p>
            <a:r>
              <a:rPr lang="en-US" sz="2200" i="1" dirty="0" smtClean="0"/>
              <a:t>(</a:t>
            </a:r>
            <a:r>
              <a:rPr lang="en-US" sz="2200" i="1" dirty="0" err="1" smtClean="0"/>
              <a:t>Avramidou</a:t>
            </a:r>
            <a:r>
              <a:rPr lang="en-US" sz="2200" i="1" dirty="0" smtClean="0"/>
              <a:t> </a:t>
            </a:r>
            <a:r>
              <a:rPr lang="en-US" sz="2200" i="1" dirty="0"/>
              <a:t>2016; </a:t>
            </a:r>
            <a:r>
              <a:rPr lang="en-US" sz="2200" i="1" dirty="0" err="1"/>
              <a:t>Bailie</a:t>
            </a:r>
            <a:r>
              <a:rPr lang="en-US" sz="2200" i="1" dirty="0"/>
              <a:t> &amp; </a:t>
            </a:r>
            <a:r>
              <a:rPr lang="en-US" sz="2200" i="1" dirty="0" err="1"/>
              <a:t>Azgin</a:t>
            </a:r>
            <a:r>
              <a:rPr lang="en-US" sz="2200" i="1" dirty="0"/>
              <a:t> 2008; </a:t>
            </a:r>
            <a:r>
              <a:rPr lang="en-US" sz="2200" i="1" dirty="0" err="1"/>
              <a:t>Christophorou</a:t>
            </a:r>
            <a:r>
              <a:rPr lang="en-US" sz="2200" i="1" dirty="0"/>
              <a:t>, </a:t>
            </a:r>
            <a:r>
              <a:rPr lang="en-US" sz="2200" i="1" dirty="0" err="1"/>
              <a:t>Sahin</a:t>
            </a:r>
            <a:r>
              <a:rPr lang="en-US" sz="2200" i="1" dirty="0"/>
              <a:t> &amp; </a:t>
            </a:r>
            <a:r>
              <a:rPr lang="en-US" sz="2200" i="1" dirty="0" err="1"/>
              <a:t>Pavlou</a:t>
            </a:r>
            <a:r>
              <a:rPr lang="en-US" sz="2200" i="1" dirty="0"/>
              <a:t> 2010; Lyndon 2011, Trimikliniotis </a:t>
            </a:r>
            <a:r>
              <a:rPr lang="en-US" sz="2200" i="1" dirty="0" smtClean="0"/>
              <a:t>2004; </a:t>
            </a:r>
            <a:r>
              <a:rPr lang="en-US" sz="2200" i="1" dirty="0" err="1" smtClean="0"/>
              <a:t>Trimithiotis</a:t>
            </a:r>
            <a:r>
              <a:rPr lang="en-US" sz="2200" i="1" dirty="0" smtClean="0"/>
              <a:t> 2009). </a:t>
            </a:r>
            <a:endParaRPr 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35087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34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Towards Digital Federal Public Sphere in Cyprus?</a:t>
            </a:r>
            <a:endParaRPr lang="fr-FR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83414" y="2554978"/>
            <a:ext cx="7086330" cy="2566430"/>
            <a:chOff x="3172192" y="3915918"/>
            <a:chExt cx="6074781" cy="1513946"/>
          </a:xfrm>
        </p:grpSpPr>
        <p:sp>
          <p:nvSpPr>
            <p:cNvPr id="5" name="Freeform 4"/>
            <p:cNvSpPr/>
            <p:nvPr/>
          </p:nvSpPr>
          <p:spPr>
            <a:xfrm>
              <a:off x="3172192" y="3915918"/>
              <a:ext cx="2222545" cy="1513946"/>
            </a:xfrm>
            <a:custGeom>
              <a:avLst/>
              <a:gdLst>
                <a:gd name="connsiteX0" fmla="*/ 0 w 2591547"/>
                <a:gd name="connsiteY0" fmla="*/ 1019361 h 2038721"/>
                <a:gd name="connsiteX1" fmla="*/ 1295774 w 2591547"/>
                <a:gd name="connsiteY1" fmla="*/ 0 h 2038721"/>
                <a:gd name="connsiteX2" fmla="*/ 2591548 w 2591547"/>
                <a:gd name="connsiteY2" fmla="*/ 1019361 h 2038721"/>
                <a:gd name="connsiteX3" fmla="*/ 1295774 w 2591547"/>
                <a:gd name="connsiteY3" fmla="*/ 2038722 h 2038721"/>
                <a:gd name="connsiteX4" fmla="*/ 0 w 2591547"/>
                <a:gd name="connsiteY4" fmla="*/ 1019361 h 203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1547" h="2038721">
                  <a:moveTo>
                    <a:pt x="0" y="1019361"/>
                  </a:moveTo>
                  <a:cubicBezTo>
                    <a:pt x="0" y="456383"/>
                    <a:pt x="580138" y="0"/>
                    <a:pt x="1295774" y="0"/>
                  </a:cubicBezTo>
                  <a:cubicBezTo>
                    <a:pt x="2011410" y="0"/>
                    <a:pt x="2591548" y="456383"/>
                    <a:pt x="2591548" y="1019361"/>
                  </a:cubicBezTo>
                  <a:cubicBezTo>
                    <a:pt x="2591548" y="1582339"/>
                    <a:pt x="2011410" y="2038722"/>
                    <a:pt x="1295774" y="2038722"/>
                  </a:cubicBezTo>
                  <a:cubicBezTo>
                    <a:pt x="580138" y="2038722"/>
                    <a:pt x="0" y="1582339"/>
                    <a:pt x="0" y="1019361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08733" tIns="327774" rIns="408733" bIns="32777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300" kern="1200" dirty="0" smtClean="0"/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kern="1200" dirty="0" smtClean="0"/>
                <a:t>G/C 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dirty="0" smtClean="0"/>
                <a:t>Digital </a:t>
              </a:r>
              <a:r>
                <a:rPr lang="fr-FR" sz="2300" kern="1200" dirty="0" smtClean="0"/>
                <a:t>Public </a:t>
              </a:r>
              <a:r>
                <a:rPr lang="fr-FR" sz="2300" kern="1200" dirty="0" err="1" smtClean="0"/>
                <a:t>Sphere</a:t>
              </a:r>
              <a:endParaRPr lang="fr-FR" sz="2300" kern="1200" dirty="0" smtClean="0"/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23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7132878" y="3944169"/>
              <a:ext cx="2114095" cy="1457444"/>
            </a:xfrm>
            <a:custGeom>
              <a:avLst/>
              <a:gdLst>
                <a:gd name="connsiteX0" fmla="*/ 0 w 2505716"/>
                <a:gd name="connsiteY0" fmla="*/ 929319 h 1858637"/>
                <a:gd name="connsiteX1" fmla="*/ 1252858 w 2505716"/>
                <a:gd name="connsiteY1" fmla="*/ 0 h 1858637"/>
                <a:gd name="connsiteX2" fmla="*/ 2505716 w 2505716"/>
                <a:gd name="connsiteY2" fmla="*/ 929319 h 1858637"/>
                <a:gd name="connsiteX3" fmla="*/ 1252858 w 2505716"/>
                <a:gd name="connsiteY3" fmla="*/ 1858638 h 1858637"/>
                <a:gd name="connsiteX4" fmla="*/ 0 w 2505716"/>
                <a:gd name="connsiteY4" fmla="*/ 929319 h 185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5716" h="1858637">
                  <a:moveTo>
                    <a:pt x="0" y="929319"/>
                  </a:moveTo>
                  <a:cubicBezTo>
                    <a:pt x="0" y="416070"/>
                    <a:pt x="560924" y="0"/>
                    <a:pt x="1252858" y="0"/>
                  </a:cubicBezTo>
                  <a:cubicBezTo>
                    <a:pt x="1944792" y="0"/>
                    <a:pt x="2505716" y="416070"/>
                    <a:pt x="2505716" y="929319"/>
                  </a:cubicBezTo>
                  <a:cubicBezTo>
                    <a:pt x="2505716" y="1442568"/>
                    <a:pt x="1944792" y="1858638"/>
                    <a:pt x="1252858" y="1858638"/>
                  </a:cubicBezTo>
                  <a:cubicBezTo>
                    <a:pt x="560924" y="1858638"/>
                    <a:pt x="0" y="1442568"/>
                    <a:pt x="0" y="929319"/>
                  </a:cubicBezTo>
                  <a:close/>
                </a:path>
              </a:pathLst>
            </a:custGeom>
            <a:solidFill>
              <a:srgbClr val="FBA3A3">
                <a:alpha val="49804"/>
              </a:srgb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96164" tIns="301401" rIns="396164" bIns="30140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kern="1200" dirty="0" smtClean="0"/>
                <a:t>T/C </a:t>
              </a: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300" dirty="0" smtClean="0"/>
                <a:t>Digital </a:t>
              </a:r>
              <a:r>
                <a:rPr lang="fr-FR" sz="2300" kern="1200" dirty="0" smtClean="0"/>
                <a:t>Public </a:t>
              </a:r>
              <a:r>
                <a:rPr lang="fr-FR" sz="2300" kern="1200" dirty="0" err="1" smtClean="0"/>
                <a:t>Sphere</a:t>
              </a:r>
              <a:endParaRPr lang="fr-FR" sz="23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265069" y="4124604"/>
              <a:ext cx="1956422" cy="1096574"/>
            </a:xfrm>
            <a:custGeom>
              <a:avLst/>
              <a:gdLst>
                <a:gd name="connsiteX0" fmla="*/ 0 w 3013465"/>
                <a:gd name="connsiteY0" fmla="*/ 1344286 h 2688572"/>
                <a:gd name="connsiteX1" fmla="*/ 1506733 w 3013465"/>
                <a:gd name="connsiteY1" fmla="*/ 0 h 2688572"/>
                <a:gd name="connsiteX2" fmla="*/ 3013466 w 3013465"/>
                <a:gd name="connsiteY2" fmla="*/ 1344286 h 2688572"/>
                <a:gd name="connsiteX3" fmla="*/ 1506733 w 3013465"/>
                <a:gd name="connsiteY3" fmla="*/ 2688572 h 2688572"/>
                <a:gd name="connsiteX4" fmla="*/ 0 w 3013465"/>
                <a:gd name="connsiteY4" fmla="*/ 1344286 h 268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465" h="2688572">
                  <a:moveTo>
                    <a:pt x="0" y="1344286"/>
                  </a:moveTo>
                  <a:cubicBezTo>
                    <a:pt x="0" y="601857"/>
                    <a:pt x="674587" y="0"/>
                    <a:pt x="1506733" y="0"/>
                  </a:cubicBezTo>
                  <a:cubicBezTo>
                    <a:pt x="2338879" y="0"/>
                    <a:pt x="3013466" y="601857"/>
                    <a:pt x="3013466" y="1344286"/>
                  </a:cubicBezTo>
                  <a:cubicBezTo>
                    <a:pt x="3013466" y="2086715"/>
                    <a:pt x="2338879" y="2688572"/>
                    <a:pt x="1506733" y="2688572"/>
                  </a:cubicBezTo>
                  <a:cubicBezTo>
                    <a:pt x="674587" y="2688572"/>
                    <a:pt x="0" y="2086715"/>
                    <a:pt x="0" y="134428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rgbClr r="0" g="0" b="0"/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95922" tIns="448342" rIns="495922" bIns="448342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dirty="0" smtClean="0">
                  <a:ln w="0"/>
                </a:rPr>
                <a:t>Digital </a:t>
              </a:r>
              <a:r>
                <a:rPr lang="fr-FR" sz="2400" kern="1200" cap="none" spc="0" dirty="0" err="1" smtClean="0">
                  <a:ln w="0"/>
                  <a:solidFill>
                    <a:schemeClr val="tx1"/>
                  </a:solidFill>
                </a:rPr>
                <a:t>Federal</a:t>
              </a:r>
              <a:r>
                <a:rPr lang="fr-FR" sz="2400" kern="1200" cap="none" spc="0" dirty="0" smtClean="0">
                  <a:ln w="0"/>
                  <a:solidFill>
                    <a:schemeClr val="tx1"/>
                  </a:solidFill>
                </a:rPr>
                <a:t> Public </a:t>
              </a:r>
              <a:r>
                <a:rPr lang="fr-FR" sz="2400" dirty="0" err="1" smtClean="0">
                  <a:ln w="0"/>
                </a:rPr>
                <a:t>Sphere</a:t>
              </a:r>
              <a:endParaRPr lang="fr-FR" sz="2400" kern="120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237925" y="1591424"/>
            <a:ext cx="435306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</a:t>
            </a:r>
            <a:r>
              <a:rPr lang="en-US" sz="2200" dirty="0" smtClean="0"/>
              <a:t>nly </a:t>
            </a:r>
            <a:r>
              <a:rPr lang="en-US" sz="2200" dirty="0"/>
              <a:t>alternative media </a:t>
            </a:r>
            <a:r>
              <a:rPr lang="en-US" sz="2200" dirty="0" smtClean="0"/>
              <a:t>tends </a:t>
            </a:r>
            <a:r>
              <a:rPr lang="en-US" sz="2200" dirty="0"/>
              <a:t>to promote such a public sphere 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thematic core </a:t>
            </a:r>
            <a:r>
              <a:rPr lang="en-US" sz="2200" dirty="0" smtClean="0"/>
              <a:t>remains </a:t>
            </a:r>
            <a:r>
              <a:rPr lang="en-US" sz="2200" dirty="0"/>
              <a:t>the “Cyprus Problem” 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mainly </a:t>
            </a:r>
            <a:r>
              <a:rPr lang="en-US" sz="2200" dirty="0"/>
              <a:t>not bilingual but in </a:t>
            </a:r>
            <a:r>
              <a:rPr lang="en-US" sz="2200" dirty="0" smtClean="0"/>
              <a:t>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few bilingual </a:t>
            </a:r>
            <a:r>
              <a:rPr lang="en-US" sz="2200" dirty="0" smtClean="0"/>
              <a:t>provide </a:t>
            </a:r>
            <a:r>
              <a:rPr lang="en-US" sz="2200" dirty="0"/>
              <a:t>different content in the two </a:t>
            </a:r>
            <a:r>
              <a:rPr lang="en-US" sz="2200" dirty="0" smtClean="0"/>
              <a:t>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only exception is the online news portal of ΡΙΚ/KRYK/CYBC </a:t>
            </a:r>
            <a:endParaRPr lang="fr-FR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383414" y="6132853"/>
            <a:ext cx="107448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seems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third autonomous and separate sphere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and federal one… </a:t>
            </a:r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15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9" y="574784"/>
            <a:ext cx="10058400" cy="8805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Thinking ahead: </a:t>
            </a:r>
            <a:r>
              <a:rPr lang="en-US" sz="3200" i="1" dirty="0" smtClean="0"/>
              <a:t>empirical potentialities</a:t>
            </a:r>
            <a:endParaRPr lang="fr-FR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69849" y="2189408"/>
            <a:ext cx="1005840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hypothesis: </a:t>
            </a:r>
            <a:endParaRPr lang="en-US" sz="2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dirty="0" smtClean="0"/>
              <a:t>The formation </a:t>
            </a:r>
            <a:r>
              <a:rPr lang="en-US" sz="2200" dirty="0"/>
              <a:t>of a (Digital) Federal Public Sphere </a:t>
            </a:r>
            <a:r>
              <a:rPr lang="en-US" sz="2200" dirty="0" smtClean="0"/>
              <a:t>is crucial in transcending ethnic conflict/hatred ideologies by establishing processes which enable to:</a:t>
            </a:r>
          </a:p>
          <a:p>
            <a:endParaRPr lang="en-US" sz="2200" dirty="0" smtClean="0"/>
          </a:p>
          <a:p>
            <a:r>
              <a:rPr lang="en-US" sz="2200" dirty="0" smtClean="0"/>
              <a:t>– redefine </a:t>
            </a:r>
            <a:r>
              <a:rPr lang="en-US" sz="2200" dirty="0"/>
              <a:t>and </a:t>
            </a:r>
            <a:r>
              <a:rPr lang="en-US" sz="2200" dirty="0" smtClean="0"/>
              <a:t>challenge </a:t>
            </a:r>
            <a:r>
              <a:rPr lang="en-US" sz="2200" dirty="0"/>
              <a:t>the conflict </a:t>
            </a:r>
            <a:r>
              <a:rPr lang="en-US" sz="2200" dirty="0" smtClean="0"/>
              <a:t>divisions </a:t>
            </a:r>
            <a:endParaRPr lang="en-US" sz="2200" dirty="0"/>
          </a:p>
          <a:p>
            <a:r>
              <a:rPr lang="en-US" sz="2200" dirty="0"/>
              <a:t>- </a:t>
            </a:r>
            <a:r>
              <a:rPr lang="en-US" sz="2200" dirty="0" smtClean="0"/>
              <a:t>contextualize </a:t>
            </a:r>
            <a:r>
              <a:rPr lang="en-US" sz="2200" dirty="0"/>
              <a:t>and </a:t>
            </a:r>
            <a:r>
              <a:rPr lang="en-US" sz="2200" dirty="0" smtClean="0"/>
              <a:t>relativize the conflict</a:t>
            </a:r>
            <a:endParaRPr lang="en-US" sz="2200" dirty="0"/>
          </a:p>
          <a:p>
            <a:r>
              <a:rPr lang="en-US" sz="2200" dirty="0"/>
              <a:t>– </a:t>
            </a:r>
            <a:r>
              <a:rPr lang="en-US" sz="2200" dirty="0" smtClean="0"/>
              <a:t>transfer the conflict to other issues </a:t>
            </a: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4812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9" y="574784"/>
            <a:ext cx="10058400" cy="8805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Instead of Concluding: </a:t>
            </a:r>
            <a:r>
              <a:rPr lang="en-US" sz="3200" i="1" dirty="0" smtClean="0"/>
              <a:t>empirical potentialities</a:t>
            </a:r>
            <a:endParaRPr lang="fr-FR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69849" y="1751527"/>
            <a:ext cx="100584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  <a:p>
            <a:endParaRPr lang="en-US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dirty="0"/>
              <a:t>•	What is the impact of the only mainstream online news media (CYBC) in terms of conflict </a:t>
            </a:r>
            <a:r>
              <a:rPr lang="en-US" sz="2200" dirty="0" smtClean="0"/>
              <a:t>resolution?</a:t>
            </a:r>
            <a:endParaRPr lang="en-US" sz="2200" dirty="0"/>
          </a:p>
          <a:p>
            <a:r>
              <a:rPr lang="en-US" sz="2200" dirty="0"/>
              <a:t>•	In what extent and under what conditions other mainstream online news media could follow the example of CYBC?</a:t>
            </a:r>
          </a:p>
          <a:p>
            <a:r>
              <a:rPr lang="en-US" sz="2200" dirty="0"/>
              <a:t>•	Is the audience of Cyprus interested in accessing news content in the media of the “other” site?  </a:t>
            </a:r>
          </a:p>
          <a:p>
            <a:r>
              <a:rPr lang="en-US" sz="2200" dirty="0"/>
              <a:t>•	Do </a:t>
            </a:r>
            <a:r>
              <a:rPr lang="en-US" sz="2200" dirty="0" smtClean="0"/>
              <a:t>online </a:t>
            </a:r>
            <a:r>
              <a:rPr lang="en-US" sz="2200" dirty="0"/>
              <a:t>mainstream news media in </a:t>
            </a:r>
            <a:r>
              <a:rPr lang="en-US" sz="2200" dirty="0" smtClean="0"/>
              <a:t>Cyprus produce </a:t>
            </a:r>
            <a:r>
              <a:rPr lang="en-US" sz="2200" dirty="0"/>
              <a:t>news and promote issues that could be interested for a bi-communal audience?</a:t>
            </a:r>
          </a:p>
          <a:p>
            <a:r>
              <a:rPr lang="en-US" sz="2200" dirty="0"/>
              <a:t>•	In what extent and under what conditions they would be able to produce this type of news? </a:t>
            </a:r>
          </a:p>
        </p:txBody>
      </p:sp>
    </p:spTree>
    <p:extLst>
      <p:ext uri="{BB962C8B-B14F-4D97-AF65-F5344CB8AC3E}">
        <p14:creationId xmlns:p14="http://schemas.microsoft.com/office/powerpoint/2010/main" val="40507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11" y="0"/>
            <a:ext cx="10303099" cy="584314"/>
          </a:xfrm>
        </p:spPr>
        <p:txBody>
          <a:bodyPr>
            <a:normAutofit/>
          </a:bodyPr>
          <a:lstStyle/>
          <a:p>
            <a:r>
              <a:rPr lang="fr-FR" sz="2800" dirty="0" err="1"/>
              <a:t>Selected</a:t>
            </a:r>
            <a:r>
              <a:rPr lang="fr-FR" sz="2800" dirty="0"/>
              <a:t> </a:t>
            </a:r>
            <a:r>
              <a:rPr lang="fr-FR" sz="2800" dirty="0" err="1"/>
              <a:t>Bibliography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811369"/>
            <a:ext cx="10818254" cy="604663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6800" dirty="0" err="1"/>
              <a:t>Carpentier</a:t>
            </a:r>
            <a:r>
              <a:rPr lang="en-US" sz="6800" dirty="0"/>
              <a:t>, N., Dahlgren, P., &amp; </a:t>
            </a:r>
            <a:r>
              <a:rPr lang="en-US" sz="6800" dirty="0" err="1"/>
              <a:t>Pasquali</a:t>
            </a:r>
            <a:r>
              <a:rPr lang="en-US" sz="6800" dirty="0"/>
              <a:t>, F. (2013). Waves of media democratization A brief history of contemporary participatory practices in the media sphere. Convergence, 19(3), 287-294.</a:t>
            </a:r>
          </a:p>
          <a:p>
            <a:pPr algn="just"/>
            <a:r>
              <a:rPr lang="en-US" sz="6800" dirty="0" err="1"/>
              <a:t>Carpentier</a:t>
            </a:r>
            <a:r>
              <a:rPr lang="en-US" sz="6800" dirty="0"/>
              <a:t>, N., &amp; </a:t>
            </a:r>
            <a:r>
              <a:rPr lang="en-US" sz="6800" dirty="0" err="1"/>
              <a:t>Doudaki</a:t>
            </a:r>
            <a:r>
              <a:rPr lang="en-US" sz="6800" dirty="0"/>
              <a:t>, V. (2014). Community media for reconciliation: A Cypriot case study. Communication, Culture &amp; Critique, 7(4), 415-434.</a:t>
            </a:r>
          </a:p>
          <a:p>
            <a:pPr algn="just"/>
            <a:r>
              <a:rPr lang="en-US" sz="6800" dirty="0"/>
              <a:t>Fraser, N. (1990). Rethinking the public sphere: A contribution to the critique of actually existing democracy. Social text, (25/26), 56-80.</a:t>
            </a:r>
          </a:p>
          <a:p>
            <a:pPr algn="just"/>
            <a:r>
              <a:rPr lang="en-US" sz="6800" dirty="0" err="1"/>
              <a:t>Hanitzsch</a:t>
            </a:r>
            <a:r>
              <a:rPr lang="en-US" sz="6800" dirty="0"/>
              <a:t>, T. (2004) Journalists as peacekeeping force? Peace journalism and mass communication theory, Journalism Studies, 5:4, 483-495, DOI: 10.1080/14616700412331296419</a:t>
            </a:r>
          </a:p>
          <a:p>
            <a:pPr algn="just"/>
            <a:r>
              <a:rPr lang="en-US" sz="6800" dirty="0"/>
              <a:t>Milioni, D. L., </a:t>
            </a:r>
            <a:r>
              <a:rPr lang="en-US" sz="6800" dirty="0" err="1"/>
              <a:t>Doudaki</a:t>
            </a:r>
            <a:r>
              <a:rPr lang="en-US" sz="6800" dirty="0"/>
              <a:t>, V., &amp; </a:t>
            </a:r>
            <a:r>
              <a:rPr lang="en-US" sz="6800" dirty="0" err="1"/>
              <a:t>Demertzis</a:t>
            </a:r>
            <a:r>
              <a:rPr lang="en-US" sz="6800" dirty="0"/>
              <a:t>, N. (2014). Youth, ethnicity, and a ‘reverse digital divide’ A study of Internet use in a divided country. Convergence, 20(3), 316-336.</a:t>
            </a:r>
          </a:p>
          <a:p>
            <a:pPr algn="just"/>
            <a:r>
              <a:rPr lang="en-US" sz="6800" dirty="0"/>
              <a:t>Rodríguez, C., Ferron, B., &amp; </a:t>
            </a:r>
            <a:r>
              <a:rPr lang="en-US" sz="6800" dirty="0" err="1"/>
              <a:t>Shamas</a:t>
            </a:r>
            <a:r>
              <a:rPr lang="en-US" sz="6800" dirty="0"/>
              <a:t>, K. (2014). Four challenges in the field of alternative, radical and citizens’ media research. Media, Culture &amp; Society, 36(2), 150-166.</a:t>
            </a:r>
          </a:p>
          <a:p>
            <a:pPr algn="just"/>
            <a:r>
              <a:rPr lang="en-US" sz="6800" dirty="0"/>
              <a:t>Rojas, H. (2010). “Corrective” actions in the public sphere: How perceptions of media and media effects shape political behaviors. International Journal of Public Opinion Research, 22(3), 343-363.</a:t>
            </a:r>
          </a:p>
          <a:p>
            <a:pPr algn="just"/>
            <a:r>
              <a:rPr lang="en-US" sz="6800" dirty="0" err="1"/>
              <a:t>Schäfer</a:t>
            </a:r>
            <a:r>
              <a:rPr lang="en-US" sz="6800" dirty="0"/>
              <a:t>, M. S. (2015). Digital public sphere. The international encyclopedia of political communication.</a:t>
            </a:r>
          </a:p>
          <a:p>
            <a:pPr algn="just"/>
            <a:r>
              <a:rPr lang="en-US" sz="6800" dirty="0"/>
              <a:t>Trimikliniotis, N., &amp; </a:t>
            </a:r>
            <a:r>
              <a:rPr lang="en-US" sz="6800" dirty="0" err="1"/>
              <a:t>Trimithiotis</a:t>
            </a:r>
            <a:r>
              <a:rPr lang="en-US" sz="6800" dirty="0"/>
              <a:t>, D. (2017). Critical Peace in the Digital Era of Austerity and Crisis. Pedagogy, Politics and Philosophy of Peace: Interrogating Peace and Peacemaking, 81.</a:t>
            </a:r>
          </a:p>
          <a:p>
            <a:pPr algn="just"/>
            <a:r>
              <a:rPr lang="en-US" sz="6800" dirty="0" err="1"/>
              <a:t>Trimithiotis</a:t>
            </a:r>
            <a:r>
              <a:rPr lang="en-US" sz="6800" dirty="0"/>
              <a:t>, D. (2014). Why is the category of “pluralism” insufficient to describe the media sphere?. French Journal for Media Research, 1.</a:t>
            </a:r>
          </a:p>
          <a:p>
            <a:pPr algn="just"/>
            <a:r>
              <a:rPr lang="en-US" sz="6800" dirty="0" err="1"/>
              <a:t>Vandendorpe</a:t>
            </a:r>
            <a:r>
              <a:rPr lang="en-US" sz="6800" dirty="0"/>
              <a:t>, C. (2008). Reading on screen: The new media sphere. Siemens and </a:t>
            </a:r>
            <a:r>
              <a:rPr lang="en-US" sz="6800" dirty="0" err="1"/>
              <a:t>Schreibman</a:t>
            </a:r>
            <a:r>
              <a:rPr lang="en-US" sz="6800" dirty="0"/>
              <a:t>, 203-15.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086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>CRITICAL PEACE IN THE ERA OF </a:t>
            </a:r>
            <a:r>
              <a:rPr lang="fr-FR" sz="3600" dirty="0" smtClean="0"/>
              <a:t>DIGITAL</a:t>
            </a:r>
            <a:r>
              <a:rPr lang="el-GR" sz="3600" dirty="0" smtClean="0"/>
              <a:t> </a:t>
            </a:r>
            <a:r>
              <a:rPr lang="fr-FR" sz="3600" dirty="0" smtClean="0"/>
              <a:t>PUBLIC SPHERE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Nicos Trimikliniotis (</a:t>
            </a:r>
            <a:r>
              <a:rPr lang="fr-FR" dirty="0" err="1"/>
              <a:t>University</a:t>
            </a:r>
            <a:r>
              <a:rPr lang="fr-FR" dirty="0"/>
              <a:t> of </a:t>
            </a:r>
            <a:r>
              <a:rPr lang="fr-FR" dirty="0" err="1"/>
              <a:t>Nicosia</a:t>
            </a:r>
            <a:r>
              <a:rPr lang="fr-FR" dirty="0"/>
              <a:t>/</a:t>
            </a:r>
            <a:r>
              <a:rPr lang="fr-FR" dirty="0" err="1"/>
              <a:t>Symfiliosi</a:t>
            </a:r>
            <a:r>
              <a:rPr lang="fr-FR" dirty="0"/>
              <a:t>) - Dimitris </a:t>
            </a:r>
            <a:r>
              <a:rPr lang="fr-FR" dirty="0" err="1"/>
              <a:t>Trimithiotis</a:t>
            </a:r>
            <a:r>
              <a:rPr lang="fr-FR" dirty="0"/>
              <a:t> (</a:t>
            </a:r>
            <a:r>
              <a:rPr lang="fr-FR" dirty="0" err="1"/>
              <a:t>University</a:t>
            </a:r>
            <a:r>
              <a:rPr lang="fr-FR" dirty="0"/>
              <a:t> of </a:t>
            </a:r>
            <a:r>
              <a:rPr lang="fr-FR" dirty="0" err="1"/>
              <a:t>Cyprus</a:t>
            </a:r>
            <a:r>
              <a:rPr lang="fr-FR" dirty="0"/>
              <a:t>/</a:t>
            </a:r>
            <a:r>
              <a:rPr lang="fr-FR" dirty="0" err="1"/>
              <a:t>Symfiliosi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81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7674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Towards Critical Peace Studies 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97" y="1528997"/>
            <a:ext cx="10702977" cy="4901783"/>
          </a:xfrm>
        </p:spPr>
        <p:txBody>
          <a:bodyPr>
            <a:noAutofit/>
          </a:bodyPr>
          <a:lstStyle/>
          <a:p>
            <a:r>
              <a:rPr lang="en-US" sz="3000" dirty="0"/>
              <a:t>‘Peace’ is not merely an ‘absence of war’ (Creighton and Shaw, 1987). </a:t>
            </a:r>
            <a:endParaRPr lang="en-US" sz="3000" dirty="0" smtClean="0"/>
          </a:p>
          <a:p>
            <a:r>
              <a:rPr lang="en-US" sz="3000" dirty="0" smtClean="0"/>
              <a:t>‘Peace</a:t>
            </a:r>
            <a:r>
              <a:rPr lang="en-US" sz="3000" dirty="0"/>
              <a:t>’ a vague concept, but there are many different degrees, dimensions and levels of ‘peace’ (Ehrlich, 1987). </a:t>
            </a:r>
            <a:endParaRPr lang="en-US" sz="3000" dirty="0" smtClean="0"/>
          </a:p>
          <a:p>
            <a:r>
              <a:rPr lang="en-US" sz="3000" dirty="0" smtClean="0"/>
              <a:t>‘</a:t>
            </a:r>
            <a:r>
              <a:rPr lang="en-US" sz="3000" dirty="0"/>
              <a:t>Peace’ unfolds in particular historical, social, political, economic and cultural </a:t>
            </a:r>
            <a:r>
              <a:rPr lang="en-US" sz="3000" dirty="0" smtClean="0"/>
              <a:t>contexts – </a:t>
            </a:r>
            <a:r>
              <a:rPr lang="en-US" sz="3000" dirty="0" err="1" smtClean="0"/>
              <a:t>gola</a:t>
            </a:r>
            <a:r>
              <a:rPr lang="en-US" sz="3000" dirty="0" smtClean="0"/>
              <a:t>: ‘peace </a:t>
            </a:r>
            <a:r>
              <a:rPr lang="en-US" sz="3000" dirty="0"/>
              <a:t>among </a:t>
            </a:r>
            <a:r>
              <a:rPr lang="en-US" sz="3000" dirty="0" smtClean="0"/>
              <a:t>people’ </a:t>
            </a:r>
            <a:r>
              <a:rPr lang="en-US" sz="3000" dirty="0"/>
              <a:t>– reconciliation </a:t>
            </a:r>
            <a:r>
              <a:rPr lang="en-US" sz="3000" dirty="0" smtClean="0"/>
              <a:t>(Ehrlich 2013b</a:t>
            </a:r>
            <a:r>
              <a:rPr lang="en-US" sz="3000" dirty="0"/>
              <a:t>). </a:t>
            </a:r>
            <a:endParaRPr lang="en-US" sz="3000" dirty="0" smtClean="0"/>
          </a:p>
          <a:p>
            <a:r>
              <a:rPr lang="fr-FR" sz="3000" dirty="0"/>
              <a:t>Great </a:t>
            </a:r>
            <a:r>
              <a:rPr lang="fr-FR" sz="3000" dirty="0" err="1"/>
              <a:t>divide</a:t>
            </a:r>
            <a:r>
              <a:rPr lang="fr-FR" sz="3000" dirty="0"/>
              <a:t> in social </a:t>
            </a:r>
            <a:r>
              <a:rPr lang="fr-FR" sz="3000" dirty="0" smtClean="0"/>
              <a:t>sciences: ‘</a:t>
            </a:r>
            <a:r>
              <a:rPr lang="fr-FR" sz="3000" dirty="0" err="1" smtClean="0"/>
              <a:t>Order-based</a:t>
            </a:r>
            <a:r>
              <a:rPr lang="fr-FR" sz="3000" dirty="0" smtClean="0"/>
              <a:t>’ Versus ‘</a:t>
            </a:r>
            <a:r>
              <a:rPr lang="fr-FR" sz="3000" dirty="0" err="1" smtClean="0"/>
              <a:t>conflict-based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41373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9" y="304327"/>
            <a:ext cx="10058400" cy="116636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Critiques of Liberal </a:t>
            </a:r>
            <a:r>
              <a:rPr lang="fr-FR" sz="3200" dirty="0" err="1" smtClean="0"/>
              <a:t>Peace</a:t>
            </a:r>
            <a:r>
              <a:rPr lang="fr-FR" sz="3200" dirty="0" smtClean="0"/>
              <a:t> &amp;</a:t>
            </a:r>
            <a:r>
              <a:rPr lang="fr-FR" sz="3200" dirty="0" err="1" smtClean="0"/>
              <a:t>Conflict</a:t>
            </a:r>
            <a:r>
              <a:rPr lang="fr-FR" sz="3200" dirty="0" smtClean="0"/>
              <a:t> </a:t>
            </a:r>
            <a:r>
              <a:rPr lang="fr-FR" sz="3200" dirty="0" err="1" smtClean="0"/>
              <a:t>Resolution</a:t>
            </a:r>
            <a:r>
              <a:rPr lang="fr-FR" sz="3200" dirty="0" smtClean="0"/>
              <a:t>: </a:t>
            </a:r>
            <a:r>
              <a:rPr lang="en-US" sz="3200" dirty="0"/>
              <a:t>ethnic conflict-ridden societies 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651000"/>
            <a:ext cx="11557416" cy="4885266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700" dirty="0" smtClean="0"/>
              <a:t>Informed by neo-liberal economics: in austerity &amp; crisis?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 smtClean="0"/>
              <a:t>Conceived in geopolitical &amp; </a:t>
            </a:r>
            <a:r>
              <a:rPr lang="en-US" sz="2700" dirty="0"/>
              <a:t>spatial contexts</a:t>
            </a:r>
            <a:r>
              <a:rPr lang="en-US" sz="2700" dirty="0" smtClean="0"/>
              <a:t>, Western northern traditions &gt;&gt; then </a:t>
            </a:r>
            <a:r>
              <a:rPr lang="en-US" sz="2700" dirty="0"/>
              <a:t>imposed on </a:t>
            </a:r>
            <a:r>
              <a:rPr lang="en-US" sz="2700" dirty="0" smtClean="0"/>
              <a:t>non-western regions.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 smtClean="0"/>
              <a:t>Overlook ‘</a:t>
            </a:r>
            <a:r>
              <a:rPr lang="en-US" sz="2700" dirty="0"/>
              <a:t>internal’ consequences suffered by ‘pacified spaces’ </a:t>
            </a:r>
            <a:r>
              <a:rPr lang="en-US" sz="2700" dirty="0" err="1" smtClean="0"/>
              <a:t>i.e</a:t>
            </a:r>
            <a:r>
              <a:rPr lang="en-US" sz="2700" dirty="0" smtClean="0"/>
              <a:t> invasive practices: ignore</a:t>
            </a:r>
            <a:r>
              <a:rPr lang="en-US" sz="2700" dirty="0"/>
              <a:t>, </a:t>
            </a:r>
            <a:r>
              <a:rPr lang="en-US" sz="2700" dirty="0" err="1"/>
              <a:t>orientalize</a:t>
            </a:r>
            <a:r>
              <a:rPr lang="en-US" sz="2700" dirty="0"/>
              <a:t>, </a:t>
            </a:r>
            <a:r>
              <a:rPr lang="en-US" sz="2700" dirty="0" smtClean="0"/>
              <a:t>romanticize ‘</a:t>
            </a:r>
            <a:r>
              <a:rPr lang="en-US" sz="2700" dirty="0"/>
              <a:t>other</a:t>
            </a:r>
            <a:r>
              <a:rPr lang="en-US" sz="2700" dirty="0" smtClean="0"/>
              <a:t>’.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 smtClean="0"/>
              <a:t>Lack </a:t>
            </a:r>
            <a:r>
              <a:rPr lang="en-US" sz="2700" dirty="0"/>
              <a:t>sociological </a:t>
            </a:r>
            <a:r>
              <a:rPr lang="en-US" sz="2700" dirty="0" smtClean="0"/>
              <a:t>&amp; </a:t>
            </a:r>
            <a:r>
              <a:rPr lang="en-US" sz="2700" dirty="0"/>
              <a:t>contextual historical </a:t>
            </a:r>
            <a:r>
              <a:rPr lang="en-US" sz="2700" dirty="0" smtClean="0"/>
              <a:t>depth; Suffer from: (a) Eurocentrism; (b) intellectual </a:t>
            </a:r>
            <a:r>
              <a:rPr lang="en-US" sz="2700" dirty="0"/>
              <a:t>dependency </a:t>
            </a:r>
            <a:r>
              <a:rPr lang="en-US" sz="2700" dirty="0" smtClean="0"/>
              <a:t>c) exceptionalism</a:t>
            </a:r>
            <a:r>
              <a:rPr lang="en-US" sz="2700" dirty="0"/>
              <a:t>.  </a:t>
            </a:r>
            <a:endParaRPr lang="en-US" sz="27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 smtClean="0"/>
              <a:t>CR </a:t>
            </a:r>
            <a:r>
              <a:rPr lang="en-US" sz="2700" dirty="0"/>
              <a:t>paradigms </a:t>
            </a:r>
            <a:r>
              <a:rPr lang="en-US" sz="2700" dirty="0" smtClean="0"/>
              <a:t>from </a:t>
            </a:r>
            <a:r>
              <a:rPr lang="en-US" sz="2700" dirty="0"/>
              <a:t>comparative political science. </a:t>
            </a:r>
            <a:r>
              <a:rPr lang="en-US" sz="2700" dirty="0" smtClean="0"/>
              <a:t>No sociology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 smtClean="0"/>
              <a:t>Fragmentation, disciplinary </a:t>
            </a:r>
            <a:r>
              <a:rPr lang="en-US" sz="2700" dirty="0" err="1" smtClean="0"/>
              <a:t>specialisation</a:t>
            </a:r>
            <a:r>
              <a:rPr lang="en-US" sz="2700" dirty="0" smtClean="0"/>
              <a:t> disconnect </a:t>
            </a:r>
            <a:r>
              <a:rPr lang="en-US" sz="2700" dirty="0"/>
              <a:t>the </a:t>
            </a:r>
            <a:r>
              <a:rPr lang="en-US" sz="2700" dirty="0" smtClean="0"/>
              <a:t>conflict from reconciliation processes. Superficial </a:t>
            </a:r>
            <a:r>
              <a:rPr lang="en-US" sz="2700" dirty="0"/>
              <a:t>modelling rather than </a:t>
            </a:r>
            <a:r>
              <a:rPr lang="en-US" sz="2700" dirty="0" smtClean="0"/>
              <a:t>in-depth </a:t>
            </a:r>
            <a:r>
              <a:rPr lang="en-US" sz="2700" dirty="0"/>
              <a:t>comparative sociological </a:t>
            </a:r>
            <a:r>
              <a:rPr lang="en-US" sz="2700" dirty="0" smtClean="0"/>
              <a:t>studies</a:t>
            </a:r>
            <a:endParaRPr lang="fr-FR" sz="2700" dirty="0"/>
          </a:p>
        </p:txBody>
      </p:sp>
    </p:spTree>
    <p:extLst>
      <p:ext uri="{BB962C8B-B14F-4D97-AF65-F5344CB8AC3E}">
        <p14:creationId xmlns:p14="http://schemas.microsoft.com/office/powerpoint/2010/main" val="987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058401" cy="1163864"/>
          </a:xfrm>
        </p:spPr>
        <p:txBody>
          <a:bodyPr>
            <a:normAutofit/>
          </a:bodyPr>
          <a:lstStyle/>
          <a:p>
            <a:r>
              <a:rPr lang="en-US" sz="3200" dirty="0"/>
              <a:t>Alternative Envisioning: Toward Critical </a:t>
            </a:r>
            <a:r>
              <a:rPr lang="en-US" sz="3200" dirty="0" smtClean="0"/>
              <a:t>peace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07" y="1764406"/>
            <a:ext cx="11212642" cy="4878231"/>
          </a:xfrm>
        </p:spPr>
        <p:txBody>
          <a:bodyPr>
            <a:noAutofit/>
          </a:bodyPr>
          <a:lstStyle/>
          <a:p>
            <a:r>
              <a:rPr lang="en-US" sz="2800" dirty="0" smtClean="0"/>
              <a:t>Ambitious project: pursued </a:t>
            </a:r>
            <a:r>
              <a:rPr lang="en-US" sz="2800" dirty="0"/>
              <a:t>historically, globally and regionally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‘World out of joint’ (Wallerstein) Current  context: Multifaceted crisis (</a:t>
            </a:r>
            <a:r>
              <a:rPr lang="en-US" sz="2800" dirty="0"/>
              <a:t>economic, political, social, </a:t>
            </a:r>
            <a:r>
              <a:rPr lang="en-US" sz="2800" dirty="0" smtClean="0"/>
              <a:t>hegemonic demise, etc.)</a:t>
            </a:r>
          </a:p>
          <a:p>
            <a:r>
              <a:rPr lang="en-US" sz="2800" dirty="0" smtClean="0"/>
              <a:t>Collapse </a:t>
            </a:r>
            <a:r>
              <a:rPr lang="en-US" sz="2800" dirty="0"/>
              <a:t>of </a:t>
            </a:r>
            <a:r>
              <a:rPr lang="en-US" sz="2800" dirty="0" smtClean="0"/>
              <a:t>post-cold </a:t>
            </a:r>
            <a:r>
              <a:rPr lang="en-US" sz="2800" dirty="0"/>
              <a:t>war </a:t>
            </a:r>
            <a:r>
              <a:rPr lang="en-US" sz="2800" dirty="0" smtClean="0"/>
              <a:t>‘</a:t>
            </a:r>
            <a:r>
              <a:rPr lang="en-US" sz="2800" dirty="0"/>
              <a:t>liberal triumph’ </a:t>
            </a:r>
            <a:r>
              <a:rPr lang="en-US" sz="2800" dirty="0" smtClean="0"/>
              <a:t>produces fundamentalisms</a:t>
            </a:r>
            <a:r>
              <a:rPr lang="en-US" sz="2800" dirty="0"/>
              <a:t>, violence and conflict zones </a:t>
            </a:r>
            <a:r>
              <a:rPr lang="en-US" sz="2800" dirty="0" smtClean="0"/>
              <a:t>threatening ‘</a:t>
            </a:r>
            <a:r>
              <a:rPr lang="en-US" sz="2800" dirty="0"/>
              <a:t>stable and secure zones’. </a:t>
            </a:r>
          </a:p>
          <a:p>
            <a:r>
              <a:rPr lang="en-US" sz="2800" dirty="0" smtClean="0"/>
              <a:t>Collapse </a:t>
            </a:r>
            <a:r>
              <a:rPr lang="en-US" sz="2800" dirty="0"/>
              <a:t>of </a:t>
            </a:r>
            <a:r>
              <a:rPr lang="en-US" sz="2800" dirty="0" smtClean="0"/>
              <a:t>nation-states, welfare generates survival strategies. </a:t>
            </a:r>
          </a:p>
          <a:p>
            <a:r>
              <a:rPr lang="en-US" sz="2800" dirty="0" smtClean="0"/>
              <a:t>Stimulating </a:t>
            </a:r>
            <a:r>
              <a:rPr lang="en-US" sz="2800" dirty="0"/>
              <a:t>alternative peace models and </a:t>
            </a:r>
            <a:r>
              <a:rPr lang="en-US" sz="2800" dirty="0" smtClean="0"/>
              <a:t>processes - Must be studied &amp; connected to </a:t>
            </a:r>
            <a:r>
              <a:rPr lang="en-US" sz="2800" dirty="0"/>
              <a:t>their </a:t>
            </a:r>
            <a:r>
              <a:rPr lang="en-US" sz="2800" dirty="0" smtClean="0"/>
              <a:t>potentialities.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4847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99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we ‘restore’ </a:t>
            </a:r>
            <a:r>
              <a:rPr lang="en-US" sz="3200" dirty="0"/>
              <a:t>societies torn by </a:t>
            </a:r>
            <a:r>
              <a:rPr lang="en-US" sz="3200" dirty="0" smtClean="0"/>
              <a:t>war, conflict and division?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1678898"/>
            <a:ext cx="11212643" cy="5009411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Fundamentally ‘successful’ </a:t>
            </a:r>
            <a:r>
              <a:rPr lang="en-US" sz="2800" dirty="0"/>
              <a:t>peace-building, peace-keeping and ‘restoring’ societies </a:t>
            </a:r>
            <a:r>
              <a:rPr lang="en-US" sz="2800" dirty="0" smtClean="0"/>
              <a:t>in </a:t>
            </a:r>
            <a:r>
              <a:rPr lang="en-US" sz="2800" dirty="0"/>
              <a:t>mainstream circles. </a:t>
            </a:r>
            <a:endParaRPr lang="en-US" sz="2800" dirty="0" smtClean="0"/>
          </a:p>
          <a:p>
            <a:pPr algn="just"/>
            <a:r>
              <a:rPr lang="en-US" sz="2800" dirty="0" smtClean="0"/>
              <a:t>Rethink </a:t>
            </a:r>
            <a:r>
              <a:rPr lang="en-US" sz="2800" dirty="0"/>
              <a:t>peace-building </a:t>
            </a:r>
            <a:r>
              <a:rPr lang="en-US" sz="2800" dirty="0" smtClean="0"/>
              <a:t>in terms of social transformation: 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Read </a:t>
            </a:r>
            <a:r>
              <a:rPr lang="en-US" sz="2800" b="1" dirty="0"/>
              <a:t>societies as dynamic spaces of struggles </a:t>
            </a:r>
            <a:r>
              <a:rPr lang="en-US" sz="2800" dirty="0"/>
              <a:t>and </a:t>
            </a:r>
            <a:r>
              <a:rPr lang="en-US" sz="2800" b="1" dirty="0"/>
              <a:t>contestation</a:t>
            </a:r>
            <a:r>
              <a:rPr lang="en-US" sz="2800" dirty="0"/>
              <a:t> for </a:t>
            </a:r>
            <a:r>
              <a:rPr lang="en-US" sz="2800" dirty="0" smtClean="0"/>
              <a:t>betterment v. domination/exploitation     </a:t>
            </a:r>
            <a:endParaRPr lang="fr-FR" sz="2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Understand </a:t>
            </a:r>
            <a:r>
              <a:rPr lang="en-US" sz="2800" b="1" dirty="0" smtClean="0"/>
              <a:t>peace within social struggles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The generation of </a:t>
            </a:r>
            <a:r>
              <a:rPr lang="en-US" sz="2800" b="1" dirty="0" smtClean="0"/>
              <a:t>new </a:t>
            </a:r>
            <a:r>
              <a:rPr lang="en-US" sz="2800" b="1" dirty="0" err="1" smtClean="0"/>
              <a:t>socialities</a:t>
            </a:r>
            <a:r>
              <a:rPr lang="en-US" sz="2800" dirty="0" smtClean="0"/>
              <a:t>: social </a:t>
            </a:r>
            <a:r>
              <a:rPr lang="en-US" sz="2800" dirty="0"/>
              <a:t>forces </a:t>
            </a:r>
            <a:r>
              <a:rPr lang="en-US" sz="2800" dirty="0" smtClean="0"/>
              <a:t>developing </a:t>
            </a:r>
            <a:r>
              <a:rPr lang="en-US" sz="2800" dirty="0"/>
              <a:t>social </a:t>
            </a:r>
            <a:r>
              <a:rPr lang="en-US" sz="2800" dirty="0" smtClean="0"/>
              <a:t>links, </a:t>
            </a:r>
            <a:r>
              <a:rPr lang="en-US" sz="2800" dirty="0"/>
              <a:t>even in </a:t>
            </a:r>
            <a:r>
              <a:rPr lang="en-US" sz="2800" dirty="0" smtClean="0"/>
              <a:t>extreme situations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b="1" dirty="0" smtClean="0"/>
              <a:t>Digital </a:t>
            </a:r>
            <a:r>
              <a:rPr lang="en-US" sz="2800" b="1" dirty="0" err="1" smtClean="0"/>
              <a:t>materialities</a:t>
            </a:r>
            <a:r>
              <a:rPr lang="en-US" sz="2800" b="1" dirty="0" smtClean="0"/>
              <a:t>, social media and networks 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3908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Restoring Cyprus: a society </a:t>
            </a:r>
            <a:r>
              <a:rPr lang="en-US" sz="3200" dirty="0"/>
              <a:t>torn by </a:t>
            </a:r>
            <a:r>
              <a:rPr lang="en-US" sz="3200" dirty="0" smtClean="0"/>
              <a:t>war, conflict and division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548" y="1977475"/>
            <a:ext cx="10438700" cy="454324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600" dirty="0" err="1" smtClean="0"/>
              <a:t>Eg</a:t>
            </a:r>
            <a:r>
              <a:rPr lang="en-US" sz="2600" dirty="0" smtClean="0"/>
              <a:t>.‘</a:t>
            </a:r>
            <a:r>
              <a:rPr lang="en-US" sz="2600" b="1" dirty="0" smtClean="0"/>
              <a:t>Intercommunal</a:t>
            </a:r>
            <a:r>
              <a:rPr lang="en-US" sz="2600" dirty="0" smtClean="0"/>
              <a:t> </a:t>
            </a:r>
            <a:r>
              <a:rPr lang="en-US" sz="2600" dirty="0"/>
              <a:t>Killings in Cyprus’ </a:t>
            </a:r>
            <a:r>
              <a:rPr lang="en-US" sz="2600" dirty="0" smtClean="0"/>
              <a:t>(Loizos 1988) </a:t>
            </a:r>
          </a:p>
          <a:p>
            <a:pPr lvl="1" algn="just">
              <a:defRPr/>
            </a:pPr>
            <a:r>
              <a:rPr lang="en-US" sz="2600" dirty="0" smtClean="0"/>
              <a:t>20 </a:t>
            </a:r>
            <a:r>
              <a:rPr lang="en-US" sz="2600" dirty="0"/>
              <a:t>years after </a:t>
            </a:r>
            <a:r>
              <a:rPr lang="en-US" sz="2600" dirty="0" smtClean="0"/>
              <a:t>the </a:t>
            </a:r>
            <a:r>
              <a:rPr lang="en-US" sz="2600" dirty="0"/>
              <a:t>‘logic’ of intercommunal </a:t>
            </a:r>
            <a:r>
              <a:rPr lang="en-US" sz="2600" dirty="0" smtClean="0"/>
              <a:t>violence: “</a:t>
            </a:r>
            <a:r>
              <a:rPr lang="en-US" sz="2600" dirty="0"/>
              <a:t>collectivist, generalizing and non-specific”).  </a:t>
            </a:r>
          </a:p>
          <a:p>
            <a:pPr algn="just">
              <a:defRPr/>
            </a:pPr>
            <a:r>
              <a:rPr lang="en-US" sz="2600" dirty="0"/>
              <a:t>Sitas (2007</a:t>
            </a:r>
            <a:r>
              <a:rPr lang="en-US" sz="2600" dirty="0" smtClean="0"/>
              <a:t>): Conditions </a:t>
            </a:r>
            <a:r>
              <a:rPr lang="en-US" sz="2600" dirty="0"/>
              <a:t>for genocidal killings &amp; ‘ethnic cleansing’ </a:t>
            </a:r>
            <a:r>
              <a:rPr lang="en-GB" sz="2600" dirty="0"/>
              <a:t>1963-1974 </a:t>
            </a:r>
            <a:r>
              <a:rPr lang="en-GB" sz="2600" dirty="0" smtClean="0"/>
              <a:t>Cyprus present </a:t>
            </a:r>
            <a:r>
              <a:rPr lang="en-US" sz="2600" dirty="0" smtClean="0"/>
              <a:t>(M. </a:t>
            </a:r>
            <a:r>
              <a:rPr lang="en-US" sz="2600" dirty="0"/>
              <a:t>Man </a:t>
            </a:r>
            <a:r>
              <a:rPr lang="en-GB" sz="2600" i="1" dirty="0"/>
              <a:t>The Dark side of Democracy</a:t>
            </a:r>
            <a:r>
              <a:rPr lang="en-GB" sz="2600" i="1" dirty="0" smtClean="0"/>
              <a:t>,</a:t>
            </a:r>
            <a:r>
              <a:rPr lang="en-GB" sz="2600" dirty="0" smtClean="0"/>
              <a:t>) </a:t>
            </a:r>
            <a:r>
              <a:rPr lang="en-US" sz="2600" dirty="0" smtClean="0"/>
              <a:t>yet </a:t>
            </a:r>
            <a:r>
              <a:rPr lang="en-US" sz="2600" dirty="0"/>
              <a:t>did not occur such a </a:t>
            </a:r>
            <a:r>
              <a:rPr lang="en-US" sz="2600" dirty="0" smtClean="0"/>
              <a:t>scale. ‘</a:t>
            </a:r>
            <a:r>
              <a:rPr lang="en-US" sz="2600" dirty="0"/>
              <a:t>Cypriot humanism’ = ‘</a:t>
            </a:r>
            <a:r>
              <a:rPr lang="en-US" sz="2600" b="1" dirty="0"/>
              <a:t>ethic of reconciliation</a:t>
            </a:r>
            <a:r>
              <a:rPr lang="en-US" sz="2600" dirty="0" smtClean="0"/>
              <a:t>’?</a:t>
            </a:r>
          </a:p>
          <a:p>
            <a:pPr algn="just">
              <a:defRPr/>
            </a:pPr>
            <a:r>
              <a:rPr lang="en-US" sz="2600" dirty="0" smtClean="0"/>
              <a:t>2016 : 25% G/C have T/C friends (Psaltis 2016) &amp; reconciliation &amp; social media: emergence of new third space? Potential? Barriers</a:t>
            </a:r>
            <a:r>
              <a:rPr lang="el-GR" sz="2600" dirty="0"/>
              <a:t> </a:t>
            </a:r>
            <a:r>
              <a:rPr lang="el-GR" sz="2600" dirty="0" smtClean="0"/>
              <a:t>(</a:t>
            </a:r>
            <a:r>
              <a:rPr lang="en-GB" sz="2600" dirty="0" smtClean="0"/>
              <a:t>language, barbed wire, bureaucratic, ideological, everydayness </a:t>
            </a:r>
            <a:r>
              <a:rPr lang="en-GB" sz="2600" dirty="0" err="1" smtClean="0"/>
              <a:t>etc</a:t>
            </a:r>
            <a:r>
              <a:rPr lang="en-GB" sz="2600" dirty="0" smtClean="0"/>
              <a:t>)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138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CP: </a:t>
            </a:r>
            <a:r>
              <a:rPr lang="fr-FR" sz="3200" dirty="0" err="1" smtClean="0"/>
              <a:t>Reshaping</a:t>
            </a:r>
            <a:r>
              <a:rPr lang="fr-FR" sz="3200" dirty="0" smtClean="0"/>
              <a:t> Public </a:t>
            </a:r>
            <a:r>
              <a:rPr lang="fr-FR" sz="3200" dirty="0" err="1"/>
              <a:t>S</a:t>
            </a:r>
            <a:r>
              <a:rPr lang="fr-FR" sz="3200" dirty="0" err="1" smtClean="0"/>
              <a:t>pheres</a:t>
            </a:r>
            <a:r>
              <a:rPr lang="fr-FR" sz="3200" dirty="0" smtClean="0"/>
              <a:t> – ‘</a:t>
            </a:r>
            <a:r>
              <a:rPr lang="fr-FR" sz="3200" dirty="0" err="1" smtClean="0"/>
              <a:t>truth</a:t>
            </a:r>
            <a:r>
              <a:rPr lang="fr-FR" sz="3200" dirty="0" smtClean="0"/>
              <a:t> as a </a:t>
            </a:r>
            <a:r>
              <a:rPr lang="fr-FR" sz="3200" dirty="0" err="1" smtClean="0"/>
              <a:t>war</a:t>
            </a:r>
            <a:r>
              <a:rPr lang="fr-FR" sz="3200" dirty="0" smtClean="0"/>
              <a:t> </a:t>
            </a:r>
            <a:r>
              <a:rPr lang="fr-FR" sz="3200" dirty="0" err="1" smtClean="0"/>
              <a:t>casualty</a:t>
            </a:r>
            <a:r>
              <a:rPr lang="fr-FR" sz="3200" dirty="0" smtClean="0"/>
              <a:t>’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53802"/>
            <a:ext cx="10058400" cy="4371850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How do we generate a </a:t>
            </a:r>
            <a:r>
              <a:rPr lang="en-GB" sz="3000" i="1" dirty="0" smtClean="0"/>
              <a:t>new</a:t>
            </a:r>
            <a:r>
              <a:rPr lang="en-GB" sz="3000" dirty="0" smtClean="0"/>
              <a:t> public sphere that is open, seeking peace &amp; cooperation [ ‘third space’, ‘ethic of reconciliation’ </a:t>
            </a:r>
            <a:r>
              <a:rPr lang="en-GB" sz="3000" dirty="0" err="1" smtClean="0"/>
              <a:t>etc</a:t>
            </a:r>
            <a:r>
              <a:rPr lang="en-GB" sz="3000" dirty="0" smtClean="0"/>
              <a:t> ]?</a:t>
            </a:r>
          </a:p>
          <a:p>
            <a:pPr algn="just"/>
            <a:r>
              <a:rPr lang="en-GB" sz="3000" dirty="0" smtClean="0"/>
              <a:t>What about the legal and normative framework: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 smtClean="0"/>
              <a:t>Professional issues, ethics and sanctions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 smtClean="0"/>
              <a:t>Address forms of ethnic/communal censorship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3000" dirty="0" smtClean="0"/>
              <a:t>Economic/political interests, ownership, control </a:t>
            </a:r>
          </a:p>
          <a:p>
            <a:pPr algn="just"/>
            <a:r>
              <a:rPr lang="en-GB" sz="3000" dirty="0" smtClean="0"/>
              <a:t>The case of Cyprus: A new federal public sphere -generate </a:t>
            </a:r>
            <a:r>
              <a:rPr lang="en-GB" sz="3000" i="1" dirty="0" err="1" smtClean="0"/>
              <a:t>confict</a:t>
            </a:r>
            <a:r>
              <a:rPr lang="en-GB" sz="3000" i="1" dirty="0" smtClean="0"/>
              <a:t> transformation</a:t>
            </a:r>
            <a:r>
              <a:rPr lang="en-GB" sz="3000" dirty="0" smtClean="0"/>
              <a:t>?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824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340" y="484632"/>
            <a:ext cx="9994907" cy="160934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Conflict</a:t>
            </a:r>
            <a:r>
              <a:rPr lang="fr-FR" sz="3200" dirty="0" smtClean="0"/>
              <a:t> transformation:  </a:t>
            </a:r>
            <a:r>
              <a:rPr lang="fr-FR" sz="3200" dirty="0" err="1" smtClean="0"/>
              <a:t>Three</a:t>
            </a:r>
            <a:r>
              <a:rPr lang="fr-FR" sz="3200" dirty="0" smtClean="0"/>
              <a:t> </a:t>
            </a:r>
            <a:r>
              <a:rPr lang="fr-FR" sz="3200" dirty="0" err="1" smtClean="0"/>
              <a:t>conncected</a:t>
            </a:r>
            <a:r>
              <a:rPr lang="fr-FR" sz="3200" dirty="0" smtClean="0"/>
              <a:t> routes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339" y="2093977"/>
            <a:ext cx="9994907" cy="421688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Frontal attack on definition of the nature of conflict &amp; division: Against ‘</a:t>
            </a:r>
            <a:r>
              <a:rPr lang="en-GB" sz="3200" dirty="0" err="1" smtClean="0"/>
              <a:t>ethnicizing</a:t>
            </a:r>
            <a:r>
              <a:rPr lang="en-GB" sz="3200" dirty="0" smtClean="0"/>
              <a:t>’/, ‘national’ alignment - a political disagreement &amp; de-</a:t>
            </a:r>
            <a:r>
              <a:rPr lang="en-GB" sz="3200" dirty="0" err="1" smtClean="0"/>
              <a:t>ethnicisation</a:t>
            </a:r>
            <a:endParaRPr lang="en-GB" sz="3200" dirty="0"/>
          </a:p>
          <a:p>
            <a:r>
              <a:rPr lang="en-GB" sz="3200" dirty="0" smtClean="0"/>
              <a:t>Contextualisation and </a:t>
            </a:r>
            <a:r>
              <a:rPr lang="en-GB" sz="3200" dirty="0" err="1" smtClean="0"/>
              <a:t>relativisation</a:t>
            </a:r>
            <a:endParaRPr lang="en-GB" sz="3200" dirty="0"/>
          </a:p>
          <a:p>
            <a:r>
              <a:rPr lang="en-GB" sz="3200" dirty="0" smtClean="0"/>
              <a:t>Transference towards social and other issues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200" b="1" dirty="0" smtClean="0"/>
              <a:t>Consequence</a:t>
            </a:r>
            <a:r>
              <a:rPr lang="en-GB" sz="3200" dirty="0" smtClean="0"/>
              <a:t>: potential for new third spaces, but need to rethink  public sphere.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6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35075"/>
          </a:xfrm>
        </p:spPr>
        <p:txBody>
          <a:bodyPr/>
          <a:lstStyle/>
          <a:p>
            <a:r>
              <a:rPr lang="fr-FR" sz="3200" dirty="0"/>
              <a:t>From Critical </a:t>
            </a:r>
            <a:r>
              <a:rPr lang="fr-FR" sz="3200" dirty="0" err="1"/>
              <a:t>Peace</a:t>
            </a:r>
            <a:r>
              <a:rPr lang="fr-FR" sz="3200" dirty="0"/>
              <a:t> to Critical </a:t>
            </a:r>
            <a:r>
              <a:rPr lang="fr-FR" sz="3200" dirty="0" err="1"/>
              <a:t>Peace</a:t>
            </a:r>
            <a:r>
              <a:rPr lang="fr-FR" sz="3200" dirty="0"/>
              <a:t> </a:t>
            </a:r>
            <a:r>
              <a:rPr lang="fr-FR" sz="3200" dirty="0" err="1"/>
              <a:t>Journalism</a:t>
            </a:r>
            <a:r>
              <a:rPr lang="fr-FR" sz="3200" dirty="0"/>
              <a:t> 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41" y="1519707"/>
            <a:ext cx="7108013" cy="43741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6373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1133</TotalTime>
  <Words>1411</Words>
  <Application>Microsoft Office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Cambria</vt:lpstr>
      <vt:lpstr>Century Gothic</vt:lpstr>
      <vt:lpstr>Wingdings</vt:lpstr>
      <vt:lpstr>Wood Type</vt:lpstr>
      <vt:lpstr>CRITICAL PEACE IN THE ERA OF DIGITAL PUBLIC SPHERE</vt:lpstr>
      <vt:lpstr>Towards Critical Peace Studies </vt:lpstr>
      <vt:lpstr>Critiques of Liberal Peace &amp;Conflict Resolution: ethnic conflict-ridden societies </vt:lpstr>
      <vt:lpstr>Alternative Envisioning: Toward Critical peace</vt:lpstr>
      <vt:lpstr>How do we ‘restore’ societies torn by war, conflict and division?</vt:lpstr>
      <vt:lpstr>Restoring Cyprus: a society torn by war, conflict and division</vt:lpstr>
      <vt:lpstr>CP: Reshaping Public Spheres – ‘truth as a war casualty’</vt:lpstr>
      <vt:lpstr>Conflict transformation:  Three conncected routes</vt:lpstr>
      <vt:lpstr>From Critical Peace to Critical Peace Journalism </vt:lpstr>
      <vt:lpstr>Peace Journalism </vt:lpstr>
      <vt:lpstr>Public Sphere and Conflict Transformation</vt:lpstr>
      <vt:lpstr>Public Sphere and Conflict Transformation  in Cyprus</vt:lpstr>
      <vt:lpstr>Towards Digital Federal Public Sphere in Cyprus?</vt:lpstr>
      <vt:lpstr>Thinking ahead: empirical potentialities</vt:lpstr>
      <vt:lpstr>Instead of Concluding: empirical potentialities</vt:lpstr>
      <vt:lpstr>Selected Bibliography</vt:lpstr>
      <vt:lpstr>CRITICAL PEACE IN THE ERA OF DIGITAL PUBLIC SPHERE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 trimis</dc:creator>
  <cp:lastModifiedBy>dimitris trimis</cp:lastModifiedBy>
  <cp:revision>57</cp:revision>
  <dcterms:created xsi:type="dcterms:W3CDTF">2016-12-14T09:08:00Z</dcterms:created>
  <dcterms:modified xsi:type="dcterms:W3CDTF">2017-05-31T17:21:05Z</dcterms:modified>
</cp:coreProperties>
</file>