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5" r:id="rId1"/>
  </p:sldMasterIdLst>
  <p:notesMasterIdLst>
    <p:notesMasterId r:id="rId20"/>
  </p:notesMasterIdLst>
  <p:sldIdLst>
    <p:sldId id="256" r:id="rId2"/>
    <p:sldId id="259" r:id="rId3"/>
    <p:sldId id="260" r:id="rId4"/>
    <p:sldId id="261" r:id="rId5"/>
    <p:sldId id="262" r:id="rId6"/>
    <p:sldId id="275" r:id="rId7"/>
    <p:sldId id="265" r:id="rId8"/>
    <p:sldId id="258" r:id="rId9"/>
    <p:sldId id="266" r:id="rId10"/>
    <p:sldId id="268" r:id="rId11"/>
    <p:sldId id="269" r:id="rId12"/>
    <p:sldId id="267" r:id="rId13"/>
    <p:sldId id="270" r:id="rId14"/>
    <p:sldId id="271" r:id="rId15"/>
    <p:sldId id="272" r:id="rId16"/>
    <p:sldId id="273" r:id="rId17"/>
    <p:sldId id="274"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79"/>
    <p:restoredTop sz="94283"/>
  </p:normalViewPr>
  <p:slideViewPr>
    <p:cSldViewPr snapToGrid="0" snapToObjects="1">
      <p:cViewPr>
        <p:scale>
          <a:sx n="103" d="100"/>
          <a:sy n="103" d="100"/>
        </p:scale>
        <p:origin x="16" y="-16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3B599-68CD-3A47-9748-52C3B188A099}" type="datetimeFigureOut">
              <a:rPr lang="fr-FR" smtClean="0"/>
              <a:t>08/01/2018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FBA511-FC0D-7340-AE94-BD6106BCD5F6}" type="slidenum">
              <a:rPr lang="fr-FR" smtClean="0"/>
              <a:t>‹#›</a:t>
            </a:fld>
            <a:endParaRPr lang="fr-FR"/>
          </a:p>
        </p:txBody>
      </p:sp>
    </p:spTree>
    <p:extLst>
      <p:ext uri="{BB962C8B-B14F-4D97-AF65-F5344CB8AC3E}">
        <p14:creationId xmlns:p14="http://schemas.microsoft.com/office/powerpoint/2010/main" val="35891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Cliquez et modifiez le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Cliquez et modifiez le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Cliquez et modifiez le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Cliquez et modifiez le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Cliquez et modifiez le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Cliquez et modifiez le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1/8/18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Cliquez et modifiez le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Cliquez et modifiez le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Cliquez et modifiez le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1/8/18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3949646"/>
      </p:ext>
    </p:extLst>
  </p:cSld>
  <p:clrMap bg1="dk1" tx1="lt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 id="2147483990" r:id="rId15"/>
    <p:sldLayoutId id="2147483991" r:id="rId16"/>
    <p:sldLayoutId id="2147483992"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2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Droit de décider et droit constitutionnel des Etats</a:t>
            </a:r>
            <a:endParaRPr lang="fr-FR" dirty="0"/>
          </a:p>
        </p:txBody>
      </p:sp>
      <p:sp>
        <p:nvSpPr>
          <p:cNvPr id="3" name="Sous-titre 2"/>
          <p:cNvSpPr>
            <a:spLocks noGrp="1"/>
          </p:cNvSpPr>
          <p:nvPr>
            <p:ph type="subTitle" idx="1"/>
          </p:nvPr>
        </p:nvSpPr>
        <p:spPr>
          <a:xfrm>
            <a:off x="5985164" y="4380086"/>
            <a:ext cx="4954979" cy="1890085"/>
          </a:xfrm>
        </p:spPr>
        <p:txBody>
          <a:bodyPr>
            <a:normAutofit/>
          </a:bodyPr>
          <a:lstStyle/>
          <a:p>
            <a:r>
              <a:rPr lang="fr-FR" dirty="0" smtClean="0"/>
              <a:t>Marthe FATIN-ROUGE STEFANINI</a:t>
            </a:r>
          </a:p>
          <a:p>
            <a:r>
              <a:rPr lang="fr-FR" dirty="0" smtClean="0"/>
              <a:t>Directrice de Recherches au CNRS UMR 7318 DICE</a:t>
            </a:r>
          </a:p>
          <a:p>
            <a:r>
              <a:rPr lang="fr-FR" dirty="0" smtClean="0"/>
              <a:t>ILF-GERJC Aix-Marseille Université</a:t>
            </a:r>
          </a:p>
          <a:p>
            <a:r>
              <a:rPr lang="fr-FR" dirty="0" smtClean="0"/>
              <a:t>FRANCE</a:t>
            </a:r>
            <a:endParaRPr lang="fr-FR" dirty="0"/>
          </a:p>
        </p:txBody>
      </p:sp>
      <p:pic>
        <p:nvPicPr>
          <p:cNvPr id="1028" name="Picture 4" descr="https://sesame.univ-amu.fr/Logos/logo_am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2653" y="444845"/>
            <a:ext cx="3469080" cy="1434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738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Constitution de Saint </a:t>
            </a:r>
            <a:r>
              <a:rPr lang="fr-FR" dirty="0" err="1" smtClean="0"/>
              <a:t>Kitts</a:t>
            </a:r>
            <a:r>
              <a:rPr lang="fr-FR" dirty="0" smtClean="0"/>
              <a:t> et Nevis – art. 113</a:t>
            </a:r>
            <a:endParaRPr lang="fr-FR" dirty="0"/>
          </a:p>
        </p:txBody>
      </p:sp>
      <p:sp>
        <p:nvSpPr>
          <p:cNvPr id="3" name="Espace réservé du contenu 2"/>
          <p:cNvSpPr>
            <a:spLocks noGrp="1"/>
          </p:cNvSpPr>
          <p:nvPr>
            <p:ph idx="1"/>
          </p:nvPr>
        </p:nvSpPr>
        <p:spPr/>
        <p:txBody>
          <a:bodyPr/>
          <a:lstStyle/>
          <a:p>
            <a:r>
              <a:rPr lang="fr-FR" b="1" cap="all" dirty="0" smtClean="0"/>
              <a:t>113</a:t>
            </a:r>
            <a:r>
              <a:rPr lang="fr-FR" b="1" cap="all" dirty="0"/>
              <a:t>. SEPARATION OF NEVIS FROM SAINT CHRISTOPHER</a:t>
            </a:r>
          </a:p>
          <a:p>
            <a:r>
              <a:rPr lang="fr-FR" b="1" dirty="0" smtClean="0"/>
              <a:t>1</a:t>
            </a:r>
            <a:r>
              <a:rPr lang="fr-FR" b="1" dirty="0"/>
              <a:t>. </a:t>
            </a:r>
            <a:r>
              <a:rPr lang="fr-FR" dirty="0"/>
              <a:t>The Nevis Island </a:t>
            </a:r>
            <a:r>
              <a:rPr lang="fr-FR" dirty="0" err="1"/>
              <a:t>Legislature</a:t>
            </a:r>
            <a:r>
              <a:rPr lang="fr-FR" dirty="0"/>
              <a:t> </a:t>
            </a:r>
            <a:r>
              <a:rPr lang="fr-FR" dirty="0" err="1"/>
              <a:t>may</a:t>
            </a:r>
            <a:r>
              <a:rPr lang="fr-FR" dirty="0"/>
              <a:t> </a:t>
            </a:r>
            <a:r>
              <a:rPr lang="fr-FR" dirty="0" err="1"/>
              <a:t>provide</a:t>
            </a:r>
            <a:r>
              <a:rPr lang="fr-FR" dirty="0"/>
              <a:t> </a:t>
            </a:r>
            <a:r>
              <a:rPr lang="fr-FR" dirty="0" err="1"/>
              <a:t>that</a:t>
            </a:r>
            <a:r>
              <a:rPr lang="fr-FR" dirty="0"/>
              <a:t> the </a:t>
            </a:r>
            <a:r>
              <a:rPr lang="fr-FR" dirty="0" err="1"/>
              <a:t>island</a:t>
            </a:r>
            <a:r>
              <a:rPr lang="fr-FR" dirty="0"/>
              <a:t> of Nevis </a:t>
            </a:r>
            <a:r>
              <a:rPr lang="fr-FR" dirty="0" err="1"/>
              <a:t>shall</a:t>
            </a:r>
            <a:r>
              <a:rPr lang="fr-FR" dirty="0"/>
              <a:t> </a:t>
            </a:r>
            <a:r>
              <a:rPr lang="fr-FR" dirty="0" err="1"/>
              <a:t>cease</a:t>
            </a:r>
            <a:r>
              <a:rPr lang="fr-FR" dirty="0"/>
              <a:t> to </a:t>
            </a:r>
            <a:r>
              <a:rPr lang="fr-FR" dirty="0" err="1"/>
              <a:t>be</a:t>
            </a:r>
            <a:r>
              <a:rPr lang="fr-FR" dirty="0"/>
              <a:t> </a:t>
            </a:r>
            <a:r>
              <a:rPr lang="fr-FR" dirty="0" err="1"/>
              <a:t>federated</a:t>
            </a:r>
            <a:r>
              <a:rPr lang="fr-FR" dirty="0"/>
              <a:t> </a:t>
            </a:r>
            <a:r>
              <a:rPr lang="fr-FR" dirty="0" err="1"/>
              <a:t>with</a:t>
            </a:r>
            <a:r>
              <a:rPr lang="fr-FR" dirty="0"/>
              <a:t> the </a:t>
            </a:r>
            <a:r>
              <a:rPr lang="fr-FR" dirty="0" err="1"/>
              <a:t>island</a:t>
            </a:r>
            <a:r>
              <a:rPr lang="fr-FR" dirty="0"/>
              <a:t> of Saint Christopher and </a:t>
            </a:r>
            <a:r>
              <a:rPr lang="fr-FR" dirty="0" err="1"/>
              <a:t>accordingly</a:t>
            </a:r>
            <a:r>
              <a:rPr lang="fr-FR" dirty="0"/>
              <a:t> </a:t>
            </a:r>
            <a:r>
              <a:rPr lang="fr-FR" dirty="0" err="1"/>
              <a:t>that</a:t>
            </a:r>
            <a:r>
              <a:rPr lang="fr-FR" dirty="0"/>
              <a:t> </a:t>
            </a:r>
            <a:r>
              <a:rPr lang="fr-FR" dirty="0" err="1"/>
              <a:t>this</a:t>
            </a:r>
            <a:r>
              <a:rPr lang="fr-FR" dirty="0"/>
              <a:t> Constitution </a:t>
            </a:r>
            <a:r>
              <a:rPr lang="fr-FR" dirty="0" err="1"/>
              <a:t>shall</a:t>
            </a:r>
            <a:r>
              <a:rPr lang="fr-FR" dirty="0"/>
              <a:t> no longer have </a:t>
            </a:r>
            <a:r>
              <a:rPr lang="fr-FR" dirty="0" err="1"/>
              <a:t>effect</a:t>
            </a:r>
            <a:r>
              <a:rPr lang="fr-FR" dirty="0"/>
              <a:t> in the </a:t>
            </a:r>
            <a:r>
              <a:rPr lang="fr-FR" dirty="0" err="1"/>
              <a:t>island</a:t>
            </a:r>
            <a:r>
              <a:rPr lang="fr-FR" dirty="0"/>
              <a:t> of Nevis.</a:t>
            </a:r>
          </a:p>
          <a:p>
            <a:r>
              <a:rPr lang="fr-FR" dirty="0" smtClean="0"/>
              <a:t>(</a:t>
            </a:r>
            <a:r>
              <a:rPr lang="is-IS" dirty="0" smtClean="0"/>
              <a:t>…)</a:t>
            </a:r>
            <a:endParaRPr lang="fr-FR" dirty="0"/>
          </a:p>
        </p:txBody>
      </p:sp>
    </p:spTree>
    <p:extLst>
      <p:ext uri="{BB962C8B-B14F-4D97-AF65-F5344CB8AC3E}">
        <p14:creationId xmlns:p14="http://schemas.microsoft.com/office/powerpoint/2010/main" val="730283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Constitution de l’</a:t>
            </a:r>
            <a:r>
              <a:rPr lang="fr-FR" dirty="0" err="1" smtClean="0"/>
              <a:t>Ouzbekistan</a:t>
            </a:r>
            <a:r>
              <a:rPr lang="fr-FR" dirty="0" smtClean="0"/>
              <a:t> – art. 74</a:t>
            </a:r>
            <a:endParaRPr lang="fr-FR" dirty="0"/>
          </a:p>
        </p:txBody>
      </p:sp>
      <p:sp>
        <p:nvSpPr>
          <p:cNvPr id="3" name="Espace réservé du contenu 2"/>
          <p:cNvSpPr>
            <a:spLocks noGrp="1"/>
          </p:cNvSpPr>
          <p:nvPr>
            <p:ph idx="1"/>
          </p:nvPr>
        </p:nvSpPr>
        <p:spPr/>
        <p:txBody>
          <a:bodyPr/>
          <a:lstStyle/>
          <a:p>
            <a:r>
              <a:rPr lang="fr-FR" b="1" cap="all" dirty="0"/>
              <a:t>ARTICLE 74</a:t>
            </a:r>
          </a:p>
          <a:p>
            <a:r>
              <a:rPr lang="fr-FR" dirty="0" smtClean="0"/>
              <a:t>The </a:t>
            </a:r>
            <a:r>
              <a:rPr lang="fr-FR" dirty="0" err="1"/>
              <a:t>Republic</a:t>
            </a:r>
            <a:r>
              <a:rPr lang="fr-FR" dirty="0"/>
              <a:t> of </a:t>
            </a:r>
            <a:r>
              <a:rPr lang="fr-FR" dirty="0" err="1"/>
              <a:t>Karakalpakstan</a:t>
            </a:r>
            <a:r>
              <a:rPr lang="fr-FR" dirty="0"/>
              <a:t> </a:t>
            </a:r>
            <a:r>
              <a:rPr lang="fr-FR" dirty="0" err="1"/>
              <a:t>shall</a:t>
            </a:r>
            <a:r>
              <a:rPr lang="fr-FR" dirty="0"/>
              <a:t> have the right to </a:t>
            </a:r>
            <a:r>
              <a:rPr lang="fr-FR" dirty="0" err="1"/>
              <a:t>secede</a:t>
            </a:r>
            <a:r>
              <a:rPr lang="fr-FR" dirty="0"/>
              <a:t> </a:t>
            </a:r>
            <a:r>
              <a:rPr lang="fr-FR" dirty="0" err="1"/>
              <a:t>from</a:t>
            </a:r>
            <a:r>
              <a:rPr lang="fr-FR" dirty="0"/>
              <a:t> the </a:t>
            </a:r>
            <a:r>
              <a:rPr lang="fr-FR" dirty="0" err="1"/>
              <a:t>Republic</a:t>
            </a:r>
            <a:r>
              <a:rPr lang="fr-FR" dirty="0"/>
              <a:t> of </a:t>
            </a:r>
            <a:r>
              <a:rPr lang="fr-FR" dirty="0" err="1"/>
              <a:t>Uzbekistan</a:t>
            </a:r>
            <a:r>
              <a:rPr lang="fr-FR" dirty="0"/>
              <a:t> on the basis of a nation-</a:t>
            </a:r>
            <a:r>
              <a:rPr lang="fr-FR" dirty="0" err="1"/>
              <a:t>wide</a:t>
            </a:r>
            <a:r>
              <a:rPr lang="fr-FR" dirty="0"/>
              <a:t> referendum </a:t>
            </a:r>
            <a:r>
              <a:rPr lang="fr-FR" dirty="0" err="1"/>
              <a:t>held</a:t>
            </a:r>
            <a:r>
              <a:rPr lang="fr-FR" dirty="0"/>
              <a:t> by the people of </a:t>
            </a:r>
            <a:r>
              <a:rPr lang="fr-FR" dirty="0" err="1"/>
              <a:t>Karakalpakstan</a:t>
            </a:r>
            <a:r>
              <a:rPr lang="fr-FR" dirty="0"/>
              <a:t>.</a:t>
            </a:r>
          </a:p>
          <a:p>
            <a:endParaRPr lang="fr-FR" dirty="0"/>
          </a:p>
        </p:txBody>
      </p:sp>
    </p:spTree>
    <p:extLst>
      <p:ext uri="{BB962C8B-B14F-4D97-AF65-F5344CB8AC3E}">
        <p14:creationId xmlns:p14="http://schemas.microsoft.com/office/powerpoint/2010/main" val="1013120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Constitution française, art. 53 al. 3 </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Art. 53 al. 3 : « Nulle cession (interprétée comme sécession), </a:t>
            </a:r>
            <a:r>
              <a:rPr lang="fr-FR" dirty="0"/>
              <a:t>nul échange, nulle adjonction de territoire n'est valable sans le consentement des populations </a:t>
            </a:r>
            <a:r>
              <a:rPr lang="fr-FR" dirty="0" smtClean="0"/>
              <a:t>intéressées ».</a:t>
            </a:r>
            <a:endParaRPr lang="fr-FR" dirty="0"/>
          </a:p>
          <a:p>
            <a:endParaRPr lang="fr-FR" dirty="0"/>
          </a:p>
          <a:p>
            <a:r>
              <a:rPr lang="fr-FR" dirty="0" smtClean="0"/>
              <a:t>Art. 77 : Fait référence à la loi organique qui doit prévoir « les conditions </a:t>
            </a:r>
            <a:r>
              <a:rPr lang="fr-FR" dirty="0"/>
              <a:t>et les délais dans lesquels les populations intéressées de la Nouvelle-Calédonie seront amenées à se prononcer sur l'accession à la pleine </a:t>
            </a:r>
            <a:r>
              <a:rPr lang="fr-FR" dirty="0" smtClean="0"/>
              <a:t>souveraineté ».</a:t>
            </a:r>
            <a:r>
              <a:rPr lang="fr-FR" dirty="0"/>
              <a:t> </a:t>
            </a:r>
          </a:p>
        </p:txBody>
      </p:sp>
    </p:spTree>
    <p:extLst>
      <p:ext uri="{BB962C8B-B14F-4D97-AF65-F5344CB8AC3E}">
        <p14:creationId xmlns:p14="http://schemas.microsoft.com/office/powerpoint/2010/main" val="1599425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Transition</a:t>
            </a:r>
            <a:endParaRPr lang="fr-FR" dirty="0"/>
          </a:p>
        </p:txBody>
      </p:sp>
      <p:sp>
        <p:nvSpPr>
          <p:cNvPr id="3" name="Espace réservé du contenu 2"/>
          <p:cNvSpPr>
            <a:spLocks noGrp="1"/>
          </p:cNvSpPr>
          <p:nvPr>
            <p:ph idx="1"/>
          </p:nvPr>
        </p:nvSpPr>
        <p:spPr/>
        <p:txBody>
          <a:bodyPr>
            <a:normAutofit/>
          </a:bodyPr>
          <a:lstStyle/>
          <a:p>
            <a:r>
              <a:rPr lang="fr-FR" dirty="0" smtClean="0"/>
              <a:t>Donc le droit constitutionnel des Etats est un droit naturellement favorable au maintien de l’intégrité territoriale de l’Etat, </a:t>
            </a:r>
            <a:r>
              <a:rPr lang="fr-FR" dirty="0"/>
              <a:t>logique visant à préserver </a:t>
            </a:r>
            <a:r>
              <a:rPr lang="fr-FR" dirty="0" smtClean="0"/>
              <a:t>l'Etat </a:t>
            </a:r>
            <a:r>
              <a:rPr lang="fr-FR" dirty="0"/>
              <a:t>et son </a:t>
            </a:r>
            <a:r>
              <a:rPr lang="fr-FR" dirty="0" smtClean="0"/>
              <a:t>son caractère indivisible </a:t>
            </a:r>
            <a:r>
              <a:rPr lang="fr-FR" dirty="0"/>
              <a:t>même lorsqu'est affirmée la diversité </a:t>
            </a:r>
            <a:r>
              <a:rPr lang="fr-FR" dirty="0" smtClean="0"/>
              <a:t>en interne</a:t>
            </a:r>
          </a:p>
          <a:p>
            <a:endParaRPr lang="fr-FR" dirty="0" smtClean="0"/>
          </a:p>
          <a:p>
            <a:r>
              <a:rPr lang="fr-FR" dirty="0" smtClean="0"/>
              <a:t>Une déclaration unilatérale d’indépendance peut être inconstitutionnelle sans être </a:t>
            </a:r>
            <a:r>
              <a:rPr lang="fr-FR" dirty="0" err="1" smtClean="0"/>
              <a:t>inconventionnelle</a:t>
            </a:r>
            <a:endParaRPr lang="fr-FR" dirty="0" smtClean="0"/>
          </a:p>
          <a:p>
            <a:endParaRPr lang="fr-FR" dirty="0" smtClean="0"/>
          </a:p>
          <a:p>
            <a:r>
              <a:rPr lang="fr-FR" dirty="0" smtClean="0"/>
              <a:t>La décision de sécession comme fait politique</a:t>
            </a:r>
            <a:endParaRPr lang="fr-FR" dirty="0"/>
          </a:p>
        </p:txBody>
      </p:sp>
    </p:spTree>
    <p:extLst>
      <p:ext uri="{BB962C8B-B14F-4D97-AF65-F5344CB8AC3E}">
        <p14:creationId xmlns:p14="http://schemas.microsoft.com/office/powerpoint/2010/main" val="1849740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 – Les conditions d’une légitimité démocratique du droit de décider d’une sécession</a:t>
            </a:r>
            <a:endParaRPr lang="fr-FR" dirty="0"/>
          </a:p>
        </p:txBody>
      </p:sp>
      <p:sp>
        <p:nvSpPr>
          <p:cNvPr id="3" name="Espace réservé du contenu 2"/>
          <p:cNvSpPr>
            <a:spLocks noGrp="1"/>
          </p:cNvSpPr>
          <p:nvPr>
            <p:ph idx="1"/>
          </p:nvPr>
        </p:nvSpPr>
        <p:spPr/>
        <p:txBody>
          <a:bodyPr>
            <a:normAutofit/>
          </a:bodyPr>
          <a:lstStyle/>
          <a:p>
            <a:r>
              <a:rPr lang="fr-FR" sz="2800" dirty="0" smtClean="0"/>
              <a:t>- Des cas de scrutins d’autodétermination consentis par l’Etat : Québec, Ecosse </a:t>
            </a:r>
          </a:p>
          <a:p>
            <a:endParaRPr lang="fr-FR" sz="2800" dirty="0" smtClean="0"/>
          </a:p>
          <a:p>
            <a:r>
              <a:rPr lang="fr-FR" sz="2800" dirty="0" smtClean="0"/>
              <a:t>- L’impasse dans la plupart des situations : instauration d’un rapport de force entre l’Etat et la population revendiquant son droit de décider</a:t>
            </a:r>
          </a:p>
        </p:txBody>
      </p:sp>
    </p:spTree>
    <p:extLst>
      <p:ext uri="{BB962C8B-B14F-4D97-AF65-F5344CB8AC3E}">
        <p14:creationId xmlns:p14="http://schemas.microsoft.com/office/powerpoint/2010/main" val="605649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 Les justifications « politiques » du droit de décider d’une sécession</a:t>
            </a:r>
            <a:endParaRPr lang="fr-FR" dirty="0"/>
          </a:p>
        </p:txBody>
      </p:sp>
      <p:sp>
        <p:nvSpPr>
          <p:cNvPr id="3" name="Espace réservé du contenu 2"/>
          <p:cNvSpPr>
            <a:spLocks noGrp="1"/>
          </p:cNvSpPr>
          <p:nvPr>
            <p:ph idx="1"/>
          </p:nvPr>
        </p:nvSpPr>
        <p:spPr/>
        <p:txBody>
          <a:bodyPr/>
          <a:lstStyle/>
          <a:p>
            <a:r>
              <a:rPr lang="fr-FR" dirty="0" smtClean="0"/>
              <a:t>Un cadre constitutionnel inadapté en pratique : </a:t>
            </a:r>
          </a:p>
          <a:p>
            <a:pPr lvl="1"/>
            <a:r>
              <a:rPr lang="fr-FR" dirty="0" smtClean="0"/>
              <a:t>absence de solution juridique satisfaisante pour les parties</a:t>
            </a:r>
          </a:p>
          <a:p>
            <a:pPr lvl="1"/>
            <a:r>
              <a:rPr lang="fr-FR" dirty="0" smtClean="0"/>
              <a:t>Impossibilité de dialoguer et d’arriver à une solution de compromis</a:t>
            </a:r>
          </a:p>
          <a:p>
            <a:pPr lvl="1"/>
            <a:r>
              <a:rPr lang="fr-FR" dirty="0"/>
              <a:t>Impossibilité d’obliger les parties à </a:t>
            </a:r>
            <a:r>
              <a:rPr lang="fr-FR" dirty="0" smtClean="0"/>
              <a:t>négocier</a:t>
            </a:r>
          </a:p>
          <a:p>
            <a:endParaRPr lang="fr-FR" dirty="0"/>
          </a:p>
          <a:p>
            <a:r>
              <a:rPr lang="fr-FR" dirty="0" smtClean="0"/>
              <a:t>L’expression d’une volonté en dehors du cadre constitutionnel</a:t>
            </a:r>
          </a:p>
          <a:p>
            <a:pPr lvl="1"/>
            <a:r>
              <a:rPr lang="fr-FR" dirty="0" smtClean="0"/>
              <a:t>Une revendication inconstitutionnelle n’est pas pour autant illégitime</a:t>
            </a:r>
          </a:p>
          <a:p>
            <a:pPr lvl="1"/>
            <a:r>
              <a:rPr lang="fr-FR" dirty="0" smtClean="0"/>
              <a:t>La déclaration d’indépendance comme acte de souveraineté révolutionnaire et constituant</a:t>
            </a:r>
          </a:p>
          <a:p>
            <a:pPr lvl="1"/>
            <a:endParaRPr lang="fr-FR" dirty="0"/>
          </a:p>
        </p:txBody>
      </p:sp>
    </p:spTree>
    <p:extLst>
      <p:ext uri="{BB962C8B-B14F-4D97-AF65-F5344CB8AC3E}">
        <p14:creationId xmlns:p14="http://schemas.microsoft.com/office/powerpoint/2010/main" val="1469608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 – La mise en œuvre du droit de décider</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Un souhait « de décider » exprimé par une majorité</a:t>
            </a:r>
          </a:p>
          <a:p>
            <a:r>
              <a:rPr lang="fr-FR" dirty="0" smtClean="0"/>
              <a:t>Des garanties démocratiques relatives au scrutin</a:t>
            </a:r>
          </a:p>
          <a:p>
            <a:pPr lvl="1"/>
            <a:r>
              <a:rPr lang="fr-FR" dirty="0" smtClean="0"/>
              <a:t>La détermination préalable du corps électoral</a:t>
            </a:r>
          </a:p>
          <a:p>
            <a:pPr lvl="1"/>
            <a:r>
              <a:rPr lang="fr-FR" dirty="0" smtClean="0"/>
              <a:t>Les conditions d’une expression authentique de la volonté du corps électoral</a:t>
            </a:r>
          </a:p>
          <a:p>
            <a:pPr lvl="1"/>
            <a:r>
              <a:rPr lang="fr-FR" dirty="0" smtClean="0"/>
              <a:t>La nécessité d’une commission de contrôle indépendante</a:t>
            </a:r>
          </a:p>
          <a:p>
            <a:pPr lvl="1"/>
            <a:endParaRPr lang="fr-FR" dirty="0"/>
          </a:p>
          <a:p>
            <a:pPr lvl="0"/>
            <a:r>
              <a:rPr lang="fr-FR" dirty="0">
                <a:solidFill>
                  <a:prstClr val="white"/>
                </a:solidFill>
              </a:rPr>
              <a:t>La détermination des effets du scrutin</a:t>
            </a:r>
          </a:p>
          <a:p>
            <a:pPr lvl="1"/>
            <a:r>
              <a:rPr lang="fr-FR" dirty="0" smtClean="0"/>
              <a:t>La question des seuils de majorité</a:t>
            </a:r>
          </a:p>
          <a:p>
            <a:pPr lvl="1"/>
            <a:r>
              <a:rPr lang="fr-FR" dirty="0"/>
              <a:t>N</a:t>
            </a:r>
            <a:r>
              <a:rPr lang="fr-FR" dirty="0" smtClean="0"/>
              <a:t>égociations d’égal à égal et de bonne-foi/déclaration d’indépendance sèche</a:t>
            </a:r>
          </a:p>
        </p:txBody>
      </p:sp>
    </p:spTree>
    <p:extLst>
      <p:ext uri="{BB962C8B-B14F-4D97-AF65-F5344CB8AC3E}">
        <p14:creationId xmlns:p14="http://schemas.microsoft.com/office/powerpoint/2010/main" val="586271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lstStyle/>
          <a:p>
            <a:r>
              <a:rPr lang="fr-FR" dirty="0" smtClean="0"/>
              <a:t>L’absence de consensus sur un droit constitutionnel de décider en devenir – Pas de tradition constitutionnelle commune</a:t>
            </a:r>
          </a:p>
          <a:p>
            <a:endParaRPr lang="fr-FR" dirty="0"/>
          </a:p>
          <a:p>
            <a:r>
              <a:rPr lang="fr-FR" dirty="0" smtClean="0"/>
              <a:t>Le risque d’introduire un déséquilibre en faveur des minorités et en défaveur des Etats</a:t>
            </a:r>
          </a:p>
          <a:p>
            <a:endParaRPr lang="fr-FR" dirty="0"/>
          </a:p>
          <a:p>
            <a:r>
              <a:rPr lang="fr-FR" dirty="0" smtClean="0"/>
              <a:t>La nécessité de rééquilibrer les rapports de force entre minorités/communautés et Etat au sein des Constitutions</a:t>
            </a:r>
            <a:endParaRPr lang="fr-FR" dirty="0"/>
          </a:p>
        </p:txBody>
      </p:sp>
    </p:spTree>
    <p:extLst>
      <p:ext uri="{BB962C8B-B14F-4D97-AF65-F5344CB8AC3E}">
        <p14:creationId xmlns:p14="http://schemas.microsoft.com/office/powerpoint/2010/main" val="12648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ctr"/>
            <a:r>
              <a:rPr lang="fr-FR" sz="4000" dirty="0" smtClean="0"/>
              <a:t>MERCI pour votre attention</a:t>
            </a:r>
          </a:p>
          <a:p>
            <a:pPr algn="ctr"/>
            <a:endParaRPr lang="fr-FR" sz="4000" dirty="0"/>
          </a:p>
          <a:p>
            <a:pPr algn="ctr"/>
            <a:endParaRPr lang="fr-FR" sz="4000" dirty="0" smtClean="0"/>
          </a:p>
        </p:txBody>
      </p:sp>
      <p:pic>
        <p:nvPicPr>
          <p:cNvPr id="4" name="Image 3"/>
          <p:cNvPicPr>
            <a:picLocks noChangeAspect="1"/>
          </p:cNvPicPr>
          <p:nvPr/>
        </p:nvPicPr>
        <p:blipFill>
          <a:blip r:embed="rId2"/>
          <a:stretch>
            <a:fillRect/>
          </a:stretch>
        </p:blipFill>
        <p:spPr>
          <a:xfrm>
            <a:off x="8753955" y="5016843"/>
            <a:ext cx="1749287" cy="1161535"/>
          </a:xfrm>
          <a:prstGeom prst="rect">
            <a:avLst/>
          </a:prstGeom>
        </p:spPr>
      </p:pic>
    </p:spTree>
    <p:extLst>
      <p:ext uri="{BB962C8B-B14F-4D97-AF65-F5344CB8AC3E}">
        <p14:creationId xmlns:p14="http://schemas.microsoft.com/office/powerpoint/2010/main" val="1668422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 statut constitutionnel du « droit de décider » en question ?</a:t>
            </a:r>
            <a:endParaRPr lang="fr-FR" dirty="0"/>
          </a:p>
        </p:txBody>
      </p:sp>
      <p:sp>
        <p:nvSpPr>
          <p:cNvPr id="3" name="Espace réservé du contenu 2"/>
          <p:cNvSpPr>
            <a:spLocks noGrp="1"/>
          </p:cNvSpPr>
          <p:nvPr>
            <p:ph idx="1"/>
          </p:nvPr>
        </p:nvSpPr>
        <p:spPr/>
        <p:txBody>
          <a:bodyPr>
            <a:normAutofit fontScale="92500" lnSpcReduction="20000"/>
          </a:bodyPr>
          <a:lstStyle/>
          <a:p>
            <a:endParaRPr lang="fr-FR" dirty="0" smtClean="0"/>
          </a:p>
          <a:p>
            <a:r>
              <a:rPr lang="fr-FR" dirty="0"/>
              <a:t>Problématique : Comment le droit constitutionnel des Etats, dans les textes et en pratique, appréhende la revendication d’un « droit (collectif) de décider (d’une sécession) » </a:t>
            </a:r>
            <a:r>
              <a:rPr lang="fr-FR" dirty="0" smtClean="0"/>
              <a:t>?</a:t>
            </a:r>
          </a:p>
          <a:p>
            <a:r>
              <a:rPr lang="fr-FR" dirty="0"/>
              <a:t>Plus précisément, </a:t>
            </a:r>
            <a:r>
              <a:rPr lang="fr-FR" dirty="0" smtClean="0"/>
              <a:t>une tradition constitutionnelle commune en faveur de </a:t>
            </a:r>
            <a:r>
              <a:rPr lang="fr-FR" dirty="0"/>
              <a:t>la mise en œuvre du droit de décider collectivement d'une sécession é</a:t>
            </a:r>
            <a:r>
              <a:rPr lang="fr-FR" dirty="0" smtClean="0"/>
              <a:t>merge-t-elle ? </a:t>
            </a:r>
            <a:endParaRPr lang="fr-FR" dirty="0"/>
          </a:p>
          <a:p>
            <a:endParaRPr lang="fr-FR" dirty="0"/>
          </a:p>
          <a:p>
            <a:r>
              <a:rPr lang="fr-FR" dirty="0"/>
              <a:t>Approche : </a:t>
            </a:r>
          </a:p>
          <a:p>
            <a:pPr lvl="1"/>
            <a:r>
              <a:rPr lang="fr-FR" dirty="0"/>
              <a:t>Juridique</a:t>
            </a:r>
          </a:p>
          <a:p>
            <a:pPr lvl="1"/>
            <a:r>
              <a:rPr lang="fr-FR" dirty="0"/>
              <a:t>Positiviste  </a:t>
            </a:r>
            <a:endParaRPr lang="fr-FR" dirty="0" smtClean="0"/>
          </a:p>
          <a:p>
            <a:pPr lvl="1"/>
            <a:r>
              <a:rPr lang="fr-FR" dirty="0" smtClean="0"/>
              <a:t>Comparée</a:t>
            </a:r>
          </a:p>
          <a:p>
            <a:endParaRPr lang="fr-FR" dirty="0"/>
          </a:p>
        </p:txBody>
      </p:sp>
    </p:spTree>
    <p:extLst>
      <p:ext uri="{BB962C8B-B14F-4D97-AF65-F5344CB8AC3E}">
        <p14:creationId xmlns:p14="http://schemas.microsoft.com/office/powerpoint/2010/main" val="892904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 « droit de décider » : une notion aux contours flous</a:t>
            </a:r>
            <a:endParaRPr lang="fr-FR" dirty="0"/>
          </a:p>
        </p:txBody>
      </p:sp>
      <p:sp>
        <p:nvSpPr>
          <p:cNvPr id="3" name="Espace réservé du contenu 2"/>
          <p:cNvSpPr>
            <a:spLocks noGrp="1"/>
          </p:cNvSpPr>
          <p:nvPr>
            <p:ph idx="1"/>
          </p:nvPr>
        </p:nvSpPr>
        <p:spPr/>
        <p:txBody>
          <a:bodyPr>
            <a:normAutofit/>
          </a:bodyPr>
          <a:lstStyle/>
          <a:p>
            <a:r>
              <a:rPr lang="fr-FR" dirty="0" smtClean="0"/>
              <a:t>- </a:t>
            </a:r>
            <a:r>
              <a:rPr lang="fr-FR" dirty="0"/>
              <a:t>Absence de clarté quant au sens et à la portée de la revendication</a:t>
            </a:r>
          </a:p>
          <a:p>
            <a:endParaRPr lang="fr-FR" dirty="0" smtClean="0"/>
          </a:p>
          <a:p>
            <a:r>
              <a:rPr lang="fr-FR" dirty="0" smtClean="0"/>
              <a:t>- Pour </a:t>
            </a:r>
            <a:r>
              <a:rPr lang="fr-FR" dirty="0" err="1" smtClean="0"/>
              <a:t>Mercè</a:t>
            </a:r>
            <a:r>
              <a:rPr lang="fr-FR" dirty="0" smtClean="0"/>
              <a:t> </a:t>
            </a:r>
            <a:r>
              <a:rPr lang="fr-FR" dirty="0" err="1" smtClean="0"/>
              <a:t>Corretja</a:t>
            </a:r>
            <a:r>
              <a:rPr lang="fr-FR" dirty="0" smtClean="0"/>
              <a:t> </a:t>
            </a:r>
            <a:r>
              <a:rPr lang="fr-FR" dirty="0" err="1" smtClean="0"/>
              <a:t>Torrens</a:t>
            </a:r>
            <a:r>
              <a:rPr lang="fr-FR" dirty="0" smtClean="0"/>
              <a:t>, le droit de décider est :« </a:t>
            </a:r>
            <a:r>
              <a:rPr lang="fr-FR" sz="2000" dirty="0" smtClean="0"/>
              <a:t>le droit des personnes qui appartiennent à une communauté </a:t>
            </a:r>
            <a:r>
              <a:rPr lang="fr-FR" sz="2000" dirty="0" err="1" smtClean="0"/>
              <a:t>territorisalisée</a:t>
            </a:r>
            <a:r>
              <a:rPr lang="fr-FR" sz="2000" dirty="0" smtClean="0"/>
              <a:t> et démocratiquement organisée. Il permet d’exprimer au moyen d’un processus démocratique, la volonté de redéfinir le statut politique et le cadre institutionnel fondamentaux de cette communauté. Cela inclut la possibilité de former un Etat indépendant à travers un processus de sécession négociée</a:t>
            </a:r>
            <a:r>
              <a:rPr lang="fr-FR" dirty="0" smtClean="0"/>
              <a:t> ». </a:t>
            </a:r>
          </a:p>
          <a:p>
            <a:endParaRPr lang="fr-FR" dirty="0"/>
          </a:p>
          <a:p>
            <a:endParaRPr lang="fr-FR" dirty="0"/>
          </a:p>
          <a:p>
            <a:endParaRPr lang="fr-FR" dirty="0"/>
          </a:p>
        </p:txBody>
      </p:sp>
    </p:spTree>
    <p:extLst>
      <p:ext uri="{BB962C8B-B14F-4D97-AF65-F5344CB8AC3E}">
        <p14:creationId xmlns:p14="http://schemas.microsoft.com/office/powerpoint/2010/main" val="1758942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smtClean="0"/>
              <a:t>I – De </a:t>
            </a:r>
            <a:r>
              <a:rPr lang="fr-FR" b="1" dirty="0"/>
              <a:t>l'absence de consécration constitutionnelle du droit de décider d'une sécession… </a:t>
            </a:r>
            <a:endParaRPr lang="fr-FR" b="1" dirty="0" smtClean="0"/>
          </a:p>
          <a:p>
            <a:pPr lvl="1"/>
            <a:r>
              <a:rPr lang="fr-FR" dirty="0" smtClean="0"/>
              <a:t>A – Le principe de l’inconstitutionnalité d’une autodétermination externe unilatérale</a:t>
            </a:r>
          </a:p>
          <a:p>
            <a:pPr lvl="1"/>
            <a:r>
              <a:rPr lang="fr-FR" dirty="0" smtClean="0"/>
              <a:t>B – La consécration exceptionnelle d’un droit à l’autodétermination externe</a:t>
            </a:r>
          </a:p>
          <a:p>
            <a:endParaRPr lang="fr-FR" dirty="0"/>
          </a:p>
          <a:p>
            <a:r>
              <a:rPr lang="fr-FR" b="1" dirty="0" smtClean="0"/>
              <a:t>II – </a:t>
            </a:r>
            <a:r>
              <a:rPr lang="is-IS" b="1" dirty="0" smtClean="0"/>
              <a:t>…aux</a:t>
            </a:r>
            <a:r>
              <a:rPr lang="fr-FR" b="1" dirty="0" smtClean="0"/>
              <a:t> conditions d’une légitimité démocratique du droit de décider d’une sécession </a:t>
            </a:r>
          </a:p>
          <a:p>
            <a:pPr lvl="1"/>
            <a:r>
              <a:rPr lang="fr-FR" dirty="0" smtClean="0"/>
              <a:t>A – Les justifications « politiques » du droit de décider d’une sécession</a:t>
            </a:r>
          </a:p>
          <a:p>
            <a:pPr lvl="1"/>
            <a:r>
              <a:rPr lang="fr-FR" dirty="0" smtClean="0"/>
              <a:t>B – La mise en œuvre du droit de décider</a:t>
            </a:r>
          </a:p>
          <a:p>
            <a:endParaRPr lang="fr-FR" dirty="0"/>
          </a:p>
          <a:p>
            <a:r>
              <a:rPr lang="fr-FR" dirty="0" smtClean="0"/>
              <a:t>Conclusion</a:t>
            </a:r>
            <a:endParaRPr lang="fr-FR" dirty="0"/>
          </a:p>
        </p:txBody>
      </p:sp>
    </p:spTree>
    <p:extLst>
      <p:ext uri="{BB962C8B-B14F-4D97-AF65-F5344CB8AC3E}">
        <p14:creationId xmlns:p14="http://schemas.microsoft.com/office/powerpoint/2010/main" val="1361383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4312" y="819489"/>
            <a:ext cx="9613861" cy="1080938"/>
          </a:xfrm>
        </p:spPr>
        <p:txBody>
          <a:bodyPr>
            <a:normAutofit fontScale="90000"/>
          </a:bodyPr>
          <a:lstStyle/>
          <a:p>
            <a:r>
              <a:rPr lang="fr-FR" sz="3600" dirty="0" smtClean="0"/>
              <a:t>I – De l’absence de consécration constitutionnelle du droit de décider d’une sécession</a:t>
            </a:r>
            <a:r>
              <a:rPr lang="is-IS" sz="3600" dirty="0" smtClean="0"/>
              <a:t>…</a:t>
            </a:r>
            <a:endParaRPr lang="fr-FR" sz="3600" dirty="0"/>
          </a:p>
        </p:txBody>
      </p:sp>
      <p:sp>
        <p:nvSpPr>
          <p:cNvPr id="3" name="Espace réservé du contenu 2"/>
          <p:cNvSpPr>
            <a:spLocks noGrp="1"/>
          </p:cNvSpPr>
          <p:nvPr>
            <p:ph idx="1"/>
          </p:nvPr>
        </p:nvSpPr>
        <p:spPr/>
        <p:txBody>
          <a:bodyPr/>
          <a:lstStyle/>
          <a:p>
            <a:endParaRPr lang="fr-FR" dirty="0" smtClean="0"/>
          </a:p>
          <a:p>
            <a:endParaRPr lang="fr-FR" dirty="0"/>
          </a:p>
        </p:txBody>
      </p:sp>
      <p:sp>
        <p:nvSpPr>
          <p:cNvPr id="4" name="Rectangle 3"/>
          <p:cNvSpPr/>
          <p:nvPr/>
        </p:nvSpPr>
        <p:spPr>
          <a:xfrm>
            <a:off x="192505" y="2177716"/>
            <a:ext cx="11815011" cy="3539430"/>
          </a:xfrm>
          <a:prstGeom prst="rect">
            <a:avLst/>
          </a:prstGeom>
        </p:spPr>
        <p:txBody>
          <a:bodyPr wrap="square">
            <a:spAutoFit/>
          </a:bodyPr>
          <a:lstStyle/>
          <a:p>
            <a:pPr marL="285750" indent="-285750">
              <a:buFontTx/>
              <a:buChar char="-"/>
            </a:pPr>
            <a:r>
              <a:rPr lang="fr-FR" sz="2800" dirty="0" smtClean="0"/>
              <a:t>«</a:t>
            </a:r>
            <a:r>
              <a:rPr lang="fr-FR" sz="2800" dirty="0"/>
              <a:t> The right to </a:t>
            </a:r>
            <a:r>
              <a:rPr lang="fr-FR" sz="2800" dirty="0" err="1"/>
              <a:t>decide</a:t>
            </a:r>
            <a:r>
              <a:rPr lang="fr-FR" sz="2800" dirty="0"/>
              <a:t> » ou « droit de décider » : un droit consacré à titre individuel mais rarement à titre collectif (droit de grève : Constitution du Cap Vert</a:t>
            </a:r>
            <a:r>
              <a:rPr lang="fr-FR" sz="2800" dirty="0" smtClean="0"/>
              <a:t>)</a:t>
            </a:r>
          </a:p>
          <a:p>
            <a:pPr marL="285750" indent="-285750">
              <a:buFontTx/>
              <a:buChar char="-"/>
            </a:pPr>
            <a:endParaRPr lang="fr-FR" sz="2800" dirty="0" smtClean="0"/>
          </a:p>
          <a:p>
            <a:pPr marL="285750" indent="-285750">
              <a:buFontTx/>
              <a:buChar char="-"/>
            </a:pPr>
            <a:r>
              <a:rPr lang="fr-FR" sz="2800" dirty="0" smtClean="0"/>
              <a:t>« Droit de décider » et droit à l’autodétermination ?</a:t>
            </a:r>
          </a:p>
          <a:p>
            <a:pPr marL="285750" indent="-285750">
              <a:buFontTx/>
              <a:buChar char="-"/>
            </a:pPr>
            <a:endParaRPr lang="fr-FR" sz="2800" dirty="0"/>
          </a:p>
          <a:p>
            <a:pPr marL="285750" indent="-285750">
              <a:buFontTx/>
              <a:buChar char="-"/>
            </a:pPr>
            <a:r>
              <a:rPr lang="fr-FR" sz="2800" dirty="0" smtClean="0"/>
              <a:t>Développement des dispositions constitutionnelles relatives à une autodétermination </a:t>
            </a:r>
            <a:r>
              <a:rPr lang="fr-FR" sz="2800" u="sng" dirty="0" smtClean="0"/>
              <a:t>interne</a:t>
            </a:r>
            <a:endParaRPr lang="fr-FR" sz="2800" u="sng" dirty="0"/>
          </a:p>
        </p:txBody>
      </p:sp>
    </p:spTree>
    <p:extLst>
      <p:ext uri="{BB962C8B-B14F-4D97-AF65-F5344CB8AC3E}">
        <p14:creationId xmlns:p14="http://schemas.microsoft.com/office/powerpoint/2010/main" val="1003466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 Le principe de l’inconstitutionnalité de l’autodétermination externe unilatérale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Affirmation de l’intégrité territoriale de l’Etat et de l’indivisibilité de l’Etat par les constitutions et les </a:t>
            </a:r>
            <a:r>
              <a:rPr lang="fr-FR" smtClean="0"/>
              <a:t>juridictions constitutionnelles</a:t>
            </a:r>
            <a:endParaRPr lang="fr-FR" dirty="0" smtClean="0"/>
          </a:p>
          <a:p>
            <a:endParaRPr lang="fr-FR" dirty="0" smtClean="0"/>
          </a:p>
          <a:p>
            <a:r>
              <a:rPr lang="fr-FR" dirty="0" smtClean="0"/>
              <a:t>Protection renforcée de l’intégrité territoriale dans certaines constitutions et possibilité de limiter les droits fondamentaux en cas de mise en cause par des partis politiques notamment</a:t>
            </a:r>
          </a:p>
          <a:p>
            <a:endParaRPr lang="fr-FR" dirty="0"/>
          </a:p>
          <a:p>
            <a:r>
              <a:rPr lang="fr-FR" dirty="0" smtClean="0"/>
              <a:t>Plus largement, réticence à reconnaître ou à déclarer constitutionnelle les notions de peuple ou de nation pour désigner des minorités nationales (par rapport au droit international des peuples à disposer d’eux-mêmes)</a:t>
            </a:r>
          </a:p>
          <a:p>
            <a:endParaRPr lang="fr-FR" dirty="0"/>
          </a:p>
          <a:p>
            <a:endParaRPr lang="fr-FR" dirty="0"/>
          </a:p>
        </p:txBody>
      </p:sp>
    </p:spTree>
    <p:extLst>
      <p:ext uri="{BB962C8B-B14F-4D97-AF65-F5344CB8AC3E}">
        <p14:creationId xmlns:p14="http://schemas.microsoft.com/office/powerpoint/2010/main" val="873685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B -  La consécration exceptionnelle d’un droit à l’autodétermination externe</a:t>
            </a:r>
            <a:endParaRPr lang="fr-FR" dirty="0"/>
          </a:p>
        </p:txBody>
      </p:sp>
      <p:sp>
        <p:nvSpPr>
          <p:cNvPr id="3" name="Espace réservé du contenu 2"/>
          <p:cNvSpPr>
            <a:spLocks noGrp="1"/>
          </p:cNvSpPr>
          <p:nvPr>
            <p:ph idx="1"/>
          </p:nvPr>
        </p:nvSpPr>
        <p:spPr/>
        <p:txBody>
          <a:bodyPr>
            <a:normAutofit lnSpcReduction="10000"/>
          </a:bodyPr>
          <a:lstStyle/>
          <a:p>
            <a:endParaRPr lang="fr-FR" dirty="0"/>
          </a:p>
          <a:p>
            <a:r>
              <a:rPr lang="fr-FR" dirty="0" smtClean="0"/>
              <a:t>Certaines Constitutions organisent la possibilité d’une autodétermination externe d’une partie de la population : </a:t>
            </a:r>
            <a:r>
              <a:rPr lang="fr-FR" dirty="0"/>
              <a:t>Ethiopie, Soudan </a:t>
            </a:r>
            <a:r>
              <a:rPr lang="fr-FR" dirty="0" smtClean="0"/>
              <a:t>(pour le Sud-soudan), Saint </a:t>
            </a:r>
            <a:r>
              <a:rPr lang="fr-FR" dirty="0" err="1" smtClean="0"/>
              <a:t>Kitts</a:t>
            </a:r>
            <a:r>
              <a:rPr lang="fr-FR" dirty="0" smtClean="0"/>
              <a:t> et Nevis (pour Nevis), Ouzbékistan (pour la République de </a:t>
            </a:r>
            <a:r>
              <a:rPr lang="fr-FR" dirty="0" err="1" smtClean="0"/>
              <a:t>Karakalpakstan</a:t>
            </a:r>
            <a:r>
              <a:rPr lang="fr-FR" dirty="0" smtClean="0"/>
              <a:t>), France (anciennes colonies - Nouvelle Calédonie 2018)</a:t>
            </a:r>
          </a:p>
          <a:p>
            <a:endParaRPr lang="fr-FR" dirty="0"/>
          </a:p>
          <a:p>
            <a:r>
              <a:rPr lang="fr-FR" dirty="0"/>
              <a:t>L</a:t>
            </a:r>
            <a:r>
              <a:rPr lang="fr-FR" dirty="0" smtClean="0"/>
              <a:t>orsque </a:t>
            </a:r>
            <a:r>
              <a:rPr lang="fr-FR" dirty="0"/>
              <a:t>la possibilité d'organiser un scrutin </a:t>
            </a:r>
            <a:r>
              <a:rPr lang="fr-FR" dirty="0" smtClean="0"/>
              <a:t>portant sur une éventuelle sécession </a:t>
            </a:r>
            <a:r>
              <a:rPr lang="fr-FR" dirty="0"/>
              <a:t>est prévue par la Constitution, elle est clairement affirmée et étroitement encadrée</a:t>
            </a:r>
          </a:p>
        </p:txBody>
      </p:sp>
    </p:spTree>
    <p:extLst>
      <p:ext uri="{BB962C8B-B14F-4D97-AF65-F5344CB8AC3E}">
        <p14:creationId xmlns:p14="http://schemas.microsoft.com/office/powerpoint/2010/main" val="847561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Constitution éthiopienne – art. 39</a:t>
            </a:r>
            <a:endParaRPr lang="fr-FR" dirty="0"/>
          </a:p>
        </p:txBody>
      </p:sp>
      <p:sp>
        <p:nvSpPr>
          <p:cNvPr id="3" name="Espace réservé du contenu 2"/>
          <p:cNvSpPr>
            <a:spLocks noGrp="1"/>
          </p:cNvSpPr>
          <p:nvPr>
            <p:ph idx="1"/>
          </p:nvPr>
        </p:nvSpPr>
        <p:spPr/>
        <p:txBody>
          <a:bodyPr>
            <a:normAutofit/>
          </a:bodyPr>
          <a:lstStyle/>
          <a:p>
            <a:r>
              <a:rPr lang="fr-FR" dirty="0" err="1" smtClean="0"/>
              <a:t>Every</a:t>
            </a:r>
            <a:r>
              <a:rPr lang="fr-FR" dirty="0" smtClean="0"/>
              <a:t> </a:t>
            </a:r>
            <a:r>
              <a:rPr lang="fr-FR" dirty="0"/>
              <a:t>Nation, </a:t>
            </a:r>
            <a:r>
              <a:rPr lang="fr-FR" dirty="0" err="1"/>
              <a:t>Nationality</a:t>
            </a:r>
            <a:r>
              <a:rPr lang="fr-FR" dirty="0"/>
              <a:t> and People in </a:t>
            </a:r>
            <a:r>
              <a:rPr lang="fr-FR" b="1" dirty="0" err="1"/>
              <a:t>Ethiopia</a:t>
            </a:r>
            <a:r>
              <a:rPr lang="fr-FR" dirty="0"/>
              <a:t> has an </a:t>
            </a:r>
            <a:r>
              <a:rPr lang="fr-FR" dirty="0" err="1"/>
              <a:t>unconditional</a:t>
            </a:r>
            <a:r>
              <a:rPr lang="fr-FR" dirty="0"/>
              <a:t> right to self- </a:t>
            </a:r>
            <a:r>
              <a:rPr lang="fr-FR" dirty="0" err="1"/>
              <a:t>determination</a:t>
            </a:r>
            <a:r>
              <a:rPr lang="fr-FR" dirty="0"/>
              <a:t>, </a:t>
            </a:r>
            <a:r>
              <a:rPr lang="fr-FR" dirty="0" err="1"/>
              <a:t>including</a:t>
            </a:r>
            <a:r>
              <a:rPr lang="fr-FR" dirty="0"/>
              <a:t> the right to </a:t>
            </a:r>
            <a:r>
              <a:rPr lang="fr-FR" dirty="0" err="1"/>
              <a:t>secession</a:t>
            </a:r>
            <a:r>
              <a:rPr lang="fr-FR" dirty="0"/>
              <a:t>.</a:t>
            </a:r>
          </a:p>
          <a:p>
            <a:r>
              <a:rPr lang="fr-FR" dirty="0" smtClean="0"/>
              <a:t>[…]</a:t>
            </a:r>
            <a:endParaRPr lang="fr-FR" dirty="0"/>
          </a:p>
          <a:p>
            <a:r>
              <a:rPr lang="fr-FR" dirty="0" err="1"/>
              <a:t>Every</a:t>
            </a:r>
            <a:r>
              <a:rPr lang="fr-FR" dirty="0"/>
              <a:t> Nation, </a:t>
            </a:r>
            <a:r>
              <a:rPr lang="fr-FR" dirty="0" err="1"/>
              <a:t>Nationality</a:t>
            </a:r>
            <a:r>
              <a:rPr lang="fr-FR" dirty="0"/>
              <a:t> and People in </a:t>
            </a:r>
            <a:r>
              <a:rPr lang="fr-FR" b="1" dirty="0" err="1"/>
              <a:t>Ethiopia</a:t>
            </a:r>
            <a:r>
              <a:rPr lang="fr-FR" dirty="0"/>
              <a:t> has the right to a full </a:t>
            </a:r>
            <a:r>
              <a:rPr lang="fr-FR" dirty="0" err="1"/>
              <a:t>measure</a:t>
            </a:r>
            <a:r>
              <a:rPr lang="fr-FR" dirty="0"/>
              <a:t> of self- </a:t>
            </a:r>
            <a:r>
              <a:rPr lang="fr-FR" dirty="0" err="1"/>
              <a:t>government</a:t>
            </a:r>
            <a:r>
              <a:rPr lang="fr-FR" dirty="0"/>
              <a:t> </a:t>
            </a:r>
            <a:r>
              <a:rPr lang="fr-FR" dirty="0" err="1"/>
              <a:t>which</a:t>
            </a:r>
            <a:r>
              <a:rPr lang="fr-FR" dirty="0"/>
              <a:t> </a:t>
            </a:r>
            <a:r>
              <a:rPr lang="fr-FR" dirty="0" err="1"/>
              <a:t>includes</a:t>
            </a:r>
            <a:r>
              <a:rPr lang="fr-FR" dirty="0"/>
              <a:t> the right to </a:t>
            </a:r>
            <a:r>
              <a:rPr lang="fr-FR" dirty="0" err="1"/>
              <a:t>establish</a:t>
            </a:r>
            <a:r>
              <a:rPr lang="fr-FR" dirty="0"/>
              <a:t> institutions of </a:t>
            </a:r>
            <a:r>
              <a:rPr lang="fr-FR" dirty="0" err="1"/>
              <a:t>government</a:t>
            </a:r>
            <a:r>
              <a:rPr lang="fr-FR" dirty="0"/>
              <a:t> in the </a:t>
            </a:r>
            <a:r>
              <a:rPr lang="fr-FR" dirty="0" err="1"/>
              <a:t>territory</a:t>
            </a:r>
            <a:r>
              <a:rPr lang="fr-FR" dirty="0"/>
              <a:t> </a:t>
            </a:r>
            <a:r>
              <a:rPr lang="fr-FR" dirty="0" err="1"/>
              <a:t>that</a:t>
            </a:r>
            <a:r>
              <a:rPr lang="fr-FR" dirty="0"/>
              <a:t> </a:t>
            </a:r>
            <a:r>
              <a:rPr lang="fr-FR" dirty="0" err="1"/>
              <a:t>it</a:t>
            </a:r>
            <a:r>
              <a:rPr lang="fr-FR" dirty="0"/>
              <a:t> </a:t>
            </a:r>
            <a:r>
              <a:rPr lang="fr-FR" dirty="0" err="1"/>
              <a:t>inhabits</a:t>
            </a:r>
            <a:r>
              <a:rPr lang="fr-FR" dirty="0"/>
              <a:t> and to </a:t>
            </a:r>
            <a:r>
              <a:rPr lang="fr-FR" dirty="0" err="1"/>
              <a:t>equitable</a:t>
            </a:r>
            <a:r>
              <a:rPr lang="fr-FR" dirty="0"/>
              <a:t> </a:t>
            </a:r>
            <a:r>
              <a:rPr lang="fr-FR" dirty="0" err="1"/>
              <a:t>representation</a:t>
            </a:r>
            <a:r>
              <a:rPr lang="fr-FR" dirty="0"/>
              <a:t> in state and </a:t>
            </a:r>
            <a:r>
              <a:rPr lang="fr-FR" dirty="0" err="1"/>
              <a:t>Federal</a:t>
            </a:r>
            <a:r>
              <a:rPr lang="fr-FR" dirty="0"/>
              <a:t> </a:t>
            </a:r>
            <a:r>
              <a:rPr lang="fr-FR" dirty="0" err="1"/>
              <a:t>governments</a:t>
            </a:r>
            <a:r>
              <a:rPr lang="fr-FR" dirty="0"/>
              <a:t>.</a:t>
            </a:r>
          </a:p>
          <a:p>
            <a:endParaRPr lang="fr-FR" dirty="0"/>
          </a:p>
        </p:txBody>
      </p:sp>
    </p:spTree>
    <p:extLst>
      <p:ext uri="{BB962C8B-B14F-4D97-AF65-F5344CB8AC3E}">
        <p14:creationId xmlns:p14="http://schemas.microsoft.com/office/powerpoint/2010/main" val="434425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Constitution du Soudan – art. 219</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cap="all" dirty="0"/>
              <a:t>PART SIXTEEN. SOUTHERN SUDAN RIGHT TO </a:t>
            </a:r>
            <a:r>
              <a:rPr lang="fr-FR" b="1" cap="all" dirty="0" smtClean="0"/>
              <a:t>SELF-DETERMINATION</a:t>
            </a:r>
          </a:p>
          <a:p>
            <a:endParaRPr lang="fr-FR" b="1" cap="all" dirty="0"/>
          </a:p>
          <a:p>
            <a:r>
              <a:rPr lang="fr-FR" b="1" cap="all" dirty="0"/>
              <a:t>219. AFFIRMATION OF THE RIGHT TO SELF DETERMINATION BY THE PEOPLE OF SOUTHERN SUDAN</a:t>
            </a:r>
          </a:p>
          <a:p>
            <a:r>
              <a:rPr lang="fr-FR" dirty="0" smtClean="0"/>
              <a:t>The </a:t>
            </a:r>
            <a:r>
              <a:rPr lang="fr-FR" dirty="0"/>
              <a:t>people of </a:t>
            </a:r>
            <a:r>
              <a:rPr lang="fr-FR" dirty="0" err="1"/>
              <a:t>Southern</a:t>
            </a:r>
            <a:r>
              <a:rPr lang="fr-FR" dirty="0"/>
              <a:t> </a:t>
            </a:r>
            <a:r>
              <a:rPr lang="fr-FR" dirty="0" err="1"/>
              <a:t>Sudan</a:t>
            </a:r>
            <a:r>
              <a:rPr lang="fr-FR" dirty="0"/>
              <a:t> </a:t>
            </a:r>
            <a:r>
              <a:rPr lang="fr-FR" dirty="0" err="1"/>
              <a:t>shall</a:t>
            </a:r>
            <a:r>
              <a:rPr lang="fr-FR" dirty="0"/>
              <a:t> have the right to self-</a:t>
            </a:r>
            <a:r>
              <a:rPr lang="fr-FR" dirty="0" err="1"/>
              <a:t>determination</a:t>
            </a:r>
            <a:r>
              <a:rPr lang="fr-FR" dirty="0"/>
              <a:t> </a:t>
            </a:r>
            <a:r>
              <a:rPr lang="fr-FR" dirty="0" err="1"/>
              <a:t>through</a:t>
            </a:r>
            <a:r>
              <a:rPr lang="fr-FR" dirty="0"/>
              <a:t> a referendum to </a:t>
            </a:r>
            <a:r>
              <a:rPr lang="fr-FR" dirty="0" err="1"/>
              <a:t>determine</a:t>
            </a:r>
            <a:r>
              <a:rPr lang="fr-FR" dirty="0"/>
              <a:t> </a:t>
            </a:r>
            <a:r>
              <a:rPr lang="fr-FR" dirty="0" err="1"/>
              <a:t>their</a:t>
            </a:r>
            <a:r>
              <a:rPr lang="fr-FR" dirty="0"/>
              <a:t> future </a:t>
            </a:r>
            <a:r>
              <a:rPr lang="fr-FR" dirty="0" err="1"/>
              <a:t>status</a:t>
            </a:r>
            <a:r>
              <a:rPr lang="fr-FR" dirty="0"/>
              <a:t>.</a:t>
            </a:r>
          </a:p>
          <a:p>
            <a:r>
              <a:rPr lang="fr-FR" b="1" cap="all" dirty="0" smtClean="0"/>
              <a:t>(</a:t>
            </a:r>
            <a:r>
              <a:rPr lang="is-IS" b="1" cap="all" dirty="0" smtClean="0"/>
              <a:t>…)</a:t>
            </a:r>
            <a:endParaRPr lang="fr-FR" dirty="0"/>
          </a:p>
          <a:p>
            <a:r>
              <a:rPr lang="fr-FR" b="1" cap="all" dirty="0"/>
              <a:t>222. THE REFERENDUM ON SELF-DETERMINATION</a:t>
            </a:r>
          </a:p>
          <a:p>
            <a:r>
              <a:rPr lang="fr-FR" b="1" dirty="0" smtClean="0"/>
              <a:t>1</a:t>
            </a:r>
            <a:r>
              <a:rPr lang="fr-FR" b="1" dirty="0"/>
              <a:t>. </a:t>
            </a:r>
            <a:r>
              <a:rPr lang="fr-FR" dirty="0"/>
              <a:t>Six </a:t>
            </a:r>
            <a:r>
              <a:rPr lang="fr-FR" dirty="0" err="1"/>
              <a:t>months</a:t>
            </a:r>
            <a:r>
              <a:rPr lang="fr-FR" dirty="0"/>
              <a:t> </a:t>
            </a:r>
            <a:r>
              <a:rPr lang="fr-FR" dirty="0" err="1"/>
              <a:t>before</a:t>
            </a:r>
            <a:r>
              <a:rPr lang="fr-FR" dirty="0"/>
              <a:t> the end of the six </a:t>
            </a:r>
            <a:r>
              <a:rPr lang="fr-FR" dirty="0" err="1"/>
              <a:t>year</a:t>
            </a:r>
            <a:r>
              <a:rPr lang="fr-FR" dirty="0"/>
              <a:t> </a:t>
            </a:r>
            <a:r>
              <a:rPr lang="fr-FR" dirty="0" err="1"/>
              <a:t>interim</a:t>
            </a:r>
            <a:r>
              <a:rPr lang="fr-FR" dirty="0"/>
              <a:t> </a:t>
            </a:r>
            <a:r>
              <a:rPr lang="fr-FR" dirty="0" err="1"/>
              <a:t>period</a:t>
            </a:r>
            <a:r>
              <a:rPr lang="fr-FR" dirty="0"/>
              <a:t>, </a:t>
            </a:r>
            <a:r>
              <a:rPr lang="fr-FR" dirty="0" err="1"/>
              <a:t>there</a:t>
            </a:r>
            <a:r>
              <a:rPr lang="fr-FR" dirty="0"/>
              <a:t> </a:t>
            </a:r>
            <a:r>
              <a:rPr lang="fr-FR" dirty="0" err="1"/>
              <a:t>shall</a:t>
            </a:r>
            <a:r>
              <a:rPr lang="fr-FR" dirty="0"/>
              <a:t> </a:t>
            </a:r>
            <a:r>
              <a:rPr lang="fr-FR" dirty="0" err="1"/>
              <a:t>be</a:t>
            </a:r>
            <a:r>
              <a:rPr lang="fr-FR" dirty="0"/>
              <a:t> an </a:t>
            </a:r>
            <a:r>
              <a:rPr lang="fr-FR" dirty="0" err="1"/>
              <a:t>internationally</a:t>
            </a:r>
            <a:r>
              <a:rPr lang="fr-FR" dirty="0"/>
              <a:t> </a:t>
            </a:r>
            <a:r>
              <a:rPr lang="fr-FR" dirty="0" err="1"/>
              <a:t>monitored</a:t>
            </a:r>
            <a:r>
              <a:rPr lang="fr-FR" dirty="0"/>
              <a:t> referendum, for the people of </a:t>
            </a:r>
            <a:r>
              <a:rPr lang="fr-FR" dirty="0" err="1"/>
              <a:t>Southern</a:t>
            </a:r>
            <a:r>
              <a:rPr lang="fr-FR" dirty="0"/>
              <a:t> </a:t>
            </a:r>
            <a:r>
              <a:rPr lang="fr-FR" dirty="0" err="1"/>
              <a:t>Sudan</a:t>
            </a:r>
            <a:r>
              <a:rPr lang="fr-FR" dirty="0"/>
              <a:t> </a:t>
            </a:r>
            <a:r>
              <a:rPr lang="fr-FR" dirty="0" err="1"/>
              <a:t>organized</a:t>
            </a:r>
            <a:r>
              <a:rPr lang="fr-FR" dirty="0"/>
              <a:t> by </a:t>
            </a:r>
            <a:r>
              <a:rPr lang="fr-FR" dirty="0" err="1"/>
              <a:t>Southern</a:t>
            </a:r>
            <a:r>
              <a:rPr lang="fr-FR" dirty="0"/>
              <a:t> </a:t>
            </a:r>
            <a:r>
              <a:rPr lang="fr-FR" dirty="0" err="1"/>
              <a:t>Sudan</a:t>
            </a:r>
            <a:r>
              <a:rPr lang="fr-FR" dirty="0"/>
              <a:t> Referendum Commission in </a:t>
            </a:r>
            <a:r>
              <a:rPr lang="fr-FR" dirty="0" err="1"/>
              <a:t>cooperation</a:t>
            </a:r>
            <a:r>
              <a:rPr lang="fr-FR" dirty="0"/>
              <a:t> </a:t>
            </a:r>
            <a:r>
              <a:rPr lang="fr-FR" dirty="0" err="1"/>
              <a:t>with</a:t>
            </a:r>
            <a:r>
              <a:rPr lang="fr-FR" dirty="0"/>
              <a:t> the National </a:t>
            </a:r>
            <a:r>
              <a:rPr lang="fr-FR" dirty="0" err="1"/>
              <a:t>Government</a:t>
            </a:r>
            <a:r>
              <a:rPr lang="fr-FR" dirty="0"/>
              <a:t> and the </a:t>
            </a:r>
            <a:r>
              <a:rPr lang="fr-FR" dirty="0" err="1"/>
              <a:t>Government</a:t>
            </a:r>
            <a:r>
              <a:rPr lang="fr-FR" dirty="0"/>
              <a:t> of </a:t>
            </a:r>
            <a:r>
              <a:rPr lang="fr-FR" dirty="0" err="1"/>
              <a:t>Southern</a:t>
            </a:r>
            <a:r>
              <a:rPr lang="fr-FR" dirty="0"/>
              <a:t> </a:t>
            </a:r>
            <a:r>
              <a:rPr lang="fr-FR" dirty="0" err="1"/>
              <a:t>Sudan</a:t>
            </a:r>
            <a:r>
              <a:rPr lang="fr-FR" dirty="0"/>
              <a:t>[.]</a:t>
            </a:r>
          </a:p>
          <a:p>
            <a:r>
              <a:rPr lang="fr-FR" b="1" dirty="0"/>
              <a:t>2. </a:t>
            </a:r>
            <a:r>
              <a:rPr lang="fr-FR" dirty="0"/>
              <a:t>The people of </a:t>
            </a:r>
            <a:r>
              <a:rPr lang="fr-FR" dirty="0" err="1"/>
              <a:t>Southern</a:t>
            </a:r>
            <a:r>
              <a:rPr lang="fr-FR" dirty="0"/>
              <a:t> </a:t>
            </a:r>
            <a:r>
              <a:rPr lang="fr-FR" dirty="0" err="1"/>
              <a:t>Sudan</a:t>
            </a:r>
            <a:r>
              <a:rPr lang="fr-FR" dirty="0"/>
              <a:t> </a:t>
            </a:r>
            <a:r>
              <a:rPr lang="fr-FR" dirty="0" err="1"/>
              <a:t>shall</a:t>
            </a:r>
            <a:r>
              <a:rPr lang="fr-FR" dirty="0"/>
              <a:t> </a:t>
            </a:r>
            <a:r>
              <a:rPr lang="fr-FR" dirty="0" err="1"/>
              <a:t>either</a:t>
            </a:r>
            <a:r>
              <a:rPr lang="fr-FR" dirty="0"/>
              <a:t>:-</a:t>
            </a:r>
          </a:p>
          <a:p>
            <a:r>
              <a:rPr lang="fr-FR" b="1" dirty="0" err="1"/>
              <a:t>a.</a:t>
            </a:r>
            <a:r>
              <a:rPr lang="fr-FR" dirty="0" err="1"/>
              <a:t>confirm</a:t>
            </a:r>
            <a:r>
              <a:rPr lang="fr-FR" dirty="0"/>
              <a:t> </a:t>
            </a:r>
            <a:r>
              <a:rPr lang="fr-FR" dirty="0" err="1"/>
              <a:t>unity</a:t>
            </a:r>
            <a:r>
              <a:rPr lang="fr-FR" dirty="0"/>
              <a:t> of the </a:t>
            </a:r>
            <a:r>
              <a:rPr lang="fr-FR" dirty="0" err="1"/>
              <a:t>Sudan</a:t>
            </a:r>
            <a:r>
              <a:rPr lang="fr-FR" dirty="0"/>
              <a:t> by </a:t>
            </a:r>
            <a:r>
              <a:rPr lang="fr-FR" dirty="0" err="1"/>
              <a:t>voting</a:t>
            </a:r>
            <a:r>
              <a:rPr lang="fr-FR" dirty="0"/>
              <a:t> to </a:t>
            </a:r>
            <a:r>
              <a:rPr lang="fr-FR" dirty="0" err="1"/>
              <a:t>sustain</a:t>
            </a:r>
            <a:r>
              <a:rPr lang="fr-FR" dirty="0"/>
              <a:t> the system of </a:t>
            </a:r>
            <a:r>
              <a:rPr lang="fr-FR" dirty="0" err="1"/>
              <a:t>government</a:t>
            </a:r>
            <a:r>
              <a:rPr lang="fr-FR" dirty="0"/>
              <a:t> </a:t>
            </a:r>
            <a:r>
              <a:rPr lang="fr-FR" dirty="0" err="1"/>
              <a:t>established</a:t>
            </a:r>
            <a:r>
              <a:rPr lang="fr-FR" dirty="0"/>
              <a:t> </a:t>
            </a:r>
            <a:r>
              <a:rPr lang="fr-FR" dirty="0" err="1"/>
              <a:t>under</a:t>
            </a:r>
            <a:r>
              <a:rPr lang="fr-FR" dirty="0"/>
              <a:t> the </a:t>
            </a:r>
            <a:r>
              <a:rPr lang="fr-FR" dirty="0" err="1"/>
              <a:t>Comprehensive</a:t>
            </a:r>
            <a:r>
              <a:rPr lang="fr-FR" dirty="0"/>
              <a:t> </a:t>
            </a:r>
            <a:r>
              <a:rPr lang="fr-FR" dirty="0" err="1"/>
              <a:t>Peace</a:t>
            </a:r>
            <a:r>
              <a:rPr lang="fr-FR" dirty="0"/>
              <a:t> Agreement and </a:t>
            </a:r>
            <a:r>
              <a:rPr lang="fr-FR" dirty="0" err="1"/>
              <a:t>this</a:t>
            </a:r>
            <a:r>
              <a:rPr lang="fr-FR" dirty="0"/>
              <a:t> Constitution, or</a:t>
            </a:r>
          </a:p>
          <a:p>
            <a:r>
              <a:rPr lang="fr-FR" b="1" dirty="0" err="1"/>
              <a:t>b.</a:t>
            </a:r>
            <a:r>
              <a:rPr lang="fr-FR" dirty="0" err="1"/>
              <a:t>vote</a:t>
            </a:r>
            <a:r>
              <a:rPr lang="fr-FR" dirty="0"/>
              <a:t> for </a:t>
            </a:r>
            <a:r>
              <a:rPr lang="fr-FR" dirty="0" err="1" smtClean="0"/>
              <a:t>secession</a:t>
            </a:r>
            <a:endParaRPr lang="fr-FR" dirty="0"/>
          </a:p>
        </p:txBody>
      </p:sp>
    </p:spTree>
    <p:extLst>
      <p:ext uri="{BB962C8B-B14F-4D97-AF65-F5344CB8AC3E}">
        <p14:creationId xmlns:p14="http://schemas.microsoft.com/office/powerpoint/2010/main" val="161501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1260</TotalTime>
  <Words>706</Words>
  <Application>Microsoft Macintosh PowerPoint</Application>
  <PresentationFormat>Grand écran</PresentationFormat>
  <Paragraphs>109</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Calibri</vt:lpstr>
      <vt:lpstr>Trebuchet MS</vt:lpstr>
      <vt:lpstr>Berlin</vt:lpstr>
      <vt:lpstr>Droit de décider et droit constitutionnel des Etats</vt:lpstr>
      <vt:lpstr>Le statut constitutionnel du « droit de décider » en question ?</vt:lpstr>
      <vt:lpstr>Le « droit de décider » : une notion aux contours flous</vt:lpstr>
      <vt:lpstr>Plan</vt:lpstr>
      <vt:lpstr>I – De l’absence de consécration constitutionnelle du droit de décider d’une sécession…</vt:lpstr>
      <vt:lpstr>A – Le principe de l’inconstitutionnalité de l’autodétermination externe unilatérale</vt:lpstr>
      <vt:lpstr>B -  La consécration exceptionnelle d’un droit à l’autodétermination externe</vt:lpstr>
      <vt:lpstr>Constitution éthiopienne – art. 39</vt:lpstr>
      <vt:lpstr>Constitution du Soudan – art. 219</vt:lpstr>
      <vt:lpstr>Constitution de Saint Kitts et Nevis – art. 113</vt:lpstr>
      <vt:lpstr>Constitution de l’Ouzbekistan – art. 74</vt:lpstr>
      <vt:lpstr>Constitution française, art. 53 al. 3 </vt:lpstr>
      <vt:lpstr>Transition</vt:lpstr>
      <vt:lpstr>II – Les conditions d’une légitimité démocratique du droit de décider d’une sécession</vt:lpstr>
      <vt:lpstr>A – Les justifications « politiques » du droit de décider d’une sécession</vt:lpstr>
      <vt:lpstr>B – La mise en œuvre du droit de décider</vt:lpstr>
      <vt:lpstr>CONCLUSION</vt:lpstr>
      <vt:lpstr>Présentation PowerPoint</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de décider et Droit constitutionnel des Etats</dc:title>
  <dc:creator>Utilisateur de Microsoft Office</dc:creator>
  <cp:lastModifiedBy>Utilisateur de Microsoft Office</cp:lastModifiedBy>
  <cp:revision>47</cp:revision>
  <dcterms:created xsi:type="dcterms:W3CDTF">2017-11-03T10:33:25Z</dcterms:created>
  <dcterms:modified xsi:type="dcterms:W3CDTF">2018-01-08T15:12:57Z</dcterms:modified>
</cp:coreProperties>
</file>