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autoCompressPictures="0" conformance="strict">
  <p:sldMasterIdLst>
    <p:sldMasterId id="2147483648" r:id="rId1"/>
  </p:sldMasterIdLst>
  <p:sldIdLst>
    <p:sldId id="256" r:id="rId2"/>
    <p:sldId id="275" r:id="rId3"/>
    <p:sldId id="257" r:id="rId4"/>
    <p:sldId id="273" r:id="rId5"/>
    <p:sldId id="296" r:id="rId6"/>
    <p:sldId id="259" r:id="rId7"/>
    <p:sldId id="301" r:id="rId8"/>
    <p:sldId id="304" r:id="rId9"/>
    <p:sldId id="306" r:id="rId10"/>
    <p:sldId id="265" r:id="rId11"/>
    <p:sldId id="274" r:id="rId12"/>
    <p:sldId id="266" r:id="rId13"/>
    <p:sldId id="267" r:id="rId14"/>
    <p:sldId id="277" r:id="rId15"/>
    <p:sldId id="298" r:id="rId16"/>
    <p:sldId id="262" r:id="rId17"/>
    <p:sldId id="297" r:id="rId18"/>
    <p:sldId id="276" r:id="rId19"/>
    <p:sldId id="269" r:id="rId20"/>
    <p:sldId id="270" r:id="rId21"/>
    <p:sldId id="271" r:id="rId22"/>
    <p:sldId id="278" r:id="rId23"/>
    <p:sldId id="272" r:id="rId24"/>
    <p:sldId id="279" r:id="rId25"/>
    <p:sldId id="280" r:id="rId26"/>
    <p:sldId id="281" r:id="rId27"/>
    <p:sldId id="282" r:id="rId28"/>
    <p:sldId id="305" r:id="rId29"/>
    <p:sldId id="283" r:id="rId30"/>
    <p:sldId id="284" r:id="rId31"/>
    <p:sldId id="286" r:id="rId32"/>
    <p:sldId id="299" r:id="rId33"/>
    <p:sldId id="287" r:id="rId34"/>
    <p:sldId id="285" r:id="rId35"/>
    <p:sldId id="289" r:id="rId36"/>
    <p:sldId id="290" r:id="rId37"/>
    <p:sldId id="291" r:id="rId38"/>
    <p:sldId id="293" r:id="rId39"/>
    <p:sldId id="294" r:id="rId40"/>
    <p:sldId id="295" r:id="rId41"/>
    <p:sldId id="302" r:id="rId42"/>
    <p:sldId id="303" r:id="rId43"/>
    <p:sldId id="30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purl.oclc.org/ooxml/drawingml/main" xmlns:r="http://purl.oclc.org/ooxml/officeDocument/relationships" xmlns:p="http://purl.oclc.org/ooxml/presentationml/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lastView="sldThumbnailView">
  <p:normalViewPr horzBarState="maximized">
    <p:restoredLeft sz="14.994%" autoAdjust="0"/>
    <p:restoredTop sz="94.66%"/>
  </p:normalViewPr>
  <p:slideViewPr>
    <p:cSldViewPr snapToGrid="0" showGuides="1">
      <p:cViewPr varScale="1">
        <p:scale>
          <a:sx n="66" d="100"/>
          <a:sy n="66" d="100"/>
        </p:scale>
        <p:origin x="643"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7.xml"/><Relationship Id="rId13" Type="http://purl.oclc.org/ooxml/officeDocument/relationships/slide" Target="slides/slide12.xml"/><Relationship Id="rId18" Type="http://purl.oclc.org/ooxml/officeDocument/relationships/slide" Target="slides/slide17.xml"/><Relationship Id="rId26" Type="http://purl.oclc.org/ooxml/officeDocument/relationships/slide" Target="slides/slide25.xml"/><Relationship Id="rId39" Type="http://purl.oclc.org/ooxml/officeDocument/relationships/slide" Target="slides/slide38.xml"/><Relationship Id="rId3" Type="http://purl.oclc.org/ooxml/officeDocument/relationships/slide" Target="slides/slide2.xml"/><Relationship Id="rId21" Type="http://purl.oclc.org/ooxml/officeDocument/relationships/slide" Target="slides/slide20.xml"/><Relationship Id="rId34" Type="http://purl.oclc.org/ooxml/officeDocument/relationships/slide" Target="slides/slide33.xml"/><Relationship Id="rId42" Type="http://purl.oclc.org/ooxml/officeDocument/relationships/slide" Target="slides/slide41.xml"/><Relationship Id="rId47" Type="http://purl.oclc.org/ooxml/officeDocument/relationships/theme" Target="theme/theme1.xml"/><Relationship Id="rId7" Type="http://purl.oclc.org/ooxml/officeDocument/relationships/slide" Target="slides/slide6.xml"/><Relationship Id="rId12" Type="http://purl.oclc.org/ooxml/officeDocument/relationships/slide" Target="slides/slide11.xml"/><Relationship Id="rId17" Type="http://purl.oclc.org/ooxml/officeDocument/relationships/slide" Target="slides/slide16.xml"/><Relationship Id="rId25" Type="http://purl.oclc.org/ooxml/officeDocument/relationships/slide" Target="slides/slide24.xml"/><Relationship Id="rId33" Type="http://purl.oclc.org/ooxml/officeDocument/relationships/slide" Target="slides/slide32.xml"/><Relationship Id="rId38" Type="http://purl.oclc.org/ooxml/officeDocument/relationships/slide" Target="slides/slide37.xml"/><Relationship Id="rId46" Type="http://purl.oclc.org/ooxml/officeDocument/relationships/viewProps" Target="viewProps.xml"/><Relationship Id="rId2" Type="http://purl.oclc.org/ooxml/officeDocument/relationships/slide" Target="slides/slide1.xml"/><Relationship Id="rId16" Type="http://purl.oclc.org/ooxml/officeDocument/relationships/slide" Target="slides/slide15.xml"/><Relationship Id="rId20" Type="http://purl.oclc.org/ooxml/officeDocument/relationships/slide" Target="slides/slide19.xml"/><Relationship Id="rId29" Type="http://purl.oclc.org/ooxml/officeDocument/relationships/slide" Target="slides/slide28.xml"/><Relationship Id="rId41" Type="http://purl.oclc.org/ooxml/officeDocument/relationships/slide" Target="slides/slide40.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slide" Target="slides/slide10.xml"/><Relationship Id="rId24" Type="http://purl.oclc.org/ooxml/officeDocument/relationships/slide" Target="slides/slide23.xml"/><Relationship Id="rId32" Type="http://purl.oclc.org/ooxml/officeDocument/relationships/slide" Target="slides/slide31.xml"/><Relationship Id="rId37" Type="http://purl.oclc.org/ooxml/officeDocument/relationships/slide" Target="slides/slide36.xml"/><Relationship Id="rId40" Type="http://purl.oclc.org/ooxml/officeDocument/relationships/slide" Target="slides/slide39.xml"/><Relationship Id="rId45" Type="http://purl.oclc.org/ooxml/officeDocument/relationships/presProps" Target="presProps.xml"/><Relationship Id="rId5" Type="http://purl.oclc.org/ooxml/officeDocument/relationships/slide" Target="slides/slide4.xml"/><Relationship Id="rId15" Type="http://purl.oclc.org/ooxml/officeDocument/relationships/slide" Target="slides/slide14.xml"/><Relationship Id="rId23" Type="http://purl.oclc.org/ooxml/officeDocument/relationships/slide" Target="slides/slide22.xml"/><Relationship Id="rId28" Type="http://purl.oclc.org/ooxml/officeDocument/relationships/slide" Target="slides/slide27.xml"/><Relationship Id="rId36" Type="http://purl.oclc.org/ooxml/officeDocument/relationships/slide" Target="slides/slide35.xml"/><Relationship Id="rId10" Type="http://purl.oclc.org/ooxml/officeDocument/relationships/slide" Target="slides/slide9.xml"/><Relationship Id="rId19" Type="http://purl.oclc.org/ooxml/officeDocument/relationships/slide" Target="slides/slide18.xml"/><Relationship Id="rId31" Type="http://purl.oclc.org/ooxml/officeDocument/relationships/slide" Target="slides/slide30.xml"/><Relationship Id="rId44" Type="http://purl.oclc.org/ooxml/officeDocument/relationships/slide" Target="slides/slide43.xml"/><Relationship Id="rId4" Type="http://purl.oclc.org/ooxml/officeDocument/relationships/slide" Target="slides/slide3.xml"/><Relationship Id="rId9" Type="http://purl.oclc.org/ooxml/officeDocument/relationships/slide" Target="slides/slide8.xml"/><Relationship Id="rId14" Type="http://purl.oclc.org/ooxml/officeDocument/relationships/slide" Target="slides/slide13.xml"/><Relationship Id="rId22" Type="http://purl.oclc.org/ooxml/officeDocument/relationships/slide" Target="slides/slide21.xml"/><Relationship Id="rId27" Type="http://purl.oclc.org/ooxml/officeDocument/relationships/slide" Target="slides/slide26.xml"/><Relationship Id="rId30" Type="http://purl.oclc.org/ooxml/officeDocument/relationships/slide" Target="slides/slide29.xml"/><Relationship Id="rId35" Type="http://purl.oclc.org/ooxml/officeDocument/relationships/slide" Target="slides/slide34.xml"/><Relationship Id="rId43" Type="http://purl.oclc.org/ooxml/officeDocument/relationships/slide" Target="slides/slide42.xml"/><Relationship Id="rId48" Type="http://purl.oclc.org/ooxml/officeDocument/relationships/tableStyles" Target="tableStyles.xml"/></Relationship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
                  </a:schemeClr>
                </a:solidFill>
              </a:defRPr>
            </a:lvl1pPr>
            <a:lvl2pPr marL="457200" indent="0" algn="ctr">
              <a:buNone/>
              <a:defRPr>
                <a:solidFill>
                  <a:schemeClr val="tx1">
                    <a:tint val="75%"/>
                  </a:schemeClr>
                </a:solidFill>
              </a:defRPr>
            </a:lvl2pPr>
            <a:lvl3pPr marL="914400" indent="0" algn="ctr">
              <a:buNone/>
              <a:defRPr>
                <a:solidFill>
                  <a:schemeClr val="tx1">
                    <a:tint val="75%"/>
                  </a:schemeClr>
                </a:solidFill>
              </a:defRPr>
            </a:lvl3pPr>
            <a:lvl4pPr marL="1371600" indent="0" algn="ctr">
              <a:buNone/>
              <a:defRPr>
                <a:solidFill>
                  <a:schemeClr val="tx1">
                    <a:tint val="75%"/>
                  </a:schemeClr>
                </a:solidFill>
              </a:defRPr>
            </a:lvl4pPr>
            <a:lvl5pPr marL="1828800" indent="0" algn="ctr">
              <a:buNone/>
              <a:defRPr>
                <a:solidFill>
                  <a:schemeClr val="tx1">
                    <a:tint val="75%"/>
                  </a:schemeClr>
                </a:solidFill>
              </a:defRPr>
            </a:lvl5pPr>
            <a:lvl6pPr marL="2286000" indent="0" algn="ctr">
              <a:buNone/>
              <a:defRPr>
                <a:solidFill>
                  <a:schemeClr val="tx1">
                    <a:tint val="75%"/>
                  </a:schemeClr>
                </a:solidFill>
              </a:defRPr>
            </a:lvl6pPr>
            <a:lvl7pPr marL="2743200" indent="0" algn="ctr">
              <a:buNone/>
              <a:defRPr>
                <a:solidFill>
                  <a:schemeClr val="tx1">
                    <a:tint val="75%"/>
                  </a:schemeClr>
                </a:solidFill>
              </a:defRPr>
            </a:lvl7pPr>
            <a:lvl8pPr marL="3200400" indent="0" algn="ctr">
              <a:buNone/>
              <a:defRPr>
                <a:solidFill>
                  <a:schemeClr val="tx1">
                    <a:tint val="75%"/>
                  </a:schemeClr>
                </a:solidFill>
              </a:defRPr>
            </a:lvl8pPr>
            <a:lvl9pPr marL="3657600" indent="0" algn="ctr">
              <a:buNone/>
              <a:defRPr>
                <a:solidFill>
                  <a:schemeClr val="tx1">
                    <a:tint val="75%"/>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
              </a:schemeClr>
            </a:solidFill>
          </a:ln>
          <a:effectLst>
            <a:innerShdw blurRad="57150" dist="38100" dir="14460000">
              <a:srgbClr val="000000">
                <a:alpha val="7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dirty="0"/>
              <a:pPr/>
              <a:t>6/19/2018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
                  </a:schemeClr>
                </a:solidFill>
              </a:defRPr>
            </a:lvl1pPr>
            <a:lvl2pPr marL="457200" indent="0">
              <a:buNone/>
              <a:defRPr sz="1800">
                <a:solidFill>
                  <a:schemeClr val="tx1">
                    <a:tint val="75%"/>
                  </a:schemeClr>
                </a:solidFill>
              </a:defRPr>
            </a:lvl2pPr>
            <a:lvl3pPr marL="914400" indent="0">
              <a:buNone/>
              <a:defRPr sz="1600">
                <a:solidFill>
                  <a:schemeClr val="tx1">
                    <a:tint val="75%"/>
                  </a:schemeClr>
                </a:solidFill>
              </a:defRPr>
            </a:lvl3pPr>
            <a:lvl4pPr marL="1371600" indent="0">
              <a:buNone/>
              <a:defRPr sz="1400">
                <a:solidFill>
                  <a:schemeClr val="tx1">
                    <a:tint val="75%"/>
                  </a:schemeClr>
                </a:solidFill>
              </a:defRPr>
            </a:lvl4pPr>
            <a:lvl5pPr marL="1828800" indent="0">
              <a:buNone/>
              <a:defRPr sz="1400">
                <a:solidFill>
                  <a:schemeClr val="tx1">
                    <a:tint val="75%"/>
                  </a:schemeClr>
                </a:solidFill>
              </a:defRPr>
            </a:lvl5pPr>
            <a:lvl6pPr marL="2286000" indent="0">
              <a:buNone/>
              <a:defRPr sz="1400">
                <a:solidFill>
                  <a:schemeClr val="tx1">
                    <a:tint val="75%"/>
                  </a:schemeClr>
                </a:solidFill>
              </a:defRPr>
            </a:lvl6pPr>
            <a:lvl7pPr marL="2743200" indent="0">
              <a:buNone/>
              <a:defRPr sz="1400">
                <a:solidFill>
                  <a:schemeClr val="tx1">
                    <a:tint val="75%"/>
                  </a:schemeClr>
                </a:solidFill>
              </a:defRPr>
            </a:lvl7pPr>
            <a:lvl8pPr marL="3200400" indent="0">
              <a:buNone/>
              <a:defRPr sz="1400">
                <a:solidFill>
                  <a:schemeClr val="tx1">
                    <a:tint val="75%"/>
                  </a:schemeClr>
                </a:solidFill>
              </a:defRPr>
            </a:lvl8pPr>
            <a:lvl9pPr marL="3657600" indent="0">
              <a:buNone/>
              <a:defRPr sz="1400">
                <a:solidFill>
                  <a:schemeClr val="tx1">
                    <a:tint val="75%"/>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purl.oclc.org/ooxml/drawingml/main" xmlns:r="http://purl.oclc.org/ooxml/officeDocument/relationships" xmlns:p="http://purl.oclc.org/ooxml/presentationml/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
                  </a:schemeClr>
                </a:solidFill>
              </a:defRPr>
            </a:lvl1pPr>
            <a:lvl2pPr marL="457200" indent="0">
              <a:buNone/>
              <a:defRPr sz="1800">
                <a:solidFill>
                  <a:schemeClr val="tx1">
                    <a:tint val="75%"/>
                  </a:schemeClr>
                </a:solidFill>
              </a:defRPr>
            </a:lvl2pPr>
            <a:lvl3pPr marL="914400" indent="0">
              <a:buNone/>
              <a:defRPr sz="1600">
                <a:solidFill>
                  <a:schemeClr val="tx1">
                    <a:tint val="75%"/>
                  </a:schemeClr>
                </a:solidFill>
              </a:defRPr>
            </a:lvl3pPr>
            <a:lvl4pPr marL="1371600" indent="0">
              <a:buNone/>
              <a:defRPr sz="1400">
                <a:solidFill>
                  <a:schemeClr val="tx1">
                    <a:tint val="75%"/>
                  </a:schemeClr>
                </a:solidFill>
              </a:defRPr>
            </a:lvl4pPr>
            <a:lvl5pPr marL="1828800" indent="0">
              <a:buNone/>
              <a:defRPr sz="1400">
                <a:solidFill>
                  <a:schemeClr val="tx1">
                    <a:tint val="75%"/>
                  </a:schemeClr>
                </a:solidFill>
              </a:defRPr>
            </a:lvl5pPr>
            <a:lvl6pPr marL="2286000" indent="0">
              <a:buNone/>
              <a:defRPr sz="1400">
                <a:solidFill>
                  <a:schemeClr val="tx1">
                    <a:tint val="75%"/>
                  </a:schemeClr>
                </a:solidFill>
              </a:defRPr>
            </a:lvl6pPr>
            <a:lvl7pPr marL="2743200" indent="0">
              <a:buNone/>
              <a:defRPr sz="1400">
                <a:solidFill>
                  <a:schemeClr val="tx1">
                    <a:tint val="75%"/>
                  </a:schemeClr>
                </a:solidFill>
              </a:defRPr>
            </a:lvl7pPr>
            <a:lvl8pPr marL="3200400" indent="0">
              <a:buNone/>
              <a:defRPr sz="1400">
                <a:solidFill>
                  <a:schemeClr val="tx1">
                    <a:tint val="75%"/>
                  </a:schemeClr>
                </a:solidFill>
              </a:defRPr>
            </a:lvl8pPr>
            <a:lvl9pPr marL="3657600" indent="0">
              <a:buNone/>
              <a:defRPr sz="1400">
                <a:solidFill>
                  <a:schemeClr val="tx1">
                    <a:tint val="75%"/>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purl.oclc.org/ooxml/drawingml/main" xmlns:r="http://purl.oclc.org/ooxml/officeDocument/relationships" xmlns:p="http://purl.oclc.org/ooxml/presentationml/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
                  </a:schemeClr>
                </a:solidFill>
              </a:defRPr>
            </a:lvl1pPr>
            <a:lvl2pPr marL="457200" indent="0">
              <a:buNone/>
              <a:defRPr sz="1800">
                <a:solidFill>
                  <a:schemeClr val="tx1">
                    <a:tint val="75%"/>
                  </a:schemeClr>
                </a:solidFill>
              </a:defRPr>
            </a:lvl2pPr>
            <a:lvl3pPr marL="914400" indent="0">
              <a:buNone/>
              <a:defRPr sz="1600">
                <a:solidFill>
                  <a:schemeClr val="tx1">
                    <a:tint val="75%"/>
                  </a:schemeClr>
                </a:solidFill>
              </a:defRPr>
            </a:lvl3pPr>
            <a:lvl4pPr marL="1371600" indent="0">
              <a:buNone/>
              <a:defRPr sz="1400">
                <a:solidFill>
                  <a:schemeClr val="tx1">
                    <a:tint val="75%"/>
                  </a:schemeClr>
                </a:solidFill>
              </a:defRPr>
            </a:lvl4pPr>
            <a:lvl5pPr marL="1828800" indent="0">
              <a:buNone/>
              <a:defRPr sz="1400">
                <a:solidFill>
                  <a:schemeClr val="tx1">
                    <a:tint val="75%"/>
                  </a:schemeClr>
                </a:solidFill>
              </a:defRPr>
            </a:lvl5pPr>
            <a:lvl6pPr marL="2286000" indent="0">
              <a:buNone/>
              <a:defRPr sz="1400">
                <a:solidFill>
                  <a:schemeClr val="tx1">
                    <a:tint val="75%"/>
                  </a:schemeClr>
                </a:solidFill>
              </a:defRPr>
            </a:lvl6pPr>
            <a:lvl7pPr marL="2743200" indent="0">
              <a:buNone/>
              <a:defRPr sz="1400">
                <a:solidFill>
                  <a:schemeClr val="tx1">
                    <a:tint val="75%"/>
                  </a:schemeClr>
                </a:solidFill>
              </a:defRPr>
            </a:lvl7pPr>
            <a:lvl8pPr marL="3200400" indent="0">
              <a:buNone/>
              <a:defRPr sz="1400">
                <a:solidFill>
                  <a:schemeClr val="tx1">
                    <a:tint val="75%"/>
                  </a:schemeClr>
                </a:solidFill>
              </a:defRPr>
            </a:lvl8pPr>
            <a:lvl9pPr marL="3657600" indent="0">
              <a:buNone/>
              <a:defRPr sz="1400">
                <a:solidFill>
                  <a:schemeClr val="tx1">
                    <a:tint val="75%"/>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purl.oclc.org/ooxml/drawingml/main" xmlns:r="http://purl.oclc.org/ooxml/officeDocument/relationships" xmlns:p="http://purl.oclc.org/ooxml/presentationml/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
                  </a:schemeClr>
                </a:solidFill>
              </a:defRPr>
            </a:lvl1pPr>
            <a:lvl2pPr marL="457200" indent="0">
              <a:buNone/>
              <a:defRPr sz="1800">
                <a:solidFill>
                  <a:schemeClr val="tx1">
                    <a:tint val="75%"/>
                  </a:schemeClr>
                </a:solidFill>
              </a:defRPr>
            </a:lvl2pPr>
            <a:lvl3pPr marL="914400" indent="0">
              <a:buNone/>
              <a:defRPr sz="1600">
                <a:solidFill>
                  <a:schemeClr val="tx1">
                    <a:tint val="75%"/>
                  </a:schemeClr>
                </a:solidFill>
              </a:defRPr>
            </a:lvl3pPr>
            <a:lvl4pPr marL="1371600" indent="0">
              <a:buNone/>
              <a:defRPr sz="1400">
                <a:solidFill>
                  <a:schemeClr val="tx1">
                    <a:tint val="75%"/>
                  </a:schemeClr>
                </a:solidFill>
              </a:defRPr>
            </a:lvl4pPr>
            <a:lvl5pPr marL="1828800" indent="0">
              <a:buNone/>
              <a:defRPr sz="1400">
                <a:solidFill>
                  <a:schemeClr val="tx1">
                    <a:tint val="75%"/>
                  </a:schemeClr>
                </a:solidFill>
              </a:defRPr>
            </a:lvl5pPr>
            <a:lvl6pPr marL="2286000" indent="0">
              <a:buNone/>
              <a:defRPr sz="1400">
                <a:solidFill>
                  <a:schemeClr val="tx1">
                    <a:tint val="75%"/>
                  </a:schemeClr>
                </a:solidFill>
              </a:defRPr>
            </a:lvl6pPr>
            <a:lvl7pPr marL="2743200" indent="0">
              <a:buNone/>
              <a:defRPr sz="1400">
                <a:solidFill>
                  <a:schemeClr val="tx1">
                    <a:tint val="75%"/>
                  </a:schemeClr>
                </a:solidFill>
              </a:defRPr>
            </a:lvl7pPr>
            <a:lvl8pPr marL="3200400" indent="0">
              <a:buNone/>
              <a:defRPr sz="1400">
                <a:solidFill>
                  <a:schemeClr val="tx1">
                    <a:tint val="75%"/>
                  </a:schemeClr>
                </a:solidFill>
              </a:defRPr>
            </a:lvl8pPr>
            <a:lvl9pPr marL="3657600" indent="0">
              <a:buNone/>
              <a:defRPr sz="1400">
                <a:solidFill>
                  <a:schemeClr val="tx1">
                    <a:tint val="75%"/>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purl.oclc.org/ooxml/drawingml/main" xmlns:r="http://purl.oclc.org/ooxml/officeDocument/relationships" xmlns:p="http://purl.oclc.org/ooxml/presentationml/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
                  </a:schemeClr>
                </a:solidFill>
              </a:defRPr>
            </a:lvl1pPr>
            <a:lvl2pPr marL="457200" indent="0">
              <a:buNone/>
              <a:defRPr sz="1800">
                <a:solidFill>
                  <a:schemeClr val="tx1">
                    <a:tint val="75%"/>
                  </a:schemeClr>
                </a:solidFill>
              </a:defRPr>
            </a:lvl2pPr>
            <a:lvl3pPr marL="914400" indent="0">
              <a:buNone/>
              <a:defRPr sz="1600">
                <a:solidFill>
                  <a:schemeClr val="tx1">
                    <a:tint val="75%"/>
                  </a:schemeClr>
                </a:solidFill>
              </a:defRPr>
            </a:lvl3pPr>
            <a:lvl4pPr marL="1371600" indent="0">
              <a:buNone/>
              <a:defRPr sz="1400">
                <a:solidFill>
                  <a:schemeClr val="tx1">
                    <a:tint val="75%"/>
                  </a:schemeClr>
                </a:solidFill>
              </a:defRPr>
            </a:lvl4pPr>
            <a:lvl5pPr marL="1828800" indent="0">
              <a:buNone/>
              <a:defRPr sz="1400">
                <a:solidFill>
                  <a:schemeClr val="tx1">
                    <a:tint val="75%"/>
                  </a:schemeClr>
                </a:solidFill>
              </a:defRPr>
            </a:lvl5pPr>
            <a:lvl6pPr marL="2286000" indent="0">
              <a:buNone/>
              <a:defRPr sz="1400">
                <a:solidFill>
                  <a:schemeClr val="tx1">
                    <a:tint val="75%"/>
                  </a:schemeClr>
                </a:solidFill>
              </a:defRPr>
            </a:lvl6pPr>
            <a:lvl7pPr marL="2743200" indent="0">
              <a:buNone/>
              <a:defRPr sz="1400">
                <a:solidFill>
                  <a:schemeClr val="tx1">
                    <a:tint val="75%"/>
                  </a:schemeClr>
                </a:solidFill>
              </a:defRPr>
            </a:lvl7pPr>
            <a:lvl8pPr marL="3200400" indent="0">
              <a:buNone/>
              <a:defRPr sz="1400">
                <a:solidFill>
                  <a:schemeClr val="tx1">
                    <a:tint val="75%"/>
                  </a:schemeClr>
                </a:solidFill>
              </a:defRPr>
            </a:lvl8pPr>
            <a:lvl9pPr marL="3657600" indent="0">
              <a:buNone/>
              <a:defRPr sz="1400">
                <a:solidFill>
                  <a:schemeClr val="tx1">
                    <a:tint val="75%"/>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purl.oclc.org/ooxml/drawingml/main" xmlns:r="http://purl.oclc.org/ooxml/officeDocument/relationships" xmlns:p="http://purl.oclc.org/ooxml/presentationml/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purl.oclc.org/ooxml/drawingml/main" xmlns:r="http://purl.oclc.org/ooxml/officeDocument/relationships" xmlns:p="http://purl.oclc.org/ooxml/presentationml/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
                  </a:schemeClr>
                </a:solidFill>
              </a:defRPr>
            </a:lvl1pPr>
            <a:lvl2pPr marL="457200" indent="0">
              <a:buNone/>
              <a:defRPr sz="1800">
                <a:solidFill>
                  <a:schemeClr val="tx1">
                    <a:tint val="75%"/>
                  </a:schemeClr>
                </a:solidFill>
              </a:defRPr>
            </a:lvl2pPr>
            <a:lvl3pPr marL="914400" indent="0">
              <a:buNone/>
              <a:defRPr sz="1600">
                <a:solidFill>
                  <a:schemeClr val="tx1">
                    <a:tint val="75%"/>
                  </a:schemeClr>
                </a:solidFill>
              </a:defRPr>
            </a:lvl3pPr>
            <a:lvl4pPr marL="1371600" indent="0">
              <a:buNone/>
              <a:defRPr sz="1400">
                <a:solidFill>
                  <a:schemeClr val="tx1">
                    <a:tint val="75%"/>
                  </a:schemeClr>
                </a:solidFill>
              </a:defRPr>
            </a:lvl4pPr>
            <a:lvl5pPr marL="1828800" indent="0">
              <a:buNone/>
              <a:defRPr sz="1400">
                <a:solidFill>
                  <a:schemeClr val="tx1">
                    <a:tint val="75%"/>
                  </a:schemeClr>
                </a:solidFill>
              </a:defRPr>
            </a:lvl5pPr>
            <a:lvl6pPr marL="2286000" indent="0">
              <a:buNone/>
              <a:defRPr sz="1400">
                <a:solidFill>
                  <a:schemeClr val="tx1">
                    <a:tint val="75%"/>
                  </a:schemeClr>
                </a:solidFill>
              </a:defRPr>
            </a:lvl6pPr>
            <a:lvl7pPr marL="2743200" indent="0">
              <a:buNone/>
              <a:defRPr sz="1400">
                <a:solidFill>
                  <a:schemeClr val="tx1">
                    <a:tint val="75%"/>
                  </a:schemeClr>
                </a:solidFill>
              </a:defRPr>
            </a:lvl7pPr>
            <a:lvl8pPr marL="3200400" indent="0">
              <a:buNone/>
              <a:defRPr sz="1400">
                <a:solidFill>
                  <a:schemeClr val="tx1">
                    <a:tint val="75%"/>
                  </a:schemeClr>
                </a:solidFill>
              </a:defRPr>
            </a:lvl8pPr>
            <a:lvl9pPr marL="3657600" indent="0">
              <a:buNone/>
              <a:defRPr sz="1400">
                <a:solidFill>
                  <a:schemeClr val="tx1">
                    <a:tint val="75%"/>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
              </a:schemeClr>
            </a:solidFill>
          </a:ln>
          <a:effectLst>
            <a:innerShdw blurRad="57150" dist="38100" dir="14460000">
              <a:srgbClr val="000000">
                <a:alpha val="7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13" Type="http://purl.oclc.org/ooxml/officeDocument/relationships/slideLayout" Target="../slideLayouts/slideLayout13.xml"/><Relationship Id="rId18" Type="http://purl.oclc.org/ooxml/officeDocument/relationships/theme" Target="../theme/theme1.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slideLayout" Target="../slideLayouts/slideLayout12.xml"/><Relationship Id="rId17" Type="http://purl.oclc.org/ooxml/officeDocument/relationships/slideLayout" Target="../slideLayouts/slideLayout17.xml"/><Relationship Id="rId2" Type="http://purl.oclc.org/ooxml/officeDocument/relationships/slideLayout" Target="../slideLayouts/slideLayout2.xml"/><Relationship Id="rId16" Type="http://purl.oclc.org/ooxml/officeDocument/relationships/slideLayout" Target="../slideLayouts/slideLayout16.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5" Type="http://purl.oclc.org/ooxml/officeDocument/relationships/slideLayout" Target="../slideLayouts/slideLayout1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 Id="rId14" Type="http://purl.oclc.org/ooxml/officeDocument/relationships/slideLayout" Target="../slideLayouts/slideLayout14.xml"/></Relationships>
</file>

<file path=ppt/slideMasters/slideMaster1.xml><?xml version="1.0" encoding="utf-8"?>
<p:sldMaster xmlns:a="http://purl.oclc.org/ooxml/drawingml/main" xmlns:r="http://purl.oclc.org/ooxml/officeDocument/relationships" xmlns:p="http://purl.oclc.org/ooxml/presentationml/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
                  </a:schemeClr>
                </a:solidFill>
                <a:effectLst/>
                <a:latin typeface="+mn-lt"/>
              </a:defRPr>
            </a:lvl1pPr>
          </a:lstStyle>
          <a:p>
            <a:fld id="{B61BEF0D-F0BB-DE4B-95CE-6DB70DBA9567}" type="datetimeFigureOut">
              <a:rPr lang="en-US" dirty="0"/>
              <a:pPr/>
              <a:t>6/19/2018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
        </a:spcBef>
        <a:spcAft>
          <a:spcPts val="600"/>
        </a:spcAft>
        <a:buClr>
          <a:schemeClr val="tx1"/>
        </a:buClr>
        <a:buSzPct val="80%"/>
        <a:buFont typeface="Wingdings 3" panose="05040102010807070707" pitchFamily="18" charset="2"/>
        <a:buChar char=""/>
        <a:defRPr sz="2000" kern="1200" cap="none">
          <a:solidFill>
            <a:schemeClr val="bg2">
              <a:lumMod val="75%"/>
            </a:schemeClr>
          </a:solidFill>
          <a:effectLst/>
          <a:latin typeface="+mn-lt"/>
          <a:ea typeface="+mn-ea"/>
          <a:cs typeface="+mn-cs"/>
        </a:defRPr>
      </a:lvl1pPr>
      <a:lvl2pPr marL="742950" indent="-285750" algn="l" defTabSz="457200" rtl="0" eaLnBrk="1" latinLnBrk="0" hangingPunct="1">
        <a:spcBef>
          <a:spcPct val="20%"/>
        </a:spcBef>
        <a:spcAft>
          <a:spcPts val="600"/>
        </a:spcAft>
        <a:buClr>
          <a:schemeClr val="tx1"/>
        </a:buClr>
        <a:buSzPct val="80%"/>
        <a:buFont typeface="Wingdings 3" panose="05040102010807070707" pitchFamily="18" charset="2"/>
        <a:buChar char=""/>
        <a:defRPr sz="1800" kern="1200" cap="none">
          <a:solidFill>
            <a:schemeClr val="bg2">
              <a:lumMod val="75%"/>
            </a:schemeClr>
          </a:solidFill>
          <a:effectLst/>
          <a:latin typeface="+mn-lt"/>
          <a:ea typeface="+mn-ea"/>
          <a:cs typeface="+mn-cs"/>
        </a:defRPr>
      </a:lvl2pPr>
      <a:lvl3pPr marL="1200150" indent="-285750" algn="l" defTabSz="457200" rtl="0" eaLnBrk="1" latinLnBrk="0" hangingPunct="1">
        <a:spcBef>
          <a:spcPct val="20%"/>
        </a:spcBef>
        <a:spcAft>
          <a:spcPts val="600"/>
        </a:spcAft>
        <a:buClr>
          <a:schemeClr val="tx1"/>
        </a:buClr>
        <a:buSzPct val="80%"/>
        <a:buFont typeface="Wingdings 3" panose="05040102010807070707" pitchFamily="18" charset="2"/>
        <a:buChar char=""/>
        <a:defRPr sz="1600" kern="1200" cap="none">
          <a:solidFill>
            <a:schemeClr val="bg2">
              <a:lumMod val="75%"/>
            </a:schemeClr>
          </a:solidFill>
          <a:effectLst/>
          <a:latin typeface="+mn-lt"/>
          <a:ea typeface="+mn-ea"/>
          <a:cs typeface="+mn-cs"/>
        </a:defRPr>
      </a:lvl3pPr>
      <a:lvl4pPr marL="1543050" indent="-171450" algn="l" defTabSz="457200" rtl="0" eaLnBrk="1" latinLnBrk="0" hangingPunct="1">
        <a:spcBef>
          <a:spcPct val="20%"/>
        </a:spcBef>
        <a:spcAft>
          <a:spcPts val="600"/>
        </a:spcAft>
        <a:buClr>
          <a:schemeClr val="tx1"/>
        </a:buClr>
        <a:buSzPct val="80%"/>
        <a:buFont typeface="Wingdings 3" panose="05040102010807070707" pitchFamily="18" charset="2"/>
        <a:buChar char=""/>
        <a:defRPr sz="1400" kern="1200" cap="none">
          <a:solidFill>
            <a:schemeClr val="bg2">
              <a:lumMod val="75%"/>
            </a:schemeClr>
          </a:solidFill>
          <a:effectLst/>
          <a:latin typeface="+mn-lt"/>
          <a:ea typeface="+mn-ea"/>
          <a:cs typeface="+mn-cs"/>
        </a:defRPr>
      </a:lvl4pPr>
      <a:lvl5pPr marL="2000250" indent="-171450" algn="l" defTabSz="457200" rtl="0" eaLnBrk="1" latinLnBrk="0" hangingPunct="1">
        <a:spcBef>
          <a:spcPct val="20%"/>
        </a:spcBef>
        <a:spcAft>
          <a:spcPts val="600"/>
        </a:spcAft>
        <a:buClr>
          <a:schemeClr val="tx1"/>
        </a:buClr>
        <a:buSzPct val="80%"/>
        <a:buFont typeface="Wingdings 3" panose="05040102010807070707" pitchFamily="18" charset="2"/>
        <a:buChar char=""/>
        <a:defRPr sz="1400" kern="1200" cap="none">
          <a:solidFill>
            <a:schemeClr val="bg2">
              <a:lumMod val="75%"/>
            </a:schemeClr>
          </a:solidFill>
          <a:effectLst/>
          <a:latin typeface="+mn-lt"/>
          <a:ea typeface="+mn-ea"/>
          <a:cs typeface="+mn-cs"/>
        </a:defRPr>
      </a:lvl5pPr>
      <a:lvl6pPr marL="2514600" indent="-228600" algn="l" defTabSz="457200" rtl="0" eaLnBrk="1" latinLnBrk="0" hangingPunct="1">
        <a:spcBef>
          <a:spcPct val="20%"/>
        </a:spcBef>
        <a:spcAft>
          <a:spcPts val="600"/>
        </a:spcAft>
        <a:buClr>
          <a:schemeClr val="tx1"/>
        </a:buClr>
        <a:buSzPct val="80%"/>
        <a:buFont typeface="Wingdings 3" panose="05040102010807070707" pitchFamily="18" charset="2"/>
        <a:buChar char=""/>
        <a:defRPr sz="1400" kern="1200" cap="none">
          <a:solidFill>
            <a:schemeClr val="bg2">
              <a:lumMod val="75%"/>
            </a:schemeClr>
          </a:solidFill>
          <a:effectLst/>
          <a:latin typeface="+mn-lt"/>
          <a:ea typeface="+mn-ea"/>
          <a:cs typeface="+mn-cs"/>
        </a:defRPr>
      </a:lvl6pPr>
      <a:lvl7pPr marL="2971800" indent="-228600" algn="l" defTabSz="457200" rtl="0" eaLnBrk="1" latinLnBrk="0" hangingPunct="1">
        <a:spcBef>
          <a:spcPct val="20%"/>
        </a:spcBef>
        <a:spcAft>
          <a:spcPts val="600"/>
        </a:spcAft>
        <a:buClr>
          <a:schemeClr val="tx1"/>
        </a:buClr>
        <a:buSzPct val="80%"/>
        <a:buFont typeface="Wingdings 3" panose="05040102010807070707" pitchFamily="18" charset="2"/>
        <a:buChar char=""/>
        <a:defRPr sz="1400" kern="1200" cap="none">
          <a:solidFill>
            <a:schemeClr val="bg2">
              <a:lumMod val="75%"/>
            </a:schemeClr>
          </a:solidFill>
          <a:effectLst/>
          <a:latin typeface="+mn-lt"/>
          <a:ea typeface="+mn-ea"/>
          <a:cs typeface="+mn-cs"/>
        </a:defRPr>
      </a:lvl7pPr>
      <a:lvl8pPr marL="3429000" indent="-228600" algn="l" defTabSz="457200" rtl="0" eaLnBrk="1" latinLnBrk="0" hangingPunct="1">
        <a:spcBef>
          <a:spcPct val="20%"/>
        </a:spcBef>
        <a:spcAft>
          <a:spcPts val="600"/>
        </a:spcAft>
        <a:buClr>
          <a:schemeClr val="tx1"/>
        </a:buClr>
        <a:buSzPct val="80%"/>
        <a:buFont typeface="Wingdings 3" panose="05040102010807070707" pitchFamily="18" charset="2"/>
        <a:buChar char=""/>
        <a:defRPr sz="1400" kern="1200" cap="none">
          <a:solidFill>
            <a:schemeClr val="bg2">
              <a:lumMod val="75%"/>
            </a:schemeClr>
          </a:solidFill>
          <a:effectLst/>
          <a:latin typeface="+mn-lt"/>
          <a:ea typeface="+mn-ea"/>
          <a:cs typeface="+mn-cs"/>
        </a:defRPr>
      </a:lvl8pPr>
      <a:lvl9pPr marL="3886200" indent="-228600" algn="l" defTabSz="457200" rtl="0" eaLnBrk="1" latinLnBrk="0" hangingPunct="1">
        <a:spcBef>
          <a:spcPct val="20%"/>
        </a:spcBef>
        <a:spcAft>
          <a:spcPts val="600"/>
        </a:spcAft>
        <a:buClr>
          <a:schemeClr val="tx1"/>
        </a:buClr>
        <a:buSzPct val="80%"/>
        <a:buFont typeface="Wingdings 3" panose="05040102010807070707" pitchFamily="18" charset="2"/>
        <a:buChar char=""/>
        <a:defRPr sz="1400" kern="1200" cap="none">
          <a:solidFill>
            <a:schemeClr val="bg2">
              <a:lumMod val="75%"/>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0.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1.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2.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3.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4.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5.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6.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7.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8.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9.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0.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1.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2.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3.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4.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5.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6.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7.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8.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9.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3.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30.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31.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32.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33.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34.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35.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36.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37.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38.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39.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4.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40.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41.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42.xml.rels><?xml version="1.0" encoding="UTF-8" standalone="yes"?>
<Relationships xmlns="http://schemas.openxmlformats.org/package/2006/relationships"><Relationship Id="rId2" Type="http://purl.oclc.org/ooxml/officeDocument/relationships/image" Target="../media/image1.jpg"/><Relationship Id="rId1" Type="http://purl.oclc.org/ooxml/officeDocument/relationships/slideLayout" Target="../slideLayouts/slideLayout2.xml"/></Relationships>
</file>

<file path=ppt/slides/_rels/slide43.xml.rels><?xml version="1.0" encoding="UTF-8" standalone="yes"?>
<Relationships xmlns="http://schemas.openxmlformats.org/package/2006/relationships"><Relationship Id="rId2" Type="http://purl.oclc.org/ooxml/officeDocument/relationships/image" Target="../media/image2.jpg"/><Relationship Id="rId1" Type="http://purl.oclc.org/ooxml/officeDocument/relationships/slideLayout" Target="../slideLayouts/slideLayout2.xml"/></Relationships>
</file>

<file path=ppt/slides/_rels/slide5.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6.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7.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8.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9.xml.rels><?xml version="1.0" encoding="UTF-8" standalone="yes"?>
<Relationships xmlns="http://schemas.openxmlformats.org/package/2006/relationships"><Relationship Id="rId1" Type="http://purl.oclc.org/ooxml/officeDocument/relationships/slideLayout" Target="../slideLayouts/slideLayout2.xml"/></Relationships>
</file>

<file path=ppt/slides/slide1.xml><?xml version="1.0" encoding="utf-8"?>
<p:sld xmlns:a="http://purl.oclc.org/ooxml/drawingml/main" xmlns:r="http://purl.oclc.org/ooxml/officeDocument/relationships" xmlns:p="http://purl.oclc.org/ooxml/presentationml/main">
  <p:cSld>
    <p:bg>
      <p:bgPr>
        <a:gradFill rotWithShape="1">
          <a:gsLst>
            <a:gs pos="10%">
              <a:schemeClr val="bg1">
                <a:tint val="97%"/>
                <a:hueMod val="92%"/>
                <a:satMod val="169%"/>
                <a:lumMod val="164%"/>
              </a:schemeClr>
            </a:gs>
            <a:gs pos="100%">
              <a:schemeClr val="bg1">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97986E7-0E3C-4F64-886E-935DDCB83A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73033" y="1420238"/>
            <a:ext cx="4415786" cy="4751961"/>
            <a:chOff x="9206969" y="2963333"/>
            <a:chExt cx="2981858" cy="3208867"/>
          </a:xfrm>
        </p:grpSpPr>
        <p:cxnSp>
          <p:nvCxnSpPr>
            <p:cNvPr id="11" name="Straight Connector 10">
              <a:extLst>
                <a:ext uri="{FF2B5EF4-FFF2-40B4-BE49-F238E27FC236}">
                  <a16:creationId xmlns:a16="http://schemas.microsoft.com/office/drawing/2014/main" id="{B903D17F-F79E-40E5-9563-A1CFFCC06A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A5D5775-627F-4588-82B3-905EDF2313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D7F2A20-5DE4-4BC0-91EA-5FFE33A4D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D536BA0-56C7-429C-B41E-B5724F0CD4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F15726F-71BE-4007-B9B6-0A1AA0D520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grpSp>
      <p:sp>
        <p:nvSpPr>
          <p:cNvPr id="2" name="Titre 1">
            <a:extLst>
              <a:ext uri="{FF2B5EF4-FFF2-40B4-BE49-F238E27FC236}">
                <a16:creationId xmlns:a16="http://schemas.microsoft.com/office/drawing/2014/main" id="{E8092E08-FCFF-4632-B301-37FA09ECB976}"/>
              </a:ext>
            </a:extLst>
          </p:cNvPr>
          <p:cNvSpPr>
            <a:spLocks noGrp="1"/>
          </p:cNvSpPr>
          <p:nvPr>
            <p:ph type="ctrTitle"/>
          </p:nvPr>
        </p:nvSpPr>
        <p:spPr>
          <a:xfrm>
            <a:off x="684211" y="685799"/>
            <a:ext cx="8420877" cy="2971801"/>
          </a:xfrm>
        </p:spPr>
        <p:txBody>
          <a:bodyPr>
            <a:normAutofit/>
          </a:bodyPr>
          <a:lstStyle/>
          <a:p>
            <a:r>
              <a:rPr lang="fr-FR" dirty="0"/>
              <a:t>Place and value of the Logic at Louis Couturat</a:t>
            </a:r>
          </a:p>
        </p:txBody>
      </p:sp>
      <p:sp>
        <p:nvSpPr>
          <p:cNvPr id="3" name="Sous-titre 2">
            <a:extLst>
              <a:ext uri="{FF2B5EF4-FFF2-40B4-BE49-F238E27FC236}">
                <a16:creationId xmlns:a16="http://schemas.microsoft.com/office/drawing/2014/main" id="{63892642-DAF9-473B-B8CF-ED6BD3FB4CBB}"/>
              </a:ext>
            </a:extLst>
          </p:cNvPr>
          <p:cNvSpPr>
            <a:spLocks noGrp="1"/>
          </p:cNvSpPr>
          <p:nvPr>
            <p:ph type="subTitle" idx="1"/>
          </p:nvPr>
        </p:nvSpPr>
        <p:spPr>
          <a:xfrm>
            <a:off x="684212" y="3843867"/>
            <a:ext cx="6400800" cy="1947333"/>
          </a:xfrm>
        </p:spPr>
        <p:txBody>
          <a:bodyPr>
            <a:normAutofit/>
          </a:bodyPr>
          <a:lstStyle/>
          <a:p>
            <a:r>
              <a:rPr lang="fr-FR">
                <a:solidFill>
                  <a:schemeClr val="tx2">
                    <a:lumMod val="75%"/>
                  </a:schemeClr>
                </a:solidFill>
              </a:rPr>
              <a:t>Anne-Françoise Schmid</a:t>
            </a:r>
          </a:p>
          <a:p>
            <a:r>
              <a:rPr lang="fr-FR">
                <a:solidFill>
                  <a:schemeClr val="tx2">
                    <a:lumMod val="75%"/>
                  </a:schemeClr>
                </a:solidFill>
              </a:rPr>
              <a:t>Associate searcher at Chair Theory and Methods for Innovative Design, MinesParistech and in the Poincaré’s Archives (UMR 7117 of CNRS)</a:t>
            </a:r>
          </a:p>
        </p:txBody>
      </p:sp>
    </p:spTree>
    <p:extLst>
      <p:ext uri="{BB962C8B-B14F-4D97-AF65-F5344CB8AC3E}">
        <p14:creationId xmlns:p14="http://schemas.microsoft.com/office/powerpoint/2010/main" val="1560686035"/>
      </p:ext>
    </p:extLst>
  </p:cSld>
  <p:clrMapOvr>
    <a:masterClrMapping/>
  </p:clrMapOvr>
</p:sld>
</file>

<file path=ppt/slides/slide10.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2868587-18D3-4E18-90FD-D0FB15E8BDE8}"/>
              </a:ext>
            </a:extLst>
          </p:cNvPr>
          <p:cNvSpPr>
            <a:spLocks noGrp="1"/>
          </p:cNvSpPr>
          <p:nvPr>
            <p:ph type="title"/>
          </p:nvPr>
        </p:nvSpPr>
        <p:spPr>
          <a:xfrm>
            <a:off x="640290" y="685800"/>
            <a:ext cx="4818656" cy="4603749"/>
          </a:xfrm>
        </p:spPr>
        <p:txBody>
          <a:bodyPr>
            <a:normAutofit/>
          </a:bodyPr>
          <a:lstStyle/>
          <a:p>
            <a:pPr algn="r"/>
            <a:r>
              <a:rPr lang="fr-FR" sz="5200"/>
              <a:t>Logic and rationnality</a:t>
            </a:r>
          </a:p>
        </p:txBody>
      </p:sp>
      <p:sp>
        <p:nvSpPr>
          <p:cNvPr id="3" name="Espace réservé du contenu 2">
            <a:extLst>
              <a:ext uri="{FF2B5EF4-FFF2-40B4-BE49-F238E27FC236}">
                <a16:creationId xmlns:a16="http://schemas.microsoft.com/office/drawing/2014/main" id="{4F9F22B2-F460-46B7-8B57-B14ECFB37BB9}"/>
              </a:ext>
            </a:extLst>
          </p:cNvPr>
          <p:cNvSpPr>
            <a:spLocks noGrp="1"/>
          </p:cNvSpPr>
          <p:nvPr>
            <p:ph idx="1"/>
          </p:nvPr>
        </p:nvSpPr>
        <p:spPr>
          <a:xfrm>
            <a:off x="6625651" y="685800"/>
            <a:ext cx="4878959" cy="4603750"/>
          </a:xfrm>
        </p:spPr>
        <p:txBody>
          <a:bodyPr>
            <a:normAutofit/>
          </a:bodyPr>
          <a:lstStyle/>
          <a:p>
            <a:r>
              <a:rPr lang="en-GB" sz="1900">
                <a:solidFill>
                  <a:schemeClr val="tx1"/>
                </a:solidFill>
              </a:rPr>
              <a:t>In this way, Couturat was able to distinguish between what is “logically” constructed and that which is the “rationally” constructed (Couturat, 1896a, p. 134 or p. 425). The “logical” is that which can be constructed without philosophical consideration in a particular science, and the “rational” that which can correspond with philosophical ideas. </a:t>
            </a:r>
          </a:p>
          <a:p>
            <a:r>
              <a:rPr lang="en-US" sz="1900" i="1">
                <a:solidFill>
                  <a:schemeClr val="tx1"/>
                </a:solidFill>
              </a:rPr>
              <a:t>Logic therefore has relative independence from philosophy. But does it have its place in the series of scientific disciplines?</a:t>
            </a:r>
            <a:endParaRPr lang="fr-FR" sz="1900" i="1">
              <a:solidFill>
                <a:schemeClr val="tx1"/>
              </a:solidFill>
            </a:endParaRPr>
          </a:p>
        </p:txBody>
      </p:sp>
    </p:spTree>
    <p:extLst>
      <p:ext uri="{BB962C8B-B14F-4D97-AF65-F5344CB8AC3E}">
        <p14:creationId xmlns:p14="http://schemas.microsoft.com/office/powerpoint/2010/main" val="3434156174"/>
      </p:ext>
    </p:extLst>
  </p:cSld>
  <p:clrMapOvr>
    <a:masterClrMapping/>
  </p:clrMapOvr>
</p:sld>
</file>

<file path=ppt/slides/slide11.xml><?xml version="1.0" encoding="utf-8"?>
<p:sld xmlns:a="http://purl.oclc.org/ooxml/drawingml/main" xmlns:r="http://purl.oclc.org/ooxml/officeDocument/relationships" xmlns:p="http://purl.oclc.org/ooxml/presentationml/main">
  <p:cSld>
    <p:bg>
      <p:bgPr>
        <a:gradFill rotWithShape="1">
          <a:gsLst>
            <a:gs pos="10%">
              <a:schemeClr val="bg1">
                <a:tint val="97%"/>
                <a:hueMod val="92%"/>
                <a:satMod val="169%"/>
                <a:lumMod val="164%"/>
              </a:schemeClr>
            </a:gs>
            <a:gs pos="100%">
              <a:schemeClr val="bg1">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grpSp>
      <p:sp>
        <p:nvSpPr>
          <p:cNvPr id="2" name="Titre 1">
            <a:extLst>
              <a:ext uri="{FF2B5EF4-FFF2-40B4-BE49-F238E27FC236}">
                <a16:creationId xmlns:a16="http://schemas.microsoft.com/office/drawing/2014/main" id="{19276B69-CDD1-47DD-BA05-E453A07EA2ED}"/>
              </a:ext>
            </a:extLst>
          </p:cNvPr>
          <p:cNvSpPr>
            <a:spLocks noGrp="1"/>
          </p:cNvSpPr>
          <p:nvPr>
            <p:ph type="title"/>
          </p:nvPr>
        </p:nvSpPr>
        <p:spPr>
          <a:xfrm>
            <a:off x="684212" y="485244"/>
            <a:ext cx="8534400" cy="1507067"/>
          </a:xfrm>
        </p:spPr>
        <p:txBody>
          <a:bodyPr>
            <a:normAutofit/>
          </a:bodyPr>
          <a:lstStyle/>
          <a:p>
            <a:r>
              <a:rPr lang="en-US" sz="3300" dirty="0"/>
              <a:t>2) Principles of choosing a good philosophy and its exclusions</a:t>
            </a:r>
            <a:endParaRPr lang="fr-FR" sz="3300" dirty="0"/>
          </a:p>
        </p:txBody>
      </p:sp>
      <p:sp>
        <p:nvSpPr>
          <p:cNvPr id="3" name="Espace réservé du contenu 2">
            <a:extLst>
              <a:ext uri="{FF2B5EF4-FFF2-40B4-BE49-F238E27FC236}">
                <a16:creationId xmlns:a16="http://schemas.microsoft.com/office/drawing/2014/main" id="{8686F237-A422-461A-9219-6BAC413AAD47}"/>
              </a:ext>
            </a:extLst>
          </p:cNvPr>
          <p:cNvSpPr>
            <a:spLocks noGrp="1"/>
          </p:cNvSpPr>
          <p:nvPr>
            <p:ph idx="1"/>
          </p:nvPr>
        </p:nvSpPr>
        <p:spPr>
          <a:xfrm>
            <a:off x="684212" y="2068511"/>
            <a:ext cx="8534400" cy="3615267"/>
          </a:xfrm>
        </p:spPr>
        <p:txBody>
          <a:bodyPr>
            <a:normAutofit/>
          </a:bodyPr>
          <a:lstStyle/>
          <a:p>
            <a:endParaRPr lang="fr-FR" dirty="0">
              <a:solidFill>
                <a:schemeClr val="tx1"/>
              </a:solidFill>
            </a:endParaRPr>
          </a:p>
        </p:txBody>
      </p:sp>
    </p:spTree>
    <p:extLst>
      <p:ext uri="{BB962C8B-B14F-4D97-AF65-F5344CB8AC3E}">
        <p14:creationId xmlns:p14="http://schemas.microsoft.com/office/powerpoint/2010/main" val="1221607703"/>
      </p:ext>
    </p:extLst>
  </p:cSld>
  <p:clrMapOvr>
    <a:masterClrMapping/>
  </p:clrMapOvr>
</p:sld>
</file>

<file path=ppt/slides/slide12.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6E9B192-441F-4ACD-ABF9-BD59623DD497}"/>
              </a:ext>
            </a:extLst>
          </p:cNvPr>
          <p:cNvSpPr>
            <a:spLocks noGrp="1"/>
          </p:cNvSpPr>
          <p:nvPr>
            <p:ph type="title"/>
          </p:nvPr>
        </p:nvSpPr>
        <p:spPr>
          <a:xfrm>
            <a:off x="640290" y="685800"/>
            <a:ext cx="4818656" cy="4603749"/>
          </a:xfrm>
        </p:spPr>
        <p:txBody>
          <a:bodyPr>
            <a:normAutofit/>
          </a:bodyPr>
          <a:lstStyle/>
          <a:p>
            <a:pPr algn="r"/>
            <a:r>
              <a:rPr lang="en-US" sz="5200"/>
              <a:t>philosophy must support modern science</a:t>
            </a:r>
            <a:endParaRPr lang="fr-FR" sz="5200"/>
          </a:p>
        </p:txBody>
      </p:sp>
      <p:sp>
        <p:nvSpPr>
          <p:cNvPr id="3" name="Espace réservé du contenu 2">
            <a:extLst>
              <a:ext uri="{FF2B5EF4-FFF2-40B4-BE49-F238E27FC236}">
                <a16:creationId xmlns:a16="http://schemas.microsoft.com/office/drawing/2014/main" id="{61B90069-26B6-45B8-9BE5-3FAB2886E32D}"/>
              </a:ext>
            </a:extLst>
          </p:cNvPr>
          <p:cNvSpPr>
            <a:spLocks noGrp="1"/>
          </p:cNvSpPr>
          <p:nvPr>
            <p:ph idx="1"/>
          </p:nvPr>
        </p:nvSpPr>
        <p:spPr>
          <a:xfrm>
            <a:off x="6625651" y="685800"/>
            <a:ext cx="4878959" cy="4603750"/>
          </a:xfrm>
        </p:spPr>
        <p:txBody>
          <a:bodyPr>
            <a:normAutofit/>
          </a:bodyPr>
          <a:lstStyle/>
          <a:p>
            <a:r>
              <a:rPr lang="en-US" dirty="0" err="1">
                <a:solidFill>
                  <a:schemeClr val="tx1"/>
                </a:solidFill>
              </a:rPr>
              <a:t>Couturat's</a:t>
            </a:r>
            <a:r>
              <a:rPr lang="en-US" dirty="0">
                <a:solidFill>
                  <a:schemeClr val="tx1"/>
                </a:solidFill>
              </a:rPr>
              <a:t> choices lead him to exclude a number of postures and positions in philosophy of science.</a:t>
            </a:r>
          </a:p>
          <a:p>
            <a:r>
              <a:rPr lang="en-US" dirty="0">
                <a:solidFill>
                  <a:schemeClr val="tx1"/>
                </a:solidFill>
              </a:rPr>
              <a:t>Similarly, he excludes any philosophy that does not support modern science. </a:t>
            </a:r>
            <a:endParaRPr lang="fr-FR" dirty="0">
              <a:solidFill>
                <a:schemeClr val="tx1"/>
              </a:solidFill>
            </a:endParaRPr>
          </a:p>
        </p:txBody>
      </p:sp>
    </p:spTree>
    <p:extLst>
      <p:ext uri="{BB962C8B-B14F-4D97-AF65-F5344CB8AC3E}">
        <p14:creationId xmlns:p14="http://schemas.microsoft.com/office/powerpoint/2010/main" val="2264606374"/>
      </p:ext>
    </p:extLst>
  </p:cSld>
  <p:clrMapOvr>
    <a:masterClrMapping/>
  </p:clrMapOvr>
</p:sld>
</file>

<file path=ppt/slides/slide13.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64F2B1AF-0F48-4FE4-9258-C4E6ABDF6513}"/>
              </a:ext>
            </a:extLst>
          </p:cNvPr>
          <p:cNvSpPr>
            <a:spLocks noGrp="1"/>
          </p:cNvSpPr>
          <p:nvPr>
            <p:ph type="title"/>
          </p:nvPr>
        </p:nvSpPr>
        <p:spPr>
          <a:xfrm>
            <a:off x="684212" y="685799"/>
            <a:ext cx="3747111" cy="4892040"/>
          </a:xfrm>
        </p:spPr>
        <p:txBody>
          <a:bodyPr>
            <a:normAutofit/>
          </a:bodyPr>
          <a:lstStyle/>
          <a:p>
            <a:pPr algn="r"/>
            <a:r>
              <a:rPr lang="en-US" dirty="0"/>
              <a:t>And science is justified by philosophy</a:t>
            </a:r>
            <a:endParaRPr lang="fr-FR"/>
          </a:p>
        </p:txBody>
      </p:sp>
      <p:sp>
        <p:nvSpPr>
          <p:cNvPr id="3" name="Espace réservé du contenu 2">
            <a:extLst>
              <a:ext uri="{FF2B5EF4-FFF2-40B4-BE49-F238E27FC236}">
                <a16:creationId xmlns:a16="http://schemas.microsoft.com/office/drawing/2014/main" id="{C9A950A7-4C34-48BF-B30A-3DB6437A80A2}"/>
              </a:ext>
            </a:extLst>
          </p:cNvPr>
          <p:cNvSpPr>
            <a:spLocks noGrp="1"/>
          </p:cNvSpPr>
          <p:nvPr>
            <p:ph idx="1"/>
          </p:nvPr>
        </p:nvSpPr>
        <p:spPr>
          <a:xfrm>
            <a:off x="4979962" y="685799"/>
            <a:ext cx="6288260" cy="4892040"/>
          </a:xfrm>
        </p:spPr>
        <p:txBody>
          <a:bodyPr>
            <a:normAutofit/>
          </a:bodyPr>
          <a:lstStyle/>
          <a:p>
            <a:r>
              <a:rPr lang="en-US">
                <a:solidFill>
                  <a:schemeClr val="tx1"/>
                </a:solidFill>
              </a:rPr>
              <a:t>Any arbitrariness in science is to be excluded, and that, only philosophy can guarantee the validity of a scientific concept or principle, with, for example, the principle of continuity</a:t>
            </a:r>
          </a:p>
          <a:p>
            <a:r>
              <a:rPr lang="en-US">
                <a:solidFill>
                  <a:schemeClr val="tx1"/>
                </a:solidFill>
              </a:rPr>
              <a:t>This excludes many postures in philosophy of mathematics</a:t>
            </a:r>
          </a:p>
          <a:p>
            <a:r>
              <a:rPr lang="en-US">
                <a:solidFill>
                  <a:schemeClr val="tx1"/>
                </a:solidFill>
              </a:rPr>
              <a:t>He calls what he excludes his “bêtes noires“ (C 7/6/98)</a:t>
            </a:r>
            <a:endParaRPr lang="fr-FR">
              <a:solidFill>
                <a:schemeClr val="tx1"/>
              </a:solidFill>
            </a:endParaRPr>
          </a:p>
        </p:txBody>
      </p:sp>
    </p:spTree>
    <p:extLst>
      <p:ext uri="{BB962C8B-B14F-4D97-AF65-F5344CB8AC3E}">
        <p14:creationId xmlns:p14="http://schemas.microsoft.com/office/powerpoint/2010/main" val="1621670767"/>
      </p:ext>
    </p:extLst>
  </p:cSld>
  <p:clrMapOvr>
    <a:masterClrMapping/>
  </p:clrMapOvr>
</p:sld>
</file>

<file path=ppt/slides/slide14.xml><?xml version="1.0" encoding="utf-8"?>
<p:sld xmlns:a="http://purl.oclc.org/ooxml/drawingml/main" xmlns:r="http://purl.oclc.org/ooxml/officeDocument/relationships" xmlns:p="http://purl.oclc.org/ooxml/presentationml/main">
  <p:cSld>
    <p:bg>
      <p:bgPr>
        <a:gradFill rotWithShape="1">
          <a:gsLst>
            <a:gs pos="10%">
              <a:schemeClr val="bg1">
                <a:tint val="97%"/>
                <a:hueMod val="92%"/>
                <a:satMod val="169%"/>
                <a:lumMod val="164%"/>
              </a:schemeClr>
            </a:gs>
            <a:gs pos="100%">
              <a:schemeClr val="bg1">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98746-45D4-45BA-B467-3785366EE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C0FD71-173E-4AC1-A9F7-7A34DE0C2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3464" cy="6858000"/>
          </a:xfrm>
          <a:prstGeom prst="rect">
            <a:avLst/>
          </a:prstGeom>
          <a:gradFill flip="none" rotWithShape="1">
            <a:gsLst>
              <a:gs pos="0%">
                <a:schemeClr val="accent4">
                  <a:lumMod val="67%"/>
                </a:schemeClr>
              </a:gs>
              <a:gs pos="48%">
                <a:schemeClr val="accent4">
                  <a:lumMod val="97%"/>
                  <a:lumOff val="3%"/>
                </a:schemeClr>
              </a:gs>
              <a:gs pos="100%">
                <a:schemeClr val="accent4">
                  <a:lumMod val="60%"/>
                  <a:lumOff val="40%"/>
                </a:schemeClr>
              </a:gs>
            </a:gsLst>
            <a:lin ang="16200000" scaled="1"/>
            <a:tileRect/>
          </a:gradFill>
          <a:ln>
            <a:noFill/>
          </a:ln>
          <a:effectLst>
            <a:innerShdw blurRad="57150" dist="38100">
              <a:prstClr val="black">
                <a:alpha val="70%"/>
              </a:prstClr>
            </a:innerShdw>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A78C1B1-CEAD-4BB0-919A-E7F3C045AF26}"/>
              </a:ext>
            </a:extLst>
          </p:cNvPr>
          <p:cNvSpPr>
            <a:spLocks noGrp="1"/>
          </p:cNvSpPr>
          <p:nvPr>
            <p:ph type="title"/>
          </p:nvPr>
        </p:nvSpPr>
        <p:spPr>
          <a:xfrm>
            <a:off x="557784" y="1536192"/>
            <a:ext cx="3652266" cy="4042283"/>
          </a:xfrm>
        </p:spPr>
        <p:txBody>
          <a:bodyPr anchor="t">
            <a:normAutofit/>
          </a:bodyPr>
          <a:lstStyle/>
          <a:p>
            <a:r>
              <a:rPr lang="fr-FR" sz="3200">
                <a:solidFill>
                  <a:srgbClr val="FFFFFF"/>
                </a:solidFill>
              </a:rPr>
              <a:t>Couturat’s « Bêtes noires » 1	 </a:t>
            </a:r>
          </a:p>
        </p:txBody>
      </p:sp>
      <p:sp>
        <p:nvSpPr>
          <p:cNvPr id="3" name="Espace réservé du contenu 2">
            <a:extLst>
              <a:ext uri="{FF2B5EF4-FFF2-40B4-BE49-F238E27FC236}">
                <a16:creationId xmlns:a16="http://schemas.microsoft.com/office/drawing/2014/main" id="{D8B28A15-78D8-4AB7-BCA9-53508F996858}"/>
              </a:ext>
            </a:extLst>
          </p:cNvPr>
          <p:cNvSpPr>
            <a:spLocks noGrp="1"/>
          </p:cNvSpPr>
          <p:nvPr>
            <p:ph idx="1"/>
          </p:nvPr>
        </p:nvSpPr>
        <p:spPr>
          <a:xfrm>
            <a:off x="5251862" y="1536192"/>
            <a:ext cx="6252750" cy="4042283"/>
          </a:xfrm>
        </p:spPr>
        <p:txBody>
          <a:bodyPr anchor="t">
            <a:normAutofit/>
          </a:bodyPr>
          <a:lstStyle/>
          <a:p>
            <a:r>
              <a:rPr lang="en-GB" sz="1800">
                <a:solidFill>
                  <a:schemeClr val="tx1"/>
                </a:solidFill>
              </a:rPr>
              <a:t>1) Nominalism (</a:t>
            </a:r>
            <a:r>
              <a:rPr lang="en-GB" sz="1800" i="1">
                <a:solidFill>
                  <a:schemeClr val="tx1"/>
                </a:solidFill>
              </a:rPr>
              <a:t>passim</a:t>
            </a:r>
            <a:r>
              <a:rPr lang="en-GB" sz="1800">
                <a:solidFill>
                  <a:schemeClr val="tx1"/>
                </a:solidFill>
              </a:rPr>
              <a:t>, against Edouard Leroy, (Couturat, 1900b), against Poincaré, against mathematicians who do not found their constructions rationally).</a:t>
            </a:r>
          </a:p>
          <a:p>
            <a:r>
              <a:rPr lang="en-GB" sz="1800">
                <a:solidFill>
                  <a:schemeClr val="tx1"/>
                </a:solidFill>
              </a:rPr>
              <a:t>To Russell: “… I am delighted to agree with you on most points, </a:t>
            </a:r>
            <a:r>
              <a:rPr lang="en-US" sz="1800">
                <a:solidFill>
                  <a:schemeClr val="tx1"/>
                </a:solidFill>
              </a:rPr>
              <a:t>especially</a:t>
            </a:r>
            <a:r>
              <a:rPr lang="en-GB" sz="1800">
                <a:solidFill>
                  <a:schemeClr val="tx1"/>
                </a:solidFill>
              </a:rPr>
              <a:t> concerning philosophical principles, and to have found a precious ally against the nominalist tendency which reigns among mathematicians.” (Russell, 2001, Couturat  3 December 1899, p. 146).</a:t>
            </a:r>
            <a:endParaRPr lang="fr-FR" sz="1800">
              <a:solidFill>
                <a:schemeClr val="tx1"/>
              </a:solidFill>
            </a:endParaRPr>
          </a:p>
          <a:p>
            <a:endParaRPr lang="en-GB" sz="1800">
              <a:solidFill>
                <a:schemeClr val="tx1"/>
              </a:solidFill>
            </a:endParaRPr>
          </a:p>
          <a:p>
            <a:endParaRPr lang="fr-FR" sz="1800">
              <a:solidFill>
                <a:schemeClr val="tx1"/>
              </a:solidFill>
            </a:endParaRPr>
          </a:p>
        </p:txBody>
      </p:sp>
    </p:spTree>
    <p:extLst>
      <p:ext uri="{BB962C8B-B14F-4D97-AF65-F5344CB8AC3E}">
        <p14:creationId xmlns:p14="http://schemas.microsoft.com/office/powerpoint/2010/main" val="3750635711"/>
      </p:ext>
    </p:extLst>
  </p:cSld>
  <p:clrMapOvr>
    <a:masterClrMapping/>
  </p:clrMapOvr>
</p:sld>
</file>

<file path=ppt/slides/slide15.xml><?xml version="1.0" encoding="utf-8"?>
<p:sld xmlns:a="http://purl.oclc.org/ooxml/drawingml/main" xmlns:r="http://purl.oclc.org/ooxml/officeDocument/relationships" xmlns:p="http://purl.oclc.org/ooxml/presentationml/main">
  <p:cSld>
    <p:bg>
      <p:bgPr>
        <a:gradFill rotWithShape="1">
          <a:gsLst>
            <a:gs pos="10%">
              <a:schemeClr val="bg1">
                <a:tint val="97%"/>
                <a:hueMod val="92%"/>
                <a:satMod val="169%"/>
                <a:lumMod val="164%"/>
              </a:schemeClr>
            </a:gs>
            <a:gs pos="100%">
              <a:schemeClr val="bg1">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98746-45D4-45BA-B467-3785366EE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C0FD71-173E-4AC1-A9F7-7A34DE0C2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3464" cy="6858000"/>
          </a:xfrm>
          <a:prstGeom prst="rect">
            <a:avLst/>
          </a:prstGeom>
          <a:gradFill flip="none" rotWithShape="1">
            <a:gsLst>
              <a:gs pos="0%">
                <a:schemeClr val="accent4">
                  <a:lumMod val="67%"/>
                </a:schemeClr>
              </a:gs>
              <a:gs pos="48%">
                <a:schemeClr val="accent4">
                  <a:lumMod val="97%"/>
                  <a:lumOff val="3%"/>
                </a:schemeClr>
              </a:gs>
              <a:gs pos="100%">
                <a:schemeClr val="accent4">
                  <a:lumMod val="60%"/>
                  <a:lumOff val="40%"/>
                </a:schemeClr>
              </a:gs>
            </a:gsLst>
            <a:lin ang="16200000" scaled="1"/>
            <a:tileRect/>
          </a:gradFill>
          <a:ln>
            <a:noFill/>
          </a:ln>
          <a:effectLst>
            <a:innerShdw blurRad="57150" dist="38100">
              <a:prstClr val="black">
                <a:alpha val="70%"/>
              </a:prstClr>
            </a:innerShdw>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81F948E-900A-4683-9B6C-CBD25CD20CB8}"/>
              </a:ext>
            </a:extLst>
          </p:cNvPr>
          <p:cNvSpPr>
            <a:spLocks noGrp="1"/>
          </p:cNvSpPr>
          <p:nvPr>
            <p:ph type="title"/>
          </p:nvPr>
        </p:nvSpPr>
        <p:spPr>
          <a:xfrm>
            <a:off x="557784" y="1536192"/>
            <a:ext cx="3652266" cy="4042283"/>
          </a:xfrm>
        </p:spPr>
        <p:txBody>
          <a:bodyPr anchor="t">
            <a:normAutofit/>
          </a:bodyPr>
          <a:lstStyle/>
          <a:p>
            <a:r>
              <a:rPr lang="fr-FR" sz="3200">
                <a:solidFill>
                  <a:srgbClr val="FFFFFF"/>
                </a:solidFill>
              </a:rPr>
              <a:t>Couturat’s « bêtes noires » 2</a:t>
            </a:r>
          </a:p>
        </p:txBody>
      </p:sp>
      <p:sp>
        <p:nvSpPr>
          <p:cNvPr id="3" name="Espace réservé du contenu 2">
            <a:extLst>
              <a:ext uri="{FF2B5EF4-FFF2-40B4-BE49-F238E27FC236}">
                <a16:creationId xmlns:a16="http://schemas.microsoft.com/office/drawing/2014/main" id="{14C512A4-044D-489F-805E-DFF29AFFF84B}"/>
              </a:ext>
            </a:extLst>
          </p:cNvPr>
          <p:cNvSpPr>
            <a:spLocks noGrp="1"/>
          </p:cNvSpPr>
          <p:nvPr>
            <p:ph idx="1"/>
          </p:nvPr>
        </p:nvSpPr>
        <p:spPr>
          <a:xfrm>
            <a:off x="5251862" y="1536192"/>
            <a:ext cx="6252750" cy="4042283"/>
          </a:xfrm>
        </p:spPr>
        <p:txBody>
          <a:bodyPr anchor="t">
            <a:normAutofit lnSpcReduction="10%"/>
          </a:bodyPr>
          <a:lstStyle/>
          <a:p>
            <a:pPr>
              <a:lnSpc>
                <a:spcPct val="90%"/>
              </a:lnSpc>
            </a:pPr>
            <a:r>
              <a:rPr lang="en-GB" sz="1400" dirty="0">
                <a:solidFill>
                  <a:schemeClr val="tx1"/>
                </a:solidFill>
              </a:rPr>
              <a:t>2</a:t>
            </a:r>
            <a:r>
              <a:rPr lang="en-GB" sz="1600" dirty="0">
                <a:solidFill>
                  <a:schemeClr val="tx1"/>
                </a:solidFill>
              </a:rPr>
              <a:t>) Symbolism that does not give rise to algorithms (Russell, 2001, </a:t>
            </a:r>
            <a:r>
              <a:rPr lang="en-GB" sz="1600" dirty="0" err="1">
                <a:solidFill>
                  <a:schemeClr val="tx1"/>
                </a:solidFill>
              </a:rPr>
              <a:t>Couturat</a:t>
            </a:r>
            <a:r>
              <a:rPr lang="en-GB" sz="1600" dirty="0">
                <a:solidFill>
                  <a:schemeClr val="tx1"/>
                </a:solidFill>
              </a:rPr>
              <a:t> 3 January 1901, p 216). </a:t>
            </a:r>
            <a:r>
              <a:rPr lang="en-GB" sz="1600" dirty="0" err="1">
                <a:solidFill>
                  <a:schemeClr val="tx1"/>
                </a:solidFill>
              </a:rPr>
              <a:t>Couturat</a:t>
            </a:r>
            <a:r>
              <a:rPr lang="en-GB" sz="1600" dirty="0">
                <a:solidFill>
                  <a:schemeClr val="tx1"/>
                </a:solidFill>
              </a:rPr>
              <a:t> wrote two articles on </a:t>
            </a:r>
            <a:r>
              <a:rPr lang="en-GB" sz="1600" dirty="0" err="1">
                <a:solidFill>
                  <a:schemeClr val="tx1"/>
                </a:solidFill>
              </a:rPr>
              <a:t>Peano</a:t>
            </a:r>
            <a:r>
              <a:rPr lang="en-GB" sz="1600" dirty="0">
                <a:solidFill>
                  <a:schemeClr val="tx1"/>
                </a:solidFill>
              </a:rPr>
              <a:t> (</a:t>
            </a:r>
            <a:r>
              <a:rPr lang="en-GB" sz="1600" dirty="0" err="1">
                <a:solidFill>
                  <a:schemeClr val="tx1"/>
                </a:solidFill>
              </a:rPr>
              <a:t>Couturat</a:t>
            </a:r>
            <a:r>
              <a:rPr lang="en-GB" sz="1600" dirty="0">
                <a:solidFill>
                  <a:schemeClr val="tx1"/>
                </a:solidFill>
              </a:rPr>
              <a:t>, 1899b and 1901d). His predilection for the algebra of logic led him to prefer the “algorithms” of algebra and logical equations to </a:t>
            </a:r>
            <a:r>
              <a:rPr lang="en-GB" sz="1600" dirty="0" err="1">
                <a:solidFill>
                  <a:schemeClr val="tx1"/>
                </a:solidFill>
              </a:rPr>
              <a:t>Peano’s</a:t>
            </a:r>
            <a:r>
              <a:rPr lang="en-GB" sz="1600" dirty="0">
                <a:solidFill>
                  <a:schemeClr val="tx1"/>
                </a:solidFill>
              </a:rPr>
              <a:t> symbolism and the system of implications between propositions. For </a:t>
            </a:r>
            <a:r>
              <a:rPr lang="en-GB" sz="1600" dirty="0" err="1">
                <a:solidFill>
                  <a:schemeClr val="tx1"/>
                </a:solidFill>
              </a:rPr>
              <a:t>Couturat</a:t>
            </a:r>
            <a:r>
              <a:rPr lang="en-GB" sz="1600" dirty="0">
                <a:solidFill>
                  <a:schemeClr val="tx1"/>
                </a:solidFill>
              </a:rPr>
              <a:t>, the logic of classes came before the logic of propositions, and what mattered was their equivalence.</a:t>
            </a:r>
          </a:p>
          <a:p>
            <a:pPr>
              <a:lnSpc>
                <a:spcPct val="90%"/>
              </a:lnSpc>
            </a:pPr>
            <a:endParaRPr lang="en-GB" sz="1600" dirty="0">
              <a:solidFill>
                <a:schemeClr val="tx1"/>
              </a:solidFill>
            </a:endParaRPr>
          </a:p>
          <a:p>
            <a:pPr>
              <a:lnSpc>
                <a:spcPct val="90%"/>
              </a:lnSpc>
            </a:pPr>
            <a:r>
              <a:rPr lang="en-GB" sz="1600" dirty="0">
                <a:solidFill>
                  <a:schemeClr val="tx1"/>
                </a:solidFill>
              </a:rPr>
              <a:t>On </a:t>
            </a:r>
            <a:r>
              <a:rPr lang="en-GB" sz="1600" dirty="0" err="1">
                <a:solidFill>
                  <a:schemeClr val="tx1"/>
                </a:solidFill>
              </a:rPr>
              <a:t>Peano’s</a:t>
            </a:r>
            <a:r>
              <a:rPr lang="en-GB" sz="1600" dirty="0">
                <a:solidFill>
                  <a:schemeClr val="tx1"/>
                </a:solidFill>
              </a:rPr>
              <a:t> symbolism: “… I do not believe that the symbolism applied has great utility, nor that it is </a:t>
            </a:r>
            <a:r>
              <a:rPr lang="en-GB" sz="1600" i="1" dirty="0">
                <a:solidFill>
                  <a:schemeClr val="tx1"/>
                </a:solidFill>
              </a:rPr>
              <a:t>essential</a:t>
            </a:r>
            <a:r>
              <a:rPr lang="en-GB" sz="1600" dirty="0">
                <a:solidFill>
                  <a:schemeClr val="tx1"/>
                </a:solidFill>
              </a:rPr>
              <a:t> and indispensable. Furthermore, from the point of view of </a:t>
            </a:r>
            <a:r>
              <a:rPr lang="en-GB" sz="1600" i="1" dirty="0">
                <a:solidFill>
                  <a:schemeClr val="tx1"/>
                </a:solidFill>
              </a:rPr>
              <a:t>formal</a:t>
            </a:r>
            <a:r>
              <a:rPr lang="en-GB" sz="1600" dirty="0">
                <a:solidFill>
                  <a:schemeClr val="tx1"/>
                </a:solidFill>
              </a:rPr>
              <a:t> logic, I find it inconvenient; and in Mathematics, I see it as not much more than a stenography enabling to write formulas briefly, but in a horribly obscure and complicated form, for all intents and purposes </a:t>
            </a:r>
            <a:r>
              <a:rPr lang="en-GB" sz="1600" i="1" dirty="0">
                <a:solidFill>
                  <a:schemeClr val="tx1"/>
                </a:solidFill>
              </a:rPr>
              <a:t>illegible</a:t>
            </a:r>
            <a:r>
              <a:rPr lang="en-GB" sz="1600" dirty="0">
                <a:solidFill>
                  <a:schemeClr val="tx1"/>
                </a:solidFill>
              </a:rPr>
              <a:t>.” (Russell, 2001, </a:t>
            </a:r>
            <a:r>
              <a:rPr lang="en-GB" sz="1600" dirty="0" err="1">
                <a:solidFill>
                  <a:schemeClr val="tx1"/>
                </a:solidFill>
              </a:rPr>
              <a:t>Couturat</a:t>
            </a:r>
            <a:r>
              <a:rPr lang="en-GB" sz="1600" dirty="0">
                <a:solidFill>
                  <a:schemeClr val="tx1"/>
                </a:solidFill>
              </a:rPr>
              <a:t> 3 January 1901, p. 216).</a:t>
            </a:r>
            <a:endParaRPr lang="fr-FR" sz="1600" dirty="0">
              <a:solidFill>
                <a:schemeClr val="tx1"/>
              </a:solidFill>
            </a:endParaRPr>
          </a:p>
          <a:p>
            <a:pPr>
              <a:lnSpc>
                <a:spcPct val="90%"/>
              </a:lnSpc>
            </a:pPr>
            <a:endParaRPr lang="fr-FR" sz="1400" dirty="0">
              <a:solidFill>
                <a:schemeClr val="tx1"/>
              </a:solidFill>
            </a:endParaRPr>
          </a:p>
        </p:txBody>
      </p:sp>
    </p:spTree>
    <p:extLst>
      <p:ext uri="{BB962C8B-B14F-4D97-AF65-F5344CB8AC3E}">
        <p14:creationId xmlns:p14="http://schemas.microsoft.com/office/powerpoint/2010/main" val="3826412160"/>
      </p:ext>
    </p:extLst>
  </p:cSld>
  <p:clrMapOvr>
    <a:masterClrMapping/>
  </p:clrMapOvr>
</p:sld>
</file>

<file path=ppt/slides/slide16.xml><?xml version="1.0" encoding="utf-8"?>
<p:sld xmlns:a="http://purl.oclc.org/ooxml/drawingml/main" xmlns:r="http://purl.oclc.org/ooxml/officeDocument/relationships" xmlns:p="http://purl.oclc.org/ooxml/presentationml/main">
  <p:cSld>
    <p:bg>
      <p:bgPr>
        <a:gradFill rotWithShape="1">
          <a:gsLst>
            <a:gs pos="10%">
              <a:schemeClr val="bg1">
                <a:tint val="97%"/>
                <a:hueMod val="92%"/>
                <a:satMod val="169%"/>
                <a:lumMod val="164%"/>
              </a:schemeClr>
            </a:gs>
            <a:gs pos="100%">
              <a:schemeClr val="bg1">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98746-45D4-45BA-B467-3785366EE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C0FD71-173E-4AC1-A9F7-7A34DE0C2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3464" cy="6858000"/>
          </a:xfrm>
          <a:prstGeom prst="rect">
            <a:avLst/>
          </a:prstGeom>
          <a:gradFill flip="none" rotWithShape="1">
            <a:gsLst>
              <a:gs pos="0%">
                <a:schemeClr val="accent4">
                  <a:lumMod val="67%"/>
                </a:schemeClr>
              </a:gs>
              <a:gs pos="48%">
                <a:schemeClr val="accent4">
                  <a:lumMod val="97%"/>
                  <a:lumOff val="3%"/>
                </a:schemeClr>
              </a:gs>
              <a:gs pos="100%">
                <a:schemeClr val="accent4">
                  <a:lumMod val="60%"/>
                  <a:lumOff val="40%"/>
                </a:schemeClr>
              </a:gs>
            </a:gsLst>
            <a:lin ang="16200000" scaled="1"/>
            <a:tileRect/>
          </a:gradFill>
          <a:ln>
            <a:noFill/>
          </a:ln>
          <a:effectLst>
            <a:innerShdw blurRad="57150" dist="38100">
              <a:prstClr val="black">
                <a:alpha val="70%"/>
              </a:prstClr>
            </a:innerShdw>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06E3C0-0C22-4BC8-999B-6F4B64B96C68}"/>
              </a:ext>
            </a:extLst>
          </p:cNvPr>
          <p:cNvSpPr>
            <a:spLocks noGrp="1"/>
          </p:cNvSpPr>
          <p:nvPr>
            <p:ph type="title"/>
          </p:nvPr>
        </p:nvSpPr>
        <p:spPr>
          <a:xfrm>
            <a:off x="557784" y="1536192"/>
            <a:ext cx="3652266" cy="4042283"/>
          </a:xfrm>
        </p:spPr>
        <p:txBody>
          <a:bodyPr anchor="t">
            <a:normAutofit/>
          </a:bodyPr>
          <a:lstStyle/>
          <a:p>
            <a:r>
              <a:rPr lang="fr-FR" sz="3200">
                <a:solidFill>
                  <a:srgbClr val="FFFFFF"/>
                </a:solidFill>
              </a:rPr>
              <a:t>Couturat’s « bêtes noires » 3</a:t>
            </a:r>
          </a:p>
        </p:txBody>
      </p:sp>
      <p:sp>
        <p:nvSpPr>
          <p:cNvPr id="3" name="Espace réservé du contenu 2">
            <a:extLst>
              <a:ext uri="{FF2B5EF4-FFF2-40B4-BE49-F238E27FC236}">
                <a16:creationId xmlns:a16="http://schemas.microsoft.com/office/drawing/2014/main" id="{4D9E50EE-80F3-4515-8CF7-735025575C7E}"/>
              </a:ext>
            </a:extLst>
          </p:cNvPr>
          <p:cNvSpPr>
            <a:spLocks noGrp="1"/>
          </p:cNvSpPr>
          <p:nvPr>
            <p:ph idx="1"/>
          </p:nvPr>
        </p:nvSpPr>
        <p:spPr>
          <a:xfrm>
            <a:off x="5251862" y="1536192"/>
            <a:ext cx="6252750" cy="4042283"/>
          </a:xfrm>
        </p:spPr>
        <p:txBody>
          <a:bodyPr anchor="t">
            <a:normAutofit/>
          </a:bodyPr>
          <a:lstStyle/>
          <a:p>
            <a:pPr>
              <a:lnSpc>
                <a:spcPct val="90%"/>
              </a:lnSpc>
            </a:pPr>
            <a:endParaRPr lang="fr-FR" sz="1400" dirty="0">
              <a:solidFill>
                <a:schemeClr val="tx1"/>
              </a:solidFill>
            </a:endParaRPr>
          </a:p>
          <a:p>
            <a:pPr>
              <a:lnSpc>
                <a:spcPct val="90%"/>
              </a:lnSpc>
            </a:pPr>
            <a:r>
              <a:rPr lang="en-GB" sz="1400" dirty="0">
                <a:solidFill>
                  <a:schemeClr val="tx1"/>
                </a:solidFill>
              </a:rPr>
              <a:t>4) The systematic search for paradox, because “a logical system must produce everything which </a:t>
            </a:r>
            <a:r>
              <a:rPr lang="en-GB" sz="1400" i="1" dirty="0">
                <a:solidFill>
                  <a:schemeClr val="tx1"/>
                </a:solidFill>
              </a:rPr>
              <a:t>good sense</a:t>
            </a:r>
            <a:r>
              <a:rPr lang="en-GB" sz="1400" dirty="0">
                <a:solidFill>
                  <a:schemeClr val="tx1"/>
                </a:solidFill>
              </a:rPr>
              <a:t> produces”. </a:t>
            </a:r>
            <a:r>
              <a:rPr lang="en-GB" sz="1400" dirty="0" err="1">
                <a:solidFill>
                  <a:schemeClr val="tx1"/>
                </a:solidFill>
              </a:rPr>
              <a:t>Couturat</a:t>
            </a:r>
            <a:r>
              <a:rPr lang="en-GB" sz="1400" dirty="0">
                <a:solidFill>
                  <a:schemeClr val="tx1"/>
                </a:solidFill>
              </a:rPr>
              <a:t> characterises “common sense” as our spontaneous logic, rationality compatible with a rationalism whereby any principle must have intuitive clarity.</a:t>
            </a:r>
          </a:p>
          <a:p>
            <a:pPr marL="0" indent="0">
              <a:lnSpc>
                <a:spcPct val="90%"/>
              </a:lnSpc>
              <a:buNone/>
            </a:pPr>
            <a:r>
              <a:rPr lang="en-GB" sz="1400" dirty="0">
                <a:solidFill>
                  <a:schemeClr val="tx1"/>
                </a:solidFill>
              </a:rPr>
              <a:t>	To Russell: “...paradox is your </a:t>
            </a:r>
            <a:r>
              <a:rPr lang="en-GB" sz="1400" i="1" dirty="0" err="1">
                <a:solidFill>
                  <a:schemeClr val="tx1"/>
                </a:solidFill>
              </a:rPr>
              <a:t>péché</a:t>
            </a:r>
            <a:r>
              <a:rPr lang="en-GB" sz="1400" i="1" dirty="0">
                <a:solidFill>
                  <a:schemeClr val="tx1"/>
                </a:solidFill>
              </a:rPr>
              <a:t> mignon</a:t>
            </a:r>
            <a:r>
              <a:rPr lang="en-GB" sz="1400" dirty="0">
                <a:solidFill>
                  <a:schemeClr val="tx1"/>
                </a:solidFill>
              </a:rPr>
              <a:t>, and I acknowledge 	that </a:t>
            </a:r>
            <a:r>
              <a:rPr lang="en-GB" sz="1400" i="1" dirty="0">
                <a:solidFill>
                  <a:schemeClr val="tx1"/>
                </a:solidFill>
              </a:rPr>
              <a:t>most</a:t>
            </a:r>
            <a:r>
              <a:rPr lang="en-GB" sz="1400" dirty="0">
                <a:solidFill>
                  <a:schemeClr val="tx1"/>
                </a:solidFill>
              </a:rPr>
              <a:t> of 	your paradoxes are just and 	suggestive.” 	(Russell, 2001, </a:t>
            </a:r>
            <a:r>
              <a:rPr lang="en-GB" sz="1400" dirty="0" err="1">
                <a:solidFill>
                  <a:schemeClr val="tx1"/>
                </a:solidFill>
              </a:rPr>
              <a:t>Couturat</a:t>
            </a:r>
            <a:r>
              <a:rPr lang="en-GB" sz="1400" dirty="0">
                <a:solidFill>
                  <a:schemeClr val="tx1"/>
                </a:solidFill>
              </a:rPr>
              <a:t> 12 May 	1903, p. 290).</a:t>
            </a:r>
          </a:p>
          <a:p>
            <a:pPr marL="0" indent="0">
              <a:lnSpc>
                <a:spcPct val="90%"/>
              </a:lnSpc>
              <a:buNone/>
            </a:pPr>
            <a:endParaRPr lang="fr-FR" sz="1400" dirty="0">
              <a:solidFill>
                <a:schemeClr val="tx1"/>
              </a:solidFill>
            </a:endParaRPr>
          </a:p>
          <a:p>
            <a:pPr>
              <a:lnSpc>
                <a:spcPct val="90%"/>
              </a:lnSpc>
            </a:pPr>
            <a:r>
              <a:rPr lang="en-GB" sz="1400" dirty="0" err="1">
                <a:solidFill>
                  <a:schemeClr val="tx1"/>
                </a:solidFill>
              </a:rPr>
              <a:t>Couturat</a:t>
            </a:r>
            <a:r>
              <a:rPr lang="en-GB" sz="1400" dirty="0">
                <a:solidFill>
                  <a:schemeClr val="tx1"/>
                </a:solidFill>
              </a:rPr>
              <a:t> states this in relation to the multiplicative axiom: “And then, seeing that you cannot prove </a:t>
            </a:r>
            <a:r>
              <a:rPr lang="en-US" sz="1400" dirty="0">
                <a:solidFill>
                  <a:schemeClr val="tx1"/>
                </a:solidFill>
              </a:rPr>
              <a:t>something which</a:t>
            </a:r>
            <a:r>
              <a:rPr lang="en-GB" sz="1400" dirty="0">
                <a:solidFill>
                  <a:schemeClr val="tx1"/>
                </a:solidFill>
              </a:rPr>
              <a:t> seems so simple and so easy, I wonder if it is not the fault of the definitions or the principles of your system. You understand and excuse this attitude of a critical mind: but I believe that a logical system must be able to produce everything which </a:t>
            </a:r>
            <a:r>
              <a:rPr lang="en-GB" sz="1400" i="1" dirty="0">
                <a:solidFill>
                  <a:schemeClr val="tx1"/>
                </a:solidFill>
              </a:rPr>
              <a:t>good sense </a:t>
            </a:r>
            <a:r>
              <a:rPr lang="en-GB" sz="1400" dirty="0">
                <a:solidFill>
                  <a:schemeClr val="tx1"/>
                </a:solidFill>
              </a:rPr>
              <a:t>produces.” (Russell, 2001, </a:t>
            </a:r>
            <a:r>
              <a:rPr lang="en-GB" sz="1400" dirty="0" err="1">
                <a:solidFill>
                  <a:schemeClr val="tx1"/>
                </a:solidFill>
              </a:rPr>
              <a:t>Couturat</a:t>
            </a:r>
            <a:r>
              <a:rPr lang="en-GB" sz="1400" dirty="0">
                <a:solidFill>
                  <a:schemeClr val="tx1"/>
                </a:solidFill>
              </a:rPr>
              <a:t> 10 July 1905, p. 512).</a:t>
            </a:r>
          </a:p>
          <a:p>
            <a:pPr>
              <a:lnSpc>
                <a:spcPct val="90%"/>
              </a:lnSpc>
            </a:pPr>
            <a:endParaRPr lang="fr-FR" sz="1400" dirty="0">
              <a:solidFill>
                <a:schemeClr val="tx1"/>
              </a:solidFill>
            </a:endParaRPr>
          </a:p>
          <a:p>
            <a:pPr>
              <a:lnSpc>
                <a:spcPct val="90%"/>
              </a:lnSpc>
            </a:pPr>
            <a:endParaRPr lang="fr-FR" sz="1400" dirty="0">
              <a:solidFill>
                <a:schemeClr val="tx1"/>
              </a:solidFill>
            </a:endParaRPr>
          </a:p>
          <a:p>
            <a:pPr>
              <a:lnSpc>
                <a:spcPct val="90%"/>
              </a:lnSpc>
            </a:pPr>
            <a:endParaRPr lang="fr-FR" sz="1400" dirty="0">
              <a:solidFill>
                <a:schemeClr val="tx1"/>
              </a:solidFill>
            </a:endParaRPr>
          </a:p>
        </p:txBody>
      </p:sp>
    </p:spTree>
    <p:extLst>
      <p:ext uri="{BB962C8B-B14F-4D97-AF65-F5344CB8AC3E}">
        <p14:creationId xmlns:p14="http://schemas.microsoft.com/office/powerpoint/2010/main" val="3213358386"/>
      </p:ext>
    </p:extLst>
  </p:cSld>
  <p:clrMapOvr>
    <a:masterClrMapping/>
  </p:clrMapOvr>
</p:sld>
</file>

<file path=ppt/slides/slide17.xml><?xml version="1.0" encoding="utf-8"?>
<p:sld xmlns:a="http://purl.oclc.org/ooxml/drawingml/main" xmlns:r="http://purl.oclc.org/ooxml/officeDocument/relationships" xmlns:p="http://purl.oclc.org/ooxml/presentationml/main">
  <p:cSld>
    <p:bg>
      <p:bgPr>
        <a:gradFill rotWithShape="1">
          <a:gsLst>
            <a:gs pos="10%">
              <a:schemeClr val="bg1">
                <a:tint val="97%"/>
                <a:hueMod val="92%"/>
                <a:satMod val="169%"/>
                <a:lumMod val="164%"/>
              </a:schemeClr>
            </a:gs>
            <a:gs pos="100%">
              <a:schemeClr val="bg1">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98746-45D4-45BA-B467-3785366EE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C0FD71-173E-4AC1-A9F7-7A34DE0C2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3464" cy="6858000"/>
          </a:xfrm>
          <a:prstGeom prst="rect">
            <a:avLst/>
          </a:prstGeom>
          <a:gradFill flip="none" rotWithShape="1">
            <a:gsLst>
              <a:gs pos="0%">
                <a:schemeClr val="accent4">
                  <a:lumMod val="67%"/>
                </a:schemeClr>
              </a:gs>
              <a:gs pos="48%">
                <a:schemeClr val="accent4">
                  <a:lumMod val="97%"/>
                  <a:lumOff val="3%"/>
                </a:schemeClr>
              </a:gs>
              <a:gs pos="100%">
                <a:schemeClr val="accent4">
                  <a:lumMod val="60%"/>
                  <a:lumOff val="40%"/>
                </a:schemeClr>
              </a:gs>
            </a:gsLst>
            <a:lin ang="16200000" scaled="1"/>
            <a:tileRect/>
          </a:gradFill>
          <a:ln>
            <a:noFill/>
          </a:ln>
          <a:effectLst>
            <a:innerShdw blurRad="57150" dist="38100">
              <a:prstClr val="black">
                <a:alpha val="70%"/>
              </a:prstClr>
            </a:innerShdw>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743C9FD-2A9E-437E-8CB0-5371B39733FC}"/>
              </a:ext>
            </a:extLst>
          </p:cNvPr>
          <p:cNvSpPr>
            <a:spLocks noGrp="1"/>
          </p:cNvSpPr>
          <p:nvPr>
            <p:ph type="title"/>
          </p:nvPr>
        </p:nvSpPr>
        <p:spPr>
          <a:xfrm>
            <a:off x="557784" y="1536192"/>
            <a:ext cx="3652266" cy="4042283"/>
          </a:xfrm>
        </p:spPr>
        <p:txBody>
          <a:bodyPr anchor="t">
            <a:normAutofit/>
          </a:bodyPr>
          <a:lstStyle/>
          <a:p>
            <a:r>
              <a:rPr lang="fr-FR" sz="3200">
                <a:solidFill>
                  <a:srgbClr val="FFFFFF"/>
                </a:solidFill>
              </a:rPr>
              <a:t>Couturat’s « bêtes noires » 4</a:t>
            </a:r>
          </a:p>
        </p:txBody>
      </p:sp>
      <p:sp>
        <p:nvSpPr>
          <p:cNvPr id="3" name="Espace réservé du contenu 2">
            <a:extLst>
              <a:ext uri="{FF2B5EF4-FFF2-40B4-BE49-F238E27FC236}">
                <a16:creationId xmlns:a16="http://schemas.microsoft.com/office/drawing/2014/main" id="{1F5543DA-59DA-40C7-BD9D-91709CFD9B53}"/>
              </a:ext>
            </a:extLst>
          </p:cNvPr>
          <p:cNvSpPr>
            <a:spLocks noGrp="1"/>
          </p:cNvSpPr>
          <p:nvPr>
            <p:ph idx="1"/>
          </p:nvPr>
        </p:nvSpPr>
        <p:spPr>
          <a:xfrm>
            <a:off x="5251862" y="1536192"/>
            <a:ext cx="6252750" cy="4042283"/>
          </a:xfrm>
        </p:spPr>
        <p:txBody>
          <a:bodyPr anchor="t">
            <a:normAutofit fontScale="92.5%" lnSpcReduction="20%"/>
          </a:bodyPr>
          <a:lstStyle/>
          <a:p>
            <a:r>
              <a:rPr lang="en-GB" sz="1800" dirty="0">
                <a:solidFill>
                  <a:schemeClr val="tx1"/>
                </a:solidFill>
              </a:rPr>
              <a:t>5) Commentators: “</a:t>
            </a:r>
            <a:r>
              <a:rPr lang="en-GB" dirty="0">
                <a:solidFill>
                  <a:schemeClr val="tx1">
                    <a:lumMod val="95%"/>
                  </a:schemeClr>
                </a:solidFill>
              </a:rPr>
              <a:t>I abhor commentators, who generally obfuscate their author. If I have found anything new by studying Plato and Leibniz, it was by reading the texts themselves, without the fuss of interpreters.” (Russell, 2001, </a:t>
            </a:r>
            <a:r>
              <a:rPr lang="en-GB" dirty="0" err="1">
                <a:solidFill>
                  <a:schemeClr val="tx1">
                    <a:lumMod val="95%"/>
                  </a:schemeClr>
                </a:solidFill>
              </a:rPr>
              <a:t>Couturat</a:t>
            </a:r>
            <a:r>
              <a:rPr lang="en-GB" dirty="0">
                <a:solidFill>
                  <a:schemeClr val="tx1">
                    <a:lumMod val="95%"/>
                  </a:schemeClr>
                </a:solidFill>
              </a:rPr>
              <a:t>, 31 October 1903, p. 314).</a:t>
            </a:r>
            <a:endParaRPr lang="fr-FR" dirty="0">
              <a:solidFill>
                <a:schemeClr val="tx1">
                  <a:lumMod val="95%"/>
                </a:schemeClr>
              </a:solidFill>
            </a:endParaRPr>
          </a:p>
          <a:p>
            <a:endParaRPr lang="en-GB" sz="1800" dirty="0">
              <a:solidFill>
                <a:schemeClr val="tx1"/>
              </a:solidFill>
            </a:endParaRPr>
          </a:p>
          <a:p>
            <a:endParaRPr lang="fr-FR" sz="1800" dirty="0">
              <a:solidFill>
                <a:schemeClr val="tx1"/>
              </a:solidFill>
            </a:endParaRPr>
          </a:p>
          <a:p>
            <a:r>
              <a:rPr lang="en-GB" sz="1800" dirty="0">
                <a:solidFill>
                  <a:schemeClr val="tx1"/>
                </a:solidFill>
              </a:rPr>
              <a:t>6) The adoration of the past (Russell, 2001, </a:t>
            </a:r>
            <a:r>
              <a:rPr lang="en-GB" sz="1800" dirty="0" err="1">
                <a:solidFill>
                  <a:schemeClr val="tx1"/>
                </a:solidFill>
              </a:rPr>
              <a:t>Couturat</a:t>
            </a:r>
            <a:r>
              <a:rPr lang="en-GB" sz="1800" dirty="0">
                <a:solidFill>
                  <a:schemeClr val="tx1"/>
                </a:solidFill>
              </a:rPr>
              <a:t> 31 October 1903, p. 314): </a:t>
            </a:r>
            <a:r>
              <a:rPr lang="en-GB" sz="1800" dirty="0" err="1">
                <a:solidFill>
                  <a:schemeClr val="tx1"/>
                </a:solidFill>
              </a:rPr>
              <a:t>Couturat</a:t>
            </a:r>
            <a:r>
              <a:rPr lang="en-GB" sz="1800" dirty="0">
                <a:solidFill>
                  <a:schemeClr val="tx1"/>
                </a:solidFill>
              </a:rPr>
              <a:t> asserts his position against the “...straggling philosophers who ignore the contemporary scientific movement and waste their energies in the study of past authors and the adoration of the past.” ( Russell, 2001, </a:t>
            </a:r>
            <a:r>
              <a:rPr lang="en-GB" sz="1800" dirty="0" err="1">
                <a:solidFill>
                  <a:schemeClr val="tx1"/>
                </a:solidFill>
              </a:rPr>
              <a:t>Couturat</a:t>
            </a:r>
            <a:r>
              <a:rPr lang="en-GB" sz="1800" dirty="0">
                <a:solidFill>
                  <a:schemeClr val="tx1"/>
                </a:solidFill>
              </a:rPr>
              <a:t>, 31  October 1903, p. 314).</a:t>
            </a:r>
            <a:endParaRPr lang="fr-FR" sz="1800" dirty="0">
              <a:solidFill>
                <a:schemeClr val="tx1"/>
              </a:solidFill>
            </a:endParaRPr>
          </a:p>
          <a:p>
            <a:endParaRPr lang="fr-FR" sz="1800" dirty="0">
              <a:solidFill>
                <a:schemeClr val="tx1"/>
              </a:solidFill>
            </a:endParaRPr>
          </a:p>
        </p:txBody>
      </p:sp>
    </p:spTree>
    <p:extLst>
      <p:ext uri="{BB962C8B-B14F-4D97-AF65-F5344CB8AC3E}">
        <p14:creationId xmlns:p14="http://schemas.microsoft.com/office/powerpoint/2010/main" val="2917859366"/>
      </p:ext>
    </p:extLst>
  </p:cSld>
  <p:clrMapOvr>
    <a:masterClrMapping/>
  </p:clrMapOvr>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744AE8-ED0C-4ED5-8201-76DA53D8F77C}"/>
              </a:ext>
            </a:extLst>
          </p:cNvPr>
          <p:cNvSpPr>
            <a:spLocks noGrp="1"/>
          </p:cNvSpPr>
          <p:nvPr>
            <p:ph type="title"/>
          </p:nvPr>
        </p:nvSpPr>
        <p:spPr/>
        <p:txBody>
          <a:bodyPr/>
          <a:lstStyle/>
          <a:p>
            <a:r>
              <a:rPr lang="fr-FR" dirty="0"/>
              <a:t>3)First </a:t>
            </a:r>
            <a:r>
              <a:rPr lang="fr-FR" dirty="0" err="1"/>
              <a:t>approach</a:t>
            </a:r>
            <a:r>
              <a:rPr lang="fr-FR" dirty="0"/>
              <a:t> of Logic </a:t>
            </a:r>
            <a:r>
              <a:rPr lang="fr-FR" dirty="0" err="1"/>
              <a:t>between</a:t>
            </a:r>
            <a:r>
              <a:rPr lang="fr-FR" dirty="0"/>
              <a:t> philosophy and science</a:t>
            </a:r>
          </a:p>
        </p:txBody>
      </p:sp>
      <p:sp>
        <p:nvSpPr>
          <p:cNvPr id="3" name="Espace réservé du contenu 2">
            <a:extLst>
              <a:ext uri="{FF2B5EF4-FFF2-40B4-BE49-F238E27FC236}">
                <a16:creationId xmlns:a16="http://schemas.microsoft.com/office/drawing/2014/main" id="{51241016-B281-4355-A8F8-1B08373391B7}"/>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716364448"/>
      </p:ext>
    </p:extLst>
  </p:cSld>
  <p:clrMapOvr>
    <a:masterClrMapping/>
  </p:clrMapOvr>
</p:sld>
</file>

<file path=ppt/slides/slide19.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2539CD1-A97D-4B3D-B26E-8C034D329B6C}"/>
              </a:ext>
            </a:extLst>
          </p:cNvPr>
          <p:cNvSpPr>
            <a:spLocks noGrp="1"/>
          </p:cNvSpPr>
          <p:nvPr>
            <p:ph type="title"/>
          </p:nvPr>
        </p:nvSpPr>
        <p:spPr>
          <a:xfrm>
            <a:off x="640290" y="685800"/>
            <a:ext cx="4818656" cy="4603749"/>
          </a:xfrm>
        </p:spPr>
        <p:txBody>
          <a:bodyPr>
            <a:normAutofit/>
          </a:bodyPr>
          <a:lstStyle/>
          <a:p>
            <a:pPr algn="r"/>
            <a:r>
              <a:rPr lang="fr-FR" sz="5200"/>
              <a:t>The question of Logic</a:t>
            </a:r>
          </a:p>
        </p:txBody>
      </p:sp>
      <p:sp>
        <p:nvSpPr>
          <p:cNvPr id="3" name="Espace réservé du contenu 2">
            <a:extLst>
              <a:ext uri="{FF2B5EF4-FFF2-40B4-BE49-F238E27FC236}">
                <a16:creationId xmlns:a16="http://schemas.microsoft.com/office/drawing/2014/main" id="{8E123E9D-2EB8-4F75-B093-501DEC61720E}"/>
              </a:ext>
            </a:extLst>
          </p:cNvPr>
          <p:cNvSpPr>
            <a:spLocks noGrp="1"/>
          </p:cNvSpPr>
          <p:nvPr>
            <p:ph idx="1"/>
          </p:nvPr>
        </p:nvSpPr>
        <p:spPr>
          <a:xfrm>
            <a:off x="6625651" y="685800"/>
            <a:ext cx="4878959" cy="4603750"/>
          </a:xfrm>
        </p:spPr>
        <p:txBody>
          <a:bodyPr>
            <a:normAutofit/>
          </a:bodyPr>
          <a:lstStyle/>
          <a:p>
            <a:pPr>
              <a:lnSpc>
                <a:spcPct val="90%"/>
              </a:lnSpc>
            </a:pPr>
            <a:r>
              <a:rPr lang="en-US" sz="1900" dirty="0">
                <a:solidFill>
                  <a:schemeClr val="tx1"/>
                </a:solidFill>
              </a:rPr>
              <a:t>It is in this very few liberty between science and philosophy that logic will find its place</a:t>
            </a:r>
          </a:p>
          <a:p>
            <a:pPr>
              <a:lnSpc>
                <a:spcPct val="90%"/>
              </a:lnSpc>
            </a:pPr>
            <a:r>
              <a:rPr lang="en-US" sz="1900" dirty="0">
                <a:solidFill>
                  <a:schemeClr val="tx1"/>
                </a:solidFill>
              </a:rPr>
              <a:t>Nevertheless, the logic is broader than the rational</a:t>
            </a:r>
          </a:p>
          <a:p>
            <a:pPr>
              <a:lnSpc>
                <a:spcPct val="90%"/>
              </a:lnSpc>
            </a:pPr>
            <a:r>
              <a:rPr lang="en-US" sz="1900" dirty="0">
                <a:solidFill>
                  <a:schemeClr val="tx1"/>
                </a:solidFill>
              </a:rPr>
              <a:t>it represents the possible and not what is philosophically founded</a:t>
            </a:r>
          </a:p>
          <a:p>
            <a:pPr>
              <a:lnSpc>
                <a:spcPct val="90%"/>
              </a:lnSpc>
            </a:pPr>
            <a:r>
              <a:rPr lang="en-US" sz="1900" dirty="0">
                <a:solidFill>
                  <a:schemeClr val="tx1"/>
                </a:solidFill>
              </a:rPr>
              <a:t>Thus logic has a special place among the sciences, it does not belong to the following disciplines which make the sciences concerned by its philosophy, from arithmetic, to algebra, to analysis, to geometry.</a:t>
            </a:r>
            <a:endParaRPr lang="fr-FR" sz="1900" dirty="0">
              <a:solidFill>
                <a:schemeClr val="tx1"/>
              </a:solidFill>
            </a:endParaRPr>
          </a:p>
        </p:txBody>
      </p:sp>
    </p:spTree>
    <p:extLst>
      <p:ext uri="{BB962C8B-B14F-4D97-AF65-F5344CB8AC3E}">
        <p14:creationId xmlns:p14="http://schemas.microsoft.com/office/powerpoint/2010/main" val="2811421431"/>
      </p:ext>
    </p:extLst>
  </p:cSld>
  <p:clrMapOvr>
    <a:masterClrMapping/>
  </p:clrMapOvr>
</p:sld>
</file>

<file path=ppt/slides/slide2.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EB422AEB-7D0D-4244-AC49-5ECAC1B3F75F}"/>
              </a:ext>
            </a:extLst>
          </p:cNvPr>
          <p:cNvSpPr>
            <a:spLocks noGrp="1"/>
          </p:cNvSpPr>
          <p:nvPr>
            <p:ph type="title"/>
          </p:nvPr>
        </p:nvSpPr>
        <p:spPr>
          <a:xfrm>
            <a:off x="684212" y="685799"/>
            <a:ext cx="3747111" cy="4892040"/>
          </a:xfrm>
        </p:spPr>
        <p:txBody>
          <a:bodyPr>
            <a:normAutofit/>
          </a:bodyPr>
          <a:lstStyle/>
          <a:p>
            <a:pPr algn="r"/>
            <a:r>
              <a:rPr lang="fr-FR" dirty="0"/>
              <a:t>Background on Couturat</a:t>
            </a:r>
          </a:p>
        </p:txBody>
      </p:sp>
      <p:sp>
        <p:nvSpPr>
          <p:cNvPr id="3" name="Espace réservé du contenu 2">
            <a:extLst>
              <a:ext uri="{FF2B5EF4-FFF2-40B4-BE49-F238E27FC236}">
                <a16:creationId xmlns:a16="http://schemas.microsoft.com/office/drawing/2014/main" id="{2BD25F8B-7F97-48F4-B61D-0660606F4DC6}"/>
              </a:ext>
            </a:extLst>
          </p:cNvPr>
          <p:cNvSpPr>
            <a:spLocks noGrp="1"/>
          </p:cNvSpPr>
          <p:nvPr>
            <p:ph idx="1"/>
          </p:nvPr>
        </p:nvSpPr>
        <p:spPr>
          <a:xfrm>
            <a:off x="4979962" y="685799"/>
            <a:ext cx="6288260" cy="4892040"/>
          </a:xfrm>
        </p:spPr>
        <p:txBody>
          <a:bodyPr>
            <a:normAutofit fontScale="92.5%" lnSpcReduction="10%"/>
          </a:bodyPr>
          <a:lstStyle/>
          <a:p>
            <a:pPr lvl="0"/>
            <a:r>
              <a:rPr lang="fr-FR" dirty="0">
                <a:solidFill>
                  <a:schemeClr val="bg1"/>
                </a:solidFill>
              </a:rPr>
              <a:t>Edition de la </a:t>
            </a:r>
            <a:r>
              <a:rPr lang="fr-FR" i="1" dirty="0">
                <a:solidFill>
                  <a:schemeClr val="bg1"/>
                </a:solidFill>
              </a:rPr>
              <a:t>Correspondance entre Bertrand Russell et Louis Couturat</a:t>
            </a:r>
            <a:r>
              <a:rPr lang="fr-FR" dirty="0">
                <a:solidFill>
                  <a:schemeClr val="bg1"/>
                </a:solidFill>
              </a:rPr>
              <a:t> </a:t>
            </a:r>
            <a:r>
              <a:rPr lang="fr-FR" i="1" dirty="0">
                <a:solidFill>
                  <a:schemeClr val="bg1"/>
                </a:solidFill>
              </a:rPr>
              <a:t>(1897-1913) sur la politique, la logique et la philosophie</a:t>
            </a:r>
            <a:r>
              <a:rPr lang="fr-FR" dirty="0">
                <a:solidFill>
                  <a:schemeClr val="bg1"/>
                </a:solidFill>
              </a:rPr>
              <a:t>, (735 pages), Paris, Kimé, 2001.</a:t>
            </a:r>
          </a:p>
          <a:p>
            <a:pPr lvl="0"/>
            <a:endParaRPr lang="fr-FR" dirty="0">
              <a:solidFill>
                <a:schemeClr val="bg1"/>
              </a:solidFill>
            </a:endParaRPr>
          </a:p>
          <a:p>
            <a:pPr lvl="0"/>
            <a:r>
              <a:rPr lang="en-US" sz="1700" dirty="0">
                <a:solidFill>
                  <a:schemeClr val="bg1"/>
                </a:solidFill>
              </a:rPr>
              <a:t>"</a:t>
            </a:r>
            <a:r>
              <a:rPr lang="en-US" sz="1700" dirty="0" err="1">
                <a:solidFill>
                  <a:schemeClr val="bg1"/>
                </a:solidFill>
              </a:rPr>
              <a:t>Couturat's</a:t>
            </a:r>
            <a:r>
              <a:rPr lang="en-US" sz="1700" dirty="0">
                <a:solidFill>
                  <a:schemeClr val="bg1"/>
                </a:solidFill>
              </a:rPr>
              <a:t> Reception of Leibniz", in Ralph </a:t>
            </a:r>
            <a:r>
              <a:rPr lang="en-US" sz="1700" dirty="0" err="1">
                <a:solidFill>
                  <a:schemeClr val="bg1"/>
                </a:solidFill>
              </a:rPr>
              <a:t>Krömer</a:t>
            </a:r>
            <a:r>
              <a:rPr lang="en-US" sz="1700" dirty="0">
                <a:solidFill>
                  <a:schemeClr val="bg1"/>
                </a:solidFill>
              </a:rPr>
              <a:t> &amp; Yannick Chin-</a:t>
            </a:r>
            <a:r>
              <a:rPr lang="en-US" sz="1700" dirty="0" err="1">
                <a:solidFill>
                  <a:schemeClr val="bg1"/>
                </a:solidFill>
              </a:rPr>
              <a:t>Drian</a:t>
            </a:r>
            <a:r>
              <a:rPr lang="en-US" sz="1700" dirty="0">
                <a:solidFill>
                  <a:schemeClr val="bg1"/>
                </a:solidFill>
              </a:rPr>
              <a:t> eds., </a:t>
            </a:r>
            <a:r>
              <a:rPr lang="en-US" sz="1700" i="1" dirty="0">
                <a:solidFill>
                  <a:schemeClr val="bg1"/>
                </a:solidFill>
              </a:rPr>
              <a:t>New Essays on Leibniz Reception in Science and Philosophy of Science 1800-2000</a:t>
            </a:r>
            <a:r>
              <a:rPr lang="en-US" sz="1700" dirty="0">
                <a:solidFill>
                  <a:schemeClr val="bg1"/>
                </a:solidFill>
              </a:rPr>
              <a:t>, Basel, </a:t>
            </a:r>
            <a:r>
              <a:rPr lang="en-US" sz="1700" dirty="0" err="1">
                <a:solidFill>
                  <a:schemeClr val="bg1"/>
                </a:solidFill>
              </a:rPr>
              <a:t>Birkhaüser</a:t>
            </a:r>
            <a:r>
              <a:rPr lang="en-US" sz="1700" dirty="0">
                <a:solidFill>
                  <a:schemeClr val="bg1"/>
                </a:solidFill>
              </a:rPr>
              <a:t>, Springer, 2011, pp. 65-84.</a:t>
            </a:r>
            <a:endParaRPr lang="fr-FR" sz="1700" dirty="0">
              <a:solidFill>
                <a:schemeClr val="bg1"/>
              </a:solidFill>
            </a:endParaRPr>
          </a:p>
          <a:p>
            <a:r>
              <a:rPr lang="fr-FR" dirty="0">
                <a:solidFill>
                  <a:schemeClr val="bg1"/>
                </a:solidFill>
              </a:rPr>
              <a:t> </a:t>
            </a:r>
            <a:r>
              <a:rPr lang="fr-FR" sz="1800" dirty="0">
                <a:solidFill>
                  <a:schemeClr val="bg1"/>
                </a:solidFill>
              </a:rPr>
              <a:t>« La notion de critique chez Couturat et ses </a:t>
            </a:r>
            <a:r>
              <a:rPr lang="fr-FR" sz="1800" dirty="0" err="1">
                <a:solidFill>
                  <a:schemeClr val="bg1"/>
                </a:solidFill>
              </a:rPr>
              <a:t>eﬀets</a:t>
            </a:r>
            <a:r>
              <a:rPr lang="fr-FR" sz="1800" dirty="0">
                <a:solidFill>
                  <a:schemeClr val="bg1"/>
                </a:solidFill>
              </a:rPr>
              <a:t> dans sa philosophie des mathématiques », in : Michel Fichant &amp; Sophie Roux </a:t>
            </a:r>
            <a:r>
              <a:rPr lang="fr-FR" sz="1800" dirty="0" err="1">
                <a:solidFill>
                  <a:schemeClr val="bg1"/>
                </a:solidFill>
              </a:rPr>
              <a:t>eds</a:t>
            </a:r>
            <a:r>
              <a:rPr lang="fr-FR" sz="1800" dirty="0">
                <a:solidFill>
                  <a:schemeClr val="bg1"/>
                </a:solidFill>
              </a:rPr>
              <a:t>., </a:t>
            </a:r>
            <a:r>
              <a:rPr lang="fr-FR" sz="1800" i="1" dirty="0">
                <a:solidFill>
                  <a:schemeClr val="bg1"/>
                </a:solidFill>
              </a:rPr>
              <a:t>Louis Couturat (1868-1914). Mathématiques, langage, philosophie</a:t>
            </a:r>
            <a:r>
              <a:rPr lang="fr-FR" sz="1800" dirty="0">
                <a:solidFill>
                  <a:schemeClr val="bg1"/>
                </a:solidFill>
              </a:rPr>
              <a:t>, Paris, Classiques Garnier, 2017, p. 65-85, </a:t>
            </a:r>
          </a:p>
          <a:p>
            <a:r>
              <a:rPr lang="fr-FR" sz="1800" dirty="0">
                <a:solidFill>
                  <a:schemeClr val="bg1"/>
                </a:solidFill>
              </a:rPr>
              <a:t>et pp. 335-339, avec Oliver </a:t>
            </a:r>
            <a:r>
              <a:rPr lang="fr-FR" sz="1800" dirty="0" err="1">
                <a:solidFill>
                  <a:schemeClr val="bg1"/>
                </a:solidFill>
              </a:rPr>
              <a:t>Schlaudt</a:t>
            </a:r>
            <a:r>
              <a:rPr lang="fr-FR" sz="1800" dirty="0">
                <a:solidFill>
                  <a:schemeClr val="bg1"/>
                </a:solidFill>
              </a:rPr>
              <a:t>, « Annexe II _ Sur le projet d’édition de la correspondance de Couturat ».</a:t>
            </a:r>
          </a:p>
          <a:p>
            <a:pPr lvl="0"/>
            <a:endParaRPr lang="fr-FR" sz="1800" dirty="0">
              <a:solidFill>
                <a:schemeClr val="bg1"/>
              </a:solidFill>
            </a:endParaRPr>
          </a:p>
          <a:p>
            <a:endParaRPr lang="fr-FR" dirty="0">
              <a:solidFill>
                <a:schemeClr val="tx1"/>
              </a:solidFill>
            </a:endParaRPr>
          </a:p>
        </p:txBody>
      </p:sp>
    </p:spTree>
    <p:extLst>
      <p:ext uri="{BB962C8B-B14F-4D97-AF65-F5344CB8AC3E}">
        <p14:creationId xmlns:p14="http://schemas.microsoft.com/office/powerpoint/2010/main" val="2960001420"/>
      </p:ext>
    </p:extLst>
  </p:cSld>
  <p:clrMapOvr>
    <a:masterClrMapping/>
  </p:clrMapOvr>
</p:sld>
</file>

<file path=ppt/slides/slide20.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D644F7C-03AB-42C3-AE1E-CFC085843CD1}"/>
              </a:ext>
            </a:extLst>
          </p:cNvPr>
          <p:cNvSpPr>
            <a:spLocks noGrp="1"/>
          </p:cNvSpPr>
          <p:nvPr>
            <p:ph type="title"/>
          </p:nvPr>
        </p:nvSpPr>
        <p:spPr>
          <a:xfrm>
            <a:off x="640290" y="685800"/>
            <a:ext cx="4818656" cy="4603749"/>
          </a:xfrm>
        </p:spPr>
        <p:txBody>
          <a:bodyPr>
            <a:normAutofit/>
          </a:bodyPr>
          <a:lstStyle/>
          <a:p>
            <a:pPr algn="r"/>
            <a:r>
              <a:rPr lang="en-US" sz="4400"/>
              <a:t>The question of the classification of sciences</a:t>
            </a:r>
            <a:endParaRPr lang="fr-FR" sz="4400"/>
          </a:p>
        </p:txBody>
      </p:sp>
      <p:sp>
        <p:nvSpPr>
          <p:cNvPr id="3" name="Espace réservé du contenu 2">
            <a:extLst>
              <a:ext uri="{FF2B5EF4-FFF2-40B4-BE49-F238E27FC236}">
                <a16:creationId xmlns:a16="http://schemas.microsoft.com/office/drawing/2014/main" id="{4D94B17C-023E-4243-BC68-9BE417B5B670}"/>
              </a:ext>
            </a:extLst>
          </p:cNvPr>
          <p:cNvSpPr>
            <a:spLocks noGrp="1"/>
          </p:cNvSpPr>
          <p:nvPr>
            <p:ph idx="1"/>
          </p:nvPr>
        </p:nvSpPr>
        <p:spPr>
          <a:xfrm>
            <a:off x="6625651" y="685800"/>
            <a:ext cx="4878959" cy="4603750"/>
          </a:xfrm>
        </p:spPr>
        <p:txBody>
          <a:bodyPr>
            <a:normAutofit/>
          </a:bodyPr>
          <a:lstStyle/>
          <a:p>
            <a:r>
              <a:rPr lang="en-US" dirty="0">
                <a:solidFill>
                  <a:schemeClr val="tx1"/>
                </a:solidFill>
              </a:rPr>
              <a:t>For </a:t>
            </a:r>
            <a:r>
              <a:rPr lang="en-US" dirty="0" err="1">
                <a:solidFill>
                  <a:schemeClr val="tx1"/>
                </a:solidFill>
              </a:rPr>
              <a:t>Couturat</a:t>
            </a:r>
            <a:r>
              <a:rPr lang="en-US" dirty="0">
                <a:solidFill>
                  <a:schemeClr val="tx1"/>
                </a:solidFill>
              </a:rPr>
              <a:t>, quantity and order are the two general concepts that organize the mathematical sciences</a:t>
            </a:r>
          </a:p>
          <a:p>
            <a:r>
              <a:rPr lang="en-US" dirty="0">
                <a:solidFill>
                  <a:schemeClr val="tx1"/>
                </a:solidFill>
              </a:rPr>
              <a:t>The best definitions are static</a:t>
            </a:r>
            <a:endParaRPr lang="fr-FR" dirty="0">
              <a:solidFill>
                <a:schemeClr val="tx1"/>
              </a:solidFill>
            </a:endParaRPr>
          </a:p>
        </p:txBody>
      </p:sp>
    </p:spTree>
    <p:extLst>
      <p:ext uri="{BB962C8B-B14F-4D97-AF65-F5344CB8AC3E}">
        <p14:creationId xmlns:p14="http://schemas.microsoft.com/office/powerpoint/2010/main" val="1759960281"/>
      </p:ext>
    </p:extLst>
  </p:cSld>
  <p:clrMapOvr>
    <a:masterClrMapping/>
  </p:clrMapOvr>
</p:sld>
</file>

<file path=ppt/slides/slide21.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3DF97FE-8007-4310-985F-9084010E8E62}"/>
              </a:ext>
            </a:extLst>
          </p:cNvPr>
          <p:cNvSpPr>
            <a:spLocks noGrp="1"/>
          </p:cNvSpPr>
          <p:nvPr>
            <p:ph type="title"/>
          </p:nvPr>
        </p:nvSpPr>
        <p:spPr>
          <a:xfrm>
            <a:off x="640290" y="685800"/>
            <a:ext cx="4818656" cy="4603749"/>
          </a:xfrm>
        </p:spPr>
        <p:txBody>
          <a:bodyPr>
            <a:normAutofit/>
          </a:bodyPr>
          <a:lstStyle/>
          <a:p>
            <a:pPr algn="r"/>
            <a:r>
              <a:rPr lang="fr-FR" sz="5200"/>
              <a:t>Couturat’s knowledge of Logic</a:t>
            </a:r>
          </a:p>
        </p:txBody>
      </p:sp>
      <p:sp>
        <p:nvSpPr>
          <p:cNvPr id="3" name="Espace réservé du contenu 2">
            <a:extLst>
              <a:ext uri="{FF2B5EF4-FFF2-40B4-BE49-F238E27FC236}">
                <a16:creationId xmlns:a16="http://schemas.microsoft.com/office/drawing/2014/main" id="{492225B5-D80B-4DF4-9B37-ED4E3F31E534}"/>
              </a:ext>
            </a:extLst>
          </p:cNvPr>
          <p:cNvSpPr>
            <a:spLocks noGrp="1"/>
          </p:cNvSpPr>
          <p:nvPr>
            <p:ph idx="1"/>
          </p:nvPr>
        </p:nvSpPr>
        <p:spPr>
          <a:xfrm>
            <a:off x="6625651" y="685800"/>
            <a:ext cx="4878959" cy="4603750"/>
          </a:xfrm>
        </p:spPr>
        <p:txBody>
          <a:bodyPr>
            <a:normAutofit/>
          </a:bodyPr>
          <a:lstStyle/>
          <a:p>
            <a:r>
              <a:rPr lang="en-US" dirty="0" err="1">
                <a:solidFill>
                  <a:schemeClr val="tx1"/>
                </a:solidFill>
              </a:rPr>
              <a:t>Couturat</a:t>
            </a:r>
            <a:r>
              <a:rPr lang="en-US" dirty="0">
                <a:solidFill>
                  <a:schemeClr val="tx1"/>
                </a:solidFill>
              </a:rPr>
              <a:t> had a very great culture in the history of logic, his work on Leibniz and his lectures in “Collège de France” bear witness to this, not only Whitehead, </a:t>
            </a:r>
            <a:r>
              <a:rPr lang="en-US" dirty="0" err="1">
                <a:solidFill>
                  <a:schemeClr val="tx1"/>
                </a:solidFill>
              </a:rPr>
              <a:t>Peano</a:t>
            </a:r>
            <a:r>
              <a:rPr lang="en-US" dirty="0">
                <a:solidFill>
                  <a:schemeClr val="tx1"/>
                </a:solidFill>
              </a:rPr>
              <a:t>, </a:t>
            </a:r>
            <a:r>
              <a:rPr lang="en-US" dirty="0" err="1">
                <a:solidFill>
                  <a:schemeClr val="tx1"/>
                </a:solidFill>
              </a:rPr>
              <a:t>Schröder</a:t>
            </a:r>
            <a:r>
              <a:rPr lang="en-US" dirty="0">
                <a:solidFill>
                  <a:schemeClr val="tx1"/>
                </a:solidFill>
              </a:rPr>
              <a:t>, Russell and the logician of his time.</a:t>
            </a:r>
            <a:endParaRPr lang="fr-FR" dirty="0">
              <a:solidFill>
                <a:schemeClr val="tx1"/>
              </a:solidFill>
            </a:endParaRPr>
          </a:p>
        </p:txBody>
      </p:sp>
    </p:spTree>
    <p:extLst>
      <p:ext uri="{BB962C8B-B14F-4D97-AF65-F5344CB8AC3E}">
        <p14:creationId xmlns:p14="http://schemas.microsoft.com/office/powerpoint/2010/main" val="4190921531"/>
      </p:ext>
    </p:extLst>
  </p:cSld>
  <p:clrMapOvr>
    <a:masterClrMapping/>
  </p:clrMapOvr>
</p:sld>
</file>

<file path=ppt/slides/slide2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E5075C-CA9F-44A9-8E93-4DFB17D13F7F}"/>
              </a:ext>
            </a:extLst>
          </p:cNvPr>
          <p:cNvSpPr>
            <a:spLocks noGrp="1"/>
          </p:cNvSpPr>
          <p:nvPr>
            <p:ph type="title"/>
          </p:nvPr>
        </p:nvSpPr>
        <p:spPr/>
        <p:txBody>
          <a:bodyPr>
            <a:normAutofit fontScale="90%"/>
          </a:bodyPr>
          <a:lstStyle/>
          <a:p>
            <a:r>
              <a:rPr lang="fr-FR" dirty="0"/>
              <a:t>3) Position of the Logic, </a:t>
            </a:r>
            <a:r>
              <a:rPr lang="fr-FR" dirty="0" err="1"/>
              <a:t>reading</a:t>
            </a:r>
            <a:r>
              <a:rPr lang="fr-FR" dirty="0"/>
              <a:t> Leibniz</a:t>
            </a:r>
            <a:br>
              <a:rPr lang="fr-FR" dirty="0"/>
            </a:br>
            <a:endParaRPr lang="fr-FR" dirty="0"/>
          </a:p>
        </p:txBody>
      </p:sp>
      <p:sp>
        <p:nvSpPr>
          <p:cNvPr id="3" name="Espace réservé du contenu 2">
            <a:extLst>
              <a:ext uri="{FF2B5EF4-FFF2-40B4-BE49-F238E27FC236}">
                <a16:creationId xmlns:a16="http://schemas.microsoft.com/office/drawing/2014/main" id="{4178BC1B-B30E-466B-B334-677BAA69B55D}"/>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4208396966"/>
      </p:ext>
    </p:extLst>
  </p:cSld>
  <p:clrMapOvr>
    <a:masterClrMapping/>
  </p:clrMapOvr>
</p:sld>
</file>

<file path=ppt/slides/slide23.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BD13B4E-A9D3-4F33-9DCA-8B362FA5F844}"/>
              </a:ext>
            </a:extLst>
          </p:cNvPr>
          <p:cNvSpPr>
            <a:spLocks noGrp="1"/>
          </p:cNvSpPr>
          <p:nvPr>
            <p:ph type="title"/>
          </p:nvPr>
        </p:nvSpPr>
        <p:spPr>
          <a:xfrm>
            <a:off x="640290" y="685800"/>
            <a:ext cx="4818656" cy="4603749"/>
          </a:xfrm>
        </p:spPr>
        <p:txBody>
          <a:bodyPr>
            <a:normAutofit/>
          </a:bodyPr>
          <a:lstStyle/>
          <a:p>
            <a:pPr algn="r">
              <a:lnSpc>
                <a:spcPct val="90%"/>
              </a:lnSpc>
            </a:pPr>
            <a:r>
              <a:rPr lang="en-US" sz="5200"/>
              <a:t>What led Couturat to take an interest in the logic of Leibniz</a:t>
            </a:r>
            <a:endParaRPr lang="fr-FR" sz="5200"/>
          </a:p>
        </p:txBody>
      </p:sp>
      <p:sp>
        <p:nvSpPr>
          <p:cNvPr id="3" name="Espace réservé du contenu 2">
            <a:extLst>
              <a:ext uri="{FF2B5EF4-FFF2-40B4-BE49-F238E27FC236}">
                <a16:creationId xmlns:a16="http://schemas.microsoft.com/office/drawing/2014/main" id="{C5D61820-1714-4B7B-B7CB-7FF17EC3D776}"/>
              </a:ext>
            </a:extLst>
          </p:cNvPr>
          <p:cNvSpPr>
            <a:spLocks noGrp="1"/>
          </p:cNvSpPr>
          <p:nvPr>
            <p:ph idx="1"/>
          </p:nvPr>
        </p:nvSpPr>
        <p:spPr>
          <a:xfrm>
            <a:off x="6625651" y="685800"/>
            <a:ext cx="4878959" cy="4603750"/>
          </a:xfrm>
        </p:spPr>
        <p:txBody>
          <a:bodyPr>
            <a:normAutofit/>
          </a:bodyPr>
          <a:lstStyle/>
          <a:p>
            <a:r>
              <a:rPr lang="en-US" altLang="fr-FR" sz="1900">
                <a:solidFill>
                  <a:schemeClr val="tx1"/>
                </a:solidFill>
              </a:rPr>
              <a:t>1) In </a:t>
            </a:r>
            <a:r>
              <a:rPr lang="en-US" altLang="fr-FR" sz="1900" i="1">
                <a:solidFill>
                  <a:schemeClr val="tx1"/>
                </a:solidFill>
              </a:rPr>
              <a:t>De l’Infini mathématique</a:t>
            </a:r>
            <a:r>
              <a:rPr lang="en-US" altLang="fr-FR" sz="1900">
                <a:solidFill>
                  <a:schemeClr val="tx1"/>
                </a:solidFill>
              </a:rPr>
              <a:t>, Couturat quotes Leibniz several times for his idea of actual infinity, his principle of continuity, and the </a:t>
            </a:r>
            <a:r>
              <a:rPr lang="en-US" altLang="fr-FR" sz="1900" i="1">
                <a:solidFill>
                  <a:schemeClr val="tx1"/>
                </a:solidFill>
              </a:rPr>
              <a:t>De Arte Combinatoria </a:t>
            </a:r>
            <a:r>
              <a:rPr lang="en-US" altLang="fr-FR" sz="1900">
                <a:solidFill>
                  <a:schemeClr val="tx1"/>
                </a:solidFill>
              </a:rPr>
              <a:t>(1666)</a:t>
            </a:r>
          </a:p>
          <a:p>
            <a:r>
              <a:rPr lang="en-US" altLang="fr-FR" sz="1900">
                <a:solidFill>
                  <a:schemeClr val="tx1"/>
                </a:solidFill>
              </a:rPr>
              <a:t>2) Readings of Whitehead, </a:t>
            </a:r>
            <a:r>
              <a:rPr lang="en-US" altLang="fr-FR" sz="1900" i="1">
                <a:solidFill>
                  <a:schemeClr val="tx1"/>
                </a:solidFill>
              </a:rPr>
              <a:t>Universal Algebra</a:t>
            </a:r>
            <a:r>
              <a:rPr lang="en-US" altLang="fr-FR" sz="1900">
                <a:solidFill>
                  <a:schemeClr val="tx1"/>
                </a:solidFill>
              </a:rPr>
              <a:t> and Grassmann, </a:t>
            </a:r>
            <a:r>
              <a:rPr lang="en-US" altLang="fr-FR" sz="1900" i="1">
                <a:solidFill>
                  <a:schemeClr val="tx1"/>
                </a:solidFill>
              </a:rPr>
              <a:t>Geometry Analysis </a:t>
            </a:r>
            <a:r>
              <a:rPr lang="en-US" altLang="fr-FR" sz="1900">
                <a:solidFill>
                  <a:schemeClr val="tx1"/>
                </a:solidFill>
              </a:rPr>
              <a:t>of 1847 (C 13.05.1900)</a:t>
            </a:r>
          </a:p>
          <a:p>
            <a:r>
              <a:rPr lang="en-US" altLang="fr-FR" sz="1900">
                <a:solidFill>
                  <a:schemeClr val="tx1"/>
                </a:solidFill>
              </a:rPr>
              <a:t>3) Opportunity given by Giovanni Vacca (OF, I)</a:t>
            </a:r>
          </a:p>
          <a:p>
            <a:r>
              <a:rPr lang="en-US" altLang="fr-FR" sz="1900">
                <a:solidFill>
                  <a:schemeClr val="tx1"/>
                </a:solidFill>
              </a:rPr>
              <a:t>4) These are not the same reasons as those of Russel for </a:t>
            </a:r>
            <a:r>
              <a:rPr lang="en-US" altLang="fr-FR" sz="1900" i="1">
                <a:solidFill>
                  <a:schemeClr val="tx1"/>
                </a:solidFill>
              </a:rPr>
              <a:t>The Philosophy of Leibniz </a:t>
            </a:r>
            <a:r>
              <a:rPr lang="en-US" altLang="fr-FR" sz="1900">
                <a:solidFill>
                  <a:schemeClr val="tx1"/>
                </a:solidFill>
              </a:rPr>
              <a:t>(R 21.06.1900) "... result of a purely philosophical course"</a:t>
            </a:r>
            <a:endParaRPr lang="fr-FR" sz="1900">
              <a:solidFill>
                <a:schemeClr val="tx1"/>
              </a:solidFill>
            </a:endParaRPr>
          </a:p>
        </p:txBody>
      </p:sp>
    </p:spTree>
    <p:extLst>
      <p:ext uri="{BB962C8B-B14F-4D97-AF65-F5344CB8AC3E}">
        <p14:creationId xmlns:p14="http://schemas.microsoft.com/office/powerpoint/2010/main" val="881302561"/>
      </p:ext>
    </p:extLst>
  </p:cSld>
  <p:clrMapOvr>
    <a:masterClrMapping/>
  </p:clrMapOvr>
</p:sld>
</file>

<file path=ppt/slides/slide24.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7FF3AD3-17E7-487A-807D-178746ECB311}"/>
              </a:ext>
            </a:extLst>
          </p:cNvPr>
          <p:cNvSpPr>
            <a:spLocks noGrp="1"/>
          </p:cNvSpPr>
          <p:nvPr>
            <p:ph type="title"/>
          </p:nvPr>
        </p:nvSpPr>
        <p:spPr>
          <a:xfrm>
            <a:off x="640290" y="685800"/>
            <a:ext cx="4818656" cy="4603749"/>
          </a:xfrm>
        </p:spPr>
        <p:txBody>
          <a:bodyPr>
            <a:normAutofit/>
          </a:bodyPr>
          <a:lstStyle/>
          <a:p>
            <a:pPr algn="r"/>
            <a:r>
              <a:rPr lang="fr-FR" sz="5200"/>
              <a:t>Couturat reading Leibniz on Logic</a:t>
            </a:r>
          </a:p>
        </p:txBody>
      </p:sp>
      <p:sp>
        <p:nvSpPr>
          <p:cNvPr id="3" name="Espace réservé du contenu 2">
            <a:extLst>
              <a:ext uri="{FF2B5EF4-FFF2-40B4-BE49-F238E27FC236}">
                <a16:creationId xmlns:a16="http://schemas.microsoft.com/office/drawing/2014/main" id="{612D9711-6FA3-41C1-BA7E-B2C02DB148F7}"/>
              </a:ext>
            </a:extLst>
          </p:cNvPr>
          <p:cNvSpPr>
            <a:spLocks noGrp="1"/>
          </p:cNvSpPr>
          <p:nvPr>
            <p:ph idx="1"/>
          </p:nvPr>
        </p:nvSpPr>
        <p:spPr>
          <a:xfrm>
            <a:off x="6625651" y="685800"/>
            <a:ext cx="4878959" cy="4603750"/>
          </a:xfrm>
        </p:spPr>
        <p:txBody>
          <a:bodyPr>
            <a:normAutofit/>
          </a:bodyPr>
          <a:lstStyle/>
          <a:p>
            <a:r>
              <a:rPr lang="en-US">
                <a:solidFill>
                  <a:schemeClr val="tx1"/>
                </a:solidFill>
              </a:rPr>
              <a:t>1) Logic is the center, the focus and the heart of its system (C 13.05.1900)</a:t>
            </a:r>
          </a:p>
          <a:p>
            <a:r>
              <a:rPr lang="en-US">
                <a:solidFill>
                  <a:schemeClr val="tx1"/>
                </a:solidFill>
              </a:rPr>
              <a:t>2) His metaphysics is a "panlogism" LL XI</a:t>
            </a:r>
          </a:p>
          <a:p>
            <a:r>
              <a:rPr lang="en-US">
                <a:solidFill>
                  <a:schemeClr val="tx1"/>
                </a:solidFill>
              </a:rPr>
              <a:t>3) Logic is hidden in its system, it is like an “Arianne’s thread"</a:t>
            </a:r>
          </a:p>
          <a:p>
            <a:r>
              <a:rPr lang="en-US">
                <a:solidFill>
                  <a:schemeClr val="tx1"/>
                </a:solidFill>
              </a:rPr>
              <a:t>4) No particular science (geometry, mechanics, theology) can be understood as the source of its system, even if all offer a point of view on the whole (OF)</a:t>
            </a:r>
            <a:endParaRPr lang="fr-FR">
              <a:solidFill>
                <a:schemeClr val="tx1"/>
              </a:solidFill>
            </a:endParaRPr>
          </a:p>
        </p:txBody>
      </p:sp>
    </p:spTree>
    <p:extLst>
      <p:ext uri="{BB962C8B-B14F-4D97-AF65-F5344CB8AC3E}">
        <p14:creationId xmlns:p14="http://schemas.microsoft.com/office/powerpoint/2010/main" val="2449270146"/>
      </p:ext>
    </p:extLst>
  </p:cSld>
  <p:clrMapOvr>
    <a:masterClrMapping/>
  </p:clrMapOvr>
</p:sld>
</file>

<file path=ppt/slides/slide25.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57F3311-EB32-4EFA-9D6A-525A3F0157BD}"/>
              </a:ext>
            </a:extLst>
          </p:cNvPr>
          <p:cNvSpPr>
            <a:spLocks noGrp="1"/>
          </p:cNvSpPr>
          <p:nvPr>
            <p:ph type="title"/>
          </p:nvPr>
        </p:nvSpPr>
        <p:spPr>
          <a:xfrm>
            <a:off x="640290" y="685800"/>
            <a:ext cx="4818656" cy="4603749"/>
          </a:xfrm>
        </p:spPr>
        <p:txBody>
          <a:bodyPr>
            <a:normAutofit/>
          </a:bodyPr>
          <a:lstStyle/>
          <a:p>
            <a:pPr algn="r"/>
            <a:r>
              <a:rPr lang="fr-FR" sz="5200"/>
              <a:t>Modern aspects of Leibniz thinking</a:t>
            </a:r>
          </a:p>
        </p:txBody>
      </p:sp>
      <p:sp>
        <p:nvSpPr>
          <p:cNvPr id="3" name="Espace réservé du contenu 2">
            <a:extLst>
              <a:ext uri="{FF2B5EF4-FFF2-40B4-BE49-F238E27FC236}">
                <a16:creationId xmlns:a16="http://schemas.microsoft.com/office/drawing/2014/main" id="{6F95BD73-712D-4232-BFF2-E19F4F931F62}"/>
              </a:ext>
            </a:extLst>
          </p:cNvPr>
          <p:cNvSpPr>
            <a:spLocks noGrp="1"/>
          </p:cNvSpPr>
          <p:nvPr>
            <p:ph idx="1"/>
          </p:nvPr>
        </p:nvSpPr>
        <p:spPr>
          <a:xfrm>
            <a:off x="6625651" y="685800"/>
            <a:ext cx="4878959" cy="4603750"/>
          </a:xfrm>
        </p:spPr>
        <p:txBody>
          <a:bodyPr>
            <a:normAutofit/>
          </a:bodyPr>
          <a:lstStyle/>
          <a:p>
            <a:r>
              <a:rPr lang="fr-FR" altLang="fr-FR" dirty="0" err="1">
                <a:solidFill>
                  <a:schemeClr val="tx1"/>
                </a:solidFill>
              </a:rPr>
              <a:t>Critic</a:t>
            </a:r>
            <a:r>
              <a:rPr lang="fr-FR" altLang="fr-FR" dirty="0">
                <a:solidFill>
                  <a:schemeClr val="tx1"/>
                </a:solidFill>
              </a:rPr>
              <a:t> of </a:t>
            </a:r>
            <a:r>
              <a:rPr lang="fr-FR" altLang="fr-FR" dirty="0" err="1">
                <a:solidFill>
                  <a:schemeClr val="tx1"/>
                </a:solidFill>
              </a:rPr>
              <a:t>syllogism</a:t>
            </a:r>
            <a:endParaRPr lang="fr-FR" altLang="fr-FR" dirty="0">
              <a:solidFill>
                <a:schemeClr val="tx1"/>
              </a:solidFill>
            </a:endParaRPr>
          </a:p>
          <a:p>
            <a:r>
              <a:rPr lang="fr-FR" altLang="fr-FR" dirty="0">
                <a:solidFill>
                  <a:schemeClr val="tx1"/>
                </a:solidFill>
              </a:rPr>
              <a:t>Universal </a:t>
            </a:r>
            <a:r>
              <a:rPr lang="fr-FR" altLang="fr-FR" dirty="0" err="1">
                <a:solidFill>
                  <a:schemeClr val="tx1"/>
                </a:solidFill>
              </a:rPr>
              <a:t>Language</a:t>
            </a:r>
            <a:endParaRPr lang="fr-FR" altLang="fr-FR" dirty="0">
              <a:solidFill>
                <a:schemeClr val="tx1"/>
              </a:solidFill>
            </a:endParaRPr>
          </a:p>
          <a:p>
            <a:r>
              <a:rPr lang="fr-FR" altLang="fr-FR" dirty="0" err="1">
                <a:solidFill>
                  <a:schemeClr val="tx1"/>
                </a:solidFill>
              </a:rPr>
              <a:t>Characteristic</a:t>
            </a:r>
            <a:endParaRPr lang="fr-FR" altLang="fr-FR" dirty="0">
              <a:solidFill>
                <a:schemeClr val="tx1"/>
              </a:solidFill>
            </a:endParaRPr>
          </a:p>
          <a:p>
            <a:r>
              <a:rPr lang="fr-FR" altLang="fr-FR" dirty="0" err="1">
                <a:solidFill>
                  <a:schemeClr val="tx1"/>
                </a:solidFill>
              </a:rPr>
              <a:t>Logical</a:t>
            </a:r>
            <a:r>
              <a:rPr lang="fr-FR" altLang="fr-FR" dirty="0">
                <a:solidFill>
                  <a:schemeClr val="tx1"/>
                </a:solidFill>
              </a:rPr>
              <a:t> </a:t>
            </a:r>
            <a:r>
              <a:rPr lang="fr-FR" altLang="fr-FR" dirty="0" err="1">
                <a:solidFill>
                  <a:schemeClr val="tx1"/>
                </a:solidFill>
              </a:rPr>
              <a:t>Calculus</a:t>
            </a:r>
            <a:endParaRPr lang="fr-FR" altLang="fr-FR" dirty="0">
              <a:solidFill>
                <a:schemeClr val="tx1"/>
              </a:solidFill>
            </a:endParaRPr>
          </a:p>
          <a:p>
            <a:r>
              <a:rPr lang="fr-FR" altLang="fr-FR" dirty="0" err="1">
                <a:solidFill>
                  <a:schemeClr val="tx1"/>
                </a:solidFill>
              </a:rPr>
              <a:t>Geometrical</a:t>
            </a:r>
            <a:r>
              <a:rPr lang="fr-FR" altLang="fr-FR" dirty="0">
                <a:solidFill>
                  <a:schemeClr val="tx1"/>
                </a:solidFill>
              </a:rPr>
              <a:t> </a:t>
            </a:r>
            <a:r>
              <a:rPr lang="fr-FR" altLang="fr-FR" dirty="0" err="1">
                <a:solidFill>
                  <a:schemeClr val="tx1"/>
                </a:solidFill>
              </a:rPr>
              <a:t>Calculus</a:t>
            </a:r>
            <a:endParaRPr lang="fr-FR" altLang="fr-FR" dirty="0">
              <a:solidFill>
                <a:schemeClr val="tx1"/>
              </a:solidFill>
            </a:endParaRPr>
          </a:p>
          <a:p>
            <a:r>
              <a:rPr lang="fr-FR" altLang="fr-FR" dirty="0">
                <a:solidFill>
                  <a:schemeClr val="tx1"/>
                </a:solidFill>
              </a:rPr>
              <a:t>Logic of relations</a:t>
            </a:r>
          </a:p>
          <a:p>
            <a:r>
              <a:rPr lang="fr-FR" altLang="fr-FR" dirty="0" err="1">
                <a:solidFill>
                  <a:schemeClr val="tx1"/>
                </a:solidFill>
              </a:rPr>
              <a:t>Logical</a:t>
            </a:r>
            <a:r>
              <a:rPr lang="fr-FR" altLang="fr-FR" dirty="0">
                <a:solidFill>
                  <a:schemeClr val="tx1"/>
                </a:solidFill>
              </a:rPr>
              <a:t> </a:t>
            </a:r>
            <a:r>
              <a:rPr lang="fr-FR" altLang="fr-FR" dirty="0" err="1">
                <a:solidFill>
                  <a:schemeClr val="tx1"/>
                </a:solidFill>
              </a:rPr>
              <a:t>definition</a:t>
            </a:r>
            <a:r>
              <a:rPr lang="fr-FR" altLang="fr-FR" dirty="0">
                <a:solidFill>
                  <a:schemeClr val="tx1"/>
                </a:solidFill>
              </a:rPr>
              <a:t> of </a:t>
            </a:r>
            <a:r>
              <a:rPr lang="fr-FR" altLang="fr-FR" dirty="0" err="1">
                <a:solidFill>
                  <a:schemeClr val="tx1"/>
                </a:solidFill>
              </a:rPr>
              <a:t>number</a:t>
            </a:r>
            <a:r>
              <a:rPr lang="fr-FR" altLang="fr-FR" dirty="0">
                <a:solidFill>
                  <a:schemeClr val="tx1"/>
                </a:solidFill>
              </a:rPr>
              <a:t> (CPM 27)</a:t>
            </a:r>
          </a:p>
          <a:p>
            <a:endParaRPr lang="fr-FR" dirty="0">
              <a:solidFill>
                <a:schemeClr val="tx1"/>
              </a:solidFill>
            </a:endParaRPr>
          </a:p>
        </p:txBody>
      </p:sp>
    </p:spTree>
    <p:extLst>
      <p:ext uri="{BB962C8B-B14F-4D97-AF65-F5344CB8AC3E}">
        <p14:creationId xmlns:p14="http://schemas.microsoft.com/office/powerpoint/2010/main" val="2929665030"/>
      </p:ext>
    </p:extLst>
  </p:cSld>
  <p:clrMapOvr>
    <a:masterClrMapping/>
  </p:clrMapOvr>
</p:sld>
</file>

<file path=ppt/slides/slide26.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8A82523-ED0F-4800-BB4C-CFB42C964B8D}"/>
              </a:ext>
            </a:extLst>
          </p:cNvPr>
          <p:cNvSpPr>
            <a:spLocks noGrp="1"/>
          </p:cNvSpPr>
          <p:nvPr>
            <p:ph type="title"/>
          </p:nvPr>
        </p:nvSpPr>
        <p:spPr>
          <a:xfrm>
            <a:off x="640290" y="685800"/>
            <a:ext cx="4818656" cy="4603749"/>
          </a:xfrm>
        </p:spPr>
        <p:txBody>
          <a:bodyPr>
            <a:normAutofit/>
          </a:bodyPr>
          <a:lstStyle/>
          <a:p>
            <a:pPr algn="r"/>
            <a:r>
              <a:rPr lang="en-US" sz="5200"/>
              <a:t>Leibniz cannot bring them to term</a:t>
            </a:r>
            <a:endParaRPr lang="fr-FR" sz="5200"/>
          </a:p>
        </p:txBody>
      </p:sp>
      <p:sp>
        <p:nvSpPr>
          <p:cNvPr id="3" name="Espace réservé du contenu 2">
            <a:extLst>
              <a:ext uri="{FF2B5EF4-FFF2-40B4-BE49-F238E27FC236}">
                <a16:creationId xmlns:a16="http://schemas.microsoft.com/office/drawing/2014/main" id="{C22CFB41-30A8-477C-9662-2A4316F430A3}"/>
              </a:ext>
            </a:extLst>
          </p:cNvPr>
          <p:cNvSpPr>
            <a:spLocks noGrp="1"/>
          </p:cNvSpPr>
          <p:nvPr>
            <p:ph idx="1"/>
          </p:nvPr>
        </p:nvSpPr>
        <p:spPr>
          <a:xfrm>
            <a:off x="6625651" y="685800"/>
            <a:ext cx="4878959" cy="4603750"/>
          </a:xfrm>
        </p:spPr>
        <p:txBody>
          <a:bodyPr>
            <a:normAutofit/>
          </a:bodyPr>
          <a:lstStyle/>
          <a:p>
            <a:r>
              <a:rPr lang="en-US" dirty="0">
                <a:solidFill>
                  <a:schemeClr val="tx1"/>
                </a:solidFill>
              </a:rPr>
              <a:t>Because (Conclusion LL 438-440):</a:t>
            </a:r>
          </a:p>
          <a:p>
            <a:r>
              <a:rPr lang="en-US" dirty="0">
                <a:solidFill>
                  <a:schemeClr val="tx1"/>
                </a:solidFill>
              </a:rPr>
              <a:t>1) of his attachment to Aristotle (C 01.10.00)</a:t>
            </a:r>
          </a:p>
          <a:p>
            <a:r>
              <a:rPr lang="en-US" dirty="0">
                <a:solidFill>
                  <a:schemeClr val="tx1"/>
                </a:solidFill>
              </a:rPr>
              <a:t>2) his attachment to Euclid (</a:t>
            </a:r>
            <a:r>
              <a:rPr lang="en-US" dirty="0" err="1">
                <a:solidFill>
                  <a:schemeClr val="tx1"/>
                </a:solidFill>
              </a:rPr>
              <a:t>Couturat</a:t>
            </a:r>
            <a:r>
              <a:rPr lang="en-US" dirty="0">
                <a:solidFill>
                  <a:schemeClr val="tx1"/>
                </a:solidFill>
              </a:rPr>
              <a:t> will appreciate Russell's short article in the </a:t>
            </a:r>
            <a:r>
              <a:rPr lang="en-US" i="1" dirty="0">
                <a:solidFill>
                  <a:schemeClr val="tx1"/>
                </a:solidFill>
              </a:rPr>
              <a:t>International Monthly</a:t>
            </a:r>
            <a:r>
              <a:rPr lang="en-US" dirty="0">
                <a:solidFill>
                  <a:schemeClr val="tx1"/>
                </a:solidFill>
              </a:rPr>
              <a:t> 4 (</a:t>
            </a:r>
            <a:r>
              <a:rPr lang="en-US" dirty="0" err="1">
                <a:solidFill>
                  <a:schemeClr val="tx1"/>
                </a:solidFill>
              </a:rPr>
              <a:t>july</a:t>
            </a:r>
            <a:r>
              <a:rPr lang="en-US" dirty="0">
                <a:solidFill>
                  <a:schemeClr val="tx1"/>
                </a:solidFill>
              </a:rPr>
              <a:t> 1901) 83-101: "Recent Work on the Principles of Mathematics")</a:t>
            </a:r>
          </a:p>
          <a:p>
            <a:r>
              <a:rPr lang="en-US" dirty="0">
                <a:solidFill>
                  <a:schemeClr val="tx1"/>
                </a:solidFill>
              </a:rPr>
              <a:t>The </a:t>
            </a:r>
            <a:r>
              <a:rPr lang="en-US" i="1" dirty="0">
                <a:solidFill>
                  <a:schemeClr val="tx1"/>
                </a:solidFill>
              </a:rPr>
              <a:t>Organon</a:t>
            </a:r>
            <a:r>
              <a:rPr lang="en-US" dirty="0">
                <a:solidFill>
                  <a:schemeClr val="tx1"/>
                </a:solidFill>
              </a:rPr>
              <a:t> and the </a:t>
            </a:r>
            <a:r>
              <a:rPr lang="en-US" i="1" dirty="0">
                <a:solidFill>
                  <a:schemeClr val="tx1"/>
                </a:solidFill>
              </a:rPr>
              <a:t>Elements</a:t>
            </a:r>
            <a:r>
              <a:rPr lang="en-US" dirty="0">
                <a:solidFill>
                  <a:schemeClr val="tx1"/>
                </a:solidFill>
              </a:rPr>
              <a:t> are two works too perfect to allow the invention</a:t>
            </a:r>
            <a:endParaRPr lang="fr-FR" dirty="0">
              <a:solidFill>
                <a:schemeClr val="tx1"/>
              </a:solidFill>
            </a:endParaRPr>
          </a:p>
        </p:txBody>
      </p:sp>
    </p:spTree>
    <p:extLst>
      <p:ext uri="{BB962C8B-B14F-4D97-AF65-F5344CB8AC3E}">
        <p14:creationId xmlns:p14="http://schemas.microsoft.com/office/powerpoint/2010/main" val="983408707"/>
      </p:ext>
    </p:extLst>
  </p:cSld>
  <p:clrMapOvr>
    <a:masterClrMapping/>
  </p:clrMapOvr>
</p:sld>
</file>

<file path=ppt/slides/slide27.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CB0EA27-D649-4E87-9F72-09E1035D2BF0}"/>
              </a:ext>
            </a:extLst>
          </p:cNvPr>
          <p:cNvSpPr>
            <a:spLocks noGrp="1"/>
          </p:cNvSpPr>
          <p:nvPr>
            <p:ph type="title"/>
          </p:nvPr>
        </p:nvSpPr>
        <p:spPr>
          <a:xfrm>
            <a:off x="640290" y="685800"/>
            <a:ext cx="4818656" cy="4603749"/>
          </a:xfrm>
        </p:spPr>
        <p:txBody>
          <a:bodyPr>
            <a:normAutofit/>
          </a:bodyPr>
          <a:lstStyle/>
          <a:p>
            <a:pPr algn="r">
              <a:lnSpc>
                <a:spcPct val="90%"/>
              </a:lnSpc>
            </a:pPr>
            <a:r>
              <a:rPr lang="fr-FR" sz="4400"/>
              <a:t>The myths of Leibniz according to Couturat(cf. </a:t>
            </a:r>
            <a:r>
              <a:rPr lang="fr-FR" sz="4400" i="1"/>
              <a:t>De platonicis Mythis, 1896</a:t>
            </a:r>
            <a:r>
              <a:rPr lang="fr-FR" sz="4400"/>
              <a:t>)</a:t>
            </a:r>
          </a:p>
        </p:txBody>
      </p:sp>
      <p:sp>
        <p:nvSpPr>
          <p:cNvPr id="3" name="Espace réservé du contenu 2">
            <a:extLst>
              <a:ext uri="{FF2B5EF4-FFF2-40B4-BE49-F238E27FC236}">
                <a16:creationId xmlns:a16="http://schemas.microsoft.com/office/drawing/2014/main" id="{6EA0388C-3DDF-4B62-BFA4-6348C1A5D36B}"/>
              </a:ext>
            </a:extLst>
          </p:cNvPr>
          <p:cNvSpPr>
            <a:spLocks noGrp="1"/>
          </p:cNvSpPr>
          <p:nvPr>
            <p:ph idx="1"/>
          </p:nvPr>
        </p:nvSpPr>
        <p:spPr>
          <a:xfrm>
            <a:off x="6625651" y="685800"/>
            <a:ext cx="4878959" cy="4603750"/>
          </a:xfrm>
        </p:spPr>
        <p:txBody>
          <a:bodyPr>
            <a:normAutofit/>
          </a:bodyPr>
          <a:lstStyle/>
          <a:p>
            <a:pPr>
              <a:lnSpc>
                <a:spcPct val="90%"/>
              </a:lnSpc>
            </a:pPr>
            <a:r>
              <a:rPr lang="en-US" altLang="fr-FR" dirty="0">
                <a:solidFill>
                  <a:schemeClr val="tx1"/>
                </a:solidFill>
              </a:rPr>
              <a:t>In Leibniz, there are texts which manifest this logic (De </a:t>
            </a:r>
            <a:r>
              <a:rPr lang="en-US" altLang="fr-FR" dirty="0" err="1">
                <a:solidFill>
                  <a:schemeClr val="tx1"/>
                </a:solidFill>
              </a:rPr>
              <a:t>Arte</a:t>
            </a:r>
            <a:r>
              <a:rPr lang="en-US" altLang="fr-FR" dirty="0">
                <a:solidFill>
                  <a:schemeClr val="tx1"/>
                </a:solidFill>
              </a:rPr>
              <a:t> </a:t>
            </a:r>
            <a:r>
              <a:rPr lang="en-US" altLang="fr-FR" dirty="0" err="1">
                <a:solidFill>
                  <a:schemeClr val="tx1"/>
                </a:solidFill>
              </a:rPr>
              <a:t>combinatoria</a:t>
            </a:r>
            <a:r>
              <a:rPr lang="en-US" altLang="fr-FR" dirty="0">
                <a:solidFill>
                  <a:schemeClr val="tx1"/>
                </a:solidFill>
              </a:rPr>
              <a:t>, 1666, </a:t>
            </a:r>
            <a:r>
              <a:rPr lang="en-US" altLang="fr-FR" i="1" dirty="0">
                <a:solidFill>
                  <a:schemeClr val="tx1"/>
                </a:solidFill>
              </a:rPr>
              <a:t>Le </a:t>
            </a:r>
            <a:r>
              <a:rPr lang="en-US" altLang="fr-FR" i="1" dirty="0" err="1">
                <a:solidFill>
                  <a:schemeClr val="tx1"/>
                </a:solidFill>
              </a:rPr>
              <a:t>Discours</a:t>
            </a:r>
            <a:r>
              <a:rPr lang="en-US" altLang="fr-FR" i="1" dirty="0">
                <a:solidFill>
                  <a:schemeClr val="tx1"/>
                </a:solidFill>
              </a:rPr>
              <a:t> de </a:t>
            </a:r>
            <a:r>
              <a:rPr lang="en-US" altLang="fr-FR" i="1" dirty="0" err="1">
                <a:solidFill>
                  <a:schemeClr val="tx1"/>
                </a:solidFill>
              </a:rPr>
              <a:t>Métaphysique</a:t>
            </a:r>
            <a:r>
              <a:rPr lang="en-US" altLang="fr-FR" dirty="0">
                <a:solidFill>
                  <a:schemeClr val="tx1"/>
                </a:solidFill>
              </a:rPr>
              <a:t>, 1686, the </a:t>
            </a:r>
            <a:r>
              <a:rPr lang="en-US" altLang="fr-FR" i="1" dirty="0">
                <a:solidFill>
                  <a:schemeClr val="tx1"/>
                </a:solidFill>
              </a:rPr>
              <a:t>Opuscules and Frag</a:t>
            </a:r>
            <a:r>
              <a:rPr lang="en-US" altLang="fr-FR" dirty="0">
                <a:solidFill>
                  <a:schemeClr val="tx1"/>
                </a:solidFill>
              </a:rPr>
              <a:t>ments brought back from Hanover),</a:t>
            </a:r>
          </a:p>
          <a:p>
            <a:pPr>
              <a:lnSpc>
                <a:spcPct val="90%"/>
              </a:lnSpc>
            </a:pPr>
            <a:r>
              <a:rPr lang="en-US" altLang="fr-FR" dirty="0">
                <a:solidFill>
                  <a:schemeClr val="tx1"/>
                </a:solidFill>
              </a:rPr>
              <a:t>Others are like the novel of the system (The </a:t>
            </a:r>
            <a:r>
              <a:rPr lang="en-US" altLang="fr-FR" dirty="0" err="1">
                <a:solidFill>
                  <a:schemeClr val="tx1"/>
                </a:solidFill>
              </a:rPr>
              <a:t>Monadology</a:t>
            </a:r>
            <a:r>
              <a:rPr lang="en-US" altLang="fr-FR" dirty="0">
                <a:solidFill>
                  <a:schemeClr val="tx1"/>
                </a:solidFill>
              </a:rPr>
              <a:t> - "late and almost unintelligible summary of the doctrine" (C 20.10.00), The Principles of Nature and Grace, ...)</a:t>
            </a:r>
          </a:p>
          <a:p>
            <a:pPr>
              <a:lnSpc>
                <a:spcPct val="90%"/>
              </a:lnSpc>
            </a:pPr>
            <a:r>
              <a:rPr lang="en-US" dirty="0">
                <a:solidFill>
                  <a:schemeClr val="tx1"/>
                </a:solidFill>
              </a:rPr>
              <a:t>The cause is an inversion in the system, we go from monads to logic rather than the reverse in these last texts</a:t>
            </a:r>
            <a:endParaRPr lang="fr-FR" dirty="0">
              <a:solidFill>
                <a:schemeClr val="tx1"/>
              </a:solidFill>
            </a:endParaRPr>
          </a:p>
        </p:txBody>
      </p:sp>
    </p:spTree>
    <p:extLst>
      <p:ext uri="{BB962C8B-B14F-4D97-AF65-F5344CB8AC3E}">
        <p14:creationId xmlns:p14="http://schemas.microsoft.com/office/powerpoint/2010/main" val="923715966"/>
      </p:ext>
    </p:extLst>
  </p:cSld>
  <p:clrMapOvr>
    <a:masterClrMapping/>
  </p:clrMapOvr>
</p:sld>
</file>

<file path=ppt/slides/slide2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0A9106-8281-4FDD-B1AB-B351F7C92DBD}"/>
              </a:ext>
            </a:extLst>
          </p:cNvPr>
          <p:cNvSpPr>
            <a:spLocks noGrp="1"/>
          </p:cNvSpPr>
          <p:nvPr>
            <p:ph type="title"/>
          </p:nvPr>
        </p:nvSpPr>
        <p:spPr/>
        <p:txBody>
          <a:bodyPr/>
          <a:lstStyle/>
          <a:p>
            <a:r>
              <a:rPr lang="fr-FR" dirty="0"/>
              <a:t>inversion was a </a:t>
            </a:r>
            <a:r>
              <a:rPr lang="fr-FR" dirty="0" err="1"/>
              <a:t>philosophical</a:t>
            </a:r>
            <a:r>
              <a:rPr lang="fr-FR" dirty="0"/>
              <a:t> argument at </a:t>
            </a:r>
            <a:r>
              <a:rPr lang="fr-FR" dirty="0" err="1"/>
              <a:t>that</a:t>
            </a:r>
            <a:r>
              <a:rPr lang="fr-FR" dirty="0"/>
              <a:t> time</a:t>
            </a:r>
          </a:p>
        </p:txBody>
      </p:sp>
      <p:sp>
        <p:nvSpPr>
          <p:cNvPr id="3" name="Espace réservé du contenu 2">
            <a:extLst>
              <a:ext uri="{FF2B5EF4-FFF2-40B4-BE49-F238E27FC236}">
                <a16:creationId xmlns:a16="http://schemas.microsoft.com/office/drawing/2014/main" id="{BF68BD20-DAFF-4DBC-AC02-87662AD7A43B}"/>
              </a:ext>
            </a:extLst>
          </p:cNvPr>
          <p:cNvSpPr>
            <a:spLocks noGrp="1"/>
          </p:cNvSpPr>
          <p:nvPr>
            <p:ph idx="1"/>
          </p:nvPr>
        </p:nvSpPr>
        <p:spPr/>
        <p:txBody>
          <a:bodyPr/>
          <a:lstStyle/>
          <a:p>
            <a:r>
              <a:rPr lang="en-US" dirty="0" err="1"/>
              <a:t>Poincaré</a:t>
            </a:r>
            <a:r>
              <a:rPr lang="en-US" dirty="0"/>
              <a:t> criticized logicians for inversing the order of problems:</a:t>
            </a:r>
          </a:p>
          <a:p>
            <a:r>
              <a:rPr lang="en-US" dirty="0"/>
              <a:t>Assuming the sets of numbers given in the form of definable totalities and accepting the infinite numbers of Cantor, the logicians also make a  inversion in the method</a:t>
            </a:r>
          </a:p>
          <a:p>
            <a:r>
              <a:rPr lang="en-US" dirty="0" err="1"/>
              <a:t>Poincaré</a:t>
            </a:r>
            <a:r>
              <a:rPr lang="en-US" dirty="0"/>
              <a:t> wrote on the pre-established harmony in </a:t>
            </a:r>
            <a:r>
              <a:rPr lang="en-US" dirty="0" err="1"/>
              <a:t>postface</a:t>
            </a:r>
            <a:r>
              <a:rPr lang="en-US" dirty="0"/>
              <a:t> to the edition made by Emile </a:t>
            </a:r>
            <a:r>
              <a:rPr lang="en-US" dirty="0" err="1"/>
              <a:t>Boutroux</a:t>
            </a:r>
            <a:r>
              <a:rPr lang="en-US" dirty="0"/>
              <a:t> of the </a:t>
            </a:r>
            <a:r>
              <a:rPr lang="en-US" i="1" dirty="0" err="1"/>
              <a:t>Monadologie</a:t>
            </a:r>
            <a:r>
              <a:rPr lang="en-US" i="1" dirty="0"/>
              <a:t> de Leibniz</a:t>
            </a:r>
            <a:r>
              <a:rPr lang="en-US" dirty="0"/>
              <a:t> (</a:t>
            </a:r>
            <a:r>
              <a:rPr lang="en-US" dirty="0" err="1"/>
              <a:t>Delagrave</a:t>
            </a:r>
            <a:r>
              <a:rPr lang="en-US" dirty="0"/>
              <a:t>, 1881)</a:t>
            </a:r>
            <a:endParaRPr lang="fr-FR" dirty="0"/>
          </a:p>
        </p:txBody>
      </p:sp>
    </p:spTree>
    <p:extLst>
      <p:ext uri="{BB962C8B-B14F-4D97-AF65-F5344CB8AC3E}">
        <p14:creationId xmlns:p14="http://schemas.microsoft.com/office/powerpoint/2010/main" val="928636891"/>
      </p:ext>
    </p:extLst>
  </p:cSld>
  <p:clrMapOvr>
    <a:masterClrMapping/>
  </p:clrMapOvr>
</p:sld>
</file>

<file path=ppt/slides/slide2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BD7030-88D2-4266-99CC-C08DB4F875E5}"/>
              </a:ext>
            </a:extLst>
          </p:cNvPr>
          <p:cNvSpPr>
            <a:spLocks noGrp="1"/>
          </p:cNvSpPr>
          <p:nvPr>
            <p:ph type="title"/>
          </p:nvPr>
        </p:nvSpPr>
        <p:spPr/>
        <p:txBody>
          <a:bodyPr>
            <a:normAutofit/>
          </a:bodyPr>
          <a:lstStyle/>
          <a:p>
            <a:r>
              <a:rPr lang="fr-FR" dirty="0"/>
              <a:t>4)  place of the </a:t>
            </a:r>
            <a:r>
              <a:rPr lang="fr-FR" dirty="0" err="1"/>
              <a:t>logic</a:t>
            </a:r>
            <a:r>
              <a:rPr lang="fr-FR" dirty="0"/>
              <a:t>, Couturat </a:t>
            </a:r>
            <a:r>
              <a:rPr lang="fr-FR" dirty="0" err="1"/>
              <a:t>reading</a:t>
            </a:r>
            <a:r>
              <a:rPr lang="fr-FR" dirty="0"/>
              <a:t> Russell</a:t>
            </a:r>
          </a:p>
        </p:txBody>
      </p:sp>
      <p:sp>
        <p:nvSpPr>
          <p:cNvPr id="3" name="Espace réservé du contenu 2">
            <a:extLst>
              <a:ext uri="{FF2B5EF4-FFF2-40B4-BE49-F238E27FC236}">
                <a16:creationId xmlns:a16="http://schemas.microsoft.com/office/drawing/2014/main" id="{E18C6F9C-FEDF-4160-B050-ABCA854F7B9E}"/>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59936514"/>
      </p:ext>
    </p:extLst>
  </p:cSld>
  <p:clrMapOvr>
    <a:masterClrMapping/>
  </p:clrMapOvr>
</p:sld>
</file>

<file path=ppt/slides/slide3.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7F76B6E-A4B4-45D8-A25A-D838744F08C2}"/>
              </a:ext>
            </a:extLst>
          </p:cNvPr>
          <p:cNvSpPr>
            <a:spLocks noGrp="1"/>
          </p:cNvSpPr>
          <p:nvPr>
            <p:ph type="title"/>
          </p:nvPr>
        </p:nvSpPr>
        <p:spPr>
          <a:xfrm>
            <a:off x="640290" y="685800"/>
            <a:ext cx="4818656" cy="4603749"/>
          </a:xfrm>
        </p:spPr>
        <p:txBody>
          <a:bodyPr>
            <a:normAutofit/>
          </a:bodyPr>
          <a:lstStyle/>
          <a:p>
            <a:pPr algn="r"/>
            <a:r>
              <a:rPr lang="fr-FR" sz="5200"/>
              <a:t>The topic</a:t>
            </a:r>
          </a:p>
        </p:txBody>
      </p:sp>
      <p:sp>
        <p:nvSpPr>
          <p:cNvPr id="3" name="Espace réservé du contenu 2">
            <a:extLst>
              <a:ext uri="{FF2B5EF4-FFF2-40B4-BE49-F238E27FC236}">
                <a16:creationId xmlns:a16="http://schemas.microsoft.com/office/drawing/2014/main" id="{2EB2BC82-D6D3-4531-B59E-9BDB9D4452DB}"/>
              </a:ext>
            </a:extLst>
          </p:cNvPr>
          <p:cNvSpPr>
            <a:spLocks noGrp="1"/>
          </p:cNvSpPr>
          <p:nvPr>
            <p:ph idx="1"/>
          </p:nvPr>
        </p:nvSpPr>
        <p:spPr>
          <a:xfrm>
            <a:off x="6625651" y="685800"/>
            <a:ext cx="4878959" cy="4603750"/>
          </a:xfrm>
        </p:spPr>
        <p:txBody>
          <a:bodyPr>
            <a:normAutofit/>
          </a:bodyPr>
          <a:lstStyle/>
          <a:p>
            <a:r>
              <a:rPr lang="en-US" dirty="0" err="1">
                <a:solidFill>
                  <a:schemeClr val="tx1"/>
                </a:solidFill>
              </a:rPr>
              <a:t>Couturat's</a:t>
            </a:r>
            <a:r>
              <a:rPr lang="en-US" dirty="0">
                <a:solidFill>
                  <a:schemeClr val="tx1"/>
                </a:solidFill>
              </a:rPr>
              <a:t> work is varied, universal and international language, general philosophy of science, philosophy of mathematics</a:t>
            </a:r>
          </a:p>
          <a:p>
            <a:r>
              <a:rPr lang="en-US" dirty="0">
                <a:solidFill>
                  <a:schemeClr val="tx1"/>
                </a:solidFill>
              </a:rPr>
              <a:t>Our purpose is to show how these great ensembles fit together and to understand the place they make for logic</a:t>
            </a:r>
            <a:endParaRPr lang="fr-FR" dirty="0">
              <a:solidFill>
                <a:schemeClr val="tx1"/>
              </a:solidFill>
            </a:endParaRPr>
          </a:p>
        </p:txBody>
      </p:sp>
    </p:spTree>
    <p:extLst>
      <p:ext uri="{BB962C8B-B14F-4D97-AF65-F5344CB8AC3E}">
        <p14:creationId xmlns:p14="http://schemas.microsoft.com/office/powerpoint/2010/main" val="1250766041"/>
      </p:ext>
    </p:extLst>
  </p:cSld>
  <p:clrMapOvr>
    <a:masterClrMapping/>
  </p:clrMapOvr>
</p:sld>
</file>

<file path=ppt/slides/slide30.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D7DB355-9A97-4529-98BC-FE0B54C140A1}"/>
              </a:ext>
            </a:extLst>
          </p:cNvPr>
          <p:cNvSpPr>
            <a:spLocks noGrp="1"/>
          </p:cNvSpPr>
          <p:nvPr>
            <p:ph type="title"/>
          </p:nvPr>
        </p:nvSpPr>
        <p:spPr>
          <a:xfrm>
            <a:off x="640290" y="685800"/>
            <a:ext cx="4818656" cy="4603749"/>
          </a:xfrm>
        </p:spPr>
        <p:txBody>
          <a:bodyPr>
            <a:normAutofit/>
          </a:bodyPr>
          <a:lstStyle/>
          <a:p>
            <a:pPr algn="r"/>
            <a:r>
              <a:rPr lang="fr-FR" sz="4800"/>
              <a:t>One difference between Russell and Couturat on Principles</a:t>
            </a:r>
          </a:p>
        </p:txBody>
      </p:sp>
      <p:sp>
        <p:nvSpPr>
          <p:cNvPr id="3" name="Espace réservé du contenu 2">
            <a:extLst>
              <a:ext uri="{FF2B5EF4-FFF2-40B4-BE49-F238E27FC236}">
                <a16:creationId xmlns:a16="http://schemas.microsoft.com/office/drawing/2014/main" id="{C599B807-A921-4873-B8DC-8EF67BE6118E}"/>
              </a:ext>
            </a:extLst>
          </p:cNvPr>
          <p:cNvSpPr>
            <a:spLocks noGrp="1"/>
          </p:cNvSpPr>
          <p:nvPr>
            <p:ph idx="1"/>
          </p:nvPr>
        </p:nvSpPr>
        <p:spPr>
          <a:xfrm>
            <a:off x="6625651" y="685800"/>
            <a:ext cx="4878959" cy="4603750"/>
          </a:xfrm>
        </p:spPr>
        <p:txBody>
          <a:bodyPr>
            <a:normAutofit/>
          </a:bodyPr>
          <a:lstStyle/>
          <a:p>
            <a:pPr>
              <a:lnSpc>
                <a:spcPct val="90%"/>
              </a:lnSpc>
            </a:pPr>
            <a:r>
              <a:rPr lang="en-US" sz="1600">
                <a:solidFill>
                  <a:schemeClr val="tx1"/>
                </a:solidFill>
              </a:rPr>
              <a:t>According to Couturat, the principles have a certain monumentality, they act directly on the interpretation of mathematical beings</a:t>
            </a:r>
          </a:p>
          <a:p>
            <a:pPr>
              <a:lnSpc>
                <a:spcPct val="90%"/>
              </a:lnSpc>
            </a:pPr>
            <a:r>
              <a:rPr lang="en-US" sz="1600">
                <a:solidFill>
                  <a:schemeClr val="tx1"/>
                </a:solidFill>
              </a:rPr>
              <a:t>The principle of continuity is justified in the construction of sets of numbers, because it would be arbitrary for a point or a number to appear or disappear from the space or sets of numbers</a:t>
            </a:r>
          </a:p>
          <a:p>
            <a:pPr>
              <a:lnSpc>
                <a:spcPct val="90%"/>
              </a:lnSpc>
            </a:pPr>
            <a:r>
              <a:rPr lang="en-US" sz="1600">
                <a:solidFill>
                  <a:schemeClr val="tx1"/>
                </a:solidFill>
              </a:rPr>
              <a:t>Is it a philosophical or mathematical principle? The interpretation of the universality of Couturat makes him interpret the principle as valid everywhere</a:t>
            </a:r>
          </a:p>
          <a:p>
            <a:pPr>
              <a:lnSpc>
                <a:spcPct val="90%"/>
              </a:lnSpc>
            </a:pPr>
            <a:r>
              <a:rPr lang="en-US" sz="1600">
                <a:solidFill>
                  <a:schemeClr val="tx1"/>
                </a:solidFill>
              </a:rPr>
              <a:t>According to Russell, these principles make the difference between philosophy and mathematics. For Russell, the characteristic is a mathematical idea, not a philosophical</a:t>
            </a:r>
            <a:endParaRPr lang="fr-FR" sz="1600">
              <a:solidFill>
                <a:schemeClr val="tx1"/>
              </a:solidFill>
            </a:endParaRPr>
          </a:p>
        </p:txBody>
      </p:sp>
    </p:spTree>
    <p:extLst>
      <p:ext uri="{BB962C8B-B14F-4D97-AF65-F5344CB8AC3E}">
        <p14:creationId xmlns:p14="http://schemas.microsoft.com/office/powerpoint/2010/main" val="2655257728"/>
      </p:ext>
    </p:extLst>
  </p:cSld>
  <p:clrMapOvr>
    <a:masterClrMapping/>
  </p:clrMapOvr>
</p:sld>
</file>

<file path=ppt/slides/slide31.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D668B23-7B52-4661-9FF3-C53381A7D771}"/>
              </a:ext>
            </a:extLst>
          </p:cNvPr>
          <p:cNvSpPr>
            <a:spLocks noGrp="1"/>
          </p:cNvSpPr>
          <p:nvPr>
            <p:ph type="title"/>
          </p:nvPr>
        </p:nvSpPr>
        <p:spPr>
          <a:xfrm>
            <a:off x="640290" y="685800"/>
            <a:ext cx="4818656" cy="4603749"/>
          </a:xfrm>
        </p:spPr>
        <p:txBody>
          <a:bodyPr>
            <a:normAutofit/>
          </a:bodyPr>
          <a:lstStyle/>
          <a:p>
            <a:pPr algn="r"/>
            <a:r>
              <a:rPr lang="fr-FR" sz="4400"/>
              <a:t>The foundamental divergences</a:t>
            </a:r>
          </a:p>
        </p:txBody>
      </p:sp>
      <p:sp>
        <p:nvSpPr>
          <p:cNvPr id="3" name="Espace réservé du contenu 2">
            <a:extLst>
              <a:ext uri="{FF2B5EF4-FFF2-40B4-BE49-F238E27FC236}">
                <a16:creationId xmlns:a16="http://schemas.microsoft.com/office/drawing/2014/main" id="{A3B49136-C03E-432C-90A4-4A52FB39534E}"/>
              </a:ext>
            </a:extLst>
          </p:cNvPr>
          <p:cNvSpPr>
            <a:spLocks noGrp="1"/>
          </p:cNvSpPr>
          <p:nvPr>
            <p:ph idx="1"/>
          </p:nvPr>
        </p:nvSpPr>
        <p:spPr>
          <a:xfrm>
            <a:off x="6625651" y="685800"/>
            <a:ext cx="4878959" cy="4603750"/>
          </a:xfrm>
        </p:spPr>
        <p:txBody>
          <a:bodyPr>
            <a:normAutofit/>
          </a:bodyPr>
          <a:lstStyle/>
          <a:p>
            <a:pPr>
              <a:lnSpc>
                <a:spcPct val="90%"/>
              </a:lnSpc>
            </a:pPr>
            <a:r>
              <a:rPr lang="en-GB">
                <a:solidFill>
                  <a:schemeClr val="tx1"/>
                </a:solidFill>
              </a:rPr>
              <a:t>These differences express a divergence between the two philosophers in their way of seeing relations between logic and mathematics. In Couturat’s work, logic is a sort of rational foundation for mathematics, whereas for Russell logic is in a way more experimental than foundational, seeking what is most elementary in mathematics. On this point, they were later to be in disagreement, as Russell attested to indirectly in a article that appeared in the </a:t>
            </a:r>
            <a:r>
              <a:rPr lang="en-GB" i="1">
                <a:solidFill>
                  <a:schemeClr val="tx1"/>
                </a:solidFill>
              </a:rPr>
              <a:t>Revue de Métaphysique et de Morale</a:t>
            </a:r>
            <a:r>
              <a:rPr lang="en-GB">
                <a:solidFill>
                  <a:schemeClr val="tx1"/>
                </a:solidFill>
              </a:rPr>
              <a:t> (Russell, 1906).</a:t>
            </a:r>
            <a:r>
              <a:rPr lang="fr-FR">
                <a:solidFill>
                  <a:schemeClr val="tx1"/>
                </a:solidFill>
              </a:rPr>
              <a:t> </a:t>
            </a:r>
          </a:p>
        </p:txBody>
      </p:sp>
    </p:spTree>
    <p:extLst>
      <p:ext uri="{BB962C8B-B14F-4D97-AF65-F5344CB8AC3E}">
        <p14:creationId xmlns:p14="http://schemas.microsoft.com/office/powerpoint/2010/main" val="2489728226"/>
      </p:ext>
    </p:extLst>
  </p:cSld>
  <p:clrMapOvr>
    <a:masterClrMapping/>
  </p:clrMapOvr>
</p:sld>
</file>

<file path=ppt/slides/slide32.xml><?xml version="1.0" encoding="utf-8"?>
<p:sld xmlns:a="http://purl.oclc.org/ooxml/drawingml/main" xmlns:r="http://purl.oclc.org/ooxml/officeDocument/relationships" xmlns:p="http://purl.oclc.org/ooxml/presentationml/main">
  <p:cSld>
    <p:bg>
      <p:bgPr>
        <a:gradFill rotWithShape="1">
          <a:gsLst>
            <a:gs pos="10%">
              <a:schemeClr val="bg1">
                <a:tint val="97%"/>
                <a:hueMod val="92%"/>
                <a:satMod val="169%"/>
                <a:lumMod val="164%"/>
              </a:schemeClr>
            </a:gs>
            <a:gs pos="100%">
              <a:schemeClr val="bg1">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98746-45D4-45BA-B467-3785366EE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C0FD71-173E-4AC1-A9F7-7A34DE0C2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3464" cy="6858000"/>
          </a:xfrm>
          <a:prstGeom prst="rect">
            <a:avLst/>
          </a:prstGeom>
          <a:gradFill flip="none" rotWithShape="1">
            <a:gsLst>
              <a:gs pos="0%">
                <a:schemeClr val="accent4">
                  <a:lumMod val="67%"/>
                </a:schemeClr>
              </a:gs>
              <a:gs pos="48%">
                <a:schemeClr val="accent4">
                  <a:lumMod val="97%"/>
                  <a:lumOff val="3%"/>
                </a:schemeClr>
              </a:gs>
              <a:gs pos="100%">
                <a:schemeClr val="accent4">
                  <a:lumMod val="60%"/>
                  <a:lumOff val="40%"/>
                </a:schemeClr>
              </a:gs>
            </a:gsLst>
            <a:lin ang="16200000" scaled="1"/>
            <a:tileRect/>
          </a:gradFill>
          <a:ln>
            <a:noFill/>
          </a:ln>
          <a:effectLst>
            <a:innerShdw blurRad="57150" dist="38100">
              <a:prstClr val="black">
                <a:alpha val="70%"/>
              </a:prstClr>
            </a:innerShdw>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A43F5E1-ED8B-4FA1-BE8A-094A5F38039C}"/>
              </a:ext>
            </a:extLst>
          </p:cNvPr>
          <p:cNvSpPr>
            <a:spLocks noGrp="1"/>
          </p:cNvSpPr>
          <p:nvPr>
            <p:ph type="title"/>
          </p:nvPr>
        </p:nvSpPr>
        <p:spPr>
          <a:xfrm>
            <a:off x="557784" y="1536192"/>
            <a:ext cx="3652266" cy="4042283"/>
          </a:xfrm>
        </p:spPr>
        <p:txBody>
          <a:bodyPr anchor="t">
            <a:normAutofit/>
          </a:bodyPr>
          <a:lstStyle/>
          <a:p>
            <a:r>
              <a:rPr lang="fr-FR" sz="3200">
                <a:solidFill>
                  <a:srgbClr val="FFFFFF"/>
                </a:solidFill>
              </a:rPr>
              <a:t>For Couturat</a:t>
            </a:r>
          </a:p>
        </p:txBody>
      </p:sp>
      <p:sp>
        <p:nvSpPr>
          <p:cNvPr id="3" name="Espace réservé du contenu 2">
            <a:extLst>
              <a:ext uri="{FF2B5EF4-FFF2-40B4-BE49-F238E27FC236}">
                <a16:creationId xmlns:a16="http://schemas.microsoft.com/office/drawing/2014/main" id="{2D0B2EEA-F701-457E-A8F3-B750934916B8}"/>
              </a:ext>
            </a:extLst>
          </p:cNvPr>
          <p:cNvSpPr>
            <a:spLocks noGrp="1"/>
          </p:cNvSpPr>
          <p:nvPr>
            <p:ph idx="1"/>
          </p:nvPr>
        </p:nvSpPr>
        <p:spPr>
          <a:xfrm>
            <a:off x="5251862" y="1536192"/>
            <a:ext cx="6252750" cy="4042283"/>
          </a:xfrm>
        </p:spPr>
        <p:txBody>
          <a:bodyPr anchor="t">
            <a:normAutofit/>
          </a:bodyPr>
          <a:lstStyle/>
          <a:p>
            <a:r>
              <a:rPr lang="en-US" sz="1800" dirty="0">
                <a:solidFill>
                  <a:schemeClr val="tx1"/>
                </a:solidFill>
              </a:rPr>
              <a:t>Necessity to have Great Principles to Identify Progress in the Moral and Science Fields</a:t>
            </a:r>
          </a:p>
          <a:p>
            <a:r>
              <a:rPr lang="en-US" sz="1800" dirty="0">
                <a:solidFill>
                  <a:schemeClr val="tx1"/>
                </a:solidFill>
              </a:rPr>
              <a:t>"Go ahead and faith will come to you,“ (</a:t>
            </a:r>
            <a:r>
              <a:rPr lang="en-US" sz="1800" dirty="0" err="1">
                <a:solidFill>
                  <a:schemeClr val="tx1"/>
                </a:solidFill>
              </a:rPr>
              <a:t>d’Alembert</a:t>
            </a:r>
            <a:r>
              <a:rPr lang="en-US" sz="1800" dirty="0">
                <a:solidFill>
                  <a:schemeClr val="tx1"/>
                </a:solidFill>
              </a:rPr>
              <a:t>) he wrote to Russell about the axiom of choice.</a:t>
            </a:r>
          </a:p>
          <a:p>
            <a:r>
              <a:rPr lang="en-US" sz="1800" dirty="0">
                <a:solidFill>
                  <a:schemeClr val="tx1"/>
                </a:solidFill>
              </a:rPr>
              <a:t>While Russell radically distinguishes his work as a logician and that of moral philosophy, </a:t>
            </a:r>
            <a:r>
              <a:rPr lang="en-US" sz="1800" dirty="0" err="1">
                <a:solidFill>
                  <a:schemeClr val="tx1"/>
                </a:solidFill>
              </a:rPr>
              <a:t>Couturat</a:t>
            </a:r>
            <a:r>
              <a:rPr lang="en-US" sz="1800" dirty="0">
                <a:solidFill>
                  <a:schemeClr val="tx1"/>
                </a:solidFill>
              </a:rPr>
              <a:t> makes them follow the same principles.</a:t>
            </a:r>
          </a:p>
          <a:p>
            <a:r>
              <a:rPr lang="en-US" sz="1800" dirty="0">
                <a:solidFill>
                  <a:schemeClr val="tx1"/>
                </a:solidFill>
              </a:rPr>
              <a:t>See his letters against Russell's imperialism during the Boer War</a:t>
            </a:r>
            <a:endParaRPr lang="fr-FR" sz="1800" dirty="0">
              <a:solidFill>
                <a:schemeClr val="tx1"/>
              </a:solidFill>
            </a:endParaRPr>
          </a:p>
        </p:txBody>
      </p:sp>
    </p:spTree>
    <p:extLst>
      <p:ext uri="{BB962C8B-B14F-4D97-AF65-F5344CB8AC3E}">
        <p14:creationId xmlns:p14="http://schemas.microsoft.com/office/powerpoint/2010/main" val="417116873"/>
      </p:ext>
    </p:extLst>
  </p:cSld>
  <p:clrMapOvr>
    <a:masterClrMapping/>
  </p:clrMapOvr>
</p:sld>
</file>

<file path=ppt/slides/slide33.xml><?xml version="1.0" encoding="utf-8"?>
<p:sld xmlns:a="http://purl.oclc.org/ooxml/drawingml/main" xmlns:r="http://purl.oclc.org/ooxml/officeDocument/relationships" xmlns:p="http://purl.oclc.org/ooxml/presentationml/main">
  <p:cSld>
    <p:bg>
      <p:bgPr>
        <a:gradFill rotWithShape="1">
          <a:gsLst>
            <a:gs pos="10%">
              <a:schemeClr val="bg1">
                <a:tint val="97%"/>
                <a:hueMod val="92%"/>
                <a:satMod val="169%"/>
                <a:lumMod val="164%"/>
              </a:schemeClr>
            </a:gs>
            <a:gs pos="100%">
              <a:schemeClr val="bg1">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98746-45D4-45BA-B467-3785366EE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C0FD71-173E-4AC1-A9F7-7A34DE0C2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3464" cy="6858000"/>
          </a:xfrm>
          <a:prstGeom prst="rect">
            <a:avLst/>
          </a:prstGeom>
          <a:gradFill flip="none" rotWithShape="1">
            <a:gsLst>
              <a:gs pos="0%">
                <a:schemeClr val="accent4">
                  <a:lumMod val="67%"/>
                </a:schemeClr>
              </a:gs>
              <a:gs pos="48%">
                <a:schemeClr val="accent4">
                  <a:lumMod val="97%"/>
                  <a:lumOff val="3%"/>
                </a:schemeClr>
              </a:gs>
              <a:gs pos="100%">
                <a:schemeClr val="accent4">
                  <a:lumMod val="60%"/>
                  <a:lumOff val="40%"/>
                </a:schemeClr>
              </a:gs>
            </a:gsLst>
            <a:lin ang="16200000" scaled="1"/>
            <a:tileRect/>
          </a:gradFill>
          <a:ln>
            <a:noFill/>
          </a:ln>
          <a:effectLst>
            <a:innerShdw blurRad="57150" dist="38100">
              <a:prstClr val="black">
                <a:alpha val="70%"/>
              </a:prstClr>
            </a:innerShdw>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84A5EDF-28A3-4609-BEFB-0C15B6C017E1}"/>
              </a:ext>
            </a:extLst>
          </p:cNvPr>
          <p:cNvSpPr>
            <a:spLocks noGrp="1"/>
          </p:cNvSpPr>
          <p:nvPr>
            <p:ph type="title"/>
          </p:nvPr>
        </p:nvSpPr>
        <p:spPr>
          <a:xfrm>
            <a:off x="557784" y="1536192"/>
            <a:ext cx="3652266" cy="4042283"/>
          </a:xfrm>
        </p:spPr>
        <p:txBody>
          <a:bodyPr anchor="t">
            <a:normAutofit/>
          </a:bodyPr>
          <a:lstStyle/>
          <a:p>
            <a:r>
              <a:rPr lang="fr-FR" sz="3200">
                <a:solidFill>
                  <a:srgbClr val="FFFFFF"/>
                </a:solidFill>
              </a:rPr>
              <a:t>For Russell</a:t>
            </a:r>
          </a:p>
        </p:txBody>
      </p:sp>
      <p:sp>
        <p:nvSpPr>
          <p:cNvPr id="3" name="Espace réservé du contenu 2">
            <a:extLst>
              <a:ext uri="{FF2B5EF4-FFF2-40B4-BE49-F238E27FC236}">
                <a16:creationId xmlns:a16="http://schemas.microsoft.com/office/drawing/2014/main" id="{6997B3CD-EDBF-4961-99DF-6F0E6460C550}"/>
              </a:ext>
            </a:extLst>
          </p:cNvPr>
          <p:cNvSpPr>
            <a:spLocks noGrp="1"/>
          </p:cNvSpPr>
          <p:nvPr>
            <p:ph idx="1"/>
          </p:nvPr>
        </p:nvSpPr>
        <p:spPr>
          <a:xfrm>
            <a:off x="5251862" y="1536192"/>
            <a:ext cx="6252750" cy="4042283"/>
          </a:xfrm>
        </p:spPr>
        <p:txBody>
          <a:bodyPr anchor="t">
            <a:normAutofit lnSpcReduction="10%"/>
          </a:bodyPr>
          <a:lstStyle/>
          <a:p>
            <a:pPr>
              <a:lnSpc>
                <a:spcPct val="90%"/>
              </a:lnSpc>
            </a:pPr>
            <a:r>
              <a:rPr lang="en-GB" sz="1800" dirty="0">
                <a:solidFill>
                  <a:schemeClr val="tx1"/>
                </a:solidFill>
              </a:rPr>
              <a:t>“The Logistic method is essentially the same as in any other science. It contains the same fallibility, the same uncertainty, the same blend of induction and deduction, and the same necessity to contest, in order to confirm principles, so that they concur with results calculated through observation. Its object is not to ban “intuition”, but to check and systematise its use, to eliminate the errors which its unchecked use gives rise to, and to discover the general laws from which one can, through deduction, obtain results never contradicted by intuition, and, in crucial cases, confirmed by it. In all of that, Logistics is exactly on the same footing as astronomy for example, except that, in astronomy, verification takes place not through intuition but through sense.” </a:t>
            </a:r>
            <a:r>
              <a:rPr lang="fr-FR" sz="1800" dirty="0">
                <a:solidFill>
                  <a:schemeClr val="tx1"/>
                </a:solidFill>
              </a:rPr>
              <a:t>[Russell, « Les Paradoxes de la logique », in/ RMM1906, 630].</a:t>
            </a:r>
          </a:p>
        </p:txBody>
      </p:sp>
    </p:spTree>
    <p:extLst>
      <p:ext uri="{BB962C8B-B14F-4D97-AF65-F5344CB8AC3E}">
        <p14:creationId xmlns:p14="http://schemas.microsoft.com/office/powerpoint/2010/main" val="1335258121"/>
      </p:ext>
    </p:extLst>
  </p:cSld>
  <p:clrMapOvr>
    <a:masterClrMapping/>
  </p:clrMapOvr>
</p:sld>
</file>

<file path=ppt/slides/slide34.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33FB5DA-3E21-49B1-BDB8-9321A0FE2529}"/>
              </a:ext>
            </a:extLst>
          </p:cNvPr>
          <p:cNvSpPr>
            <a:spLocks noGrp="1"/>
          </p:cNvSpPr>
          <p:nvPr>
            <p:ph type="title"/>
          </p:nvPr>
        </p:nvSpPr>
        <p:spPr>
          <a:xfrm>
            <a:off x="640290" y="685800"/>
            <a:ext cx="4818656" cy="4603749"/>
          </a:xfrm>
        </p:spPr>
        <p:txBody>
          <a:bodyPr>
            <a:normAutofit/>
          </a:bodyPr>
          <a:lstStyle/>
          <a:p>
            <a:pPr algn="r"/>
            <a:r>
              <a:rPr lang="fr-FR" sz="5200"/>
              <a:t>Logic and good sense</a:t>
            </a:r>
          </a:p>
        </p:txBody>
      </p:sp>
      <p:sp>
        <p:nvSpPr>
          <p:cNvPr id="3" name="Espace réservé du contenu 2">
            <a:extLst>
              <a:ext uri="{FF2B5EF4-FFF2-40B4-BE49-F238E27FC236}">
                <a16:creationId xmlns:a16="http://schemas.microsoft.com/office/drawing/2014/main" id="{60DB63E3-A736-4433-835D-27B516B95A2D}"/>
              </a:ext>
            </a:extLst>
          </p:cNvPr>
          <p:cNvSpPr>
            <a:spLocks noGrp="1"/>
          </p:cNvSpPr>
          <p:nvPr>
            <p:ph idx="1"/>
          </p:nvPr>
        </p:nvSpPr>
        <p:spPr>
          <a:xfrm>
            <a:off x="6625651" y="685800"/>
            <a:ext cx="4878959" cy="4603750"/>
          </a:xfrm>
        </p:spPr>
        <p:txBody>
          <a:bodyPr>
            <a:normAutofit/>
          </a:bodyPr>
          <a:lstStyle/>
          <a:p>
            <a:pPr>
              <a:lnSpc>
                <a:spcPct val="90%"/>
              </a:lnSpc>
            </a:pPr>
            <a:r>
              <a:rPr lang="en-GB" sz="1400">
                <a:solidFill>
                  <a:schemeClr val="tx1"/>
                </a:solidFill>
              </a:rPr>
              <a:t>“It would be unfortunate for Logic should there be, in its foundations, so complete a divorce between rigour and obviousness. (As you know, this criticism was once directed at Euclid’s Geometry.) It seems that the basic elements of mathematical thought and all thought should present themselves to the mind with dazzling clarity, and not resemble subtle and thankless puns.” (Russell, 2001, Couturat, 4 June, 1903, p. 295).</a:t>
            </a:r>
            <a:endParaRPr lang="fr-FR" sz="1400">
              <a:solidFill>
                <a:schemeClr val="tx1"/>
              </a:solidFill>
            </a:endParaRPr>
          </a:p>
          <a:p>
            <a:pPr>
              <a:lnSpc>
                <a:spcPct val="90%"/>
              </a:lnSpc>
            </a:pPr>
            <a:r>
              <a:rPr lang="en-GB" sz="1400">
                <a:solidFill>
                  <a:schemeClr val="tx1"/>
                </a:solidFill>
              </a:rPr>
              <a:t>this in relation to the multiplicative axiom: “And then, seeing that you cannot prove </a:t>
            </a:r>
            <a:r>
              <a:rPr lang="en-US" sz="1400">
                <a:solidFill>
                  <a:schemeClr val="tx1"/>
                </a:solidFill>
              </a:rPr>
              <a:t>something which</a:t>
            </a:r>
            <a:r>
              <a:rPr lang="en-GB" sz="1400">
                <a:solidFill>
                  <a:schemeClr val="tx1"/>
                </a:solidFill>
              </a:rPr>
              <a:t> seems so simple and so easy, I wonder if it is not the fault of the definitions or the principles of your system. You understand and excuse this attitude of a critical mind: but I believe that a logical system must be able to produce everything which </a:t>
            </a:r>
            <a:r>
              <a:rPr lang="en-GB" sz="1400" i="1">
                <a:solidFill>
                  <a:schemeClr val="tx1"/>
                </a:solidFill>
              </a:rPr>
              <a:t>good sense </a:t>
            </a:r>
            <a:r>
              <a:rPr lang="en-GB" sz="1400">
                <a:solidFill>
                  <a:schemeClr val="tx1"/>
                </a:solidFill>
              </a:rPr>
              <a:t>produces.” (Russell, 2001, Couturat 10 July 1905, p. 512).</a:t>
            </a:r>
            <a:endParaRPr lang="fr-FR" sz="1400">
              <a:solidFill>
                <a:schemeClr val="tx1"/>
              </a:solidFill>
            </a:endParaRPr>
          </a:p>
          <a:p>
            <a:pPr>
              <a:lnSpc>
                <a:spcPct val="90%"/>
              </a:lnSpc>
            </a:pPr>
            <a:endParaRPr lang="fr-FR" sz="1400">
              <a:solidFill>
                <a:schemeClr val="tx1"/>
              </a:solidFill>
            </a:endParaRPr>
          </a:p>
        </p:txBody>
      </p:sp>
    </p:spTree>
    <p:extLst>
      <p:ext uri="{BB962C8B-B14F-4D97-AF65-F5344CB8AC3E}">
        <p14:creationId xmlns:p14="http://schemas.microsoft.com/office/powerpoint/2010/main" val="2262043315"/>
      </p:ext>
    </p:extLst>
  </p:cSld>
  <p:clrMapOvr>
    <a:masterClrMapping/>
  </p:clrMapOvr>
</p:sld>
</file>

<file path=ppt/slides/slide35.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E312303-BD8F-42E5-BDA3-22CCAD8CC814}"/>
              </a:ext>
            </a:extLst>
          </p:cNvPr>
          <p:cNvSpPr>
            <a:spLocks noGrp="1"/>
          </p:cNvSpPr>
          <p:nvPr>
            <p:ph type="title"/>
          </p:nvPr>
        </p:nvSpPr>
        <p:spPr>
          <a:xfrm>
            <a:off x="640290" y="685800"/>
            <a:ext cx="4818656" cy="4603749"/>
          </a:xfrm>
        </p:spPr>
        <p:txBody>
          <a:bodyPr>
            <a:normAutofit/>
          </a:bodyPr>
          <a:lstStyle/>
          <a:p>
            <a:pPr algn="r">
              <a:lnSpc>
                <a:spcPct val="90%"/>
              </a:lnSpc>
            </a:pPr>
            <a:r>
              <a:rPr lang="fr-FR" sz="4400" dirty="0" err="1"/>
              <a:t>Couturat’s</a:t>
            </a:r>
            <a:r>
              <a:rPr lang="fr-FR" sz="4400" dirty="0"/>
              <a:t> </a:t>
            </a:r>
            <a:r>
              <a:rPr lang="fr-FR" sz="4400" dirty="0" err="1"/>
              <a:t>criticism</a:t>
            </a:r>
            <a:r>
              <a:rPr lang="fr-FR" sz="4400" dirty="0"/>
              <a:t> of « The Principles of </a:t>
            </a:r>
            <a:r>
              <a:rPr lang="fr-FR" sz="4400" dirty="0" err="1"/>
              <a:t>Mathematics</a:t>
            </a:r>
            <a:r>
              <a:rPr lang="fr-FR" sz="4400" dirty="0"/>
              <a:t> » (1903)</a:t>
            </a:r>
          </a:p>
        </p:txBody>
      </p:sp>
      <p:sp>
        <p:nvSpPr>
          <p:cNvPr id="3" name="Espace réservé du contenu 2">
            <a:extLst>
              <a:ext uri="{FF2B5EF4-FFF2-40B4-BE49-F238E27FC236}">
                <a16:creationId xmlns:a16="http://schemas.microsoft.com/office/drawing/2014/main" id="{65C857C6-EA01-4D47-8B8C-5DBFBF61A343}"/>
              </a:ext>
            </a:extLst>
          </p:cNvPr>
          <p:cNvSpPr>
            <a:spLocks noGrp="1"/>
          </p:cNvSpPr>
          <p:nvPr>
            <p:ph idx="1"/>
          </p:nvPr>
        </p:nvSpPr>
        <p:spPr>
          <a:xfrm>
            <a:off x="6625651" y="685800"/>
            <a:ext cx="4878959" cy="4603750"/>
          </a:xfrm>
        </p:spPr>
        <p:txBody>
          <a:bodyPr>
            <a:normAutofit/>
          </a:bodyPr>
          <a:lstStyle/>
          <a:p>
            <a:r>
              <a:rPr lang="fr-FR" dirty="0">
                <a:solidFill>
                  <a:schemeClr val="tx1"/>
                </a:solidFill>
              </a:rPr>
              <a:t>1) The use of </a:t>
            </a:r>
            <a:r>
              <a:rPr lang="fr-FR" dirty="0" err="1">
                <a:solidFill>
                  <a:schemeClr val="tx1"/>
                </a:solidFill>
              </a:rPr>
              <a:t>symbolism</a:t>
            </a:r>
            <a:r>
              <a:rPr lang="fr-FR" dirty="0">
                <a:solidFill>
                  <a:schemeClr val="tx1"/>
                </a:solidFill>
              </a:rPr>
              <a:t>. </a:t>
            </a:r>
            <a:r>
              <a:rPr lang="fr-FR" dirty="0" err="1">
                <a:solidFill>
                  <a:schemeClr val="tx1"/>
                </a:solidFill>
              </a:rPr>
              <a:t>Peano’s</a:t>
            </a:r>
            <a:r>
              <a:rPr lang="fr-FR" dirty="0">
                <a:solidFill>
                  <a:schemeClr val="tx1"/>
                </a:solidFill>
              </a:rPr>
              <a:t> </a:t>
            </a:r>
            <a:r>
              <a:rPr lang="fr-FR" dirty="0" err="1">
                <a:solidFill>
                  <a:schemeClr val="tx1"/>
                </a:solidFill>
              </a:rPr>
              <a:t>symbolism</a:t>
            </a:r>
            <a:r>
              <a:rPr lang="fr-FR" dirty="0">
                <a:solidFill>
                  <a:schemeClr val="tx1"/>
                </a:solidFill>
              </a:rPr>
              <a:t> </a:t>
            </a:r>
            <a:r>
              <a:rPr lang="fr-FR" dirty="0" err="1">
                <a:solidFill>
                  <a:schemeClr val="tx1"/>
                </a:solidFill>
              </a:rPr>
              <a:t>is</a:t>
            </a:r>
            <a:r>
              <a:rPr lang="fr-FR" dirty="0">
                <a:solidFill>
                  <a:schemeClr val="tx1"/>
                </a:solidFill>
              </a:rPr>
              <a:t> an </a:t>
            </a:r>
            <a:r>
              <a:rPr lang="fr-FR" dirty="0" err="1">
                <a:solidFill>
                  <a:schemeClr val="tx1"/>
                </a:solidFill>
              </a:rPr>
              <a:t>abreviation</a:t>
            </a:r>
            <a:r>
              <a:rPr lang="fr-FR" dirty="0">
                <a:solidFill>
                  <a:schemeClr val="tx1"/>
                </a:solidFill>
              </a:rPr>
              <a:t>. He </a:t>
            </a:r>
            <a:r>
              <a:rPr lang="fr-FR" dirty="0" err="1">
                <a:solidFill>
                  <a:schemeClr val="tx1"/>
                </a:solidFill>
              </a:rPr>
              <a:t>prefer</a:t>
            </a:r>
            <a:r>
              <a:rPr lang="fr-FR" dirty="0">
                <a:solidFill>
                  <a:schemeClr val="tx1"/>
                </a:solidFill>
              </a:rPr>
              <a:t> the </a:t>
            </a:r>
            <a:r>
              <a:rPr lang="fr-FR" dirty="0" err="1">
                <a:solidFill>
                  <a:schemeClr val="tx1"/>
                </a:solidFill>
              </a:rPr>
              <a:t>algorithms</a:t>
            </a:r>
            <a:r>
              <a:rPr lang="fr-FR" dirty="0">
                <a:solidFill>
                  <a:schemeClr val="tx1"/>
                </a:solidFill>
              </a:rPr>
              <a:t> of </a:t>
            </a:r>
            <a:r>
              <a:rPr lang="fr-FR" dirty="0" err="1">
                <a:solidFill>
                  <a:schemeClr val="tx1"/>
                </a:solidFill>
              </a:rPr>
              <a:t>Algebra</a:t>
            </a:r>
            <a:r>
              <a:rPr lang="fr-FR" dirty="0">
                <a:solidFill>
                  <a:schemeClr val="tx1"/>
                </a:solidFill>
              </a:rPr>
              <a:t> of Logic</a:t>
            </a:r>
          </a:p>
          <a:p>
            <a:r>
              <a:rPr lang="fr-FR" dirty="0">
                <a:solidFill>
                  <a:schemeClr val="tx1"/>
                </a:solidFill>
              </a:rPr>
              <a:t>2) The </a:t>
            </a:r>
            <a:r>
              <a:rPr lang="fr-FR" dirty="0" err="1">
                <a:solidFill>
                  <a:schemeClr val="tx1"/>
                </a:solidFill>
              </a:rPr>
              <a:t>number</a:t>
            </a:r>
            <a:r>
              <a:rPr lang="fr-FR" dirty="0">
                <a:solidFill>
                  <a:schemeClr val="tx1"/>
                </a:solidFill>
              </a:rPr>
              <a:t> of </a:t>
            </a:r>
            <a:r>
              <a:rPr lang="fr-FR" dirty="0" err="1">
                <a:solidFill>
                  <a:schemeClr val="tx1"/>
                </a:solidFill>
              </a:rPr>
              <a:t>principles</a:t>
            </a:r>
            <a:endParaRPr lang="fr-FR" dirty="0">
              <a:solidFill>
                <a:schemeClr val="tx1"/>
              </a:solidFill>
            </a:endParaRPr>
          </a:p>
          <a:p>
            <a:r>
              <a:rPr lang="fr-FR" dirty="0">
                <a:solidFill>
                  <a:schemeClr val="tx1"/>
                </a:solidFill>
              </a:rPr>
              <a:t>3) The </a:t>
            </a:r>
            <a:r>
              <a:rPr lang="fr-FR" dirty="0" err="1">
                <a:solidFill>
                  <a:schemeClr val="tx1"/>
                </a:solidFill>
              </a:rPr>
              <a:t>character</a:t>
            </a:r>
            <a:r>
              <a:rPr lang="fr-FR" dirty="0">
                <a:solidFill>
                  <a:schemeClr val="tx1"/>
                </a:solidFill>
              </a:rPr>
              <a:t> </a:t>
            </a:r>
            <a:r>
              <a:rPr lang="fr-FR" dirty="0" err="1">
                <a:solidFill>
                  <a:schemeClr val="tx1"/>
                </a:solidFill>
              </a:rPr>
              <a:t>ununderstandible</a:t>
            </a:r>
            <a:r>
              <a:rPr lang="fr-FR" dirty="0">
                <a:solidFill>
                  <a:schemeClr val="tx1"/>
                </a:solidFill>
              </a:rPr>
              <a:t> of the </a:t>
            </a:r>
            <a:r>
              <a:rPr lang="fr-FR" dirty="0" err="1">
                <a:solidFill>
                  <a:schemeClr val="tx1"/>
                </a:solidFill>
              </a:rPr>
              <a:t>principles</a:t>
            </a:r>
            <a:r>
              <a:rPr lang="fr-FR" dirty="0">
                <a:solidFill>
                  <a:schemeClr val="tx1"/>
                </a:solidFill>
              </a:rPr>
              <a:t>, </a:t>
            </a:r>
            <a:r>
              <a:rPr lang="fr-FR" dirty="0" err="1">
                <a:solidFill>
                  <a:schemeClr val="tx1"/>
                </a:solidFill>
              </a:rPr>
              <a:t>whithout</a:t>
            </a:r>
            <a:r>
              <a:rPr lang="fr-FR" dirty="0">
                <a:solidFill>
                  <a:schemeClr val="tx1"/>
                </a:solidFill>
              </a:rPr>
              <a:t> </a:t>
            </a:r>
            <a:r>
              <a:rPr lang="fr-FR" dirty="0" err="1">
                <a:solidFill>
                  <a:schemeClr val="tx1"/>
                </a:solidFill>
              </a:rPr>
              <a:t>relationship</a:t>
            </a:r>
            <a:r>
              <a:rPr lang="fr-FR" dirty="0">
                <a:solidFill>
                  <a:schemeClr val="tx1"/>
                </a:solidFill>
              </a:rPr>
              <a:t> to </a:t>
            </a:r>
            <a:r>
              <a:rPr lang="fr-FR" dirty="0" err="1">
                <a:solidFill>
                  <a:schemeClr val="tx1"/>
                </a:solidFill>
              </a:rPr>
              <a:t>common</a:t>
            </a:r>
            <a:r>
              <a:rPr lang="fr-FR" dirty="0">
                <a:solidFill>
                  <a:schemeClr val="tx1"/>
                </a:solidFill>
              </a:rPr>
              <a:t> </a:t>
            </a:r>
            <a:r>
              <a:rPr lang="fr-FR" dirty="0" err="1">
                <a:solidFill>
                  <a:schemeClr val="tx1"/>
                </a:solidFill>
              </a:rPr>
              <a:t>sense</a:t>
            </a:r>
            <a:endParaRPr lang="fr-FR" dirty="0">
              <a:solidFill>
                <a:schemeClr val="tx1"/>
              </a:solidFill>
            </a:endParaRPr>
          </a:p>
        </p:txBody>
      </p:sp>
    </p:spTree>
    <p:extLst>
      <p:ext uri="{BB962C8B-B14F-4D97-AF65-F5344CB8AC3E}">
        <p14:creationId xmlns:p14="http://schemas.microsoft.com/office/powerpoint/2010/main" val="1675368732"/>
      </p:ext>
    </p:extLst>
  </p:cSld>
  <p:clrMapOvr>
    <a:masterClrMapping/>
  </p:clrMapOvr>
</p:sld>
</file>

<file path=ppt/slides/slide36.xml><?xml version="1.0" encoding="utf-8"?>
<p:sld xmlns:a="http://purl.oclc.org/ooxml/drawingml/main" xmlns:r="http://purl.oclc.org/ooxml/officeDocument/relationships" xmlns:p="http://purl.oclc.org/ooxml/presentationml/main">
  <p:cSld>
    <p:bg>
      <p:bgPr>
        <a:gradFill rotWithShape="1">
          <a:gsLst>
            <a:gs pos="10%">
              <a:schemeClr val="bg1">
                <a:tint val="97%"/>
                <a:hueMod val="92%"/>
                <a:satMod val="169%"/>
                <a:lumMod val="164%"/>
              </a:schemeClr>
            </a:gs>
            <a:gs pos="100%">
              <a:schemeClr val="bg1">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98746-45D4-45BA-B467-3785366EE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C0FD71-173E-4AC1-A9F7-7A34DE0C2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3464" cy="6858000"/>
          </a:xfrm>
          <a:prstGeom prst="rect">
            <a:avLst/>
          </a:prstGeom>
          <a:gradFill flip="none" rotWithShape="1">
            <a:gsLst>
              <a:gs pos="0%">
                <a:schemeClr val="accent4">
                  <a:lumMod val="67%"/>
                </a:schemeClr>
              </a:gs>
              <a:gs pos="48%">
                <a:schemeClr val="accent4">
                  <a:lumMod val="97%"/>
                  <a:lumOff val="3%"/>
                </a:schemeClr>
              </a:gs>
              <a:gs pos="100%">
                <a:schemeClr val="accent4">
                  <a:lumMod val="60%"/>
                  <a:lumOff val="40%"/>
                </a:schemeClr>
              </a:gs>
            </a:gsLst>
            <a:lin ang="16200000" scaled="1"/>
            <a:tileRect/>
          </a:gradFill>
          <a:ln>
            <a:noFill/>
          </a:ln>
          <a:effectLst>
            <a:innerShdw blurRad="57150" dist="38100">
              <a:prstClr val="black">
                <a:alpha val="70%"/>
              </a:prstClr>
            </a:innerShdw>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507433D-29E5-4256-8927-A85CA38852C4}"/>
              </a:ext>
            </a:extLst>
          </p:cNvPr>
          <p:cNvSpPr>
            <a:spLocks noGrp="1"/>
          </p:cNvSpPr>
          <p:nvPr>
            <p:ph type="title"/>
          </p:nvPr>
        </p:nvSpPr>
        <p:spPr>
          <a:xfrm>
            <a:off x="557784" y="1536192"/>
            <a:ext cx="3652266" cy="4042283"/>
          </a:xfrm>
        </p:spPr>
        <p:txBody>
          <a:bodyPr anchor="t">
            <a:normAutofit/>
          </a:bodyPr>
          <a:lstStyle/>
          <a:p>
            <a:r>
              <a:rPr lang="fr-FR" sz="3200" dirty="0" err="1">
                <a:solidFill>
                  <a:srgbClr val="FFFFFF"/>
                </a:solidFill>
              </a:rPr>
              <a:t>Why</a:t>
            </a:r>
            <a:r>
              <a:rPr lang="fr-FR" sz="3200" dirty="0">
                <a:solidFill>
                  <a:srgbClr val="FFFFFF"/>
                </a:solidFill>
              </a:rPr>
              <a:t> the « </a:t>
            </a:r>
            <a:r>
              <a:rPr lang="fr-FR" sz="3200" dirty="0" err="1">
                <a:solidFill>
                  <a:srgbClr val="FFFFFF"/>
                </a:solidFill>
              </a:rPr>
              <a:t>manual</a:t>
            </a:r>
            <a:r>
              <a:rPr lang="fr-FR" sz="3200" dirty="0">
                <a:solidFill>
                  <a:srgbClr val="FFFFFF"/>
                </a:solidFill>
              </a:rPr>
              <a:t> of </a:t>
            </a:r>
            <a:r>
              <a:rPr lang="fr-FR" sz="3200" dirty="0" err="1">
                <a:solidFill>
                  <a:srgbClr val="FFFFFF"/>
                </a:solidFill>
              </a:rPr>
              <a:t>Logistic</a:t>
            </a:r>
            <a:r>
              <a:rPr lang="fr-FR" sz="3200" dirty="0">
                <a:solidFill>
                  <a:srgbClr val="FFFFFF"/>
                </a:solidFill>
              </a:rPr>
              <a:t> » was not </a:t>
            </a:r>
            <a:r>
              <a:rPr lang="fr-FR" sz="3200" dirty="0" err="1">
                <a:solidFill>
                  <a:srgbClr val="FFFFFF"/>
                </a:solidFill>
              </a:rPr>
              <a:t>published</a:t>
            </a:r>
            <a:r>
              <a:rPr lang="fr-FR" sz="3200" dirty="0">
                <a:solidFill>
                  <a:srgbClr val="FFFFFF"/>
                </a:solidFill>
              </a:rPr>
              <a:t>?</a:t>
            </a:r>
            <a:br>
              <a:rPr lang="fr-FR" sz="3200" dirty="0">
                <a:solidFill>
                  <a:srgbClr val="FFFFFF"/>
                </a:solidFill>
              </a:rPr>
            </a:br>
            <a:r>
              <a:rPr lang="fr-FR" sz="3200" dirty="0">
                <a:solidFill>
                  <a:srgbClr val="FFFFFF"/>
                </a:solidFill>
              </a:rPr>
              <a:t>Logic as new or </a:t>
            </a:r>
            <a:r>
              <a:rPr lang="fr-FR" sz="3200" dirty="0" err="1">
                <a:solidFill>
                  <a:srgbClr val="FFFFFF"/>
                </a:solidFill>
              </a:rPr>
              <a:t>old</a:t>
            </a:r>
            <a:r>
              <a:rPr lang="fr-FR" sz="3200" dirty="0">
                <a:solidFill>
                  <a:srgbClr val="FFFFFF"/>
                </a:solidFill>
              </a:rPr>
              <a:t> science?</a:t>
            </a:r>
          </a:p>
        </p:txBody>
      </p:sp>
      <p:sp>
        <p:nvSpPr>
          <p:cNvPr id="3" name="Espace réservé du contenu 2">
            <a:extLst>
              <a:ext uri="{FF2B5EF4-FFF2-40B4-BE49-F238E27FC236}">
                <a16:creationId xmlns:a16="http://schemas.microsoft.com/office/drawing/2014/main" id="{8EE50BAD-68ED-4B8D-821D-BF76ADC8A0DE}"/>
              </a:ext>
            </a:extLst>
          </p:cNvPr>
          <p:cNvSpPr>
            <a:spLocks noGrp="1"/>
          </p:cNvSpPr>
          <p:nvPr>
            <p:ph idx="1"/>
          </p:nvPr>
        </p:nvSpPr>
        <p:spPr>
          <a:xfrm>
            <a:off x="5251862" y="1536192"/>
            <a:ext cx="6252750" cy="4042283"/>
          </a:xfrm>
        </p:spPr>
        <p:txBody>
          <a:bodyPr anchor="t">
            <a:normAutofit lnSpcReduction="10%"/>
          </a:bodyPr>
          <a:lstStyle/>
          <a:p>
            <a:r>
              <a:rPr lang="en-US" sz="1800" dirty="0">
                <a:solidFill>
                  <a:schemeClr val="tx1"/>
                </a:solidFill>
              </a:rPr>
              <a:t>For </a:t>
            </a:r>
            <a:r>
              <a:rPr lang="en-US" sz="1800" dirty="0" err="1">
                <a:solidFill>
                  <a:schemeClr val="tx1"/>
                </a:solidFill>
              </a:rPr>
              <a:t>Couturat</a:t>
            </a:r>
            <a:r>
              <a:rPr lang="en-US" sz="1800" dirty="0">
                <a:solidFill>
                  <a:schemeClr val="tx1"/>
                </a:solidFill>
              </a:rPr>
              <a:t>, Russell is an inventor and he diffuses it in France. But he resists Russell's continual work of precision in symbolism and the conception of logic as structure of structure. From 1907, he stops following Russell.</a:t>
            </a:r>
          </a:p>
          <a:p>
            <a:r>
              <a:rPr lang="en-US" sz="1800" dirty="0">
                <a:solidFill>
                  <a:schemeClr val="tx1"/>
                </a:solidFill>
              </a:rPr>
              <a:t>In the Preface of the </a:t>
            </a:r>
            <a:r>
              <a:rPr lang="en-US" sz="1800" i="1" dirty="0">
                <a:solidFill>
                  <a:schemeClr val="tx1"/>
                </a:solidFill>
              </a:rPr>
              <a:t>Manuel de </a:t>
            </a:r>
            <a:r>
              <a:rPr lang="en-US" sz="1800" i="1" dirty="0" err="1">
                <a:solidFill>
                  <a:schemeClr val="tx1"/>
                </a:solidFill>
              </a:rPr>
              <a:t>Logistique</a:t>
            </a:r>
            <a:r>
              <a:rPr lang="en-US" sz="1800" dirty="0">
                <a:solidFill>
                  <a:schemeClr val="tx1"/>
                </a:solidFill>
              </a:rPr>
              <a:t>, </a:t>
            </a:r>
            <a:r>
              <a:rPr lang="en-US" sz="1800" dirty="0" err="1">
                <a:solidFill>
                  <a:schemeClr val="tx1"/>
                </a:solidFill>
              </a:rPr>
              <a:t>Couturat</a:t>
            </a:r>
            <a:r>
              <a:rPr lang="en-US" sz="1800" dirty="0">
                <a:solidFill>
                  <a:schemeClr val="tx1"/>
                </a:solidFill>
              </a:rPr>
              <a:t> writes:</a:t>
            </a:r>
          </a:p>
          <a:p>
            <a:r>
              <a:rPr lang="en-US" sz="1800" dirty="0">
                <a:solidFill>
                  <a:schemeClr val="tx1"/>
                </a:solidFill>
              </a:rPr>
              <a:t>“We wish to say immediately and very loudly that it is not a new and special logic, a heretical or paradoxical science. Logistics is nothing other than formal logic as we have always heard”</a:t>
            </a:r>
          </a:p>
          <a:p>
            <a:r>
              <a:rPr lang="en-US" sz="1800" dirty="0">
                <a:solidFill>
                  <a:schemeClr val="tx1"/>
                </a:solidFill>
              </a:rPr>
              <a:t>Russell in his letters constantly corrected </a:t>
            </a:r>
            <a:r>
              <a:rPr lang="en-US" sz="1800" dirty="0" err="1">
                <a:solidFill>
                  <a:schemeClr val="tx1"/>
                </a:solidFill>
              </a:rPr>
              <a:t>Couturat</a:t>
            </a:r>
            <a:r>
              <a:rPr lang="en-US" sz="1800" dirty="0">
                <a:solidFill>
                  <a:schemeClr val="tx1"/>
                </a:solidFill>
              </a:rPr>
              <a:t>.</a:t>
            </a:r>
          </a:p>
          <a:p>
            <a:r>
              <a:rPr lang="en-US" sz="1800" dirty="0">
                <a:solidFill>
                  <a:schemeClr val="tx1"/>
                </a:solidFill>
              </a:rPr>
              <a:t>Maybe that's why the manual was not published</a:t>
            </a:r>
            <a:endParaRPr lang="fr-FR" sz="1800" dirty="0">
              <a:solidFill>
                <a:schemeClr val="tx1"/>
              </a:solidFill>
            </a:endParaRPr>
          </a:p>
        </p:txBody>
      </p:sp>
    </p:spTree>
    <p:extLst>
      <p:ext uri="{BB962C8B-B14F-4D97-AF65-F5344CB8AC3E}">
        <p14:creationId xmlns:p14="http://schemas.microsoft.com/office/powerpoint/2010/main" val="607593214"/>
      </p:ext>
    </p:extLst>
  </p:cSld>
  <p:clrMapOvr>
    <a:masterClrMapping/>
  </p:clrMapOvr>
</p:sld>
</file>

<file path=ppt/slides/slide37.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D263957-2A94-4E2F-9EC2-D7AEB7EB4BE9}"/>
              </a:ext>
            </a:extLst>
          </p:cNvPr>
          <p:cNvSpPr>
            <a:spLocks noGrp="1"/>
          </p:cNvSpPr>
          <p:nvPr>
            <p:ph type="title"/>
          </p:nvPr>
        </p:nvSpPr>
        <p:spPr>
          <a:xfrm>
            <a:off x="640290" y="685800"/>
            <a:ext cx="4818656" cy="4603749"/>
          </a:xfrm>
        </p:spPr>
        <p:txBody>
          <a:bodyPr>
            <a:normAutofit/>
          </a:bodyPr>
          <a:lstStyle/>
          <a:p>
            <a:pPr algn="r"/>
            <a:r>
              <a:rPr lang="fr-FR" sz="4800"/>
              <a:t>Couturat’s Commitments</a:t>
            </a:r>
          </a:p>
        </p:txBody>
      </p:sp>
      <p:sp>
        <p:nvSpPr>
          <p:cNvPr id="3" name="Espace réservé du contenu 2">
            <a:extLst>
              <a:ext uri="{FF2B5EF4-FFF2-40B4-BE49-F238E27FC236}">
                <a16:creationId xmlns:a16="http://schemas.microsoft.com/office/drawing/2014/main" id="{FE6F95E4-ADED-4668-9AE9-503D245C7939}"/>
              </a:ext>
            </a:extLst>
          </p:cNvPr>
          <p:cNvSpPr>
            <a:spLocks noGrp="1"/>
          </p:cNvSpPr>
          <p:nvPr>
            <p:ph idx="1"/>
          </p:nvPr>
        </p:nvSpPr>
        <p:spPr>
          <a:xfrm>
            <a:off x="6625651" y="685800"/>
            <a:ext cx="4878959" cy="4603750"/>
          </a:xfrm>
        </p:spPr>
        <p:txBody>
          <a:bodyPr>
            <a:normAutofit/>
          </a:bodyPr>
          <a:lstStyle/>
          <a:p>
            <a:r>
              <a:rPr lang="en-US">
                <a:solidFill>
                  <a:schemeClr val="tx1"/>
                </a:solidFill>
              </a:rPr>
              <a:t>For Couturat, logistics was a way of allowing logic to “fusion" with mathematics, and thus to find a place for logic, not at the heart of science, but at the beginning.</a:t>
            </a:r>
          </a:p>
          <a:p>
            <a:r>
              <a:rPr lang="en-US">
                <a:solidFill>
                  <a:schemeClr val="tx1"/>
                </a:solidFill>
              </a:rPr>
              <a:t>For him, it was a way of illuminating the sciences, making them understandable and diffusible</a:t>
            </a:r>
          </a:p>
          <a:p>
            <a:r>
              <a:rPr lang="en-US">
                <a:solidFill>
                  <a:schemeClr val="tx1"/>
                </a:solidFill>
              </a:rPr>
              <a:t>He was never skeptical, always in commitment with this idea</a:t>
            </a:r>
            <a:endParaRPr lang="fr-FR">
              <a:solidFill>
                <a:schemeClr val="tx1"/>
              </a:solidFill>
            </a:endParaRPr>
          </a:p>
        </p:txBody>
      </p:sp>
    </p:spTree>
    <p:extLst>
      <p:ext uri="{BB962C8B-B14F-4D97-AF65-F5344CB8AC3E}">
        <p14:creationId xmlns:p14="http://schemas.microsoft.com/office/powerpoint/2010/main" val="3049639878"/>
      </p:ext>
    </p:extLst>
  </p:cSld>
  <p:clrMapOvr>
    <a:masterClrMapping/>
  </p:clrMapOvr>
</p:sld>
</file>

<file path=ppt/slides/slide38.xml><?xml version="1.0" encoding="utf-8"?>
<p:sld xmlns:a="http://purl.oclc.org/ooxml/drawingml/main" xmlns:r="http://purl.oclc.org/ooxml/officeDocument/relationships" xmlns:p="http://purl.oclc.org/ooxml/presentationml/main">
  <p:cSld>
    <p:bg>
      <p:bgPr>
        <a:gradFill rotWithShape="1">
          <a:gsLst>
            <a:gs pos="10%">
              <a:schemeClr val="bg1">
                <a:tint val="97%"/>
                <a:hueMod val="92%"/>
                <a:satMod val="169%"/>
                <a:lumMod val="164%"/>
              </a:schemeClr>
            </a:gs>
            <a:gs pos="100%">
              <a:schemeClr val="bg1">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98746-45D4-45BA-B467-3785366EE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C0FD71-173E-4AC1-A9F7-7A34DE0C2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3464" cy="6858000"/>
          </a:xfrm>
          <a:prstGeom prst="rect">
            <a:avLst/>
          </a:prstGeom>
          <a:gradFill flip="none" rotWithShape="1">
            <a:gsLst>
              <a:gs pos="0%">
                <a:schemeClr val="accent4">
                  <a:lumMod val="67%"/>
                </a:schemeClr>
              </a:gs>
              <a:gs pos="48%">
                <a:schemeClr val="accent4">
                  <a:lumMod val="97%"/>
                  <a:lumOff val="3%"/>
                </a:schemeClr>
              </a:gs>
              <a:gs pos="100%">
                <a:schemeClr val="accent4">
                  <a:lumMod val="60%"/>
                  <a:lumOff val="40%"/>
                </a:schemeClr>
              </a:gs>
            </a:gsLst>
            <a:lin ang="16200000" scaled="1"/>
            <a:tileRect/>
          </a:gradFill>
          <a:ln>
            <a:noFill/>
          </a:ln>
          <a:effectLst>
            <a:innerShdw blurRad="57150" dist="38100">
              <a:prstClr val="black">
                <a:alpha val="70%"/>
              </a:prstClr>
            </a:innerShdw>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0A77D4F-AF9F-48AD-B892-0F31C2361432}"/>
              </a:ext>
            </a:extLst>
          </p:cNvPr>
          <p:cNvSpPr>
            <a:spLocks noGrp="1"/>
          </p:cNvSpPr>
          <p:nvPr>
            <p:ph type="title"/>
          </p:nvPr>
        </p:nvSpPr>
        <p:spPr>
          <a:xfrm>
            <a:off x="557784" y="1536192"/>
            <a:ext cx="3652266" cy="4042283"/>
          </a:xfrm>
        </p:spPr>
        <p:txBody>
          <a:bodyPr anchor="t">
            <a:normAutofit/>
          </a:bodyPr>
          <a:lstStyle/>
          <a:p>
            <a:r>
              <a:rPr lang="fr-FR" sz="3200">
                <a:solidFill>
                  <a:srgbClr val="FFFFFF"/>
                </a:solidFill>
              </a:rPr>
              <a:t>7) The struggle between Logic and algebra of Logic</a:t>
            </a:r>
          </a:p>
        </p:txBody>
      </p:sp>
      <p:sp>
        <p:nvSpPr>
          <p:cNvPr id="3" name="Espace réservé du contenu 2">
            <a:extLst>
              <a:ext uri="{FF2B5EF4-FFF2-40B4-BE49-F238E27FC236}">
                <a16:creationId xmlns:a16="http://schemas.microsoft.com/office/drawing/2014/main" id="{17633B3D-BA17-4901-AB51-AD4C5C8B849C}"/>
              </a:ext>
            </a:extLst>
          </p:cNvPr>
          <p:cNvSpPr>
            <a:spLocks noGrp="1"/>
          </p:cNvSpPr>
          <p:nvPr>
            <p:ph idx="1"/>
          </p:nvPr>
        </p:nvSpPr>
        <p:spPr>
          <a:xfrm>
            <a:off x="5251862" y="1536192"/>
            <a:ext cx="6252750" cy="4042283"/>
          </a:xfrm>
        </p:spPr>
        <p:txBody>
          <a:bodyPr anchor="t">
            <a:normAutofit/>
          </a:bodyPr>
          <a:lstStyle/>
          <a:p>
            <a:r>
              <a:rPr kumimoji="1" lang="en-US" altLang="fr-FR" sz="1800" dirty="0">
                <a:solidFill>
                  <a:schemeClr val="tx1"/>
                </a:solidFill>
              </a:rPr>
              <a:t> He reads logic in algebra, "... having learned logic in </a:t>
            </a:r>
            <a:r>
              <a:rPr kumimoji="1" lang="en-US" altLang="fr-FR" sz="1800" dirty="0" err="1">
                <a:solidFill>
                  <a:schemeClr val="tx1"/>
                </a:solidFill>
              </a:rPr>
              <a:t>Schröder</a:t>
            </a:r>
            <a:r>
              <a:rPr kumimoji="1" lang="en-US" altLang="fr-FR" sz="1800" dirty="0">
                <a:solidFill>
                  <a:schemeClr val="tx1"/>
                </a:solidFill>
              </a:rPr>
              <a:t>" (C 6.11.03)</a:t>
            </a:r>
          </a:p>
          <a:p>
            <a:r>
              <a:rPr kumimoji="1" lang="en-US" altLang="fr-FR" sz="1800" dirty="0">
                <a:solidFill>
                  <a:schemeClr val="tx1"/>
                </a:solidFill>
              </a:rPr>
              <a:t> He shows great distrust of symbolism (</a:t>
            </a:r>
            <a:r>
              <a:rPr kumimoji="1" lang="en-US" altLang="fr-FR" sz="1800" dirty="0" err="1">
                <a:solidFill>
                  <a:schemeClr val="tx1"/>
                </a:solidFill>
              </a:rPr>
              <a:t>Frege</a:t>
            </a:r>
            <a:r>
              <a:rPr kumimoji="1" lang="en-US" altLang="fr-FR" sz="1800" dirty="0">
                <a:solidFill>
                  <a:schemeClr val="tx1"/>
                </a:solidFill>
              </a:rPr>
              <a:t>: "an invincible repugnance for his symbolism" (C 11.02.04) - </a:t>
            </a:r>
            <a:r>
              <a:rPr kumimoji="1" lang="en-US" altLang="fr-FR" sz="1800" dirty="0" err="1">
                <a:solidFill>
                  <a:schemeClr val="tx1"/>
                </a:solidFill>
              </a:rPr>
              <a:t>Peano</a:t>
            </a:r>
            <a:r>
              <a:rPr kumimoji="1" lang="en-US" altLang="fr-FR" sz="1800" dirty="0">
                <a:solidFill>
                  <a:schemeClr val="tx1"/>
                </a:solidFill>
              </a:rPr>
              <a:t>: "I do not taste his symbolism" (C 01.10.1900 and C 3.01.01)</a:t>
            </a:r>
          </a:p>
          <a:p>
            <a:r>
              <a:rPr kumimoji="1" lang="en-US" sz="1800" dirty="0">
                <a:solidFill>
                  <a:schemeClr val="tx1"/>
                </a:solidFill>
              </a:rPr>
              <a:t>He prefers Algebra of Logic who is for him set theory put into algorithms. He prefer equivalences and equations as implications </a:t>
            </a:r>
          </a:p>
          <a:p>
            <a:r>
              <a:rPr lang="en-US" sz="1800" dirty="0">
                <a:solidFill>
                  <a:schemeClr val="tx1"/>
                </a:solidFill>
              </a:rPr>
              <a:t>This choice was compatible with his strictly extensional point of view</a:t>
            </a:r>
            <a:endParaRPr lang="fr-FR" sz="1800" dirty="0">
              <a:solidFill>
                <a:schemeClr val="tx1"/>
              </a:solidFill>
            </a:endParaRPr>
          </a:p>
        </p:txBody>
      </p:sp>
    </p:spTree>
    <p:extLst>
      <p:ext uri="{BB962C8B-B14F-4D97-AF65-F5344CB8AC3E}">
        <p14:creationId xmlns:p14="http://schemas.microsoft.com/office/powerpoint/2010/main" val="3550718567"/>
      </p:ext>
    </p:extLst>
  </p:cSld>
  <p:clrMapOvr>
    <a:masterClrMapping/>
  </p:clrMapOvr>
</p:sld>
</file>

<file path=ppt/slides/slide39.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8D40C9-8684-4674-8964-B023097B2A90}"/>
              </a:ext>
            </a:extLst>
          </p:cNvPr>
          <p:cNvSpPr>
            <a:spLocks noGrp="1"/>
          </p:cNvSpPr>
          <p:nvPr>
            <p:ph type="title"/>
          </p:nvPr>
        </p:nvSpPr>
        <p:spPr>
          <a:xfrm>
            <a:off x="640290" y="685800"/>
            <a:ext cx="4818656" cy="4603749"/>
          </a:xfrm>
        </p:spPr>
        <p:txBody>
          <a:bodyPr>
            <a:normAutofit/>
          </a:bodyPr>
          <a:lstStyle/>
          <a:p>
            <a:pPr algn="r"/>
            <a:r>
              <a:rPr lang="fr-FR" sz="5200"/>
              <a:t>Couturat abandons Russell's logic</a:t>
            </a:r>
          </a:p>
        </p:txBody>
      </p:sp>
      <p:sp>
        <p:nvSpPr>
          <p:cNvPr id="3" name="Espace réservé du contenu 2">
            <a:extLst>
              <a:ext uri="{FF2B5EF4-FFF2-40B4-BE49-F238E27FC236}">
                <a16:creationId xmlns:a16="http://schemas.microsoft.com/office/drawing/2014/main" id="{478B86BC-3D39-4A15-9AA6-84265D736262}"/>
              </a:ext>
            </a:extLst>
          </p:cNvPr>
          <p:cNvSpPr>
            <a:spLocks noGrp="1"/>
          </p:cNvSpPr>
          <p:nvPr>
            <p:ph idx="1"/>
          </p:nvPr>
        </p:nvSpPr>
        <p:spPr>
          <a:xfrm>
            <a:off x="6625651" y="685800"/>
            <a:ext cx="4878959" cy="4603750"/>
          </a:xfrm>
        </p:spPr>
        <p:txBody>
          <a:bodyPr>
            <a:normAutofit/>
          </a:bodyPr>
          <a:lstStyle/>
          <a:p>
            <a:r>
              <a:rPr lang="en-US">
                <a:solidFill>
                  <a:schemeClr val="tx1"/>
                </a:solidFill>
              </a:rPr>
              <a:t>When he gives up Russell, he returns to the algebra of logic in his last publication: “The Principles of Logic”, in: </a:t>
            </a:r>
            <a:r>
              <a:rPr lang="en-US" i="1">
                <a:solidFill>
                  <a:schemeClr val="tx1"/>
                </a:solidFill>
              </a:rPr>
              <a:t>Encyclopedia of the Philosophical Sciences</a:t>
            </a:r>
            <a:r>
              <a:rPr lang="en-US">
                <a:solidFill>
                  <a:schemeClr val="tx1"/>
                </a:solidFill>
              </a:rPr>
              <a:t>, Macmillan , London, 136-198.</a:t>
            </a:r>
          </a:p>
          <a:p>
            <a:r>
              <a:rPr lang="en-US">
                <a:solidFill>
                  <a:schemeClr val="tx1"/>
                </a:solidFill>
              </a:rPr>
              <a:t>At the same time, he said to Russell about </a:t>
            </a:r>
            <a:r>
              <a:rPr lang="en-US" i="1">
                <a:solidFill>
                  <a:schemeClr val="tx1"/>
                </a:solidFill>
              </a:rPr>
              <a:t>Principia Mathematica </a:t>
            </a:r>
            <a:r>
              <a:rPr lang="en-US">
                <a:solidFill>
                  <a:schemeClr val="tx1"/>
                </a:solidFill>
              </a:rPr>
              <a:t>vol. 2:</a:t>
            </a:r>
          </a:p>
          <a:p>
            <a:r>
              <a:rPr lang="en-US">
                <a:solidFill>
                  <a:schemeClr val="tx1"/>
                </a:solidFill>
              </a:rPr>
              <a:t>“Men are not angels, far from it. And I'm afraid you only work for angels” (C 20/03/1912)</a:t>
            </a:r>
          </a:p>
          <a:p>
            <a:endParaRPr lang="fr-FR">
              <a:solidFill>
                <a:schemeClr val="tx1"/>
              </a:solidFill>
            </a:endParaRPr>
          </a:p>
        </p:txBody>
      </p:sp>
    </p:spTree>
    <p:extLst>
      <p:ext uri="{BB962C8B-B14F-4D97-AF65-F5344CB8AC3E}">
        <p14:creationId xmlns:p14="http://schemas.microsoft.com/office/powerpoint/2010/main" val="147245404"/>
      </p:ext>
    </p:extLst>
  </p:cSld>
  <p:clrMapOvr>
    <a:masterClrMapping/>
  </p:clrMapOvr>
</p:sld>
</file>

<file path=ppt/slides/slide4.xml><?xml version="1.0" encoding="utf-8"?>
<p:sld xmlns:a="http://purl.oclc.org/ooxml/drawingml/main" xmlns:r="http://purl.oclc.org/ooxml/officeDocument/relationships" xmlns:p="http://purl.oclc.org/ooxml/presentationml/main">
  <p:cSld>
    <p:bg>
      <p:bgPr>
        <a:gradFill rotWithShape="1">
          <a:gsLst>
            <a:gs pos="10%">
              <a:schemeClr val="bg1">
                <a:tint val="97%"/>
                <a:hueMod val="92%"/>
                <a:satMod val="169%"/>
                <a:lumMod val="164%"/>
              </a:schemeClr>
            </a:gs>
            <a:gs pos="100%">
              <a:schemeClr val="bg1">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grpSp>
      <p:sp>
        <p:nvSpPr>
          <p:cNvPr id="2" name="Titre 1">
            <a:extLst>
              <a:ext uri="{FF2B5EF4-FFF2-40B4-BE49-F238E27FC236}">
                <a16:creationId xmlns:a16="http://schemas.microsoft.com/office/drawing/2014/main" id="{0EA42DC4-0344-40C8-97A5-88566693DA45}"/>
              </a:ext>
            </a:extLst>
          </p:cNvPr>
          <p:cNvSpPr>
            <a:spLocks noGrp="1"/>
          </p:cNvSpPr>
          <p:nvPr>
            <p:ph type="title"/>
          </p:nvPr>
        </p:nvSpPr>
        <p:spPr>
          <a:xfrm>
            <a:off x="684212" y="485244"/>
            <a:ext cx="8534400" cy="1507067"/>
          </a:xfrm>
        </p:spPr>
        <p:txBody>
          <a:bodyPr>
            <a:normAutofit/>
          </a:bodyPr>
          <a:lstStyle/>
          <a:p>
            <a:r>
              <a:rPr lang="fr-FR" dirty="0"/>
              <a:t>Plan of the talk</a:t>
            </a:r>
          </a:p>
        </p:txBody>
      </p:sp>
      <p:sp>
        <p:nvSpPr>
          <p:cNvPr id="3" name="Espace réservé du contenu 2">
            <a:extLst>
              <a:ext uri="{FF2B5EF4-FFF2-40B4-BE49-F238E27FC236}">
                <a16:creationId xmlns:a16="http://schemas.microsoft.com/office/drawing/2014/main" id="{9584EAD9-1769-4B14-B0A3-EEAD10ADE7A0}"/>
              </a:ext>
            </a:extLst>
          </p:cNvPr>
          <p:cNvSpPr>
            <a:spLocks noGrp="1"/>
          </p:cNvSpPr>
          <p:nvPr>
            <p:ph idx="1"/>
          </p:nvPr>
        </p:nvSpPr>
        <p:spPr>
          <a:xfrm>
            <a:off x="684212" y="2068511"/>
            <a:ext cx="8534400" cy="3615267"/>
          </a:xfrm>
        </p:spPr>
        <p:txBody>
          <a:bodyPr>
            <a:normAutofit/>
          </a:bodyPr>
          <a:lstStyle/>
          <a:p>
            <a:pPr>
              <a:lnSpc>
                <a:spcPct val="90%"/>
              </a:lnSpc>
            </a:pPr>
            <a:r>
              <a:rPr lang="fr-FR" dirty="0">
                <a:solidFill>
                  <a:schemeClr val="tx1"/>
                </a:solidFill>
              </a:rPr>
              <a:t>1) The </a:t>
            </a:r>
            <a:r>
              <a:rPr lang="fr-FR" dirty="0" err="1">
                <a:solidFill>
                  <a:schemeClr val="tx1"/>
                </a:solidFill>
              </a:rPr>
              <a:t>rationalism</a:t>
            </a:r>
            <a:r>
              <a:rPr lang="fr-FR" dirty="0">
                <a:solidFill>
                  <a:schemeClr val="tx1"/>
                </a:solidFill>
              </a:rPr>
              <a:t> of Couturat</a:t>
            </a:r>
          </a:p>
          <a:p>
            <a:pPr>
              <a:lnSpc>
                <a:spcPct val="90%"/>
              </a:lnSpc>
            </a:pPr>
            <a:r>
              <a:rPr lang="fr-FR" dirty="0">
                <a:solidFill>
                  <a:schemeClr val="tx1"/>
                </a:solidFill>
              </a:rPr>
              <a:t>2)</a:t>
            </a:r>
            <a:r>
              <a:rPr lang="en-US" dirty="0">
                <a:solidFill>
                  <a:schemeClr val="tx1"/>
                </a:solidFill>
              </a:rPr>
              <a:t> Principles for choosing a good philosophy and its exclusions</a:t>
            </a:r>
          </a:p>
          <a:p>
            <a:pPr>
              <a:lnSpc>
                <a:spcPct val="90%"/>
              </a:lnSpc>
            </a:pPr>
            <a:r>
              <a:rPr lang="en-US" dirty="0">
                <a:solidFill>
                  <a:schemeClr val="tx1"/>
                </a:solidFill>
              </a:rPr>
              <a:t>3) First approach of Logic, between philosophy and science</a:t>
            </a:r>
          </a:p>
          <a:p>
            <a:pPr>
              <a:lnSpc>
                <a:spcPct val="90%"/>
              </a:lnSpc>
            </a:pPr>
            <a:r>
              <a:rPr lang="en-US" dirty="0">
                <a:solidFill>
                  <a:schemeClr val="tx1"/>
                </a:solidFill>
              </a:rPr>
              <a:t>4) Position of the Logic, </a:t>
            </a:r>
            <a:r>
              <a:rPr lang="en-US" dirty="0" err="1">
                <a:solidFill>
                  <a:schemeClr val="tx1"/>
                </a:solidFill>
              </a:rPr>
              <a:t>Couturat</a:t>
            </a:r>
            <a:r>
              <a:rPr lang="en-US" dirty="0">
                <a:solidFill>
                  <a:schemeClr val="tx1"/>
                </a:solidFill>
              </a:rPr>
              <a:t> reading Leibniz</a:t>
            </a:r>
          </a:p>
          <a:p>
            <a:pPr>
              <a:lnSpc>
                <a:spcPct val="90%"/>
              </a:lnSpc>
            </a:pPr>
            <a:r>
              <a:rPr lang="en-US" dirty="0">
                <a:solidFill>
                  <a:schemeClr val="tx1"/>
                </a:solidFill>
              </a:rPr>
              <a:t>5) Position of the Logic, </a:t>
            </a:r>
            <a:r>
              <a:rPr lang="en-US" dirty="0" err="1">
                <a:solidFill>
                  <a:schemeClr val="tx1"/>
                </a:solidFill>
              </a:rPr>
              <a:t>Couturats</a:t>
            </a:r>
            <a:r>
              <a:rPr lang="en-US" dirty="0">
                <a:solidFill>
                  <a:schemeClr val="tx1"/>
                </a:solidFill>
              </a:rPr>
              <a:t> reading Russell</a:t>
            </a:r>
          </a:p>
          <a:p>
            <a:pPr>
              <a:lnSpc>
                <a:spcPct val="90%"/>
              </a:lnSpc>
            </a:pPr>
            <a:r>
              <a:rPr lang="en-US" dirty="0">
                <a:solidFill>
                  <a:schemeClr val="tx1"/>
                </a:solidFill>
              </a:rPr>
              <a:t>6) The meaning of “logicism” between logic and mathematics</a:t>
            </a:r>
          </a:p>
          <a:p>
            <a:pPr>
              <a:lnSpc>
                <a:spcPct val="90%"/>
              </a:lnSpc>
            </a:pPr>
            <a:r>
              <a:rPr lang="en-US" dirty="0">
                <a:solidFill>
                  <a:schemeClr val="tx1"/>
                </a:solidFill>
              </a:rPr>
              <a:t>7) The struggle between Logic and algebra of logic</a:t>
            </a:r>
          </a:p>
          <a:p>
            <a:pPr>
              <a:lnSpc>
                <a:spcPct val="90%"/>
              </a:lnSpc>
            </a:pPr>
            <a:r>
              <a:rPr lang="en-US" dirty="0">
                <a:solidFill>
                  <a:schemeClr val="tx1"/>
                </a:solidFill>
              </a:rPr>
              <a:t>8) Conclusion: the heart of the problem: the lack of degrees of liberty in the relationship between philosophy and science</a:t>
            </a:r>
            <a:endParaRPr lang="fr-FR" dirty="0">
              <a:solidFill>
                <a:schemeClr val="tx1"/>
              </a:solidFill>
            </a:endParaRPr>
          </a:p>
        </p:txBody>
      </p:sp>
    </p:spTree>
    <p:extLst>
      <p:ext uri="{BB962C8B-B14F-4D97-AF65-F5344CB8AC3E}">
        <p14:creationId xmlns:p14="http://schemas.microsoft.com/office/powerpoint/2010/main" val="150069813"/>
      </p:ext>
    </p:extLst>
  </p:cSld>
  <p:clrMapOvr>
    <a:masterClrMapping/>
  </p:clrMapOvr>
</p:sld>
</file>

<file path=ppt/slides/slide40.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D4AA226-A913-4A24-84FE-054841CB970C}"/>
              </a:ext>
            </a:extLst>
          </p:cNvPr>
          <p:cNvSpPr>
            <a:spLocks noGrp="1"/>
          </p:cNvSpPr>
          <p:nvPr>
            <p:ph type="title"/>
          </p:nvPr>
        </p:nvSpPr>
        <p:spPr>
          <a:xfrm>
            <a:off x="640290" y="685800"/>
            <a:ext cx="4818656" cy="4603749"/>
          </a:xfrm>
        </p:spPr>
        <p:txBody>
          <a:bodyPr>
            <a:normAutofit/>
          </a:bodyPr>
          <a:lstStyle/>
          <a:p>
            <a:pPr algn="r"/>
            <a:r>
              <a:rPr lang="fr-FR" sz="5200"/>
              <a:t>8) Conclusion: the heart of the problem</a:t>
            </a:r>
          </a:p>
        </p:txBody>
      </p:sp>
      <p:sp>
        <p:nvSpPr>
          <p:cNvPr id="3" name="Espace réservé du contenu 2">
            <a:extLst>
              <a:ext uri="{FF2B5EF4-FFF2-40B4-BE49-F238E27FC236}">
                <a16:creationId xmlns:a16="http://schemas.microsoft.com/office/drawing/2014/main" id="{4FE28326-4AEC-47A9-97A8-8ABCD082895C}"/>
              </a:ext>
            </a:extLst>
          </p:cNvPr>
          <p:cNvSpPr>
            <a:spLocks noGrp="1"/>
          </p:cNvSpPr>
          <p:nvPr>
            <p:ph idx="1"/>
          </p:nvPr>
        </p:nvSpPr>
        <p:spPr>
          <a:xfrm>
            <a:off x="6625651" y="685800"/>
            <a:ext cx="4878959" cy="4603750"/>
          </a:xfrm>
        </p:spPr>
        <p:txBody>
          <a:bodyPr>
            <a:normAutofit/>
          </a:bodyPr>
          <a:lstStyle/>
          <a:p>
            <a:pPr marL="0" indent="0">
              <a:lnSpc>
                <a:spcPct val="90%"/>
              </a:lnSpc>
              <a:buNone/>
            </a:pPr>
            <a:r>
              <a:rPr lang="en-US" sz="1700" dirty="0" err="1">
                <a:solidFill>
                  <a:schemeClr val="tx1"/>
                </a:solidFill>
              </a:rPr>
              <a:t>Couturat</a:t>
            </a:r>
            <a:r>
              <a:rPr lang="en-US" sz="1700" dirty="0">
                <a:solidFill>
                  <a:schemeClr val="tx1"/>
                </a:solidFill>
              </a:rPr>
              <a:t> hesitates as to the place of logic. Does it bet from the suite of scientific disciplines? Is it at the beginning? in the heart? Is it a discipline? A </a:t>
            </a:r>
            <a:r>
              <a:rPr lang="en-US" sz="1700" i="1" dirty="0">
                <a:solidFill>
                  <a:schemeClr val="tx1"/>
                </a:solidFill>
              </a:rPr>
              <a:t>habitus</a:t>
            </a:r>
            <a:r>
              <a:rPr lang="en-US" sz="1700" dirty="0">
                <a:solidFill>
                  <a:schemeClr val="tx1"/>
                </a:solidFill>
              </a:rPr>
              <a:t> rather than an knowledge?</a:t>
            </a:r>
          </a:p>
          <a:p>
            <a:pPr marL="0" indent="0">
              <a:lnSpc>
                <a:spcPct val="90%"/>
              </a:lnSpc>
              <a:buNone/>
            </a:pPr>
            <a:r>
              <a:rPr lang="en-US" sz="1700" dirty="0">
                <a:solidFill>
                  <a:schemeClr val="tx1"/>
                </a:solidFill>
              </a:rPr>
              <a:t>This is a normal problem concerning logic, at least before its institution as "mathematical logic" as we know it.</a:t>
            </a:r>
          </a:p>
          <a:p>
            <a:pPr marL="0" indent="0">
              <a:lnSpc>
                <a:spcPct val="90%"/>
              </a:lnSpc>
              <a:buNone/>
            </a:pPr>
            <a:r>
              <a:rPr lang="en-US" sz="1700" dirty="0">
                <a:solidFill>
                  <a:schemeClr val="tx1"/>
                </a:solidFill>
              </a:rPr>
              <a:t>But it is also a problem related to the philosophy of </a:t>
            </a:r>
            <a:r>
              <a:rPr lang="en-US" sz="1700" dirty="0" err="1">
                <a:solidFill>
                  <a:schemeClr val="tx1"/>
                </a:solidFill>
              </a:rPr>
              <a:t>Couturat</a:t>
            </a:r>
            <a:r>
              <a:rPr lang="en-US" sz="1700" dirty="0">
                <a:solidFill>
                  <a:schemeClr val="tx1"/>
                </a:solidFill>
              </a:rPr>
              <a:t>, which left little degrees of liberty between philosophy and science which must correspond each other</a:t>
            </a:r>
          </a:p>
          <a:p>
            <a:pPr marL="0" indent="0">
              <a:lnSpc>
                <a:spcPct val="90%"/>
              </a:lnSpc>
              <a:buNone/>
            </a:pPr>
            <a:r>
              <a:rPr lang="en-US" sz="1700" dirty="0">
                <a:solidFill>
                  <a:schemeClr val="tx1"/>
                </a:solidFill>
              </a:rPr>
              <a:t>It was much more convenient for him to see the elementary set theory in the algebra of logic, despite his commitment to "the principles of mathematics" (1905)</a:t>
            </a:r>
            <a:endParaRPr lang="fr-FR" sz="1700" dirty="0">
              <a:solidFill>
                <a:schemeClr val="tx1"/>
              </a:solidFill>
            </a:endParaRPr>
          </a:p>
        </p:txBody>
      </p:sp>
    </p:spTree>
    <p:extLst>
      <p:ext uri="{BB962C8B-B14F-4D97-AF65-F5344CB8AC3E}">
        <p14:creationId xmlns:p14="http://schemas.microsoft.com/office/powerpoint/2010/main" val="229881186"/>
      </p:ext>
    </p:extLst>
  </p:cSld>
  <p:clrMapOvr>
    <a:masterClrMapping/>
  </p:clrMapOvr>
</p:sld>
</file>

<file path=ppt/slides/slide4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BE5763-6B80-477B-A5D2-FE1ECF5F3E26}"/>
              </a:ext>
            </a:extLst>
          </p:cNvPr>
          <p:cNvSpPr>
            <a:spLocks noGrp="1"/>
          </p:cNvSpPr>
          <p:nvPr>
            <p:ph type="title"/>
          </p:nvPr>
        </p:nvSpPr>
        <p:spPr/>
        <p:txBody>
          <a:bodyPr/>
          <a:lstStyle/>
          <a:p>
            <a:r>
              <a:rPr lang="en-US" dirty="0"/>
              <a:t>The commitments without concessions of </a:t>
            </a:r>
            <a:r>
              <a:rPr lang="en-US" dirty="0" err="1"/>
              <a:t>Couturat</a:t>
            </a:r>
            <a:endParaRPr lang="fr-FR" dirty="0"/>
          </a:p>
        </p:txBody>
      </p:sp>
      <p:sp>
        <p:nvSpPr>
          <p:cNvPr id="3" name="Espace réservé du contenu 2">
            <a:extLst>
              <a:ext uri="{FF2B5EF4-FFF2-40B4-BE49-F238E27FC236}">
                <a16:creationId xmlns:a16="http://schemas.microsoft.com/office/drawing/2014/main" id="{539A6A62-7F3E-4DBC-AB4F-7432853CDDB4}"/>
              </a:ext>
            </a:extLst>
          </p:cNvPr>
          <p:cNvSpPr>
            <a:spLocks noGrp="1"/>
          </p:cNvSpPr>
          <p:nvPr>
            <p:ph idx="1"/>
          </p:nvPr>
        </p:nvSpPr>
        <p:spPr/>
        <p:txBody>
          <a:bodyPr/>
          <a:lstStyle/>
          <a:p>
            <a:r>
              <a:rPr lang="en-US" dirty="0" err="1"/>
              <a:t>Couturat</a:t>
            </a:r>
            <a:r>
              <a:rPr lang="en-US" dirty="0"/>
              <a:t> died at 46 years old. The end of his life was sad. He was disappointed at the reception of his book on Leibniz as a history of philosophy, when he thought it would support for modern ideas in science. He founded an international language, the IDO, and quarreled with </a:t>
            </a:r>
            <a:r>
              <a:rPr lang="en-US" dirty="0" err="1"/>
              <a:t>Peano</a:t>
            </a:r>
            <a:r>
              <a:rPr lang="en-US" dirty="0"/>
              <a:t> and with many other (see Claude </a:t>
            </a:r>
            <a:r>
              <a:rPr lang="en-US" dirty="0" err="1"/>
              <a:t>Gacon</a:t>
            </a:r>
            <a:r>
              <a:rPr lang="en-US" dirty="0"/>
              <a:t> and Ubaldo </a:t>
            </a:r>
            <a:r>
              <a:rPr lang="en-US" dirty="0" err="1"/>
              <a:t>Sanzo</a:t>
            </a:r>
            <a:r>
              <a:rPr lang="en-US" dirty="0"/>
              <a:t>)</a:t>
            </a:r>
          </a:p>
          <a:p>
            <a:r>
              <a:rPr lang="en-US" dirty="0"/>
              <a:t>The end of his life is a succession of abandonments and breaks, as his commitment to the Delegation for an International Language was uncompromising</a:t>
            </a:r>
            <a:endParaRPr lang="fr-FR" dirty="0"/>
          </a:p>
        </p:txBody>
      </p:sp>
    </p:spTree>
    <p:extLst>
      <p:ext uri="{BB962C8B-B14F-4D97-AF65-F5344CB8AC3E}">
        <p14:creationId xmlns:p14="http://schemas.microsoft.com/office/powerpoint/2010/main" val="364236986"/>
      </p:ext>
    </p:extLst>
  </p:cSld>
  <p:clrMapOvr>
    <a:masterClrMapping/>
  </p:clrMapOvr>
</p:sld>
</file>

<file path=ppt/slides/slide42.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7" name="Straight Connector 46">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3" name="Rectangle 52">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77658"/>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Espace réservé du contenu 8" descr="Une image contenant texte&#10;&#10;Description générée avec un niveau de confiance très élevé">
            <a:extLst>
              <a:ext uri="{FF2B5EF4-FFF2-40B4-BE49-F238E27FC236}">
                <a16:creationId xmlns:a16="http://schemas.microsoft.com/office/drawing/2014/main" id="{47B791AD-6579-4AD8-82EA-F2E70FEC6DA4}"/>
              </a:ext>
            </a:extLst>
          </p:cNvPr>
          <p:cNvPicPr>
            <a:picLocks noGrp="1" noChangeAspect="1"/>
          </p:cNvPicPr>
          <p:nvPr>
            <p:ph idx="1"/>
          </p:nvPr>
        </p:nvPicPr>
        <p:blipFill>
          <a:blip r:embed="rId2"/>
          <a:stretch>
            <a:fillRect/>
          </a:stretch>
        </p:blipFill>
        <p:spPr>
          <a:xfrm rot="10800000">
            <a:off x="4076489" y="643467"/>
            <a:ext cx="4039022" cy="5571066"/>
          </a:xfrm>
          <a:prstGeom prst="rect">
            <a:avLst/>
          </a:prstGeom>
        </p:spPr>
      </p:pic>
    </p:spTree>
    <p:extLst>
      <p:ext uri="{BB962C8B-B14F-4D97-AF65-F5344CB8AC3E}">
        <p14:creationId xmlns:p14="http://schemas.microsoft.com/office/powerpoint/2010/main" val="3553019577"/>
      </p:ext>
    </p:extLst>
  </p:cSld>
  <p:clrMapOvr>
    <a:masterClrMapping/>
  </p:clrMapOvr>
</p:sld>
</file>

<file path=ppt/slides/slide43.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ED2D7C63-562A-41C7-892E-0C73F5D5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panier, conteneur, intérieur&#10;&#10;Description générée avec un niveau de confiance très élevé">
            <a:extLst>
              <a:ext uri="{FF2B5EF4-FFF2-40B4-BE49-F238E27FC236}">
                <a16:creationId xmlns:a16="http://schemas.microsoft.com/office/drawing/2014/main" id="{222F9F41-ABF9-4E9A-8C80-B17F59129B98}"/>
              </a:ext>
            </a:extLst>
          </p:cNvPr>
          <p:cNvPicPr>
            <a:picLocks noGrp="1" noChangeAspect="1"/>
          </p:cNvPicPr>
          <p:nvPr>
            <p:ph idx="1"/>
          </p:nvPr>
        </p:nvPicPr>
        <p:blipFill rotWithShape="1">
          <a:blip r:embed="rId2"/>
          <a:srcRect b="9.793%"/>
          <a:stretch/>
        </p:blipFill>
        <p:spPr>
          <a:xfrm rot="5400000">
            <a:off x="-1109133" y="1109133"/>
            <a:ext cx="6858000" cy="4639733"/>
          </a:xfrm>
          <a:prstGeom prst="rect">
            <a:avLst/>
          </a:prstGeom>
          <a:effectLst>
            <a:innerShdw blurRad="57150" dist="38100" dir="14460000">
              <a:prstClr val="black">
                <a:alpha val="70%"/>
              </a:prstClr>
            </a:innerShdw>
          </a:effectLst>
        </p:spPr>
      </p:pic>
      <p:grpSp>
        <p:nvGrpSpPr>
          <p:cNvPr id="22" name="Group 21">
            <a:extLst>
              <a:ext uri="{FF2B5EF4-FFF2-40B4-BE49-F238E27FC236}">
                <a16:creationId xmlns:a16="http://schemas.microsoft.com/office/drawing/2014/main" id="{6DF25E23-BE15-4E36-A700-59F0CE8C54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2CE9353A-F333-4305-BED0-D126D75F5D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5D1D327-6D34-4AB1-BBCB-FFD18B927B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3D4CCB5-F27F-4868-B1D4-55D8654F07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5F00F96-8833-4C32-AD31-05286BC800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22EE3D4-FE2C-4B01-BC8C-3CE2C6CC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re 1">
            <a:extLst>
              <a:ext uri="{FF2B5EF4-FFF2-40B4-BE49-F238E27FC236}">
                <a16:creationId xmlns:a16="http://schemas.microsoft.com/office/drawing/2014/main" id="{FD39876C-40F3-4B32-AC0A-711D7CAF478A}"/>
              </a:ext>
            </a:extLst>
          </p:cNvPr>
          <p:cNvSpPr>
            <a:spLocks noGrp="1"/>
          </p:cNvSpPr>
          <p:nvPr>
            <p:ph type="title"/>
          </p:nvPr>
        </p:nvSpPr>
        <p:spPr>
          <a:xfrm>
            <a:off x="5116738" y="685799"/>
            <a:ext cx="6159273" cy="2971801"/>
          </a:xfrm>
        </p:spPr>
        <p:txBody>
          <a:bodyPr vert="horz" lIns="91440" tIns="45720" rIns="91440" bIns="45720" rtlCol="0" anchor="b">
            <a:normAutofit/>
          </a:bodyPr>
          <a:lstStyle/>
          <a:p>
            <a:r>
              <a:rPr lang="en-US" sz="4800"/>
              <a:t>Thank you very much for your attention</a:t>
            </a:r>
          </a:p>
        </p:txBody>
      </p:sp>
    </p:spTree>
    <p:extLst>
      <p:ext uri="{BB962C8B-B14F-4D97-AF65-F5344CB8AC3E}">
        <p14:creationId xmlns:p14="http://schemas.microsoft.com/office/powerpoint/2010/main" val="4293236937"/>
      </p:ext>
    </p:extLst>
  </p:cSld>
  <p:clrMapOvr>
    <a:masterClrMapping/>
  </p:clrMapOvr>
</p:sld>
</file>

<file path=ppt/slides/slide5.xml><?xml version="1.0" encoding="utf-8"?>
<p:sld xmlns:a="http://purl.oclc.org/ooxml/drawingml/main" xmlns:r="http://purl.oclc.org/ooxml/officeDocument/relationships" xmlns:p="http://purl.oclc.org/ooxml/presentationml/main">
  <p:cSld>
    <p:bg>
      <p:bgPr>
        <a:gradFill rotWithShape="1">
          <a:gsLst>
            <a:gs pos="10%">
              <a:schemeClr val="bg1">
                <a:tint val="97%"/>
                <a:hueMod val="92%"/>
                <a:satMod val="169%"/>
                <a:lumMod val="164%"/>
              </a:schemeClr>
            </a:gs>
            <a:gs pos="100%">
              <a:schemeClr val="bg1">
                <a:shade val="96%"/>
                <a:satMod val="120%"/>
                <a:lumMod val="9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97986E7-0E3C-4F64-886E-935DDCB83A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73033" y="1420238"/>
            <a:ext cx="4415786" cy="4751961"/>
            <a:chOff x="9206969" y="2963333"/>
            <a:chExt cx="2981858" cy="3208867"/>
          </a:xfrm>
        </p:grpSpPr>
        <p:cxnSp>
          <p:nvCxnSpPr>
            <p:cNvPr id="21" name="Straight Connector 20">
              <a:extLst>
                <a:ext uri="{FF2B5EF4-FFF2-40B4-BE49-F238E27FC236}">
                  <a16:creationId xmlns:a16="http://schemas.microsoft.com/office/drawing/2014/main" id="{B903D17F-F79E-40E5-9563-A1CFFCC06A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A5D5775-627F-4588-82B3-905EDF2313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D7F2A20-5DE4-4BC0-91EA-5FFE33A4D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D536BA0-56C7-429C-B41E-B5724F0CD4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F15726F-71BE-4007-B9B6-0A1AA0D520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
                  <a:alpha val="80%"/>
                </a:schemeClr>
              </a:solidFill>
            </a:ln>
          </p:spPr>
          <p:style>
            <a:lnRef idx="2">
              <a:schemeClr val="accent1"/>
            </a:lnRef>
            <a:fillRef idx="0">
              <a:schemeClr val="accent1"/>
            </a:fillRef>
            <a:effectRef idx="1">
              <a:schemeClr val="accent1"/>
            </a:effectRef>
            <a:fontRef idx="minor">
              <a:schemeClr val="tx1"/>
            </a:fontRef>
          </p:style>
        </p:cxnSp>
      </p:grpSp>
      <p:sp>
        <p:nvSpPr>
          <p:cNvPr id="2" name="Titre 1">
            <a:extLst>
              <a:ext uri="{FF2B5EF4-FFF2-40B4-BE49-F238E27FC236}">
                <a16:creationId xmlns:a16="http://schemas.microsoft.com/office/drawing/2014/main" id="{C57CC55B-7305-47F4-BB7F-8D4C12F058D3}"/>
              </a:ext>
            </a:extLst>
          </p:cNvPr>
          <p:cNvSpPr>
            <a:spLocks noGrp="1"/>
          </p:cNvSpPr>
          <p:nvPr>
            <p:ph type="title"/>
          </p:nvPr>
        </p:nvSpPr>
        <p:spPr>
          <a:xfrm>
            <a:off x="684211" y="685799"/>
            <a:ext cx="8420877" cy="2971801"/>
          </a:xfrm>
        </p:spPr>
        <p:txBody>
          <a:bodyPr vert="horz" lIns="91440" tIns="45720" rIns="91440" bIns="45720" rtlCol="0" anchor="b">
            <a:normAutofit/>
          </a:bodyPr>
          <a:lstStyle/>
          <a:p>
            <a:r>
              <a:rPr lang="en-US" sz="4800"/>
              <a:t>1) The rationalism of Couturat </a:t>
            </a:r>
          </a:p>
        </p:txBody>
      </p:sp>
    </p:spTree>
    <p:extLst>
      <p:ext uri="{BB962C8B-B14F-4D97-AF65-F5344CB8AC3E}">
        <p14:creationId xmlns:p14="http://schemas.microsoft.com/office/powerpoint/2010/main" val="3082678049"/>
      </p:ext>
    </p:extLst>
  </p:cSld>
  <p:clrMapOvr>
    <a:masterClrMapping/>
  </p:clrMapOvr>
</p:sld>
</file>

<file path=ppt/slides/slide6.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EBD8962-C7B9-4792-AB23-1F333198B31E}"/>
              </a:ext>
            </a:extLst>
          </p:cNvPr>
          <p:cNvSpPr>
            <a:spLocks noGrp="1"/>
          </p:cNvSpPr>
          <p:nvPr>
            <p:ph type="title"/>
          </p:nvPr>
        </p:nvSpPr>
        <p:spPr>
          <a:xfrm>
            <a:off x="640290" y="685800"/>
            <a:ext cx="4818656" cy="4603749"/>
          </a:xfrm>
        </p:spPr>
        <p:txBody>
          <a:bodyPr>
            <a:normAutofit/>
          </a:bodyPr>
          <a:lstStyle/>
          <a:p>
            <a:pPr algn="r"/>
            <a:r>
              <a:rPr lang="fr-FR" sz="4400"/>
              <a:t>Couturat’s philosophical perSonnality I</a:t>
            </a:r>
          </a:p>
        </p:txBody>
      </p:sp>
      <p:sp>
        <p:nvSpPr>
          <p:cNvPr id="3" name="Espace réservé du contenu 2">
            <a:extLst>
              <a:ext uri="{FF2B5EF4-FFF2-40B4-BE49-F238E27FC236}">
                <a16:creationId xmlns:a16="http://schemas.microsoft.com/office/drawing/2014/main" id="{50A0BFAC-914C-481E-98FE-6E949F1BEE95}"/>
              </a:ext>
            </a:extLst>
          </p:cNvPr>
          <p:cNvSpPr>
            <a:spLocks noGrp="1"/>
          </p:cNvSpPr>
          <p:nvPr>
            <p:ph idx="1"/>
          </p:nvPr>
        </p:nvSpPr>
        <p:spPr>
          <a:xfrm>
            <a:off x="6625651" y="685800"/>
            <a:ext cx="4878959" cy="4603750"/>
          </a:xfrm>
        </p:spPr>
        <p:txBody>
          <a:bodyPr>
            <a:normAutofit/>
          </a:bodyPr>
          <a:lstStyle/>
          <a:p>
            <a:r>
              <a:rPr lang="en-US" dirty="0">
                <a:solidFill>
                  <a:schemeClr val="tx1"/>
                </a:solidFill>
              </a:rPr>
              <a:t>"Perpetual parallelism" between science and philosophy (an expression of Leibniz)</a:t>
            </a:r>
          </a:p>
          <a:p>
            <a:r>
              <a:rPr lang="en-US" dirty="0">
                <a:solidFill>
                  <a:schemeClr val="tx1"/>
                </a:solidFill>
              </a:rPr>
              <a:t>Meaning of his rationalism: to every scientific concept corresponds a philosophical idea</a:t>
            </a:r>
          </a:p>
          <a:p>
            <a:r>
              <a:rPr lang="en-GB" dirty="0">
                <a:solidFill>
                  <a:schemeClr val="tx1"/>
                </a:solidFill>
              </a:rPr>
              <a:t>“…the mathematical idea of relation is simply the arithmetic translation of the philosophical idea of relation” (</a:t>
            </a:r>
            <a:r>
              <a:rPr lang="en-GB" dirty="0" err="1">
                <a:solidFill>
                  <a:schemeClr val="tx1"/>
                </a:solidFill>
              </a:rPr>
              <a:t>Couturat</a:t>
            </a:r>
            <a:r>
              <a:rPr lang="en-GB" dirty="0">
                <a:solidFill>
                  <a:schemeClr val="tx1"/>
                </a:solidFill>
              </a:rPr>
              <a:t>, 1896a, p. 426).</a:t>
            </a:r>
            <a:endParaRPr lang="fr-FR" dirty="0">
              <a:solidFill>
                <a:schemeClr val="tx1"/>
              </a:solidFill>
            </a:endParaRPr>
          </a:p>
        </p:txBody>
      </p:sp>
    </p:spTree>
    <p:extLst>
      <p:ext uri="{BB962C8B-B14F-4D97-AF65-F5344CB8AC3E}">
        <p14:creationId xmlns:p14="http://schemas.microsoft.com/office/powerpoint/2010/main" val="3307565617"/>
      </p:ext>
    </p:extLst>
  </p:cSld>
  <p:clrMapOvr>
    <a:masterClrMapping/>
  </p:clrMapOvr>
</p:sld>
</file>

<file path=ppt/slides/slide7.xml><?xml version="1.0" encoding="utf-8"?>
<p:sld xmlns:a="http://purl.oclc.org/ooxml/drawingml/main" xmlns:r="http://purl.oclc.org/ooxml/officeDocument/relationships" xmlns:p="http://purl.oclc.org/ooxml/presentationml/main">
  <p:cSld>
    <p:bg>
      <p:bgPr>
        <a:gradFill rotWithShape="1">
          <a:gsLst>
            <a:gs pos="10%">
              <a:schemeClr val="bg2">
                <a:tint val="97%"/>
                <a:hueMod val="92%"/>
                <a:satMod val="169%"/>
                <a:lumMod val="164%"/>
              </a:schemeClr>
            </a:gs>
            <a:gs pos="100%">
              <a:schemeClr val="bg2">
                <a:shade val="96%"/>
                <a:satMod val="120%"/>
                <a:lumMod val="9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
            </a:schemeClr>
          </a:solidFill>
          <a:ln>
            <a:noFill/>
          </a:ln>
          <a:effectLst/>
        </p:spPr>
        <p:style>
          <a:lnRef idx="2">
            <a:schemeClr val="accent1">
              <a:shade val="5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B40B95-6624-4DDC-8125-A8F947967156}"/>
              </a:ext>
            </a:extLst>
          </p:cNvPr>
          <p:cNvSpPr>
            <a:spLocks noGrp="1"/>
          </p:cNvSpPr>
          <p:nvPr>
            <p:ph type="title"/>
          </p:nvPr>
        </p:nvSpPr>
        <p:spPr>
          <a:xfrm>
            <a:off x="640290" y="685800"/>
            <a:ext cx="4818656" cy="4603749"/>
          </a:xfrm>
        </p:spPr>
        <p:txBody>
          <a:bodyPr>
            <a:normAutofit/>
          </a:bodyPr>
          <a:lstStyle/>
          <a:p>
            <a:pPr algn="r"/>
            <a:r>
              <a:rPr lang="fr-FR" sz="4400"/>
              <a:t>Couturat’s philosophical personnality II</a:t>
            </a:r>
          </a:p>
        </p:txBody>
      </p:sp>
      <p:sp>
        <p:nvSpPr>
          <p:cNvPr id="3" name="Espace réservé du contenu 2">
            <a:extLst>
              <a:ext uri="{FF2B5EF4-FFF2-40B4-BE49-F238E27FC236}">
                <a16:creationId xmlns:a16="http://schemas.microsoft.com/office/drawing/2014/main" id="{05DA6B46-3DEE-4B22-8944-72325546F562}"/>
              </a:ext>
            </a:extLst>
          </p:cNvPr>
          <p:cNvSpPr>
            <a:spLocks noGrp="1"/>
          </p:cNvSpPr>
          <p:nvPr>
            <p:ph idx="1"/>
          </p:nvPr>
        </p:nvSpPr>
        <p:spPr>
          <a:xfrm>
            <a:off x="6625651" y="685800"/>
            <a:ext cx="4878959" cy="4603750"/>
          </a:xfrm>
        </p:spPr>
        <p:txBody>
          <a:bodyPr>
            <a:normAutofit/>
          </a:bodyPr>
          <a:lstStyle/>
          <a:p>
            <a:r>
              <a:rPr lang="en-US" dirty="0">
                <a:solidFill>
                  <a:schemeClr val="tx1"/>
                </a:solidFill>
              </a:rPr>
              <a:t>Principle according to which "all philosophy consists in choosing, between several purely logical alternatives, the most rational" of  IN: </a:t>
            </a:r>
            <a:r>
              <a:rPr lang="en-US" i="1" dirty="0">
                <a:solidFill>
                  <a:schemeClr val="tx1"/>
                </a:solidFill>
              </a:rPr>
              <a:t>De </a:t>
            </a:r>
            <a:r>
              <a:rPr lang="en-US" i="1" dirty="0" err="1">
                <a:solidFill>
                  <a:schemeClr val="tx1"/>
                </a:solidFill>
              </a:rPr>
              <a:t>l’infini</a:t>
            </a:r>
            <a:r>
              <a:rPr lang="en-US" i="1" dirty="0">
                <a:solidFill>
                  <a:schemeClr val="tx1"/>
                </a:solidFill>
              </a:rPr>
              <a:t> </a:t>
            </a:r>
            <a:r>
              <a:rPr lang="en-US" i="1" dirty="0" err="1">
                <a:solidFill>
                  <a:schemeClr val="tx1"/>
                </a:solidFill>
              </a:rPr>
              <a:t>Mathématique</a:t>
            </a:r>
            <a:r>
              <a:rPr lang="en-US" dirty="0">
                <a:solidFill>
                  <a:schemeClr val="tx1"/>
                </a:solidFill>
              </a:rPr>
              <a:t>, P. X.</a:t>
            </a:r>
          </a:p>
          <a:p>
            <a:r>
              <a:rPr lang="en-US" dirty="0">
                <a:solidFill>
                  <a:schemeClr val="tx1"/>
                </a:solidFill>
              </a:rPr>
              <a:t>Criticism of Russell about this principle as "Intellectual capitulation" in Mind 6 (1897) 112-119.</a:t>
            </a:r>
            <a:endParaRPr lang="fr-FR" dirty="0">
              <a:solidFill>
                <a:schemeClr val="tx1"/>
              </a:solidFill>
            </a:endParaRPr>
          </a:p>
        </p:txBody>
      </p:sp>
    </p:spTree>
    <p:extLst>
      <p:ext uri="{BB962C8B-B14F-4D97-AF65-F5344CB8AC3E}">
        <p14:creationId xmlns:p14="http://schemas.microsoft.com/office/powerpoint/2010/main" val="2517123399"/>
      </p:ext>
    </p:extLst>
  </p:cSld>
  <p:clrMapOvr>
    <a:masterClrMapping/>
  </p:clrMapOvr>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A157B-034E-4DC4-A244-98BD8DD9CE37}"/>
              </a:ext>
            </a:extLst>
          </p:cNvPr>
          <p:cNvSpPr>
            <a:spLocks noGrp="1"/>
          </p:cNvSpPr>
          <p:nvPr>
            <p:ph type="title"/>
          </p:nvPr>
        </p:nvSpPr>
        <p:spPr>
          <a:xfrm>
            <a:off x="687390" y="685800"/>
            <a:ext cx="4818656" cy="4603749"/>
          </a:xfrm>
        </p:spPr>
        <p:txBody>
          <a:bodyPr>
            <a:normAutofit/>
          </a:bodyPr>
          <a:lstStyle/>
          <a:p>
            <a:pPr algn="r"/>
            <a:r>
              <a:rPr lang="fr-FR" sz="4800" dirty="0" err="1"/>
              <a:t>Couturat’s</a:t>
            </a:r>
            <a:r>
              <a:rPr lang="fr-FR" sz="4800" dirty="0"/>
              <a:t> </a:t>
            </a:r>
            <a:r>
              <a:rPr lang="fr-FR" sz="4800" dirty="0" err="1"/>
              <a:t>rationnalism</a:t>
            </a:r>
            <a:r>
              <a:rPr lang="fr-FR" sz="4800" dirty="0"/>
              <a:t> 1/ on the </a:t>
            </a:r>
            <a:r>
              <a:rPr lang="fr-FR" sz="4800" dirty="0" err="1"/>
              <a:t>scientific</a:t>
            </a:r>
            <a:r>
              <a:rPr lang="fr-FR" sz="4800" dirty="0"/>
              <a:t> </a:t>
            </a:r>
            <a:r>
              <a:rPr lang="fr-FR" sz="4800" dirty="0" err="1"/>
              <a:t>side</a:t>
            </a:r>
            <a:endParaRPr lang="fr-FR" sz="4800" dirty="0"/>
          </a:p>
        </p:txBody>
      </p:sp>
      <p:sp>
        <p:nvSpPr>
          <p:cNvPr id="3" name="Espace réservé du contenu 2">
            <a:extLst>
              <a:ext uri="{FF2B5EF4-FFF2-40B4-BE49-F238E27FC236}">
                <a16:creationId xmlns:a16="http://schemas.microsoft.com/office/drawing/2014/main" id="{041FDE8D-F4D1-4CAC-9141-B24DEBC3CDA2}"/>
              </a:ext>
            </a:extLst>
          </p:cNvPr>
          <p:cNvSpPr>
            <a:spLocks noGrp="1"/>
          </p:cNvSpPr>
          <p:nvPr>
            <p:ph idx="1"/>
          </p:nvPr>
        </p:nvSpPr>
        <p:spPr>
          <a:xfrm>
            <a:off x="6625651" y="685800"/>
            <a:ext cx="4878959" cy="4603750"/>
          </a:xfrm>
        </p:spPr>
        <p:txBody>
          <a:bodyPr>
            <a:normAutofit/>
          </a:bodyPr>
          <a:lstStyle/>
          <a:p>
            <a:pPr>
              <a:lnSpc>
                <a:spcPct val="90%"/>
              </a:lnSpc>
            </a:pPr>
            <a:r>
              <a:rPr lang="en-GB" sz="1900" dirty="0">
                <a:solidFill>
                  <a:schemeClr val="tx1"/>
                </a:solidFill>
              </a:rPr>
              <a:t>There are two demands inherent to </a:t>
            </a:r>
            <a:r>
              <a:rPr lang="en-GB" sz="1900" dirty="0" err="1">
                <a:solidFill>
                  <a:schemeClr val="tx1"/>
                </a:solidFill>
              </a:rPr>
              <a:t>Couturat’s</a:t>
            </a:r>
            <a:r>
              <a:rPr lang="en-GB" sz="1900" dirty="0">
                <a:solidFill>
                  <a:schemeClr val="tx1"/>
                </a:solidFill>
              </a:rPr>
              <a:t> rationalism. The first consists in justifying mathematical constructions through their relationship to philosophical thought, a position that is evident in his conception of truth:</a:t>
            </a:r>
            <a:endParaRPr lang="fr-FR" sz="1900" dirty="0">
              <a:solidFill>
                <a:schemeClr val="tx1"/>
              </a:solidFill>
            </a:endParaRPr>
          </a:p>
          <a:p>
            <a:pPr>
              <a:lnSpc>
                <a:spcPct val="90%"/>
              </a:lnSpc>
            </a:pPr>
            <a:r>
              <a:rPr lang="en-GB" sz="1900" dirty="0">
                <a:solidFill>
                  <a:schemeClr val="tx1"/>
                </a:solidFill>
              </a:rPr>
              <a:t> </a:t>
            </a:r>
            <a:endParaRPr lang="fr-FR" sz="1900" dirty="0">
              <a:solidFill>
                <a:schemeClr val="tx1"/>
              </a:solidFill>
            </a:endParaRPr>
          </a:p>
          <a:p>
            <a:pPr>
              <a:lnSpc>
                <a:spcPct val="90%"/>
              </a:lnSpc>
            </a:pPr>
            <a:r>
              <a:rPr lang="en-GB" sz="1900" dirty="0">
                <a:solidFill>
                  <a:schemeClr val="tx1"/>
                </a:solidFill>
              </a:rPr>
              <a:t>“…truths, whether logical or scientific, are relative to the thinking mind, and are true only insofar as they are consistent with rational principles” (</a:t>
            </a:r>
            <a:r>
              <a:rPr lang="en-GB" sz="1900" dirty="0" err="1">
                <a:solidFill>
                  <a:schemeClr val="tx1"/>
                </a:solidFill>
              </a:rPr>
              <a:t>Couturat</a:t>
            </a:r>
            <a:r>
              <a:rPr lang="en-GB" sz="1900" dirty="0">
                <a:solidFill>
                  <a:schemeClr val="tx1"/>
                </a:solidFill>
              </a:rPr>
              <a:t>, 1896a, p. IX).</a:t>
            </a:r>
            <a:endParaRPr lang="fr-FR" sz="1900" dirty="0">
              <a:solidFill>
                <a:schemeClr val="tx1"/>
              </a:solidFill>
            </a:endParaRPr>
          </a:p>
          <a:p>
            <a:pPr>
              <a:lnSpc>
                <a:spcPct val="90%"/>
              </a:lnSpc>
            </a:pPr>
            <a:r>
              <a:rPr lang="en-GB" sz="1900" dirty="0">
                <a:solidFill>
                  <a:schemeClr val="tx1"/>
                </a:solidFill>
              </a:rPr>
              <a:t> </a:t>
            </a:r>
            <a:endParaRPr lang="fr-FR" sz="1900" dirty="0">
              <a:solidFill>
                <a:schemeClr val="tx1"/>
              </a:solidFill>
            </a:endParaRPr>
          </a:p>
          <a:p>
            <a:pPr>
              <a:lnSpc>
                <a:spcPct val="90%"/>
              </a:lnSpc>
            </a:pPr>
            <a:endParaRPr lang="fr-FR" sz="1900" dirty="0">
              <a:solidFill>
                <a:schemeClr val="tx1"/>
              </a:solidFill>
            </a:endParaRPr>
          </a:p>
        </p:txBody>
      </p:sp>
    </p:spTree>
    <p:extLst>
      <p:ext uri="{BB962C8B-B14F-4D97-AF65-F5344CB8AC3E}">
        <p14:creationId xmlns:p14="http://schemas.microsoft.com/office/powerpoint/2010/main" val="1813057182"/>
      </p:ext>
    </p:extLst>
  </p:cSld>
  <p:clrMapOvr>
    <a:masterClrMapping/>
  </p:clrMapOvr>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85B617-0E0C-4602-B15A-5B3FFC5D4B52}"/>
              </a:ext>
            </a:extLst>
          </p:cNvPr>
          <p:cNvSpPr>
            <a:spLocks noGrp="1"/>
          </p:cNvSpPr>
          <p:nvPr>
            <p:ph type="title"/>
          </p:nvPr>
        </p:nvSpPr>
        <p:spPr/>
        <p:txBody>
          <a:bodyPr/>
          <a:lstStyle/>
          <a:p>
            <a:r>
              <a:rPr lang="fr-FR" dirty="0" err="1"/>
              <a:t>Couturat’s</a:t>
            </a:r>
            <a:r>
              <a:rPr lang="fr-FR" dirty="0"/>
              <a:t> </a:t>
            </a:r>
            <a:r>
              <a:rPr lang="fr-FR" dirty="0" err="1"/>
              <a:t>rationalism</a:t>
            </a:r>
            <a:r>
              <a:rPr lang="fr-FR" dirty="0"/>
              <a:t>: 2) on the </a:t>
            </a:r>
            <a:r>
              <a:rPr lang="fr-FR" dirty="0" err="1"/>
              <a:t>philosophical</a:t>
            </a:r>
            <a:r>
              <a:rPr lang="fr-FR" dirty="0"/>
              <a:t> </a:t>
            </a:r>
            <a:r>
              <a:rPr lang="fr-FR" dirty="0" err="1"/>
              <a:t>side</a:t>
            </a:r>
            <a:endParaRPr lang="fr-FR" dirty="0"/>
          </a:p>
        </p:txBody>
      </p:sp>
      <p:sp>
        <p:nvSpPr>
          <p:cNvPr id="3" name="Espace réservé du contenu 2">
            <a:extLst>
              <a:ext uri="{FF2B5EF4-FFF2-40B4-BE49-F238E27FC236}">
                <a16:creationId xmlns:a16="http://schemas.microsoft.com/office/drawing/2014/main" id="{854F41D4-6C0F-4064-82BC-F2EEE30AB640}"/>
              </a:ext>
            </a:extLst>
          </p:cNvPr>
          <p:cNvSpPr>
            <a:spLocks noGrp="1"/>
          </p:cNvSpPr>
          <p:nvPr>
            <p:ph idx="1"/>
          </p:nvPr>
        </p:nvSpPr>
        <p:spPr/>
        <p:txBody>
          <a:bodyPr/>
          <a:lstStyle/>
          <a:p>
            <a:r>
              <a:rPr lang="en-US" dirty="0"/>
              <a:t>"</a:t>
            </a:r>
            <a:r>
              <a:rPr lang="en-GB" dirty="0"/>
              <a:t>the other demand, that which requires philosophy to also remain informed of new scientific knowledge and not to engage in </a:t>
            </a:r>
            <a:r>
              <a:rPr lang="en-GB" dirty="0" err="1"/>
              <a:t>rearguard</a:t>
            </a:r>
            <a:r>
              <a:rPr lang="en-GB" dirty="0"/>
              <a:t> battles</a:t>
            </a:r>
          </a:p>
          <a:p>
            <a:r>
              <a:rPr lang="en-US" dirty="0">
                <a:solidFill>
                  <a:schemeClr val="tx1"/>
                </a:solidFill>
              </a:rPr>
              <a:t>A philosophy that does not support contemporary science is a "latecomer philosophy"</a:t>
            </a:r>
            <a:endParaRPr lang="fr-FR" dirty="0"/>
          </a:p>
        </p:txBody>
      </p:sp>
    </p:spTree>
    <p:extLst>
      <p:ext uri="{BB962C8B-B14F-4D97-AF65-F5344CB8AC3E}">
        <p14:creationId xmlns:p14="http://schemas.microsoft.com/office/powerpoint/2010/main" val="1085120562"/>
      </p:ext>
    </p:extLst>
  </p:cSld>
  <p:clrMapOvr>
    <a:masterClrMapping/>
  </p:clrMapOvr>
</p:sld>
</file>

<file path=ppt/theme/theme1.xml><?xml version="1.0" encoding="utf-8"?>
<a:theme xmlns:a="http://purl.oclc.org/ooxml/drawingml/main" name="Secteu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
                <a:hueMod val="94%"/>
                <a:satMod val="140%"/>
                <a:lumMod val="110%"/>
              </a:schemeClr>
            </a:gs>
            <a:gs pos="100%">
              <a:schemeClr val="phClr">
                <a:tint val="84%"/>
                <a:satMod val="160%"/>
              </a:schemeClr>
            </a:gs>
          </a:gsLst>
          <a:lin ang="5400000" scaled="0"/>
        </a:gradFill>
        <a:gradFill rotWithShape="1">
          <a:gsLst>
            <a:gs pos="0%">
              <a:schemeClr val="phClr">
                <a:tint val="98%"/>
                <a:hueMod val="94%"/>
                <a:satMod val="130%"/>
                <a:lumMod val="128%"/>
              </a:schemeClr>
            </a:gs>
            <a:gs pos="100%">
              <a:schemeClr val="phClr">
                <a:shade val="94%"/>
                <a:lumMod val="88%"/>
              </a:schemeClr>
            </a:gs>
          </a:gsLst>
          <a:lin ang="5400000" scaled="0"/>
        </a:gradFill>
      </a:fillStyleLst>
      <a:lnStyleLst>
        <a:ln w="9525" cap="rnd" cmpd="sng" algn="ctr">
          <a:solidFill>
            <a:schemeClr val="phClr">
              <a:tint val="76%"/>
              <a:alpha val="60%"/>
              <a:hueMod val="94%"/>
            </a:schemeClr>
          </a:solidFill>
          <a:prstDash val="solid"/>
        </a:ln>
        <a:ln w="15875" cap="rnd" cmpd="sng" algn="ctr">
          <a:solidFill>
            <a:schemeClr val="phClr">
              <a:hueMod val="94%"/>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
              </a:srgbClr>
            </a:innerShdw>
          </a:effectLst>
        </a:effectStyle>
        <a:effectStyle>
          <a:effectLst>
            <a:outerShdw blurRad="50800" dist="38100" dir="5400000" rotWithShape="0">
              <a:srgbClr val="000000">
                <a:alpha val="46%"/>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
              <a:schemeClr val="phClr">
                <a:tint val="97%"/>
                <a:hueMod val="92%"/>
                <a:satMod val="169%"/>
                <a:lumMod val="164%"/>
              </a:schemeClr>
            </a:gs>
            <a:gs pos="100%">
              <a:schemeClr val="phClr">
                <a:shade val="96%"/>
                <a:satMod val="120%"/>
                <a:lumMod val="90%"/>
              </a:schemeClr>
            </a:gs>
          </a:gsLst>
          <a:lin ang="6120000" scaled="1"/>
        </a:gradFill>
        <a:gradFill rotWithShape="1">
          <a:gsLst>
            <a:gs pos="0%">
              <a:schemeClr val="phClr">
                <a:tint val="97%"/>
                <a:hueMod val="92%"/>
                <a:satMod val="169%"/>
                <a:lumMod val="164%"/>
              </a:schemeClr>
            </a:gs>
            <a:gs pos="100%">
              <a:schemeClr val="phClr">
                <a:shade val="96%"/>
                <a:satMod val="120%"/>
                <a:lumMod val="90%"/>
              </a:schemeClr>
            </a:gs>
          </a:gsLst>
          <a:path path="circle">
            <a:fillToRect b="1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purl.oclc.org/ooxml/officeDocument/extendedProperties" xmlns:vt="http://purl.oclc.org/ooxml/officeDocument/docPropsVTypes">
  <Template>Slice</Template>
  <TotalTime>1052</TotalTime>
  <Words>2751</Words>
  <Application>Microsoft Office PowerPoint</Application>
  <PresentationFormat>Grand écran</PresentationFormat>
  <Paragraphs>160</Paragraphs>
  <Slides>43</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43</vt:i4>
      </vt:variant>
    </vt:vector>
  </HeadingPairs>
  <TitlesOfParts>
    <vt:vector size="46" baseType="lpstr">
      <vt:lpstr>Century Gothic</vt:lpstr>
      <vt:lpstr>Wingdings 3</vt:lpstr>
      <vt:lpstr>Secteur</vt:lpstr>
      <vt:lpstr>Place and value of the Logic at Louis Couturat</vt:lpstr>
      <vt:lpstr>Background on Couturat</vt:lpstr>
      <vt:lpstr>The topic</vt:lpstr>
      <vt:lpstr>Plan of the talk</vt:lpstr>
      <vt:lpstr>1) The rationalism of Couturat </vt:lpstr>
      <vt:lpstr>Couturat’s philosophical perSonnality I</vt:lpstr>
      <vt:lpstr>Couturat’s philosophical personnality II</vt:lpstr>
      <vt:lpstr>Couturat’s rationnalism 1/ on the scientific side</vt:lpstr>
      <vt:lpstr>Couturat’s rationalism: 2) on the philosophical side</vt:lpstr>
      <vt:lpstr>Logic and rationnality</vt:lpstr>
      <vt:lpstr>2) Principles of choosing a good philosophy and its exclusions</vt:lpstr>
      <vt:lpstr>philosophy must support modern science</vt:lpstr>
      <vt:lpstr>And science is justified by philosophy</vt:lpstr>
      <vt:lpstr>Couturat’s « Bêtes noires » 1  </vt:lpstr>
      <vt:lpstr>Couturat’s « bêtes noires » 2</vt:lpstr>
      <vt:lpstr>Couturat’s « bêtes noires » 3</vt:lpstr>
      <vt:lpstr>Couturat’s « bêtes noires » 4</vt:lpstr>
      <vt:lpstr>3)First approach of Logic between philosophy and science</vt:lpstr>
      <vt:lpstr>The question of Logic</vt:lpstr>
      <vt:lpstr>The question of the classification of sciences</vt:lpstr>
      <vt:lpstr>Couturat’s knowledge of Logic</vt:lpstr>
      <vt:lpstr>3) Position of the Logic, reading Leibniz </vt:lpstr>
      <vt:lpstr>What led Couturat to take an interest in the logic of Leibniz</vt:lpstr>
      <vt:lpstr>Couturat reading Leibniz on Logic</vt:lpstr>
      <vt:lpstr>Modern aspects of Leibniz thinking</vt:lpstr>
      <vt:lpstr>Leibniz cannot bring them to term</vt:lpstr>
      <vt:lpstr>The myths of Leibniz according to Couturat(cf. De platonicis Mythis, 1896)</vt:lpstr>
      <vt:lpstr>inversion was a philosophical argument at that time</vt:lpstr>
      <vt:lpstr>4)  place of the logic, Couturat reading Russell</vt:lpstr>
      <vt:lpstr>One difference between Russell and Couturat on Principles</vt:lpstr>
      <vt:lpstr>The foundamental divergences</vt:lpstr>
      <vt:lpstr>For Couturat</vt:lpstr>
      <vt:lpstr>For Russell</vt:lpstr>
      <vt:lpstr>Logic and good sense</vt:lpstr>
      <vt:lpstr>Couturat’s criticism of « The Principles of Mathematics » (1903)</vt:lpstr>
      <vt:lpstr>Why the « manual of Logistic » was not published? Logic as new or old science?</vt:lpstr>
      <vt:lpstr>Couturat’s Commitments</vt:lpstr>
      <vt:lpstr>7) The struggle between Logic and algebra of Logic</vt:lpstr>
      <vt:lpstr>Couturat abandons Russell's logic</vt:lpstr>
      <vt:lpstr>8) Conclusion: the heart of the problem</vt:lpstr>
      <vt:lpstr>The commitments without concessions of Couturat</vt:lpstr>
      <vt:lpstr>Présentation PowerPoint</vt:lpstr>
      <vt:lpstr>Thank you very much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and value of Logic at Louis Couturat</dc:title>
  <dc:creator>Anne-Françoise SCHMID</dc:creator>
  <cp:lastModifiedBy>Anne-Françoise SCHMID</cp:lastModifiedBy>
  <cp:revision>124</cp:revision>
  <dcterms:created xsi:type="dcterms:W3CDTF">2018-06-15T09:28:33Z</dcterms:created>
  <dcterms:modified xsi:type="dcterms:W3CDTF">2018-06-19T10:02:59Z</dcterms:modified>
</cp:coreProperties>
</file>