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BDC9-9ECF-461B-9A7E-1E195858332F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B5B1-565C-4E29-BDA0-C83C8D3FC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B5B1-565C-4E29-BDA0-C83C8D3FCC8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97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3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88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87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3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69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96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3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5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0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2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2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10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E832A50-6990-4A57-9ACA-FC1C37270AE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7208AB-94D6-4A47-AF89-C38EDE58E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49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rsal.free.fr/palmacastellanostauzin/pages/index.htm" TargetMode="External"/><Relationship Id="rId2" Type="http://schemas.openxmlformats.org/officeDocument/2006/relationships/hyperlink" Target="http://tauzinfle.free.fr/palma/pages/caballero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06221" y="641445"/>
            <a:ext cx="8652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La </a:t>
            </a:r>
            <a:r>
              <a:rPr lang="es-ES" sz="2400" b="1" dirty="0"/>
              <a:t>narrativa de Ricardo Palma después de cien años :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una </a:t>
            </a:r>
            <a:r>
              <a:rPr lang="es-ES" sz="2400" b="1" dirty="0"/>
              <a:t>tradición de tema ecuatoriano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“</a:t>
            </a:r>
            <a:r>
              <a:rPr lang="es-ES" sz="2400" b="1" dirty="0"/>
              <a:t>El Cristo de la Agonía</a:t>
            </a:r>
            <a:r>
              <a:rPr lang="es-ES" sz="2400" b="1" dirty="0" smtClean="0"/>
              <a:t>”</a:t>
            </a:r>
          </a:p>
          <a:p>
            <a:endParaRPr lang="es-ES" sz="2400" b="1" dirty="0" smtClean="0"/>
          </a:p>
          <a:p>
            <a:endParaRPr lang="es-ES" sz="2400" b="1" dirty="0"/>
          </a:p>
          <a:p>
            <a:pPr algn="ctr"/>
            <a:r>
              <a:rPr lang="es-ES" sz="2000" dirty="0" smtClean="0"/>
              <a:t>Dra. Isabelle Tauzin-Castellanos </a:t>
            </a:r>
          </a:p>
          <a:p>
            <a:pPr algn="ctr"/>
            <a:r>
              <a:rPr lang="es-ES" sz="2000" dirty="0" err="1" smtClean="0"/>
              <a:t>Institut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Universitaire</a:t>
            </a:r>
            <a:r>
              <a:rPr lang="es-ES" sz="2000" dirty="0" smtClean="0"/>
              <a:t> de France - </a:t>
            </a:r>
            <a:r>
              <a:rPr lang="es-ES" sz="2000" dirty="0" err="1" smtClean="0"/>
              <a:t>Université</a:t>
            </a:r>
            <a:r>
              <a:rPr lang="es-ES" sz="2000" dirty="0" smtClean="0"/>
              <a:t> </a:t>
            </a:r>
            <a:r>
              <a:rPr lang="es-ES" sz="2000" dirty="0" err="1" smtClean="0"/>
              <a:t>Bordeaux</a:t>
            </a:r>
            <a:r>
              <a:rPr lang="es-ES" sz="2000" dirty="0" smtClean="0"/>
              <a:t> Montaigne 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dirty="0" smtClean="0"/>
              <a:t>Conferencia Pontificia Universidad Católica de Ecuador</a:t>
            </a:r>
          </a:p>
          <a:p>
            <a:pPr algn="ctr"/>
            <a:r>
              <a:rPr lang="es-ES" dirty="0" smtClean="0"/>
              <a:t>Facultad de Comunicación, Lingüística y Literatura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Miércoles 13 de marzo de 2019 – 17:00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Coordinadora de la conferencia : Dra. Ana Estrella Santos</a:t>
            </a:r>
          </a:p>
          <a:p>
            <a:pPr algn="ctr"/>
            <a:r>
              <a:rPr lang="es-ES" dirty="0" smtClean="0"/>
              <a:t>Directora de la Escuela de Lengua y Literatura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Conferencia auspiciada por la Embajada del Perú en Ecuador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1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333" y="1555996"/>
            <a:ext cx="2456598" cy="31897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02" y="1248982"/>
            <a:ext cx="2367033" cy="34967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86501" y="1132764"/>
            <a:ext cx="63052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Ricardo Palma 1833- 1919</a:t>
            </a:r>
          </a:p>
          <a:p>
            <a:endParaRPr lang="fr-FR" dirty="0" smtClean="0"/>
          </a:p>
          <a:p>
            <a:r>
              <a:rPr lang="fr-FR" dirty="0" err="1" smtClean="0"/>
              <a:t>Poeta</a:t>
            </a:r>
            <a:r>
              <a:rPr lang="fr-FR" dirty="0" smtClean="0"/>
              <a:t>, </a:t>
            </a:r>
            <a:r>
              <a:rPr lang="fr-FR" dirty="0" err="1" smtClean="0"/>
              <a:t>dramaturgo</a:t>
            </a:r>
            <a:r>
              <a:rPr lang="fr-FR" dirty="0" smtClean="0"/>
              <a:t>, </a:t>
            </a:r>
            <a:r>
              <a:rPr lang="fr-FR" dirty="0" err="1" smtClean="0"/>
              <a:t>narrador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Del </a:t>
            </a:r>
            <a:r>
              <a:rPr lang="fr-FR" dirty="0" err="1" smtClean="0"/>
              <a:t>romanticismo</a:t>
            </a:r>
            <a:r>
              <a:rPr lang="fr-FR" dirty="0" smtClean="0"/>
              <a:t> al </a:t>
            </a:r>
            <a:r>
              <a:rPr lang="fr-FR" dirty="0" err="1" smtClean="0"/>
              <a:t>clasicismo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Inventor</a:t>
            </a:r>
            <a:r>
              <a:rPr lang="fr-FR" dirty="0" smtClean="0"/>
              <a:t> de la « </a:t>
            </a:r>
            <a:r>
              <a:rPr lang="fr-FR" dirty="0" err="1" smtClean="0"/>
              <a:t>tradición</a:t>
            </a:r>
            <a:r>
              <a:rPr lang="fr-FR" dirty="0" smtClean="0"/>
              <a:t> </a:t>
            </a:r>
            <a:r>
              <a:rPr lang="fr-FR" dirty="0" err="1" smtClean="0"/>
              <a:t>peruana</a:t>
            </a:r>
            <a:r>
              <a:rPr lang="fr-FR" dirty="0" smtClean="0"/>
              <a:t> »</a:t>
            </a:r>
          </a:p>
          <a:p>
            <a:endParaRPr lang="fr-FR" dirty="0"/>
          </a:p>
          <a:p>
            <a:r>
              <a:rPr lang="fr-FR" dirty="0" err="1" smtClean="0"/>
              <a:t>Padre</a:t>
            </a:r>
            <a:r>
              <a:rPr lang="fr-FR" dirty="0" smtClean="0"/>
              <a:t> de la </a:t>
            </a:r>
            <a:r>
              <a:rPr lang="fr-FR" dirty="0" err="1" smtClean="0"/>
              <a:t>literatura</a:t>
            </a:r>
            <a:r>
              <a:rPr lang="fr-FR" dirty="0" smtClean="0"/>
              <a:t> </a:t>
            </a:r>
            <a:r>
              <a:rPr lang="fr-FR" dirty="0" err="1" smtClean="0"/>
              <a:t>peruana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Enseñar</a:t>
            </a:r>
            <a:r>
              <a:rPr lang="fr-FR" dirty="0" smtClean="0"/>
              <a:t> </a:t>
            </a:r>
            <a:r>
              <a:rPr lang="fr-FR" dirty="0" err="1" smtClean="0"/>
              <a:t>deleitando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Literatura</a:t>
            </a:r>
            <a:r>
              <a:rPr lang="fr-FR" dirty="0" smtClean="0"/>
              <a:t>  e historia </a:t>
            </a:r>
            <a:r>
              <a:rPr lang="fr-FR" dirty="0" err="1" smtClean="0"/>
              <a:t>nacionales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err="1" smtClean="0"/>
              <a:t>Heterogeneidad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err="1" smtClean="0"/>
              <a:t>Estética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detalle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2956" y="300251"/>
            <a:ext cx="971720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Ejemplos</a:t>
            </a:r>
            <a:r>
              <a:rPr lang="fr-FR" sz="2000" b="1" dirty="0" smtClean="0"/>
              <a:t> </a:t>
            </a:r>
            <a:r>
              <a:rPr lang="fr-FR" sz="2000" b="1" dirty="0" smtClean="0"/>
              <a:t>entre </a:t>
            </a:r>
            <a:r>
              <a:rPr lang="fr-FR" sz="2000" b="1" dirty="0" err="1" smtClean="0"/>
              <a:t>más</a:t>
            </a:r>
            <a:r>
              <a:rPr lang="fr-FR" sz="2000" b="1" dirty="0" smtClean="0"/>
              <a:t> de </a:t>
            </a:r>
            <a:r>
              <a:rPr lang="fr-FR" sz="2000" b="1" dirty="0" smtClean="0"/>
              <a:t>500 </a:t>
            </a:r>
            <a:r>
              <a:rPr lang="fr-FR" sz="2000" b="1" dirty="0" err="1" smtClean="0"/>
              <a:t>tradiciones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peruanas</a:t>
            </a:r>
            <a:r>
              <a:rPr lang="fr-FR" sz="2000" dirty="0" smtClean="0"/>
              <a:t>: 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Palla</a:t>
            </a:r>
            <a:r>
              <a:rPr lang="fr-FR" sz="2000" dirty="0" smtClean="0"/>
              <a:t> </a:t>
            </a:r>
            <a:r>
              <a:rPr lang="fr-FR" sz="2000" dirty="0" err="1" smtClean="0"/>
              <a:t>Huarcuna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Don Dimas de la </a:t>
            </a:r>
            <a:r>
              <a:rPr lang="fr-FR" sz="2000" dirty="0" err="1" smtClean="0"/>
              <a:t>Tijereta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>
                <a:hlinkClick r:id="rId2"/>
              </a:rPr>
              <a:t>Los </a:t>
            </a:r>
            <a:r>
              <a:rPr lang="fr-FR" sz="2000" dirty="0" err="1" smtClean="0">
                <a:hlinkClick r:id="rId2"/>
              </a:rPr>
              <a:t>caballeros</a:t>
            </a:r>
            <a:r>
              <a:rPr lang="fr-FR" sz="2000" dirty="0" smtClean="0">
                <a:hlinkClick r:id="rId2"/>
              </a:rPr>
              <a:t> de la capa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El </a:t>
            </a:r>
            <a:r>
              <a:rPr lang="fr-FR" sz="2000" dirty="0" err="1" smtClean="0"/>
              <a:t>alacrán</a:t>
            </a:r>
            <a:r>
              <a:rPr lang="fr-FR" sz="2000" dirty="0" smtClean="0"/>
              <a:t> de </a:t>
            </a:r>
            <a:r>
              <a:rPr lang="fr-FR" sz="2000" dirty="0" err="1" smtClean="0"/>
              <a:t>Fray</a:t>
            </a:r>
            <a:r>
              <a:rPr lang="fr-FR" sz="2000" dirty="0" smtClean="0"/>
              <a:t> Gómez</a:t>
            </a:r>
          </a:p>
          <a:p>
            <a:endParaRPr lang="fr-FR" sz="2000" dirty="0" smtClean="0"/>
          </a:p>
          <a:p>
            <a:r>
              <a:rPr lang="fr-FR" sz="2000" dirty="0" smtClean="0"/>
              <a:t>Historia </a:t>
            </a:r>
            <a:r>
              <a:rPr lang="fr-FR" sz="2000" dirty="0"/>
              <a:t>de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 smtClean="0"/>
              <a:t>excomunión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>
                <a:hlinkClick r:id="rId3"/>
              </a:rPr>
              <a:t>Bonita</a:t>
            </a:r>
            <a:r>
              <a:rPr lang="fr-FR" sz="2000" dirty="0">
                <a:hlinkClick r:id="rId3"/>
              </a:rPr>
              <a:t> </a:t>
            </a:r>
            <a:r>
              <a:rPr lang="fr-FR" sz="2000" dirty="0" err="1">
                <a:hlinkClick r:id="rId3"/>
              </a:rPr>
              <a:t>soy</a:t>
            </a:r>
            <a:r>
              <a:rPr lang="fr-FR" sz="2000" dirty="0">
                <a:hlinkClick r:id="rId3"/>
              </a:rPr>
              <a:t> </a:t>
            </a:r>
            <a:r>
              <a:rPr lang="fr-FR" sz="2000" dirty="0" err="1">
                <a:hlinkClick r:id="rId3"/>
              </a:rPr>
              <a:t>yo</a:t>
            </a:r>
            <a:r>
              <a:rPr lang="fr-FR" sz="2000" dirty="0">
                <a:hlinkClick r:id="rId3"/>
              </a:rPr>
              <a:t> la </a:t>
            </a:r>
            <a:r>
              <a:rPr lang="fr-FR" sz="2000" dirty="0" err="1" smtClean="0">
                <a:hlinkClick r:id="rId3"/>
              </a:rPr>
              <a:t>Castellanos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Pan, </a:t>
            </a:r>
            <a:r>
              <a:rPr lang="fr-FR" sz="2000" dirty="0" err="1" smtClean="0"/>
              <a:t>queso</a:t>
            </a:r>
            <a:r>
              <a:rPr lang="fr-FR" sz="2000" dirty="0" smtClean="0"/>
              <a:t> y </a:t>
            </a:r>
            <a:r>
              <a:rPr lang="fr-FR" sz="2000" dirty="0" err="1" smtClean="0"/>
              <a:t>raspadilla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Historia </a:t>
            </a:r>
            <a:r>
              <a:rPr lang="fr-FR" sz="2000" dirty="0"/>
              <a:t>de un </a:t>
            </a:r>
            <a:r>
              <a:rPr lang="fr-FR" sz="2000" dirty="0" err="1" smtClean="0"/>
              <a:t>cañoncito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990" y="109182"/>
            <a:ext cx="1733266" cy="26432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463" y="1157842"/>
            <a:ext cx="1777906" cy="27557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8576" y="4049803"/>
            <a:ext cx="2013424" cy="28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326" y="637611"/>
            <a:ext cx="10135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I</a:t>
            </a:r>
          </a:p>
          <a:p>
            <a:r>
              <a:rPr lang="fr-FR" dirty="0" err="1" smtClean="0"/>
              <a:t>Ubicación</a:t>
            </a:r>
            <a:r>
              <a:rPr lang="fr-FR" dirty="0" smtClean="0"/>
              <a:t> de Quito – Historia de Quito</a:t>
            </a:r>
          </a:p>
          <a:p>
            <a:pPr marL="400050" indent="-400050">
              <a:buAutoNum type="romanUcPeriod"/>
            </a:pPr>
            <a:endParaRPr lang="fr-FR" dirty="0"/>
          </a:p>
          <a:p>
            <a:r>
              <a:rPr lang="fr-FR" dirty="0" err="1" smtClean="0"/>
              <a:t>Instruir</a:t>
            </a:r>
            <a:r>
              <a:rPr lang="fr-FR" dirty="0" smtClean="0"/>
              <a:t> a los </a:t>
            </a:r>
            <a:r>
              <a:rPr lang="fr-FR" dirty="0" err="1" smtClean="0"/>
              <a:t>lectores</a:t>
            </a:r>
            <a:r>
              <a:rPr lang="fr-FR" dirty="0" smtClean="0"/>
              <a:t> y </a:t>
            </a:r>
            <a:r>
              <a:rPr lang="fr-FR" dirty="0" err="1" smtClean="0"/>
              <a:t>lectoras</a:t>
            </a:r>
            <a:r>
              <a:rPr lang="fr-FR" dirty="0" smtClean="0"/>
              <a:t> </a:t>
            </a:r>
            <a:r>
              <a:rPr lang="fr-FR" dirty="0" err="1" smtClean="0"/>
              <a:t>peruanos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</a:t>
            </a:r>
            <a:r>
              <a:rPr lang="fr-FR" b="1" dirty="0" smtClean="0"/>
              <a:t>San </a:t>
            </a:r>
            <a:r>
              <a:rPr lang="fr-FR" b="1" dirty="0"/>
              <a:t>Francisco de Quito</a:t>
            </a:r>
            <a:r>
              <a:rPr lang="fr-FR" dirty="0"/>
              <a:t>, </a:t>
            </a:r>
            <a:r>
              <a:rPr lang="fr-FR" dirty="0" err="1"/>
              <a:t>fundada</a:t>
            </a:r>
            <a:r>
              <a:rPr lang="fr-FR" dirty="0"/>
              <a:t> en </a:t>
            </a:r>
            <a:r>
              <a:rPr lang="fr-FR" dirty="0" err="1"/>
              <a:t>agosto</a:t>
            </a:r>
            <a:r>
              <a:rPr lang="fr-FR" dirty="0"/>
              <a:t> de 1534 sobre las ruinas de la </a:t>
            </a:r>
            <a:r>
              <a:rPr lang="fr-FR" dirty="0" err="1"/>
              <a:t>antigua</a:t>
            </a:r>
            <a:r>
              <a:rPr lang="fr-FR" dirty="0"/>
              <a:t> capital de </a:t>
            </a:r>
            <a:r>
              <a:rPr lang="fr-FR" b="1" dirty="0"/>
              <a:t>los </a:t>
            </a:r>
            <a:r>
              <a:rPr lang="fr-FR" b="1" dirty="0" err="1"/>
              <a:t>Scyris</a:t>
            </a:r>
            <a:r>
              <a:rPr lang="fr-FR" dirty="0"/>
              <a:t>, </a:t>
            </a:r>
            <a:r>
              <a:rPr lang="fr-FR" dirty="0" err="1"/>
              <a:t>posee</a:t>
            </a:r>
            <a:r>
              <a:rPr lang="fr-FR" dirty="0"/>
              <a:t> </a:t>
            </a:r>
            <a:r>
              <a:rPr lang="fr-FR" dirty="0" err="1"/>
              <a:t>hoy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población</a:t>
            </a:r>
            <a:r>
              <a:rPr lang="fr-FR" dirty="0"/>
              <a:t> de 70.000 habitantes y se </a:t>
            </a:r>
            <a:r>
              <a:rPr lang="fr-FR" dirty="0" err="1"/>
              <a:t>halla</a:t>
            </a:r>
            <a:r>
              <a:rPr lang="fr-FR" dirty="0"/>
              <a:t> </a:t>
            </a:r>
            <a:r>
              <a:rPr lang="fr-FR" dirty="0" err="1"/>
              <a:t>situada</a:t>
            </a:r>
            <a:r>
              <a:rPr lang="fr-FR" dirty="0"/>
              <a:t> en la </a:t>
            </a:r>
            <a:r>
              <a:rPr lang="fr-FR" dirty="0" err="1"/>
              <a:t>falda</a:t>
            </a:r>
            <a:r>
              <a:rPr lang="fr-FR" dirty="0"/>
              <a:t> oriental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b="1" dirty="0"/>
              <a:t>Pichincha o monte que </a:t>
            </a:r>
            <a:r>
              <a:rPr lang="fr-FR" b="1" dirty="0" err="1"/>
              <a:t>hierve</a:t>
            </a:r>
            <a:r>
              <a:rPr lang="fr-FR" dirty="0"/>
              <a:t>. </a:t>
            </a:r>
          </a:p>
          <a:p>
            <a:r>
              <a:rPr lang="fr-FR" dirty="0"/>
              <a:t>El Pichincha </a:t>
            </a:r>
            <a:r>
              <a:rPr lang="fr-FR" dirty="0" err="1"/>
              <a:t>descubre</a:t>
            </a:r>
            <a:r>
              <a:rPr lang="fr-FR" dirty="0"/>
              <a:t> a las </a:t>
            </a:r>
            <a:r>
              <a:rPr lang="fr-FR" dirty="0" err="1"/>
              <a:t>investigadoras</a:t>
            </a:r>
            <a:r>
              <a:rPr lang="fr-FR" dirty="0"/>
              <a:t> </a:t>
            </a:r>
            <a:r>
              <a:rPr lang="fr-FR" dirty="0" err="1"/>
              <a:t>miradas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b="1" dirty="0" err="1"/>
              <a:t>viajero</a:t>
            </a:r>
            <a:r>
              <a:rPr lang="fr-FR" dirty="0"/>
              <a:t> dos grandes </a:t>
            </a:r>
            <a:r>
              <a:rPr lang="fr-FR" dirty="0" err="1"/>
              <a:t>cráteres</a:t>
            </a:r>
            <a:r>
              <a:rPr lang="fr-FR" dirty="0"/>
              <a:t>, que sin </a:t>
            </a:r>
            <a:r>
              <a:rPr lang="fr-FR" dirty="0" err="1"/>
              <a:t>duda</a:t>
            </a:r>
            <a:r>
              <a:rPr lang="fr-FR" dirty="0"/>
              <a:t> son </a:t>
            </a:r>
            <a:r>
              <a:rPr lang="fr-FR" dirty="0" err="1"/>
              <a:t>resultado</a:t>
            </a:r>
            <a:r>
              <a:rPr lang="fr-FR" dirty="0"/>
              <a:t> de sus </a:t>
            </a:r>
            <a:r>
              <a:rPr lang="fr-FR" dirty="0" err="1"/>
              <a:t>vanas</a:t>
            </a:r>
            <a:r>
              <a:rPr lang="fr-FR" dirty="0"/>
              <a:t> </a:t>
            </a:r>
            <a:r>
              <a:rPr lang="fr-FR" dirty="0" err="1"/>
              <a:t>erupciones</a:t>
            </a:r>
            <a:r>
              <a:rPr lang="fr-FR" dirty="0" smtClean="0"/>
              <a:t>. »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8" y="3499933"/>
            <a:ext cx="5829300" cy="3238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7527" y="3411023"/>
            <a:ext cx="5090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Autoridades</a:t>
            </a:r>
            <a:r>
              <a:rPr lang="fr-FR" dirty="0" smtClean="0"/>
              <a:t> </a:t>
            </a:r>
            <a:r>
              <a:rPr lang="fr-FR" dirty="0" err="1" smtClean="0"/>
              <a:t>cientifica</a:t>
            </a:r>
            <a:r>
              <a:rPr lang="fr-FR" dirty="0" smtClean="0"/>
              <a:t> y </a:t>
            </a:r>
            <a:r>
              <a:rPr lang="fr-FR" dirty="0" err="1" smtClean="0"/>
              <a:t>literaria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Humboldt y Olmedo</a:t>
            </a:r>
          </a:p>
          <a:p>
            <a:endParaRPr lang="fr-FR" dirty="0"/>
          </a:p>
          <a:p>
            <a:r>
              <a:rPr lang="fr-FR" dirty="0" smtClean="0"/>
              <a:t>« el </a:t>
            </a:r>
            <a:r>
              <a:rPr lang="fr-FR" dirty="0"/>
              <a:t>22 de </a:t>
            </a:r>
            <a:r>
              <a:rPr lang="fr-FR" dirty="0" err="1"/>
              <a:t>marzo</a:t>
            </a:r>
            <a:r>
              <a:rPr lang="fr-FR" dirty="0"/>
              <a:t> de 1859 </a:t>
            </a:r>
            <a:r>
              <a:rPr lang="fr-FR" dirty="0" err="1"/>
              <a:t>vino</a:t>
            </a:r>
            <a:r>
              <a:rPr lang="fr-FR" dirty="0"/>
              <a:t> a </a:t>
            </a:r>
            <a:r>
              <a:rPr lang="fr-FR" dirty="0" err="1"/>
              <a:t>desmentir</a:t>
            </a:r>
            <a:r>
              <a:rPr lang="fr-FR" dirty="0"/>
              <a:t> a los </a:t>
            </a:r>
            <a:r>
              <a:rPr lang="fr-FR" dirty="0" err="1"/>
              <a:t>sacerdotes</a:t>
            </a:r>
            <a:r>
              <a:rPr lang="fr-FR" dirty="0"/>
              <a:t> de la </a:t>
            </a:r>
            <a:r>
              <a:rPr lang="fr-FR" dirty="0" err="1" smtClean="0"/>
              <a:t>ciencia</a:t>
            </a:r>
            <a:r>
              <a:rPr lang="fr-FR" dirty="0" smtClean="0"/>
              <a:t> »</a:t>
            </a:r>
          </a:p>
          <a:p>
            <a:endParaRPr lang="fr-FR" dirty="0"/>
          </a:p>
          <a:p>
            <a:r>
              <a:rPr lang="fr-FR" dirty="0" smtClean="0"/>
              <a:t>«</a:t>
            </a:r>
            <a:r>
              <a:rPr lang="fr-FR" b="1" dirty="0" smtClean="0"/>
              <a:t> A </a:t>
            </a:r>
            <a:r>
              <a:rPr lang="fr-FR" b="1" dirty="0"/>
              <a:t>las </a:t>
            </a:r>
            <a:r>
              <a:rPr lang="fr-FR" b="1" dirty="0" err="1"/>
              <a:t>faldas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volcán</a:t>
            </a:r>
            <a:r>
              <a:rPr lang="fr-FR" b="1" dirty="0"/>
              <a:t> </a:t>
            </a:r>
            <a:r>
              <a:rPr lang="fr-FR" dirty="0" err="1"/>
              <a:t>tuvo</a:t>
            </a:r>
            <a:r>
              <a:rPr lang="fr-FR" dirty="0"/>
              <a:t> </a:t>
            </a:r>
            <a:r>
              <a:rPr lang="fr-FR" dirty="0" err="1"/>
              <a:t>lugar</a:t>
            </a:r>
            <a:r>
              <a:rPr lang="fr-FR" dirty="0"/>
              <a:t>, el 24 de mayo de 1822, la </a:t>
            </a:r>
            <a:r>
              <a:rPr lang="fr-FR" dirty="0" err="1"/>
              <a:t>sangrienta</a:t>
            </a:r>
            <a:r>
              <a:rPr lang="fr-FR" dirty="0"/>
              <a:t> </a:t>
            </a:r>
            <a:r>
              <a:rPr lang="fr-FR" dirty="0" err="1"/>
              <a:t>batalla</a:t>
            </a:r>
            <a:r>
              <a:rPr lang="fr-FR" dirty="0"/>
              <a:t> que </a:t>
            </a:r>
            <a:r>
              <a:rPr lang="fr-FR" dirty="0" err="1"/>
              <a:t>afianzó</a:t>
            </a:r>
            <a:r>
              <a:rPr lang="fr-FR" dirty="0"/>
              <a:t> para </a:t>
            </a:r>
            <a:r>
              <a:rPr lang="fr-FR" dirty="0" err="1"/>
              <a:t>siempre</a:t>
            </a:r>
            <a:r>
              <a:rPr lang="fr-FR" dirty="0"/>
              <a:t> la </a:t>
            </a:r>
            <a:r>
              <a:rPr lang="fr-FR" dirty="0" err="1"/>
              <a:t>independencia</a:t>
            </a:r>
            <a:r>
              <a:rPr lang="fr-FR" dirty="0"/>
              <a:t> de </a:t>
            </a:r>
            <a:r>
              <a:rPr lang="fr-FR" dirty="0" err="1" smtClean="0"/>
              <a:t>Colombia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0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80681" y="3425588"/>
            <a:ext cx="76700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A </a:t>
            </a:r>
            <a:r>
              <a:rPr lang="fr-FR" dirty="0" err="1"/>
              <a:t>orillas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b="1" dirty="0" err="1"/>
              <a:t>pintoresco</a:t>
            </a:r>
            <a:r>
              <a:rPr lang="fr-FR" b="1" dirty="0"/>
              <a:t> Guayas </a:t>
            </a:r>
            <a:r>
              <a:rPr lang="fr-FR" dirty="0"/>
              <a:t>me has </a:t>
            </a:r>
            <a:r>
              <a:rPr lang="fr-FR" dirty="0" err="1"/>
              <a:t>brindado</a:t>
            </a:r>
            <a:r>
              <a:rPr lang="fr-FR" dirty="0"/>
              <a:t> </a:t>
            </a:r>
            <a:r>
              <a:rPr lang="fr-FR" dirty="0" err="1"/>
              <a:t>hospitalario</a:t>
            </a:r>
            <a:r>
              <a:rPr lang="fr-FR" dirty="0"/>
              <a:t> </a:t>
            </a:r>
            <a:r>
              <a:rPr lang="fr-FR" dirty="0" err="1"/>
              <a:t>asilo</a:t>
            </a:r>
            <a:r>
              <a:rPr lang="fr-FR" dirty="0"/>
              <a:t> en los </a:t>
            </a:r>
            <a:r>
              <a:rPr lang="fr-FR" dirty="0" err="1"/>
              <a:t>días</a:t>
            </a:r>
            <a:r>
              <a:rPr lang="fr-FR" dirty="0"/>
              <a:t> de la </a:t>
            </a:r>
            <a:r>
              <a:rPr lang="fr-FR" dirty="0" err="1"/>
              <a:t>proscripción</a:t>
            </a:r>
            <a:r>
              <a:rPr lang="fr-FR" dirty="0"/>
              <a:t> y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 smtClean="0"/>
              <a:t>infortunio</a:t>
            </a:r>
            <a:r>
              <a:rPr lang="fr-FR" dirty="0" smtClean="0"/>
              <a:t> »</a:t>
            </a:r>
          </a:p>
          <a:p>
            <a:endParaRPr lang="fr-FR" dirty="0"/>
          </a:p>
          <a:p>
            <a:r>
              <a:rPr lang="fr-FR" dirty="0" smtClean="0"/>
              <a:t>&gt; </a:t>
            </a:r>
            <a:r>
              <a:rPr lang="fr-FR" dirty="0" err="1" smtClean="0"/>
              <a:t>Exilio</a:t>
            </a:r>
            <a:r>
              <a:rPr lang="fr-FR" dirty="0" smtClean="0"/>
              <a:t> en  1867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« … </a:t>
            </a:r>
            <a:r>
              <a:rPr lang="fr-FR" dirty="0" err="1" smtClean="0"/>
              <a:t>vuelvo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tomar</a:t>
            </a:r>
            <a:r>
              <a:rPr lang="fr-FR" dirty="0"/>
              <a:t> mi pluma de </a:t>
            </a:r>
            <a:r>
              <a:rPr lang="fr-FR" b="1" dirty="0" err="1" smtClean="0"/>
              <a:t>cronista</a:t>
            </a:r>
            <a:r>
              <a:rPr lang="fr-FR" b="1" dirty="0" smtClean="0"/>
              <a:t> » </a:t>
            </a:r>
          </a:p>
          <a:p>
            <a:endParaRPr lang="fr-FR" dirty="0"/>
          </a:p>
          <a:p>
            <a:r>
              <a:rPr lang="fr-FR" dirty="0" smtClean="0"/>
              <a:t> &gt; </a:t>
            </a:r>
            <a:r>
              <a:rPr lang="fr-FR" dirty="0" err="1" smtClean="0"/>
              <a:t>género</a:t>
            </a:r>
            <a:r>
              <a:rPr lang="fr-FR" dirty="0" smtClean="0"/>
              <a:t> de la </a:t>
            </a:r>
            <a:r>
              <a:rPr lang="fr-FR" dirty="0" err="1" smtClean="0"/>
              <a:t>crónica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Ya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b="1" dirty="0" err="1"/>
              <a:t>dicho</a:t>
            </a:r>
            <a:r>
              <a:rPr lang="fr-FR" dirty="0"/>
              <a:t>. </a:t>
            </a:r>
            <a:r>
              <a:rPr lang="fr-FR" dirty="0" err="1"/>
              <a:t>Voy</a:t>
            </a:r>
            <a:r>
              <a:rPr lang="fr-FR" dirty="0"/>
              <a:t> a </a:t>
            </a:r>
            <a:r>
              <a:rPr lang="fr-FR" b="1" dirty="0" err="1"/>
              <a:t>hablaros</a:t>
            </a:r>
            <a:r>
              <a:rPr lang="fr-FR" dirty="0"/>
              <a:t> de un </a:t>
            </a:r>
            <a:r>
              <a:rPr lang="fr-FR" dirty="0" err="1" smtClean="0"/>
              <a:t>pintor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7" y="1666471"/>
            <a:ext cx="3746310" cy="27067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80681" y="154603"/>
            <a:ext cx="6933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400050" indent="-400050">
              <a:buAutoNum type="romanUcPeriod"/>
            </a:pPr>
            <a:r>
              <a:rPr lang="fr-FR" dirty="0" err="1"/>
              <a:t>Ubicación</a:t>
            </a:r>
            <a:r>
              <a:rPr lang="fr-FR" dirty="0"/>
              <a:t> de Quito – Historia de Quito</a:t>
            </a:r>
          </a:p>
          <a:p>
            <a:endParaRPr lang="fr-FR" dirty="0"/>
          </a:p>
          <a:p>
            <a:r>
              <a:rPr lang="fr-FR" dirty="0"/>
              <a:t>II. Historia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arte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III. </a:t>
            </a:r>
            <a:r>
              <a:rPr lang="fr-FR" dirty="0" err="1"/>
              <a:t>Tragedia</a:t>
            </a:r>
            <a:endParaRPr lang="fr-FR" dirty="0"/>
          </a:p>
          <a:p>
            <a:endParaRPr lang="fr-FR" dirty="0"/>
          </a:p>
          <a:p>
            <a:r>
              <a:rPr lang="fr-FR" dirty="0"/>
              <a:t>IV. </a:t>
            </a:r>
            <a:r>
              <a:rPr lang="fr-FR" dirty="0" err="1"/>
              <a:t>Epílogo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7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6328"/>
            <a:ext cx="89665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II</a:t>
            </a:r>
          </a:p>
          <a:p>
            <a:r>
              <a:rPr lang="fr-FR" dirty="0" err="1" smtClean="0"/>
              <a:t>Lección</a:t>
            </a:r>
            <a:r>
              <a:rPr lang="fr-FR" dirty="0" smtClean="0"/>
              <a:t> de </a:t>
            </a:r>
            <a:r>
              <a:rPr lang="fr-FR" dirty="0" err="1" smtClean="0"/>
              <a:t>pintura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la </a:t>
            </a:r>
            <a:r>
              <a:rPr lang="fr-FR" dirty="0" err="1"/>
              <a:t>escuela</a:t>
            </a:r>
            <a:r>
              <a:rPr lang="fr-FR" dirty="0"/>
              <a:t> </a:t>
            </a:r>
            <a:r>
              <a:rPr lang="fr-FR" dirty="0" err="1"/>
              <a:t>quiteña</a:t>
            </a:r>
            <a:r>
              <a:rPr lang="fr-FR" dirty="0"/>
              <a:t> se </a:t>
            </a:r>
            <a:r>
              <a:rPr lang="fr-FR" dirty="0" err="1"/>
              <a:t>hace</a:t>
            </a:r>
            <a:r>
              <a:rPr lang="fr-FR" dirty="0"/>
              <a:t> </a:t>
            </a:r>
            <a:r>
              <a:rPr lang="fr-FR" dirty="0" err="1"/>
              <a:t>notar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la </a:t>
            </a:r>
            <a:r>
              <a:rPr lang="fr-FR" b="1" dirty="0" err="1"/>
              <a:t>viveza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colorido</a:t>
            </a:r>
            <a:r>
              <a:rPr lang="fr-FR" b="1" dirty="0"/>
              <a:t> </a:t>
            </a:r>
            <a:r>
              <a:rPr lang="fr-FR" dirty="0"/>
              <a:t>y la </a:t>
            </a:r>
            <a:r>
              <a:rPr lang="fr-FR" b="1" dirty="0" err="1" smtClean="0"/>
              <a:t>naturalidad</a:t>
            </a:r>
            <a:r>
              <a:rPr lang="fr-FR" dirty="0" smtClean="0"/>
              <a:t> »  </a:t>
            </a:r>
          </a:p>
          <a:p>
            <a:endParaRPr lang="fr-FR" dirty="0"/>
          </a:p>
          <a:p>
            <a:r>
              <a:rPr lang="fr-FR" dirty="0" smtClean="0"/>
              <a:t>« si </a:t>
            </a:r>
            <a:r>
              <a:rPr lang="fr-FR" dirty="0" err="1"/>
              <a:t>amáis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poético </a:t>
            </a:r>
            <a:r>
              <a:rPr lang="fr-FR" dirty="0" err="1"/>
              <a:t>como</a:t>
            </a:r>
            <a:r>
              <a:rPr lang="fr-FR" dirty="0"/>
              <a:t> el </a:t>
            </a:r>
            <a:r>
              <a:rPr lang="fr-FR" dirty="0" err="1"/>
              <a:t>cielo</a:t>
            </a:r>
            <a:r>
              <a:rPr lang="fr-FR" dirty="0"/>
              <a:t> </a:t>
            </a:r>
            <a:r>
              <a:rPr lang="fr-FR" dirty="0" err="1"/>
              <a:t>azul</a:t>
            </a:r>
            <a:r>
              <a:rPr lang="fr-FR" dirty="0"/>
              <a:t> de </a:t>
            </a:r>
            <a:r>
              <a:rPr lang="fr-FR" b="1" dirty="0" err="1"/>
              <a:t>nuestros</a:t>
            </a:r>
            <a:r>
              <a:rPr lang="fr-FR" dirty="0"/>
              <a:t> valles,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b="1" dirty="0" err="1"/>
              <a:t>melancólicamente</a:t>
            </a:r>
            <a:r>
              <a:rPr lang="fr-FR" b="1" dirty="0"/>
              <a:t> </a:t>
            </a:r>
            <a:r>
              <a:rPr lang="fr-FR" dirty="0" err="1"/>
              <a:t>vago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el </a:t>
            </a:r>
            <a:r>
              <a:rPr lang="fr-FR" dirty="0" err="1"/>
              <a:t>yaraví</a:t>
            </a:r>
            <a:r>
              <a:rPr lang="fr-FR" dirty="0"/>
              <a:t> que </a:t>
            </a:r>
            <a:r>
              <a:rPr lang="fr-FR" b="1" dirty="0" err="1"/>
              <a:t>nuestros</a:t>
            </a:r>
            <a:r>
              <a:rPr lang="fr-FR" b="1" dirty="0"/>
              <a:t> </a:t>
            </a:r>
            <a:r>
              <a:rPr lang="fr-FR" b="1" dirty="0" err="1"/>
              <a:t>indios</a:t>
            </a:r>
            <a:r>
              <a:rPr lang="fr-FR" b="1" dirty="0"/>
              <a:t> </a:t>
            </a:r>
            <a:r>
              <a:rPr lang="fr-FR" dirty="0" err="1"/>
              <a:t>cantan</a:t>
            </a:r>
            <a:r>
              <a:rPr lang="fr-FR" dirty="0"/>
              <a:t> </a:t>
            </a:r>
            <a:r>
              <a:rPr lang="fr-FR" dirty="0" err="1"/>
              <a:t>acompañados</a:t>
            </a:r>
            <a:r>
              <a:rPr lang="fr-FR" dirty="0"/>
              <a:t> de las sentimentales </a:t>
            </a:r>
            <a:r>
              <a:rPr lang="fr-FR" dirty="0" err="1"/>
              <a:t>armonías</a:t>
            </a:r>
            <a:r>
              <a:rPr lang="fr-FR" dirty="0"/>
              <a:t> de la </a:t>
            </a:r>
            <a:r>
              <a:rPr lang="fr-FR" dirty="0" err="1"/>
              <a:t>quena</a:t>
            </a:r>
            <a:r>
              <a:rPr lang="fr-FR" dirty="0"/>
              <a:t>, </a:t>
            </a:r>
            <a:r>
              <a:rPr lang="fr-FR" dirty="0" err="1"/>
              <a:t>contemplad</a:t>
            </a:r>
            <a:r>
              <a:rPr lang="fr-FR" dirty="0"/>
              <a:t> en </a:t>
            </a:r>
            <a:r>
              <a:rPr lang="fr-FR" dirty="0" err="1"/>
              <a:t>nuestros</a:t>
            </a:r>
            <a:r>
              <a:rPr lang="fr-FR" dirty="0"/>
              <a:t> </a:t>
            </a:r>
            <a:r>
              <a:rPr lang="fr-FR" dirty="0" err="1"/>
              <a:t>días</a:t>
            </a:r>
            <a:r>
              <a:rPr lang="fr-FR" dirty="0"/>
              <a:t> las </a:t>
            </a:r>
            <a:r>
              <a:rPr lang="fr-FR" dirty="0" err="1"/>
              <a:t>obras</a:t>
            </a:r>
            <a:r>
              <a:rPr lang="fr-FR" dirty="0"/>
              <a:t> de Rafael Salas, Cadenas o </a:t>
            </a:r>
            <a:r>
              <a:rPr lang="fr-FR" dirty="0" smtClean="0"/>
              <a:t>Carrillo ». </a:t>
            </a:r>
            <a:endParaRPr lang="fr-FR" dirty="0"/>
          </a:p>
          <a:p>
            <a:r>
              <a:rPr lang="fr-FR" dirty="0" smtClean="0"/>
              <a:t> </a:t>
            </a:r>
          </a:p>
          <a:p>
            <a:r>
              <a:rPr lang="fr-FR" dirty="0" err="1" smtClean="0"/>
              <a:t>Literatura</a:t>
            </a:r>
            <a:r>
              <a:rPr lang="fr-FR" dirty="0" smtClean="0"/>
              <a:t> </a:t>
            </a:r>
            <a:r>
              <a:rPr lang="fr-FR" dirty="0" err="1" smtClean="0"/>
              <a:t>como</a:t>
            </a:r>
            <a:r>
              <a:rPr lang="fr-FR" dirty="0" smtClean="0"/>
              <a:t> </a:t>
            </a:r>
            <a:r>
              <a:rPr lang="fr-FR" dirty="0" err="1" smtClean="0"/>
              <a:t>anecdotario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1859 - </a:t>
            </a:r>
            <a:r>
              <a:rPr lang="fr-FR" dirty="0" err="1" smtClean="0"/>
              <a:t>Robo</a:t>
            </a:r>
            <a:r>
              <a:rPr lang="fr-FR" dirty="0" smtClean="0"/>
              <a:t>  &gt; « El </a:t>
            </a:r>
            <a:r>
              <a:rPr lang="fr-FR" dirty="0" err="1"/>
              <a:t>ladrón</a:t>
            </a:r>
            <a:r>
              <a:rPr lang="fr-FR" dirty="0"/>
              <a:t> </a:t>
            </a:r>
            <a:r>
              <a:rPr lang="fr-FR" dirty="0" err="1"/>
              <a:t>había</a:t>
            </a:r>
            <a:r>
              <a:rPr lang="fr-FR" dirty="0"/>
              <a:t> </a:t>
            </a:r>
            <a:r>
              <a:rPr lang="fr-FR" dirty="0" err="1"/>
              <a:t>sido</a:t>
            </a:r>
            <a:r>
              <a:rPr lang="fr-FR" dirty="0"/>
              <a:t> un </a:t>
            </a:r>
            <a:r>
              <a:rPr lang="fr-FR" b="1" dirty="0" err="1"/>
              <a:t>extranjero</a:t>
            </a:r>
            <a:r>
              <a:rPr lang="fr-FR" b="1" dirty="0"/>
              <a:t> </a:t>
            </a:r>
            <a:r>
              <a:rPr lang="fr-FR" b="1" dirty="0" err="1"/>
              <a:t>comerciante</a:t>
            </a:r>
            <a:r>
              <a:rPr lang="fr-FR" b="1" dirty="0"/>
              <a:t> </a:t>
            </a:r>
            <a:r>
              <a:rPr lang="fr-FR" dirty="0"/>
              <a:t>en </a:t>
            </a:r>
            <a:r>
              <a:rPr lang="fr-FR" dirty="0" err="1" smtClean="0"/>
              <a:t>pinturas</a:t>
            </a:r>
            <a:r>
              <a:rPr lang="fr-FR" dirty="0" smtClean="0"/>
              <a:t> ».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err="1" smtClean="0"/>
              <a:t>Autoridad</a:t>
            </a:r>
            <a:r>
              <a:rPr lang="fr-FR" dirty="0" smtClean="0"/>
              <a:t> </a:t>
            </a:r>
            <a:r>
              <a:rPr lang="fr-FR" dirty="0" err="1" smtClean="0"/>
              <a:t>nacional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« Un notable </a:t>
            </a:r>
            <a:r>
              <a:rPr lang="fr-FR" dirty="0" err="1"/>
              <a:t>artículo</a:t>
            </a:r>
            <a:r>
              <a:rPr lang="fr-FR" dirty="0"/>
              <a:t> que </a:t>
            </a:r>
            <a:r>
              <a:rPr lang="fr-FR" dirty="0" err="1"/>
              <a:t>escribió</a:t>
            </a:r>
            <a:r>
              <a:rPr lang="fr-FR" dirty="0"/>
              <a:t> el </a:t>
            </a:r>
            <a:r>
              <a:rPr lang="fr-FR" b="1" dirty="0" err="1"/>
              <a:t>poeta</a:t>
            </a:r>
            <a:r>
              <a:rPr lang="fr-FR" b="1" dirty="0"/>
              <a:t> </a:t>
            </a:r>
            <a:r>
              <a:rPr lang="fr-FR" b="1" dirty="0" err="1"/>
              <a:t>ecuatoriano</a:t>
            </a:r>
            <a:r>
              <a:rPr lang="fr-FR" b="1" dirty="0"/>
              <a:t> don Juan León </a:t>
            </a:r>
            <a:r>
              <a:rPr lang="fr-FR" b="1" dirty="0" smtClean="0"/>
              <a:t>Mera </a:t>
            </a:r>
            <a:r>
              <a:rPr lang="fr-FR" dirty="0" smtClean="0"/>
              <a:t>». </a:t>
            </a:r>
          </a:p>
          <a:p>
            <a:r>
              <a:rPr lang="fr-FR" dirty="0" smtClean="0"/>
              <a:t> [1832-1894]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El Iris </a:t>
            </a:r>
            <a:r>
              <a:rPr lang="fr-FR" dirty="0" smtClean="0"/>
              <a:t>1861, n°9 Mera : « </a:t>
            </a:r>
            <a:r>
              <a:rPr lang="es-ES" dirty="0" smtClean="0"/>
              <a:t>Las </a:t>
            </a:r>
            <a:r>
              <a:rPr lang="es-ES" dirty="0"/>
              <a:t>obras de Miguel de Santiago se distinguen por la sencillez de la </a:t>
            </a:r>
            <a:r>
              <a:rPr lang="es-ES" dirty="0" smtClean="0"/>
              <a:t>composición </a:t>
            </a:r>
            <a:r>
              <a:rPr lang="es-ES" dirty="0"/>
              <a:t>y la propiedad del colorido, sin que jamás se note en ellas la poco natural y repugnante vivacidad de las tintas con que el mal gusto de algunos de nuestros pintores modernos destruye muchas veces la exactitud del </a:t>
            </a:r>
            <a:r>
              <a:rPr lang="es-ES" dirty="0" smtClean="0"/>
              <a:t>dibujo</a:t>
            </a:r>
            <a:r>
              <a:rPr lang="fr-FR" dirty="0" smtClean="0"/>
              <a:t>». </a:t>
            </a:r>
          </a:p>
          <a:p>
            <a:r>
              <a:rPr lang="fr-FR" dirty="0" err="1" smtClean="0"/>
              <a:t>Citado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 Carmen Fernández Salvador, </a:t>
            </a:r>
            <a:r>
              <a:rPr lang="fr-FR" i="1" dirty="0" err="1" smtClean="0"/>
              <a:t>Procesos</a:t>
            </a:r>
            <a:r>
              <a:rPr lang="fr-FR" dirty="0" smtClean="0"/>
              <a:t>, 48, </a:t>
            </a:r>
            <a:r>
              <a:rPr lang="fr-FR" dirty="0" err="1" smtClean="0"/>
              <a:t>julio</a:t>
            </a:r>
            <a:r>
              <a:rPr lang="fr-FR" dirty="0" smtClean="0"/>
              <a:t> -  </a:t>
            </a:r>
            <a:r>
              <a:rPr lang="fr-FR" dirty="0" err="1" smtClean="0"/>
              <a:t>diciembre</a:t>
            </a:r>
            <a:r>
              <a:rPr lang="fr-FR" dirty="0" smtClean="0"/>
              <a:t> 2018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581" y="1414281"/>
            <a:ext cx="3225420" cy="41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4478" y="559557"/>
            <a:ext cx="88710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2a </a:t>
            </a:r>
            <a:r>
              <a:rPr lang="fr-FR" b="1" dirty="0" err="1" smtClean="0"/>
              <a:t>anécdota</a:t>
            </a:r>
            <a:endParaRPr lang="fr-FR" b="1" dirty="0" smtClean="0"/>
          </a:p>
          <a:p>
            <a:r>
              <a:rPr lang="fr-FR" dirty="0" smtClean="0"/>
              <a:t>« … La </a:t>
            </a:r>
            <a:r>
              <a:rPr lang="fr-FR" dirty="0" err="1"/>
              <a:t>infeliz</a:t>
            </a:r>
            <a:r>
              <a:rPr lang="fr-FR" dirty="0"/>
              <a:t> no </a:t>
            </a:r>
            <a:r>
              <a:rPr lang="fr-FR" dirty="0" err="1"/>
              <a:t>supo</a:t>
            </a:r>
            <a:r>
              <a:rPr lang="fr-FR" dirty="0"/>
              <a:t> </a:t>
            </a:r>
            <a:r>
              <a:rPr lang="fr-FR" dirty="0" err="1"/>
              <a:t>impedir</a:t>
            </a:r>
            <a:r>
              <a:rPr lang="fr-FR" dirty="0"/>
              <a:t> que el </a:t>
            </a:r>
            <a:r>
              <a:rPr lang="fr-FR" dirty="0" err="1"/>
              <a:t>retrato</a:t>
            </a:r>
            <a:r>
              <a:rPr lang="fr-FR" dirty="0"/>
              <a:t> se </a:t>
            </a:r>
            <a:r>
              <a:rPr lang="fr-FR" dirty="0" err="1"/>
              <a:t>ensuciase</a:t>
            </a:r>
            <a:r>
              <a:rPr lang="fr-FR" dirty="0"/>
              <a:t>, y </a:t>
            </a:r>
            <a:r>
              <a:rPr lang="fr-FR" dirty="0" err="1"/>
              <a:t>llamó</a:t>
            </a:r>
            <a:r>
              <a:rPr lang="fr-FR" dirty="0"/>
              <a:t> al </a:t>
            </a:r>
            <a:r>
              <a:rPr lang="fr-FR" dirty="0" err="1"/>
              <a:t>famoso</a:t>
            </a:r>
            <a:r>
              <a:rPr lang="fr-FR" dirty="0"/>
              <a:t> </a:t>
            </a:r>
            <a:r>
              <a:rPr lang="fr-FR" dirty="0" err="1"/>
              <a:t>pintor</a:t>
            </a:r>
            <a:r>
              <a:rPr lang="fr-FR" dirty="0"/>
              <a:t> </a:t>
            </a:r>
            <a:r>
              <a:rPr lang="fr-FR" dirty="0" err="1"/>
              <a:t>Gorívar</a:t>
            </a:r>
            <a:r>
              <a:rPr lang="fr-FR" dirty="0"/>
              <a:t>, </a:t>
            </a:r>
            <a:r>
              <a:rPr lang="fr-FR" dirty="0" err="1"/>
              <a:t>discípulo</a:t>
            </a:r>
            <a:r>
              <a:rPr lang="fr-FR" dirty="0"/>
              <a:t> y </a:t>
            </a:r>
            <a:r>
              <a:rPr lang="fr-FR" dirty="0" err="1"/>
              <a:t>sobrino</a:t>
            </a:r>
            <a:r>
              <a:rPr lang="fr-FR" dirty="0"/>
              <a:t> de Miguel, para que </a:t>
            </a:r>
            <a:r>
              <a:rPr lang="fr-FR" dirty="0" err="1"/>
              <a:t>reparase</a:t>
            </a:r>
            <a:r>
              <a:rPr lang="fr-FR" dirty="0"/>
              <a:t> el </a:t>
            </a:r>
            <a:r>
              <a:rPr lang="fr-FR" dirty="0" err="1"/>
              <a:t>daño</a:t>
            </a:r>
            <a:r>
              <a:rPr lang="fr-FR" dirty="0"/>
              <a:t>. De </a:t>
            </a:r>
            <a:r>
              <a:rPr lang="fr-FR" dirty="0" err="1"/>
              <a:t>regreso</a:t>
            </a:r>
            <a:r>
              <a:rPr lang="fr-FR" dirty="0"/>
              <a:t> Santiago, </a:t>
            </a:r>
            <a:r>
              <a:rPr lang="fr-FR" dirty="0" err="1"/>
              <a:t>descubrió</a:t>
            </a:r>
            <a:r>
              <a:rPr lang="fr-FR" dirty="0"/>
              <a:t> </a:t>
            </a:r>
            <a:r>
              <a:rPr lang="fr-FR" b="1" dirty="0"/>
              <a:t>en la </a:t>
            </a:r>
            <a:r>
              <a:rPr lang="fr-FR" b="1" dirty="0" err="1"/>
              <a:t>articulación</a:t>
            </a:r>
            <a:r>
              <a:rPr lang="fr-FR" b="1" dirty="0"/>
              <a:t> de un </a:t>
            </a:r>
            <a:r>
              <a:rPr lang="fr-FR" b="1" dirty="0" err="1"/>
              <a:t>dedo</a:t>
            </a:r>
            <a:r>
              <a:rPr lang="fr-FR" b="1" dirty="0"/>
              <a:t> </a:t>
            </a:r>
            <a:r>
              <a:rPr lang="fr-FR" dirty="0"/>
              <a:t>que </a:t>
            </a:r>
            <a:r>
              <a:rPr lang="fr-FR" dirty="0" err="1"/>
              <a:t>otro</a:t>
            </a:r>
            <a:r>
              <a:rPr lang="fr-FR" dirty="0"/>
              <a:t> </a:t>
            </a:r>
            <a:r>
              <a:rPr lang="fr-FR" dirty="0" err="1"/>
              <a:t>pincel</a:t>
            </a:r>
            <a:r>
              <a:rPr lang="fr-FR" dirty="0"/>
              <a:t> </a:t>
            </a:r>
            <a:r>
              <a:rPr lang="fr-FR" dirty="0" err="1"/>
              <a:t>había</a:t>
            </a:r>
            <a:r>
              <a:rPr lang="fr-FR" dirty="0"/>
              <a:t> </a:t>
            </a:r>
            <a:r>
              <a:rPr lang="fr-FR" dirty="0" err="1"/>
              <a:t>pasado</a:t>
            </a:r>
            <a:r>
              <a:rPr lang="fr-FR" dirty="0"/>
              <a:t> sobre el </a:t>
            </a:r>
            <a:r>
              <a:rPr lang="fr-FR" dirty="0" err="1"/>
              <a:t>suyo</a:t>
            </a:r>
            <a:r>
              <a:rPr lang="fr-FR" dirty="0"/>
              <a:t>. </a:t>
            </a:r>
            <a:r>
              <a:rPr lang="fr-FR" dirty="0" err="1"/>
              <a:t>Confesáronle</a:t>
            </a:r>
            <a:r>
              <a:rPr lang="fr-FR" dirty="0"/>
              <a:t> la </a:t>
            </a:r>
            <a:r>
              <a:rPr lang="fr-FR" dirty="0" err="1"/>
              <a:t>verdad</a:t>
            </a:r>
            <a:r>
              <a:rPr lang="fr-FR" dirty="0" smtClean="0"/>
              <a:t>.  </a:t>
            </a:r>
          </a:p>
          <a:p>
            <a:endParaRPr lang="fr-FR" dirty="0"/>
          </a:p>
          <a:p>
            <a:r>
              <a:rPr lang="fr-FR" dirty="0" err="1"/>
              <a:t>Nuestro</a:t>
            </a:r>
            <a:r>
              <a:rPr lang="fr-FR" dirty="0"/>
              <a:t> </a:t>
            </a:r>
            <a:r>
              <a:rPr lang="fr-FR" dirty="0" err="1"/>
              <a:t>artista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de un </a:t>
            </a:r>
            <a:r>
              <a:rPr lang="fr-FR" b="1" dirty="0" err="1"/>
              <a:t>geniazo</a:t>
            </a:r>
            <a:r>
              <a:rPr lang="fr-FR" b="1" dirty="0"/>
              <a:t> </a:t>
            </a:r>
            <a:r>
              <a:rPr lang="fr-FR" b="1" dirty="0" err="1"/>
              <a:t>más</a:t>
            </a:r>
            <a:r>
              <a:rPr lang="fr-FR" b="1" dirty="0"/>
              <a:t> </a:t>
            </a:r>
            <a:r>
              <a:rPr lang="fr-FR" b="1" dirty="0" err="1"/>
              <a:t>atufado</a:t>
            </a:r>
            <a:r>
              <a:rPr lang="fr-FR" b="1" dirty="0"/>
              <a:t> </a:t>
            </a:r>
            <a:r>
              <a:rPr lang="fr-FR" dirty="0"/>
              <a:t>que el </a:t>
            </a:r>
            <a:r>
              <a:rPr lang="fr-FR" dirty="0" err="1"/>
              <a:t>mar</a:t>
            </a:r>
            <a:r>
              <a:rPr lang="fr-FR" dirty="0"/>
              <a:t> </a:t>
            </a:r>
            <a:r>
              <a:rPr lang="fr-FR" dirty="0" err="1"/>
              <a:t>cuando</a:t>
            </a:r>
            <a:r>
              <a:rPr lang="fr-FR" dirty="0"/>
              <a:t> le </a:t>
            </a:r>
            <a:r>
              <a:rPr lang="fr-FR" dirty="0" err="1"/>
              <a:t>duele</a:t>
            </a:r>
            <a:r>
              <a:rPr lang="fr-FR" dirty="0"/>
              <a:t> </a:t>
            </a:r>
            <a:r>
              <a:rPr lang="fr-FR" b="1" dirty="0"/>
              <a:t>la </a:t>
            </a:r>
            <a:r>
              <a:rPr lang="fr-FR" b="1" dirty="0" err="1" smtClean="0"/>
              <a:t>barriga</a:t>
            </a:r>
            <a:r>
              <a:rPr lang="fr-FR" dirty="0" smtClean="0"/>
              <a:t> ». </a:t>
            </a:r>
          </a:p>
          <a:p>
            <a:endParaRPr lang="fr-FR" b="1" dirty="0"/>
          </a:p>
          <a:p>
            <a:r>
              <a:rPr lang="fr-FR" b="1" dirty="0" err="1" smtClean="0"/>
              <a:t>Habla</a:t>
            </a:r>
            <a:r>
              <a:rPr lang="fr-FR" b="1" dirty="0" smtClean="0"/>
              <a:t> </a:t>
            </a:r>
            <a:r>
              <a:rPr lang="fr-FR" b="1" dirty="0" err="1" smtClean="0"/>
              <a:t>culta</a:t>
            </a:r>
            <a:r>
              <a:rPr lang="fr-FR" b="1" dirty="0" smtClean="0"/>
              <a:t> &gt; </a:t>
            </a:r>
            <a:r>
              <a:rPr lang="fr-FR" b="1" dirty="0" err="1" smtClean="0"/>
              <a:t>habla</a:t>
            </a:r>
            <a:r>
              <a:rPr lang="fr-FR" b="1" dirty="0" smtClean="0"/>
              <a:t> </a:t>
            </a:r>
            <a:r>
              <a:rPr lang="fr-FR" b="1" dirty="0" err="1" smtClean="0"/>
              <a:t>coloquial</a:t>
            </a:r>
            <a:r>
              <a:rPr lang="fr-FR" b="1" dirty="0" smtClean="0"/>
              <a:t> y </a:t>
            </a:r>
            <a:r>
              <a:rPr lang="fr-FR" b="1" dirty="0" err="1" smtClean="0"/>
              <a:t>prosaísmo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« </a:t>
            </a:r>
            <a:r>
              <a:rPr lang="fr-FR" dirty="0" err="1" smtClean="0"/>
              <a:t>dio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err="1"/>
              <a:t>cintarazos</a:t>
            </a:r>
            <a:r>
              <a:rPr lang="fr-FR" dirty="0"/>
              <a:t> a </a:t>
            </a:r>
            <a:r>
              <a:rPr lang="fr-FR" dirty="0" err="1"/>
              <a:t>Gorívar</a:t>
            </a:r>
            <a:r>
              <a:rPr lang="fr-FR" dirty="0"/>
              <a:t> y </a:t>
            </a:r>
            <a:r>
              <a:rPr lang="fr-FR" dirty="0" err="1"/>
              <a:t>rebanó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oreja</a:t>
            </a:r>
            <a:r>
              <a:rPr lang="fr-FR" dirty="0"/>
              <a:t> a su </a:t>
            </a:r>
            <a:r>
              <a:rPr lang="fr-FR" dirty="0" err="1"/>
              <a:t>pobre</a:t>
            </a:r>
            <a:r>
              <a:rPr lang="fr-FR" dirty="0"/>
              <a:t> </a:t>
            </a:r>
            <a:r>
              <a:rPr lang="fr-FR" dirty="0" err="1"/>
              <a:t>consorte</a:t>
            </a:r>
            <a:r>
              <a:rPr lang="fr-FR" dirty="0" smtClean="0"/>
              <a:t>. »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Tragicomedia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 smtClean="0"/>
              <a:t>durante</a:t>
            </a:r>
            <a:r>
              <a:rPr lang="fr-FR" dirty="0" smtClean="0"/>
              <a:t> </a:t>
            </a:r>
            <a:r>
              <a:rPr lang="fr-FR" dirty="0"/>
              <a:t>los </a:t>
            </a:r>
            <a:r>
              <a:rPr lang="fr-FR" dirty="0" err="1"/>
              <a:t>catorce</a:t>
            </a:r>
            <a:r>
              <a:rPr lang="fr-FR" dirty="0"/>
              <a:t> </a:t>
            </a:r>
            <a:r>
              <a:rPr lang="fr-FR" dirty="0" err="1"/>
              <a:t>meses</a:t>
            </a:r>
            <a:r>
              <a:rPr lang="fr-FR" dirty="0"/>
              <a:t> que </a:t>
            </a:r>
            <a:r>
              <a:rPr lang="fr-FR" dirty="0" err="1"/>
              <a:t>duró</a:t>
            </a:r>
            <a:r>
              <a:rPr lang="fr-FR" dirty="0"/>
              <a:t> su </a:t>
            </a:r>
            <a:r>
              <a:rPr lang="fr-FR" dirty="0" err="1"/>
              <a:t>escondite</a:t>
            </a:r>
            <a:r>
              <a:rPr lang="fr-FR" dirty="0"/>
              <a:t> </a:t>
            </a:r>
            <a:r>
              <a:rPr lang="fr-FR" dirty="0" err="1"/>
              <a:t>pintó</a:t>
            </a:r>
            <a:r>
              <a:rPr lang="fr-FR" dirty="0"/>
              <a:t> los </a:t>
            </a:r>
            <a:r>
              <a:rPr lang="fr-FR" dirty="0" err="1"/>
              <a:t>catorce</a:t>
            </a:r>
            <a:r>
              <a:rPr lang="fr-FR" dirty="0"/>
              <a:t> cuadros que </a:t>
            </a:r>
            <a:r>
              <a:rPr lang="fr-FR" dirty="0" err="1"/>
              <a:t>embellecen</a:t>
            </a:r>
            <a:r>
              <a:rPr lang="fr-FR" dirty="0"/>
              <a:t> los </a:t>
            </a:r>
            <a:r>
              <a:rPr lang="fr-FR" b="1" dirty="0" err="1"/>
              <a:t>claustros</a:t>
            </a:r>
            <a:r>
              <a:rPr lang="fr-FR" b="1" dirty="0"/>
              <a:t> </a:t>
            </a:r>
            <a:r>
              <a:rPr lang="fr-FR" b="1" dirty="0" err="1"/>
              <a:t>agustinos</a:t>
            </a:r>
            <a:r>
              <a:rPr lang="fr-FR" dirty="0"/>
              <a:t>. Entre </a:t>
            </a:r>
            <a:r>
              <a:rPr lang="fr-FR" dirty="0" err="1"/>
              <a:t>ellos</a:t>
            </a:r>
            <a:r>
              <a:rPr lang="fr-FR" dirty="0"/>
              <a:t> </a:t>
            </a:r>
            <a:r>
              <a:rPr lang="fr-FR" dirty="0" err="1"/>
              <a:t>merece</a:t>
            </a:r>
            <a:r>
              <a:rPr lang="fr-FR" dirty="0"/>
              <a:t> </a:t>
            </a:r>
            <a:r>
              <a:rPr lang="fr-FR" dirty="0" err="1"/>
              <a:t>especial</a:t>
            </a:r>
            <a:r>
              <a:rPr lang="fr-FR" dirty="0"/>
              <a:t> </a:t>
            </a:r>
            <a:r>
              <a:rPr lang="fr-FR" dirty="0" err="1"/>
              <a:t>mención</a:t>
            </a:r>
            <a:r>
              <a:rPr lang="fr-FR" dirty="0"/>
              <a:t>, </a:t>
            </a:r>
            <a:r>
              <a:rPr lang="fr-FR" dirty="0" err="1"/>
              <a:t>por</a:t>
            </a:r>
            <a:r>
              <a:rPr lang="fr-FR" dirty="0"/>
              <a:t> el </a:t>
            </a:r>
            <a:r>
              <a:rPr lang="fr-FR" dirty="0" err="1"/>
              <a:t>diestro</a:t>
            </a:r>
            <a:r>
              <a:rPr lang="fr-FR" dirty="0"/>
              <a:t> </a:t>
            </a:r>
            <a:r>
              <a:rPr lang="fr-FR" dirty="0" err="1"/>
              <a:t>manejo</a:t>
            </a:r>
            <a:r>
              <a:rPr lang="fr-FR" dirty="0"/>
              <a:t> de las tintas, el </a:t>
            </a:r>
            <a:r>
              <a:rPr lang="fr-FR" dirty="0" err="1"/>
              <a:t>titulado</a:t>
            </a:r>
            <a:r>
              <a:rPr lang="fr-FR" dirty="0"/>
              <a:t> </a:t>
            </a:r>
            <a:r>
              <a:rPr lang="fr-FR" b="1" dirty="0" err="1"/>
              <a:t>Milagro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peso de las </a:t>
            </a:r>
            <a:r>
              <a:rPr lang="fr-FR" b="1" dirty="0" err="1"/>
              <a:t>ceras</a:t>
            </a:r>
            <a:r>
              <a:rPr lang="fr-FR" dirty="0"/>
              <a:t>. Se </a:t>
            </a:r>
            <a:r>
              <a:rPr lang="fr-FR" dirty="0" err="1"/>
              <a:t>afirma</a:t>
            </a:r>
            <a:r>
              <a:rPr lang="fr-FR" dirty="0"/>
              <a:t> que </a:t>
            </a:r>
            <a:r>
              <a:rPr lang="fr-FR" dirty="0" err="1"/>
              <a:t>una</a:t>
            </a:r>
            <a:r>
              <a:rPr lang="fr-FR" dirty="0"/>
              <a:t> de las figuras que en </a:t>
            </a:r>
            <a:r>
              <a:rPr lang="fr-FR" dirty="0" err="1"/>
              <a:t>él</a:t>
            </a:r>
            <a:r>
              <a:rPr lang="fr-FR" dirty="0"/>
              <a:t> se </a:t>
            </a:r>
            <a:r>
              <a:rPr lang="fr-FR" dirty="0" err="1"/>
              <a:t>hallan</a:t>
            </a:r>
            <a:r>
              <a:rPr lang="fr-FR" dirty="0"/>
              <a:t> es el </a:t>
            </a:r>
            <a:r>
              <a:rPr lang="fr-FR" dirty="0" err="1"/>
              <a:t>retrato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mismo</a:t>
            </a:r>
            <a:r>
              <a:rPr lang="fr-FR" dirty="0"/>
              <a:t> Miguel de </a:t>
            </a:r>
            <a:r>
              <a:rPr lang="fr-FR" dirty="0" smtClean="0"/>
              <a:t>Santiago ».</a:t>
            </a:r>
            <a:endParaRPr lang="fr-FR" dirty="0"/>
          </a:p>
          <a:p>
            <a:endParaRPr lang="es-ES" b="1" dirty="0" smtClean="0"/>
          </a:p>
          <a:p>
            <a:r>
              <a:rPr lang="es-ES" b="1" dirty="0" smtClean="0"/>
              <a:t>Hijo de dos mestizos. Representación del ideal europeo 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77" y="4749350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7421"/>
            <a:ext cx="898022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III – </a:t>
            </a:r>
            <a:r>
              <a:rPr lang="fr-FR" dirty="0" err="1" smtClean="0"/>
              <a:t>Clímax</a:t>
            </a:r>
            <a:r>
              <a:rPr lang="fr-FR" dirty="0" smtClean="0"/>
              <a:t> de la </a:t>
            </a:r>
            <a:r>
              <a:rPr lang="fr-FR" dirty="0" err="1" smtClean="0"/>
              <a:t>tradición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Cuando </a:t>
            </a:r>
            <a:r>
              <a:rPr lang="fr-FR" dirty="0"/>
              <a:t>Miguel de Santiago </a:t>
            </a:r>
            <a:r>
              <a:rPr lang="fr-FR" dirty="0" err="1"/>
              <a:t>volvió</a:t>
            </a:r>
            <a:r>
              <a:rPr lang="fr-FR" dirty="0"/>
              <a:t> a </a:t>
            </a:r>
            <a:r>
              <a:rPr lang="fr-FR" dirty="0" err="1"/>
              <a:t>aspirar</a:t>
            </a:r>
            <a:r>
              <a:rPr lang="fr-FR" dirty="0"/>
              <a:t> el aire libre de la </a:t>
            </a:r>
            <a:r>
              <a:rPr lang="fr-FR" dirty="0" err="1"/>
              <a:t>ciudad</a:t>
            </a:r>
            <a:r>
              <a:rPr lang="fr-FR" dirty="0"/>
              <a:t> natal, su </a:t>
            </a:r>
            <a:r>
              <a:rPr lang="fr-FR" dirty="0" err="1"/>
              <a:t>espíritu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</a:t>
            </a:r>
            <a:r>
              <a:rPr lang="fr-FR" dirty="0" err="1"/>
              <a:t>ya</a:t>
            </a:r>
            <a:r>
              <a:rPr lang="fr-FR" dirty="0"/>
              <a:t> </a:t>
            </a:r>
            <a:r>
              <a:rPr lang="fr-FR" dirty="0" err="1"/>
              <a:t>presa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b="1" dirty="0" err="1"/>
              <a:t>ascetismo</a:t>
            </a:r>
            <a:r>
              <a:rPr lang="fr-FR" b="1" dirty="0"/>
              <a:t> de su </a:t>
            </a:r>
            <a:r>
              <a:rPr lang="fr-FR" b="1" dirty="0" err="1"/>
              <a:t>siglo</a:t>
            </a:r>
            <a:r>
              <a:rPr lang="fr-FR" dirty="0"/>
              <a:t>. Una </a:t>
            </a:r>
            <a:r>
              <a:rPr lang="fr-FR" dirty="0" err="1"/>
              <a:t>idea</a:t>
            </a:r>
            <a:r>
              <a:rPr lang="fr-FR" dirty="0"/>
              <a:t> </a:t>
            </a:r>
            <a:r>
              <a:rPr lang="fr-FR" b="1" dirty="0" err="1"/>
              <a:t>abrasaba</a:t>
            </a:r>
            <a:r>
              <a:rPr lang="fr-FR" dirty="0"/>
              <a:t> su </a:t>
            </a:r>
            <a:r>
              <a:rPr lang="fr-FR" dirty="0" err="1"/>
              <a:t>cerebro</a:t>
            </a:r>
            <a:r>
              <a:rPr lang="fr-FR" dirty="0"/>
              <a:t>: </a:t>
            </a:r>
            <a:r>
              <a:rPr lang="fr-FR" dirty="0" err="1"/>
              <a:t>trasladar</a:t>
            </a:r>
            <a:r>
              <a:rPr lang="fr-FR" dirty="0"/>
              <a:t> al </a:t>
            </a:r>
            <a:r>
              <a:rPr lang="fr-FR" dirty="0" err="1"/>
              <a:t>lienzo</a:t>
            </a:r>
            <a:r>
              <a:rPr lang="fr-FR" dirty="0"/>
              <a:t> la </a:t>
            </a:r>
            <a:r>
              <a:rPr lang="fr-FR" dirty="0" err="1"/>
              <a:t>suprema</a:t>
            </a:r>
            <a:r>
              <a:rPr lang="fr-FR" dirty="0"/>
              <a:t> </a:t>
            </a:r>
            <a:r>
              <a:rPr lang="fr-FR" dirty="0" err="1"/>
              <a:t>agonía</a:t>
            </a:r>
            <a:r>
              <a:rPr lang="fr-FR" dirty="0"/>
              <a:t> de </a:t>
            </a:r>
            <a:r>
              <a:rPr lang="fr-FR" dirty="0" err="1" smtClean="0"/>
              <a:t>Cristo</a:t>
            </a:r>
            <a:r>
              <a:rPr lang="fr-FR" dirty="0" smtClean="0"/>
              <a:t> ».</a:t>
            </a:r>
          </a:p>
          <a:p>
            <a:endParaRPr lang="fr-FR" dirty="0"/>
          </a:p>
          <a:p>
            <a:r>
              <a:rPr lang="fr-FR" dirty="0" err="1" smtClean="0"/>
              <a:t>Representación</a:t>
            </a:r>
            <a:r>
              <a:rPr lang="fr-FR" dirty="0" smtClean="0"/>
              <a:t> </a:t>
            </a:r>
            <a:r>
              <a:rPr lang="fr-FR" dirty="0" err="1" smtClean="0"/>
              <a:t>literaria</a:t>
            </a:r>
            <a:r>
              <a:rPr lang="fr-FR" dirty="0" smtClean="0"/>
              <a:t> </a:t>
            </a:r>
            <a:r>
              <a:rPr lang="fr-FR" dirty="0" err="1" smtClean="0"/>
              <a:t>como</a:t>
            </a:r>
            <a:r>
              <a:rPr lang="fr-FR" dirty="0" smtClean="0"/>
              <a:t> </a:t>
            </a:r>
          </a:p>
          <a:p>
            <a:endParaRPr lang="fr-FR" b="1" dirty="0"/>
          </a:p>
          <a:p>
            <a:r>
              <a:rPr lang="fr-FR" b="1" dirty="0" err="1" smtClean="0"/>
              <a:t>Místico</a:t>
            </a:r>
            <a:r>
              <a:rPr lang="fr-FR" b="1" dirty="0" smtClean="0"/>
              <a:t>  -  </a:t>
            </a:r>
            <a:r>
              <a:rPr lang="fr-FR" b="1" dirty="0" err="1" smtClean="0"/>
              <a:t>Genio</a:t>
            </a:r>
            <a:r>
              <a:rPr lang="fr-FR" b="1" dirty="0" smtClean="0"/>
              <a:t> </a:t>
            </a:r>
            <a:r>
              <a:rPr lang="fr-FR" b="1" dirty="0" err="1" smtClean="0"/>
              <a:t>volcánico</a:t>
            </a:r>
            <a:endParaRPr lang="fr-FR" b="1" dirty="0" smtClean="0"/>
          </a:p>
          <a:p>
            <a:endParaRPr lang="fr-FR" b="1" dirty="0"/>
          </a:p>
          <a:p>
            <a:r>
              <a:rPr lang="fr-FR" dirty="0" smtClean="0"/>
              <a:t>« Entre </a:t>
            </a:r>
            <a:r>
              <a:rPr lang="fr-FR" dirty="0"/>
              <a:t>los </a:t>
            </a:r>
            <a:r>
              <a:rPr lang="fr-FR" dirty="0" err="1"/>
              <a:t>discípulos</a:t>
            </a:r>
            <a:r>
              <a:rPr lang="fr-FR" dirty="0"/>
              <a:t> que </a:t>
            </a:r>
            <a:r>
              <a:rPr lang="fr-FR" dirty="0" err="1"/>
              <a:t>frecuentaban</a:t>
            </a:r>
            <a:r>
              <a:rPr lang="fr-FR" dirty="0"/>
              <a:t> el taller </a:t>
            </a:r>
            <a:r>
              <a:rPr lang="fr-FR" dirty="0" err="1"/>
              <a:t>hallábase</a:t>
            </a:r>
            <a:r>
              <a:rPr lang="fr-FR" dirty="0"/>
              <a:t> un </a:t>
            </a:r>
            <a:r>
              <a:rPr lang="fr-FR" dirty="0" err="1"/>
              <a:t>joven</a:t>
            </a:r>
            <a:r>
              <a:rPr lang="fr-FR" dirty="0"/>
              <a:t> de </a:t>
            </a:r>
            <a:r>
              <a:rPr lang="fr-FR" b="1" dirty="0" err="1"/>
              <a:t>bellísima</a:t>
            </a:r>
            <a:r>
              <a:rPr lang="fr-FR" b="1" dirty="0"/>
              <a:t> </a:t>
            </a:r>
            <a:r>
              <a:rPr lang="fr-FR" b="1" dirty="0" smtClean="0"/>
              <a:t>figura </a:t>
            </a:r>
            <a:r>
              <a:rPr lang="fr-FR" dirty="0" smtClean="0"/>
              <a:t>»</a:t>
            </a:r>
            <a:r>
              <a:rPr lang="fr-FR" b="1" dirty="0" smtClean="0"/>
              <a:t> </a:t>
            </a:r>
          </a:p>
          <a:p>
            <a:r>
              <a:rPr lang="es-ES" dirty="0" smtClean="0"/>
              <a:t>Mito de Pigmalión, el escultor enamorado de una estatua que había hecho él mismo.</a:t>
            </a:r>
          </a:p>
          <a:p>
            <a:endParaRPr lang="es-ES" b="1" dirty="0"/>
          </a:p>
          <a:p>
            <a:r>
              <a:rPr lang="fr-FR" dirty="0" smtClean="0"/>
              <a:t>« De </a:t>
            </a:r>
            <a:r>
              <a:rPr lang="fr-FR" dirty="0"/>
              <a:t>repente Miguel de Santiago, </a:t>
            </a:r>
            <a:r>
              <a:rPr lang="fr-FR" b="1" dirty="0"/>
              <a:t>con los </a:t>
            </a:r>
            <a:r>
              <a:rPr lang="fr-FR" b="1" dirty="0" err="1"/>
              <a:t>ojos</a:t>
            </a:r>
            <a:r>
              <a:rPr lang="fr-FR" b="1" dirty="0"/>
              <a:t> </a:t>
            </a:r>
            <a:r>
              <a:rPr lang="fr-FR" b="1" dirty="0" err="1"/>
              <a:t>fuera</a:t>
            </a:r>
            <a:r>
              <a:rPr lang="fr-FR" b="1" dirty="0"/>
              <a:t> de sus </a:t>
            </a:r>
            <a:r>
              <a:rPr lang="fr-FR" b="1" dirty="0" err="1"/>
              <a:t>órbitas</a:t>
            </a:r>
            <a:r>
              <a:rPr lang="fr-FR" dirty="0"/>
              <a:t>, </a:t>
            </a:r>
            <a:r>
              <a:rPr lang="fr-FR" dirty="0" err="1"/>
              <a:t>erizado</a:t>
            </a:r>
            <a:r>
              <a:rPr lang="fr-FR" dirty="0"/>
              <a:t> el </a:t>
            </a:r>
            <a:r>
              <a:rPr lang="fr-FR" dirty="0" err="1"/>
              <a:t>cabello</a:t>
            </a:r>
            <a:r>
              <a:rPr lang="fr-FR" dirty="0"/>
              <a:t> y </a:t>
            </a:r>
            <a:r>
              <a:rPr lang="fr-FR" dirty="0" err="1"/>
              <a:t>lanzando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horrible </a:t>
            </a:r>
            <a:r>
              <a:rPr lang="fr-FR" dirty="0" err="1"/>
              <a:t>imprecación</a:t>
            </a:r>
            <a:r>
              <a:rPr lang="fr-FR" dirty="0"/>
              <a:t>, </a:t>
            </a:r>
            <a:r>
              <a:rPr lang="fr-FR" dirty="0" err="1"/>
              <a:t>atravesó</a:t>
            </a:r>
            <a:r>
              <a:rPr lang="fr-FR" dirty="0"/>
              <a:t> con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b="1" dirty="0" err="1"/>
              <a:t>lanza</a:t>
            </a:r>
            <a:r>
              <a:rPr lang="fr-FR" b="1" dirty="0"/>
              <a:t> </a:t>
            </a:r>
            <a:r>
              <a:rPr lang="fr-FR" dirty="0"/>
              <a:t>el </a:t>
            </a:r>
            <a:r>
              <a:rPr lang="fr-FR" dirty="0" err="1"/>
              <a:t>costado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mancebo</a:t>
            </a:r>
            <a:r>
              <a:rPr lang="fr-FR" dirty="0" smtClean="0"/>
              <a:t>. »  ¿</a:t>
            </a:r>
            <a:r>
              <a:rPr lang="fr-FR" dirty="0" err="1" smtClean="0"/>
              <a:t>Místico</a:t>
            </a:r>
            <a:r>
              <a:rPr lang="fr-FR" dirty="0" smtClean="0"/>
              <a:t> o </a:t>
            </a:r>
            <a:r>
              <a:rPr lang="fr-FR" dirty="0" err="1" smtClean="0"/>
              <a:t>romántico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Desdoblamiento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artista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Predestinación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nombre y </a:t>
            </a:r>
            <a:r>
              <a:rPr lang="fr-FR" b="1" dirty="0" err="1" smtClean="0"/>
              <a:t>apellido</a:t>
            </a:r>
            <a:r>
              <a:rPr lang="fr-FR" b="1" dirty="0" smtClean="0"/>
              <a:t> - </a:t>
            </a:r>
            <a:r>
              <a:rPr lang="fr-FR" b="1" dirty="0" err="1" smtClean="0"/>
              <a:t>Misticismo</a:t>
            </a:r>
            <a:r>
              <a:rPr lang="fr-FR" b="1" dirty="0" smtClean="0"/>
              <a:t> y </a:t>
            </a:r>
            <a:r>
              <a:rPr lang="fr-FR" b="1" dirty="0" err="1" smtClean="0"/>
              <a:t>violencia</a:t>
            </a:r>
            <a:r>
              <a:rPr lang="fr-FR" b="1" dirty="0" smtClean="0"/>
              <a:t> </a:t>
            </a:r>
            <a:r>
              <a:rPr lang="fr-FR" b="1" dirty="0" err="1" smtClean="0"/>
              <a:t>sobrehumana</a:t>
            </a:r>
            <a:endParaRPr lang="fr-FR" b="1" dirty="0" smtClean="0"/>
          </a:p>
          <a:p>
            <a:r>
              <a:rPr lang="fr-FR" dirty="0" smtClean="0"/>
              <a:t>« </a:t>
            </a:r>
            <a:r>
              <a:rPr lang="fr-FR" b="1" dirty="0" smtClean="0"/>
              <a:t>Santiago</a:t>
            </a:r>
            <a:r>
              <a:rPr lang="fr-FR" dirty="0"/>
              <a:t>, al </a:t>
            </a:r>
            <a:r>
              <a:rPr lang="fr-FR" dirty="0" err="1"/>
              <a:t>copiar</a:t>
            </a:r>
            <a:r>
              <a:rPr lang="fr-FR" dirty="0"/>
              <a:t> </a:t>
            </a:r>
            <a:r>
              <a:rPr lang="fr-FR" dirty="0" err="1"/>
              <a:t>cada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de sus </a:t>
            </a:r>
            <a:r>
              <a:rPr lang="fr-FR" dirty="0" err="1"/>
              <a:t>convulsiones</a:t>
            </a:r>
            <a:r>
              <a:rPr lang="fr-FR" dirty="0"/>
              <a:t>, </a:t>
            </a:r>
            <a:r>
              <a:rPr lang="fr-FR" dirty="0" err="1"/>
              <a:t>exclamaba</a:t>
            </a:r>
            <a:r>
              <a:rPr lang="fr-FR" dirty="0"/>
              <a:t> con </a:t>
            </a:r>
            <a:r>
              <a:rPr lang="fr-FR" dirty="0" err="1"/>
              <a:t>creciente</a:t>
            </a:r>
            <a:r>
              <a:rPr lang="fr-FR" dirty="0"/>
              <a:t> </a:t>
            </a:r>
            <a:r>
              <a:rPr lang="fr-FR" dirty="0" err="1"/>
              <a:t>entusiasmo</a:t>
            </a:r>
            <a:r>
              <a:rPr lang="fr-FR" dirty="0"/>
              <a:t>: </a:t>
            </a:r>
            <a:r>
              <a:rPr lang="fr-FR" dirty="0" smtClean="0"/>
              <a:t> -¡</a:t>
            </a:r>
            <a:r>
              <a:rPr lang="fr-FR" dirty="0"/>
              <a:t>Bien! ¡Bien, maestro </a:t>
            </a:r>
            <a:r>
              <a:rPr lang="fr-FR" b="1" dirty="0"/>
              <a:t>Miguel</a:t>
            </a:r>
            <a:r>
              <a:rPr lang="fr-FR" dirty="0"/>
              <a:t>! ¡Bien, </a:t>
            </a:r>
            <a:r>
              <a:rPr lang="fr-FR" dirty="0" err="1"/>
              <a:t>muy</a:t>
            </a:r>
            <a:r>
              <a:rPr lang="fr-FR" dirty="0"/>
              <a:t> bien, maestro Miguel! </a:t>
            </a:r>
            <a:r>
              <a:rPr lang="fr-FR" dirty="0" err="1" smtClean="0"/>
              <a:t>Por</a:t>
            </a:r>
            <a:r>
              <a:rPr lang="fr-FR" dirty="0" smtClean="0"/>
              <a:t> </a:t>
            </a:r>
            <a:r>
              <a:rPr lang="fr-FR" dirty="0"/>
              <a:t>fin el </a:t>
            </a:r>
            <a:r>
              <a:rPr lang="fr-FR" dirty="0" err="1"/>
              <a:t>gran</a:t>
            </a:r>
            <a:r>
              <a:rPr lang="fr-FR" dirty="0"/>
              <a:t> </a:t>
            </a:r>
            <a:r>
              <a:rPr lang="fr-FR" dirty="0" err="1"/>
              <a:t>artista</a:t>
            </a:r>
            <a:r>
              <a:rPr lang="fr-FR" dirty="0"/>
              <a:t> </a:t>
            </a:r>
            <a:r>
              <a:rPr lang="fr-FR" dirty="0" err="1"/>
              <a:t>desata</a:t>
            </a:r>
            <a:r>
              <a:rPr lang="fr-FR" dirty="0"/>
              <a:t> a la </a:t>
            </a:r>
            <a:r>
              <a:rPr lang="fr-FR" dirty="0" err="1" smtClean="0"/>
              <a:t>víctima</a:t>
            </a:r>
            <a:r>
              <a:rPr lang="fr-FR" dirty="0" smtClean="0"/>
              <a:t>… »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228" y="1255595"/>
            <a:ext cx="3064384" cy="23794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446" y="3966483"/>
            <a:ext cx="1964210" cy="28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534" y="477672"/>
            <a:ext cx="8093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IV. </a:t>
            </a:r>
            <a:r>
              <a:rPr lang="fr-FR" dirty="0" err="1" smtClean="0"/>
              <a:t>Muerte</a:t>
            </a:r>
            <a:r>
              <a:rPr lang="fr-FR" dirty="0" smtClean="0"/>
              <a:t> de Miguel de Santiago </a:t>
            </a:r>
          </a:p>
          <a:p>
            <a:endParaRPr lang="fr-FR" dirty="0"/>
          </a:p>
          <a:p>
            <a:r>
              <a:rPr lang="fr-FR" dirty="0" smtClean="0"/>
              <a:t>Palma : « Miguel </a:t>
            </a:r>
            <a:r>
              <a:rPr lang="fr-FR" dirty="0"/>
              <a:t>de Santiago, </a:t>
            </a:r>
            <a:r>
              <a:rPr lang="fr-FR" dirty="0" err="1"/>
              <a:t>atacado</a:t>
            </a:r>
            <a:r>
              <a:rPr lang="fr-FR" dirty="0"/>
              <a:t> </a:t>
            </a:r>
            <a:r>
              <a:rPr lang="fr-FR" dirty="0" err="1"/>
              <a:t>desde</a:t>
            </a:r>
            <a:r>
              <a:rPr lang="fr-FR" dirty="0"/>
              <a:t> el </a:t>
            </a:r>
            <a:r>
              <a:rPr lang="fr-FR" dirty="0" err="1"/>
              <a:t>día</a:t>
            </a:r>
            <a:r>
              <a:rPr lang="fr-FR" dirty="0"/>
              <a:t> de su </a:t>
            </a:r>
            <a:r>
              <a:rPr lang="fr-FR" dirty="0" err="1"/>
              <a:t>crimen</a:t>
            </a:r>
            <a:r>
              <a:rPr lang="fr-FR" dirty="0"/>
              <a:t> </a:t>
            </a:r>
            <a:r>
              <a:rPr lang="fr-FR" dirty="0" err="1"/>
              <a:t>artístico</a:t>
            </a:r>
            <a:r>
              <a:rPr lang="fr-FR" dirty="0"/>
              <a:t> de </a:t>
            </a:r>
            <a:r>
              <a:rPr lang="fr-FR" dirty="0" err="1"/>
              <a:t>frecuentes</a:t>
            </a:r>
            <a:r>
              <a:rPr lang="fr-FR" dirty="0"/>
              <a:t> </a:t>
            </a:r>
            <a:r>
              <a:rPr lang="fr-FR" dirty="0" err="1"/>
              <a:t>alucinaciones</a:t>
            </a:r>
            <a:r>
              <a:rPr lang="fr-FR" dirty="0"/>
              <a:t> </a:t>
            </a:r>
            <a:r>
              <a:rPr lang="fr-FR" dirty="0" err="1"/>
              <a:t>cerebrales</a:t>
            </a:r>
            <a:r>
              <a:rPr lang="fr-FR" dirty="0"/>
              <a:t>, </a:t>
            </a:r>
            <a:r>
              <a:rPr lang="fr-FR" dirty="0" err="1"/>
              <a:t>falleció</a:t>
            </a:r>
            <a:r>
              <a:rPr lang="fr-FR" dirty="0"/>
              <a:t> en </a:t>
            </a:r>
            <a:r>
              <a:rPr lang="fr-FR" dirty="0" err="1"/>
              <a:t>noviembre</a:t>
            </a:r>
            <a:r>
              <a:rPr lang="fr-FR" dirty="0"/>
              <a:t> de </a:t>
            </a:r>
            <a:r>
              <a:rPr lang="fr-FR" dirty="0" smtClean="0"/>
              <a:t>1673 »</a:t>
            </a:r>
          </a:p>
          <a:p>
            <a:endParaRPr lang="fr-FR" dirty="0"/>
          </a:p>
          <a:p>
            <a:r>
              <a:rPr lang="fr-FR" dirty="0" smtClean="0"/>
              <a:t>Historia:  </a:t>
            </a:r>
            <a:r>
              <a:rPr lang="es-ES" dirty="0" smtClean="0"/>
              <a:t>Murió el 5 de enero de 1706, en la ciudad de Quito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El </a:t>
            </a:r>
            <a:r>
              <a:rPr lang="fr-FR" dirty="0"/>
              <a:t>cuadro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llevado</a:t>
            </a:r>
            <a:r>
              <a:rPr lang="fr-FR" dirty="0"/>
              <a:t> a España. ¿Existe </a:t>
            </a:r>
            <a:r>
              <a:rPr lang="fr-FR" dirty="0" err="1"/>
              <a:t>aún</a:t>
            </a:r>
            <a:r>
              <a:rPr lang="fr-FR" dirty="0"/>
              <a:t>, o se </a:t>
            </a:r>
            <a:r>
              <a:rPr lang="fr-FR" dirty="0" err="1"/>
              <a:t>habrá</a:t>
            </a:r>
            <a:r>
              <a:rPr lang="fr-FR" dirty="0"/>
              <a:t> </a:t>
            </a:r>
            <a:r>
              <a:rPr lang="fr-FR" dirty="0" err="1"/>
              <a:t>perdido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la notable </a:t>
            </a:r>
            <a:r>
              <a:rPr lang="fr-FR" dirty="0" err="1"/>
              <a:t>incuria</a:t>
            </a:r>
            <a:r>
              <a:rPr lang="fr-FR" dirty="0"/>
              <a:t> </a:t>
            </a:r>
            <a:r>
              <a:rPr lang="fr-FR" dirty="0" err="1"/>
              <a:t>peninsular</a:t>
            </a:r>
            <a:r>
              <a:rPr lang="fr-FR" dirty="0"/>
              <a:t>? Lo </a:t>
            </a:r>
            <a:r>
              <a:rPr lang="fr-FR" dirty="0" err="1"/>
              <a:t>ignoramos</a:t>
            </a:r>
            <a:r>
              <a:rPr lang="fr-FR" dirty="0" smtClean="0"/>
              <a:t>. »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&gt;&gt;&gt; </a:t>
            </a:r>
            <a:r>
              <a:rPr lang="fr-FR" dirty="0" err="1" smtClean="0"/>
              <a:t>Misterio</a:t>
            </a:r>
            <a:r>
              <a:rPr lang="fr-FR" dirty="0" smtClean="0"/>
              <a:t> de la </a:t>
            </a:r>
            <a:r>
              <a:rPr lang="fr-FR" dirty="0" err="1" smtClean="0"/>
              <a:t>desaparición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 </a:t>
            </a:r>
            <a:r>
              <a:rPr lang="fr-FR" dirty="0" err="1" smtClean="0"/>
              <a:t>reaparición</a:t>
            </a:r>
            <a:r>
              <a:rPr lang="fr-FR" dirty="0" smtClean="0"/>
              <a:t> en … Lima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Tradición</a:t>
            </a:r>
            <a:r>
              <a:rPr lang="fr-FR" dirty="0" smtClean="0"/>
              <a:t> </a:t>
            </a:r>
            <a:r>
              <a:rPr lang="fr-FR" dirty="0" err="1" smtClean="0"/>
              <a:t>ecuatoriana</a:t>
            </a:r>
            <a:r>
              <a:rPr lang="fr-FR" dirty="0" smtClean="0"/>
              <a:t> &gt; </a:t>
            </a:r>
            <a:r>
              <a:rPr lang="fr-FR" dirty="0" err="1" smtClean="0"/>
              <a:t>Tradición</a:t>
            </a:r>
            <a:r>
              <a:rPr lang="fr-FR" dirty="0" smtClean="0"/>
              <a:t> </a:t>
            </a:r>
            <a:r>
              <a:rPr lang="fr-FR" dirty="0" err="1" smtClean="0"/>
              <a:t>peruana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79" y="4501978"/>
            <a:ext cx="3700533" cy="23243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9" y="191005"/>
            <a:ext cx="3835021" cy="41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</TotalTime>
  <Words>213</Words>
  <Application>Microsoft Office PowerPoint</Application>
  <PresentationFormat>Grand écran</PresentationFormat>
  <Paragraphs>146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Tauzin</dc:creator>
  <cp:lastModifiedBy>Isabelle Tauzin</cp:lastModifiedBy>
  <cp:revision>25</cp:revision>
  <dcterms:created xsi:type="dcterms:W3CDTF">2019-03-13T01:40:06Z</dcterms:created>
  <dcterms:modified xsi:type="dcterms:W3CDTF">2019-03-14T22:03:10Z</dcterms:modified>
</cp:coreProperties>
</file>