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345" r:id="rId3"/>
    <p:sldId id="562" r:id="rId4"/>
    <p:sldId id="561" r:id="rId5"/>
    <p:sldId id="563" r:id="rId6"/>
    <p:sldId id="564" r:id="rId7"/>
    <p:sldId id="574" r:id="rId8"/>
    <p:sldId id="416" r:id="rId9"/>
    <p:sldId id="528" r:id="rId10"/>
    <p:sldId id="495" r:id="rId11"/>
    <p:sldId id="546" r:id="rId12"/>
    <p:sldId id="581" r:id="rId13"/>
    <p:sldId id="529" r:id="rId14"/>
    <p:sldId id="548" r:id="rId15"/>
    <p:sldId id="579" r:id="rId16"/>
    <p:sldId id="550" r:id="rId17"/>
    <p:sldId id="552" r:id="rId18"/>
    <p:sldId id="576" r:id="rId19"/>
    <p:sldId id="558" r:id="rId20"/>
    <p:sldId id="575" r:id="rId21"/>
    <p:sldId id="571" r:id="rId22"/>
    <p:sldId id="580" r:id="rId23"/>
    <p:sldId id="577" r:id="rId24"/>
    <p:sldId id="553" r:id="rId25"/>
    <p:sldId id="532" r:id="rId26"/>
    <p:sldId id="555" r:id="rId27"/>
    <p:sldId id="534" r:id="rId28"/>
    <p:sldId id="556" r:id="rId29"/>
    <p:sldId id="557" r:id="rId30"/>
    <p:sldId id="568" r:id="rId31"/>
    <p:sldId id="543" r:id="rId32"/>
    <p:sldId id="559" r:id="rId33"/>
    <p:sldId id="566" r:id="rId34"/>
    <p:sldId id="567" r:id="rId35"/>
    <p:sldId id="544" r:id="rId36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928"/>
    <a:srgbClr val="B9CD76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 autoAdjust="0"/>
    <p:restoredTop sz="95201" autoAdjust="0"/>
  </p:normalViewPr>
  <p:slideViewPr>
    <p:cSldViewPr snapToGrid="0" snapToObjects="1">
      <p:cViewPr>
        <p:scale>
          <a:sx n="120" d="100"/>
          <a:sy n="120" d="100"/>
        </p:scale>
        <p:origin x="992" y="240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DC205-3828-43F1-ADBC-2EC1A65ABC1C}" type="datetimeFigureOut">
              <a:rPr lang="fr-BE" smtClean="0"/>
              <a:pPr/>
              <a:t>30/10/19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E0B8-5000-4917-85E3-5CC45868568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8444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92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33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67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17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6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67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193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91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495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0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88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18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875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578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578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268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268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7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879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70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816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70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70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870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5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6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6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5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7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77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2" name="Image 11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0" name="Image 9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pic>
        <p:nvPicPr>
          <p:cNvPr id="12" name="Image 11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-705" y="2270824"/>
            <a:ext cx="9145410" cy="2872676"/>
            <a:chOff x="0" y="2271293"/>
            <a:chExt cx="9145410" cy="2872676"/>
          </a:xfrm>
        </p:grpSpPr>
        <p:sp>
          <p:nvSpPr>
            <p:cNvPr id="13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  <p:pic>
        <p:nvPicPr>
          <p:cNvPr id="16" name="Image 15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 smtClean="0">
                <a:solidFill>
                  <a:srgbClr val="7DB928"/>
                </a:solidFill>
              </a:rPr>
              <a:t>Contact</a:t>
            </a:r>
            <a:endParaRPr lang="fr-FR" dirty="0" smtClean="0"/>
          </a:p>
          <a:p>
            <a:pPr lvl="0"/>
            <a:r>
              <a:rPr lang="fr-FR" dirty="0" smtClean="0"/>
              <a:t>À compléter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24" y="1705219"/>
            <a:ext cx="4166552" cy="17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B9CD7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pPr/>
              <a:t>30/10/2019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DB928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DB928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mailto:Julien.noel@uliege.b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mailto:Julien.noel@uliege.b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68187" y="2666712"/>
            <a:ext cx="5466671" cy="2426732"/>
          </a:xfrm>
        </p:spPr>
        <p:txBody>
          <a:bodyPr>
            <a:noAutofit/>
          </a:bodyPr>
          <a:lstStyle/>
          <a:p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cortos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alimentarios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proximidad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soberania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territorial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ciudadana</a:t>
            </a:r>
            <a:r>
              <a:rPr lang="es-AR" sz="3000" cap="all" dirty="0" smtClean="0"/>
              <a:t> </a:t>
            </a:r>
            <a:r>
              <a:rPr lang="es-AR" sz="1000" cap="all" dirty="0" smtClean="0"/>
              <a:t/>
            </a:r>
            <a:br>
              <a:rPr lang="es-AR" sz="1000" cap="all" dirty="0" smtClean="0"/>
            </a:br>
            <a:r>
              <a:rPr lang="fr-F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las </a:t>
            </a:r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cooperativas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Agricovert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fr-FR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Paysans-Artisans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Valonia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Belgica</a:t>
            </a:r>
            <a:r>
              <a:rPr lang="fr-F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2200" dirty="0" smtClean="0"/>
              <a:t/>
            </a:r>
            <a:br>
              <a:rPr lang="fr-FR" sz="2200" dirty="0" smtClean="0"/>
            </a:br>
            <a:endParaRPr lang="fr-FR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636972" y="4370915"/>
            <a:ext cx="2115879" cy="627001"/>
          </a:xfrm>
        </p:spPr>
        <p:txBody>
          <a:bodyPr/>
          <a:lstStyle/>
          <a:p>
            <a:pPr algn="ctr"/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19" name="Espace réservé du texte 2"/>
          <p:cNvSpPr txBox="1">
            <a:spLocks/>
          </p:cNvSpPr>
          <p:nvPr/>
        </p:nvSpPr>
        <p:spPr>
          <a:xfrm>
            <a:off x="0" y="35234"/>
            <a:ext cx="4518837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GT3 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comercialización 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internacional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Ciudad de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6620320" y="10583"/>
            <a:ext cx="2523680" cy="1163216"/>
            <a:chOff x="6620320" y="0"/>
            <a:chExt cx="2523680" cy="1163216"/>
          </a:xfrm>
        </p:grpSpPr>
        <p:sp>
          <p:nvSpPr>
            <p:cNvPr id="16" name="Rectangle 15"/>
            <p:cNvSpPr/>
            <p:nvPr/>
          </p:nvSpPr>
          <p:spPr>
            <a:xfrm>
              <a:off x="6620320" y="163347"/>
              <a:ext cx="2270035" cy="99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6855796" y="0"/>
              <a:ext cx="2288204" cy="773472"/>
              <a:chOff x="6855796" y="0"/>
              <a:chExt cx="2288204" cy="773472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5796" y="300735"/>
                <a:ext cx="2200044" cy="472737"/>
              </a:xfrm>
              <a:prstGeom prst="rect">
                <a:avLst/>
              </a:prstGeom>
            </p:spPr>
          </p:pic>
          <p:pic>
            <p:nvPicPr>
              <p:cNvPr id="11" name="Image 10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90"/>
              <a:stretch>
                <a:fillRect/>
              </a:stretch>
            </p:blipFill>
            <p:spPr>
              <a:xfrm>
                <a:off x="8240656" y="0"/>
                <a:ext cx="903344" cy="470163"/>
              </a:xfrm>
              <a:prstGeom prst="rect">
                <a:avLst/>
              </a:prstGeom>
            </p:spPr>
          </p:pic>
        </p:grpSp>
      </p:grpSp>
      <p:sp>
        <p:nvSpPr>
          <p:cNvPr id="14" name="Espace réservé du texte 2"/>
          <p:cNvSpPr txBox="1">
            <a:spLocks/>
          </p:cNvSpPr>
          <p:nvPr/>
        </p:nvSpPr>
        <p:spPr>
          <a:xfrm>
            <a:off x="1909278" y="4881503"/>
            <a:ext cx="1559442" cy="34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j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ulien.noel@uliege.be</a:t>
            </a:r>
            <a:endParaRPr lang="fr-FR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5232"/>
            <a:ext cx="8552511" cy="4095866"/>
          </a:xfrm>
        </p:spPr>
        <p:txBody>
          <a:bodyPr>
            <a:normAutofit lnSpcReduction="10000"/>
          </a:bodyPr>
          <a:lstStyle/>
          <a:p>
            <a:r>
              <a:rPr lang="fr-FR" sz="2054" dirty="0" smtClean="0">
                <a:solidFill>
                  <a:srgbClr val="595959"/>
                </a:solidFill>
              </a:rPr>
              <a:t>Una </a:t>
            </a:r>
            <a:r>
              <a:rPr lang="fr-FR" sz="2054" dirty="0" err="1" smtClean="0">
                <a:solidFill>
                  <a:srgbClr val="595959"/>
                </a:solidFill>
              </a:rPr>
              <a:t>investigacion-accion</a:t>
            </a:r>
            <a:r>
              <a:rPr lang="fr-FR" sz="2054" dirty="0" smtClean="0">
                <a:solidFill>
                  <a:srgbClr val="595959"/>
                </a:solidFill>
              </a:rPr>
              <a:t> sobre 2 </a:t>
            </a:r>
            <a:r>
              <a:rPr lang="fr-FR" sz="2054" dirty="0" err="1" smtClean="0">
                <a:solidFill>
                  <a:srgbClr val="595959"/>
                </a:solidFill>
              </a:rPr>
              <a:t>cooperativas</a:t>
            </a:r>
            <a:r>
              <a:rPr lang="fr-FR" sz="2054" dirty="0" smtClean="0">
                <a:solidFill>
                  <a:srgbClr val="595959"/>
                </a:solidFill>
              </a:rPr>
              <a:t> </a:t>
            </a:r>
            <a:r>
              <a:rPr lang="fr-FR" sz="2054" dirty="0" err="1" smtClean="0">
                <a:solidFill>
                  <a:srgbClr val="595959"/>
                </a:solidFill>
              </a:rPr>
              <a:t>ciudadanas</a:t>
            </a:r>
            <a:endParaRPr lang="fr-BE" sz="1800" dirty="0" smtClean="0">
              <a:solidFill>
                <a:srgbClr val="595959"/>
              </a:solidFill>
            </a:endParaRPr>
          </a:p>
          <a:p>
            <a:endParaRPr lang="fr-BE" sz="5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/>
            </a:r>
            <a:br>
              <a:rPr lang="fr-BE" sz="1800" dirty="0" smtClean="0">
                <a:solidFill>
                  <a:srgbClr val="7DB928"/>
                </a:solidFill>
              </a:rPr>
            </a:br>
            <a:r>
              <a:rPr lang="fr-FR" sz="1800" dirty="0" err="1" smtClean="0">
                <a:solidFill>
                  <a:srgbClr val="7DB928"/>
                </a:solidFill>
              </a:rPr>
              <a:t>Mecanismos</a:t>
            </a:r>
            <a:r>
              <a:rPr lang="fr-FR" sz="1800" dirty="0" smtClean="0">
                <a:solidFill>
                  <a:srgbClr val="7DB928"/>
                </a:solidFill>
              </a:rPr>
              <a:t> de </a:t>
            </a:r>
            <a:r>
              <a:rPr lang="fr-FR" sz="1800" dirty="0" err="1" smtClean="0">
                <a:solidFill>
                  <a:srgbClr val="7DB928"/>
                </a:solidFill>
              </a:rPr>
              <a:t>investigación</a:t>
            </a:r>
            <a:r>
              <a:rPr lang="fr-FR" sz="1800" dirty="0" smtClean="0">
                <a:solidFill>
                  <a:srgbClr val="7DB928"/>
                </a:solidFill>
              </a:rPr>
              <a:t> de </a:t>
            </a:r>
            <a:r>
              <a:rPr lang="fr-FR" sz="1800" dirty="0" err="1" smtClean="0">
                <a:solidFill>
                  <a:srgbClr val="7DB928"/>
                </a:solidFill>
              </a:rPr>
              <a:t>terrano</a:t>
            </a:r>
            <a:r>
              <a:rPr lang="fr-FR" sz="1800" dirty="0" smtClean="0">
                <a:solidFill>
                  <a:srgbClr val="7DB928"/>
                </a:solidFill>
              </a:rPr>
              <a:t> en </a:t>
            </a:r>
            <a:r>
              <a:rPr lang="fr-FR" sz="1800" dirty="0" err="1" smtClean="0">
                <a:solidFill>
                  <a:srgbClr val="7DB928"/>
                </a:solidFill>
              </a:rPr>
              <a:t>ciencias</a:t>
            </a:r>
            <a:r>
              <a:rPr lang="fr-FR" sz="1800" dirty="0" smtClean="0">
                <a:solidFill>
                  <a:srgbClr val="7DB928"/>
                </a:solidFill>
              </a:rPr>
              <a:t> sociales</a:t>
            </a:r>
            <a:endParaRPr lang="fr-BE" sz="18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FR" sz="500" dirty="0" smtClean="0"/>
          </a:p>
          <a:p>
            <a:pPr>
              <a:buNone/>
            </a:pPr>
            <a:r>
              <a:rPr lang="fr-FR" sz="1600" dirty="0" smtClean="0"/>
              <a:t>- </a:t>
            </a:r>
            <a:r>
              <a:rPr lang="fr-FR" sz="1600" dirty="0" err="1" smtClean="0"/>
              <a:t>Tesis</a:t>
            </a:r>
            <a:r>
              <a:rPr lang="fr-FR" sz="1600" dirty="0" smtClean="0"/>
              <a:t> doctoral en </a:t>
            </a:r>
            <a:r>
              <a:rPr lang="fr-FR" sz="1600" dirty="0" err="1" smtClean="0"/>
              <a:t>economía</a:t>
            </a:r>
            <a:r>
              <a:rPr lang="fr-FR" sz="1600" dirty="0" smtClean="0"/>
              <a:t> social (F. </a:t>
            </a:r>
            <a:r>
              <a:rPr lang="fr-FR" sz="1600" dirty="0" err="1" smtClean="0"/>
              <a:t>Lanzi</a:t>
            </a:r>
            <a:r>
              <a:rPr lang="fr-FR" sz="1600" dirty="0" smtClean="0"/>
              <a:t>), </a:t>
            </a:r>
          </a:p>
          <a:p>
            <a:pPr>
              <a:buNone/>
            </a:pPr>
            <a:endParaRPr lang="fr-FR" sz="500" dirty="0" smtClean="0"/>
          </a:p>
          <a:p>
            <a:pPr>
              <a:buNone/>
            </a:pPr>
            <a:r>
              <a:rPr lang="fr-FR" sz="1600" dirty="0" smtClean="0"/>
              <a:t>- Caria </a:t>
            </a:r>
            <a:r>
              <a:rPr lang="fr-FR" sz="1600" dirty="0" err="1" smtClean="0"/>
              <a:t>Científica</a:t>
            </a:r>
            <a:r>
              <a:rPr lang="fr-FR" sz="1600" dirty="0" smtClean="0"/>
              <a:t> sobre los « </a:t>
            </a:r>
            <a:r>
              <a:rPr lang="fr-FR" sz="1600" dirty="0" err="1" smtClean="0"/>
              <a:t>circuitos</a:t>
            </a:r>
            <a:r>
              <a:rPr lang="fr-FR" sz="1600" dirty="0" smtClean="0"/>
              <a:t> </a:t>
            </a:r>
            <a:r>
              <a:rPr lang="fr-FR" sz="1600" dirty="0" err="1" smtClean="0"/>
              <a:t>cortos</a:t>
            </a:r>
            <a:r>
              <a:rPr lang="fr-FR" sz="1600" dirty="0" smtClean="0"/>
              <a:t> » </a:t>
            </a:r>
          </a:p>
          <a:p>
            <a:pPr>
              <a:buNone/>
            </a:pPr>
            <a:r>
              <a:rPr lang="fr-FR" sz="1600" dirty="0" smtClean="0"/>
              <a:t>(J. Noel, K. Maréchal, T. Dogot) </a:t>
            </a:r>
          </a:p>
          <a:p>
            <a:pPr>
              <a:buNone/>
            </a:pPr>
            <a:endParaRPr lang="fr-FR" sz="25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800" dirty="0" smtClean="0">
                <a:solidFill>
                  <a:srgbClr val="7DB928"/>
                </a:solidFill>
              </a:rPr>
              <a:t>	</a:t>
            </a:r>
            <a:r>
              <a:rPr lang="fr-FR" sz="1800" dirty="0" err="1" smtClean="0">
                <a:solidFill>
                  <a:srgbClr val="7DB928"/>
                </a:solidFill>
              </a:rPr>
              <a:t>Recopilación</a:t>
            </a:r>
            <a:r>
              <a:rPr lang="fr-FR" sz="1800" dirty="0" smtClean="0">
                <a:solidFill>
                  <a:srgbClr val="7DB928"/>
                </a:solidFill>
              </a:rPr>
              <a:t> y </a:t>
            </a:r>
            <a:r>
              <a:rPr lang="fr-FR" sz="1800" dirty="0" err="1" smtClean="0">
                <a:solidFill>
                  <a:srgbClr val="7DB928"/>
                </a:solidFill>
              </a:rPr>
              <a:t>tratamiento</a:t>
            </a:r>
            <a:r>
              <a:rPr lang="fr-FR" sz="1800" dirty="0" smtClean="0">
                <a:solidFill>
                  <a:srgbClr val="7DB928"/>
                </a:solidFill>
              </a:rPr>
              <a:t> de </a:t>
            </a:r>
            <a:r>
              <a:rPr lang="fr-FR" sz="1800" dirty="0" err="1" smtClean="0">
                <a:solidFill>
                  <a:srgbClr val="7DB928"/>
                </a:solidFill>
              </a:rPr>
              <a:t>datos</a:t>
            </a:r>
            <a:r>
              <a:rPr lang="fr-FR" sz="1800" dirty="0" smtClean="0">
                <a:solidFill>
                  <a:srgbClr val="7DB928"/>
                </a:solidFill>
              </a:rPr>
              <a:t> con y </a:t>
            </a:r>
            <a:r>
              <a:rPr lang="fr-FR" sz="1800" dirty="0" err="1" smtClean="0">
                <a:solidFill>
                  <a:srgbClr val="7DB928"/>
                </a:solidFill>
              </a:rPr>
              <a:t>por</a:t>
            </a:r>
            <a:r>
              <a:rPr lang="fr-FR" sz="1800" dirty="0" smtClean="0">
                <a:solidFill>
                  <a:srgbClr val="7DB928"/>
                </a:solidFill>
              </a:rPr>
              <a:t> los </a:t>
            </a:r>
            <a:r>
              <a:rPr lang="fr-FR" sz="1800" dirty="0" err="1" smtClean="0">
                <a:solidFill>
                  <a:srgbClr val="7DB928"/>
                </a:solidFill>
              </a:rPr>
              <a:t>actores</a:t>
            </a:r>
            <a:endParaRPr lang="fr-FR" sz="18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5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>- Observaciones in situ / estudios de seguimiento ; </a:t>
            </a:r>
          </a:p>
          <a:p>
            <a:pPr>
              <a:buNone/>
            </a:pPr>
            <a:endParaRPr lang="fr-FR" sz="5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- </a:t>
            </a:r>
            <a:r>
              <a:rPr lang="fr-FR" sz="1600" dirty="0" err="1" smtClean="0">
                <a:solidFill>
                  <a:srgbClr val="000000"/>
                </a:solidFill>
              </a:rPr>
              <a:t>Entrevistas</a:t>
            </a:r>
            <a:r>
              <a:rPr lang="fr-FR" sz="1600" dirty="0" smtClean="0">
                <a:solidFill>
                  <a:srgbClr val="000000"/>
                </a:solidFill>
              </a:rPr>
              <a:t> con </a:t>
            </a:r>
            <a:r>
              <a:rPr lang="fr-FR" sz="1600" dirty="0" err="1" smtClean="0">
                <a:solidFill>
                  <a:srgbClr val="000000"/>
                </a:solidFill>
              </a:rPr>
              <a:t>actores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recursos</a:t>
            </a:r>
            <a:r>
              <a:rPr lang="fr-FR" sz="1600" dirty="0" smtClean="0">
                <a:solidFill>
                  <a:srgbClr val="000000"/>
                </a:solidFill>
              </a:rPr>
              <a:t> (</a:t>
            </a:r>
            <a:r>
              <a:rPr lang="fr-FR" sz="1600" dirty="0" err="1" smtClean="0">
                <a:solidFill>
                  <a:srgbClr val="000000"/>
                </a:solidFill>
              </a:rPr>
              <a:t>coordinadores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productores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gestores</a:t>
            </a:r>
            <a:r>
              <a:rPr lang="fr-FR" sz="1600" dirty="0" smtClean="0">
                <a:solidFill>
                  <a:srgbClr val="000000"/>
                </a:solidFill>
              </a:rPr>
              <a:t> de </a:t>
            </a:r>
            <a:r>
              <a:rPr lang="fr-FR" sz="1600" dirty="0" err="1" smtClean="0">
                <a:solidFill>
                  <a:srgbClr val="000000"/>
                </a:solidFill>
              </a:rPr>
              <a:t>tiendias</a:t>
            </a:r>
            <a:r>
              <a:rPr lang="fr-FR" sz="1600" dirty="0" smtClean="0">
                <a:solidFill>
                  <a:srgbClr val="000000"/>
                </a:solidFill>
              </a:rPr>
              <a:t>…)</a:t>
            </a:r>
          </a:p>
          <a:p>
            <a:pPr>
              <a:buNone/>
            </a:pPr>
            <a:endParaRPr lang="fr-FR" sz="5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- </a:t>
            </a:r>
            <a:r>
              <a:rPr lang="fr-FR" sz="1600" dirty="0" err="1" smtClean="0">
                <a:solidFill>
                  <a:srgbClr val="000000"/>
                </a:solidFill>
              </a:rPr>
              <a:t>Otros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documentos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internos</a:t>
            </a:r>
            <a:r>
              <a:rPr lang="fr-FR" sz="1600" dirty="0" smtClean="0">
                <a:solidFill>
                  <a:srgbClr val="000000"/>
                </a:solidFill>
              </a:rPr>
              <a:t> : </a:t>
            </a:r>
            <a:r>
              <a:rPr lang="fr-FR" sz="1600" dirty="0" err="1" smtClean="0">
                <a:solidFill>
                  <a:srgbClr val="000000"/>
                </a:solidFill>
              </a:rPr>
              <a:t>sitio</a:t>
            </a:r>
            <a:r>
              <a:rPr lang="fr-FR" sz="1600" dirty="0" smtClean="0">
                <a:solidFill>
                  <a:srgbClr val="000000"/>
                </a:solidFill>
              </a:rPr>
              <a:t> Web, cartas, actas de </a:t>
            </a:r>
            <a:r>
              <a:rPr lang="fr-FR" sz="1600" dirty="0" err="1" smtClean="0">
                <a:solidFill>
                  <a:srgbClr val="000000"/>
                </a:solidFill>
              </a:rPr>
              <a:t>reuniones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prensa</a:t>
            </a:r>
            <a:r>
              <a:rPr lang="fr-FR" sz="1600" dirty="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enfoque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noProof="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metodo</a:t>
            </a:r>
            <a:r>
              <a:rPr lang="fr-FR" sz="3600" noProof="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. : </a:t>
            </a:r>
            <a:r>
              <a:rPr lang="fr-FR" sz="3600" noProof="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investigacion-accion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er 11"/>
          <p:cNvGrpSpPr/>
          <p:nvPr/>
        </p:nvGrpSpPr>
        <p:grpSpPr>
          <a:xfrm>
            <a:off x="4646524" y="2222579"/>
            <a:ext cx="3938008" cy="590183"/>
            <a:chOff x="6472853" y="1189516"/>
            <a:chExt cx="3154356" cy="47273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2853" y="1189516"/>
              <a:ext cx="2068177" cy="444402"/>
            </a:xfrm>
            <a:prstGeom prst="rect">
              <a:avLst/>
            </a:prstGeom>
          </p:spPr>
        </p:pic>
        <p:pic>
          <p:nvPicPr>
            <p:cNvPr id="13" name="Image 12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0"/>
            <a:stretch>
              <a:fillRect/>
            </a:stretch>
          </p:blipFill>
          <p:spPr>
            <a:xfrm>
              <a:off x="8723865" y="1192091"/>
              <a:ext cx="903344" cy="470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5233"/>
            <a:ext cx="8733265" cy="2086311"/>
          </a:xfrm>
        </p:spPr>
        <p:txBody>
          <a:bodyPr>
            <a:normAutofit fontScale="92500"/>
          </a:bodyPr>
          <a:lstStyle/>
          <a:p>
            <a:r>
              <a:rPr lang="fr-BE" sz="2200" dirty="0">
                <a:solidFill>
                  <a:srgbClr val="595959"/>
                </a:solidFill>
              </a:rPr>
              <a:t>Dos </a:t>
            </a:r>
            <a:r>
              <a:rPr lang="fr-BE" sz="2200" dirty="0" err="1">
                <a:solidFill>
                  <a:srgbClr val="595959"/>
                </a:solidFill>
              </a:rPr>
              <a:t>sociedades</a:t>
            </a:r>
            <a:r>
              <a:rPr lang="fr-BE" sz="2200" dirty="0">
                <a:solidFill>
                  <a:srgbClr val="595959"/>
                </a:solidFill>
              </a:rPr>
              <a:t> </a:t>
            </a:r>
            <a:r>
              <a:rPr lang="fr-BE" sz="2200" dirty="0" err="1">
                <a:solidFill>
                  <a:srgbClr val="595959"/>
                </a:solidFill>
              </a:rPr>
              <a:t>cooperativas</a:t>
            </a:r>
            <a:r>
              <a:rPr lang="fr-BE" sz="2200" dirty="0">
                <a:solidFill>
                  <a:srgbClr val="595959"/>
                </a:solidFill>
              </a:rPr>
              <a:t> de </a:t>
            </a:r>
            <a:r>
              <a:rPr lang="fr-BE" sz="2200" dirty="0" err="1">
                <a:solidFill>
                  <a:srgbClr val="595959"/>
                </a:solidFill>
              </a:rPr>
              <a:t>responsabilidad</a:t>
            </a:r>
            <a:r>
              <a:rPr lang="fr-BE" sz="2200" dirty="0">
                <a:solidFill>
                  <a:srgbClr val="595959"/>
                </a:solidFill>
              </a:rPr>
              <a:t> </a:t>
            </a:r>
            <a:r>
              <a:rPr lang="fr-BE" sz="2200" dirty="0" err="1">
                <a:solidFill>
                  <a:srgbClr val="595959"/>
                </a:solidFill>
              </a:rPr>
              <a:t>limitada</a:t>
            </a:r>
            <a:r>
              <a:rPr lang="fr-BE" sz="2200" dirty="0">
                <a:solidFill>
                  <a:srgbClr val="595959"/>
                </a:solidFill>
              </a:rPr>
              <a:t> y </a:t>
            </a:r>
            <a:r>
              <a:rPr lang="fr-BE" sz="2200" dirty="0" err="1" smtClean="0">
                <a:solidFill>
                  <a:srgbClr val="595959"/>
                </a:solidFill>
              </a:rPr>
              <a:t>finalidad</a:t>
            </a:r>
            <a:r>
              <a:rPr lang="fr-BE" sz="2200" dirty="0" smtClean="0">
                <a:solidFill>
                  <a:srgbClr val="595959"/>
                </a:solidFill>
              </a:rPr>
              <a:t> social</a:t>
            </a:r>
          </a:p>
          <a:p>
            <a:endParaRPr lang="fr-BE" sz="19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2100" dirty="0" smtClean="0">
                <a:solidFill>
                  <a:srgbClr val="7DB928"/>
                </a:solidFill>
              </a:rPr>
              <a:t>	</a:t>
            </a:r>
            <a:r>
              <a:rPr lang="fr-BE" sz="1900" dirty="0" err="1" smtClean="0">
                <a:solidFill>
                  <a:srgbClr val="7DB928"/>
                </a:solidFill>
              </a:rPr>
              <a:t>Cooperativa</a:t>
            </a:r>
            <a:r>
              <a:rPr lang="fr-BE" sz="1900" dirty="0" smtClean="0">
                <a:solidFill>
                  <a:srgbClr val="7DB928"/>
                </a:solidFill>
              </a:rPr>
              <a:t> </a:t>
            </a:r>
            <a:r>
              <a:rPr lang="fr-BE" sz="1900" dirty="0" err="1">
                <a:solidFill>
                  <a:srgbClr val="7DB928"/>
                </a:solidFill>
              </a:rPr>
              <a:t>agrícola</a:t>
            </a:r>
            <a:r>
              <a:rPr lang="fr-BE" sz="1900" dirty="0">
                <a:solidFill>
                  <a:srgbClr val="7DB928"/>
                </a:solidFill>
              </a:rPr>
              <a:t> </a:t>
            </a:r>
            <a:r>
              <a:rPr lang="fr-BE" sz="1900" dirty="0" err="1">
                <a:solidFill>
                  <a:srgbClr val="7DB928"/>
                </a:solidFill>
              </a:rPr>
              <a:t>ecológica</a:t>
            </a:r>
            <a:r>
              <a:rPr lang="fr-BE" sz="1900" dirty="0">
                <a:solidFill>
                  <a:srgbClr val="7DB928"/>
                </a:solidFill>
              </a:rPr>
              <a:t> de </a:t>
            </a:r>
            <a:r>
              <a:rPr lang="fr-BE" sz="1900" dirty="0" err="1" smtClean="0">
                <a:solidFill>
                  <a:srgbClr val="7DB928"/>
                </a:solidFill>
              </a:rPr>
              <a:t>productores-consumidores</a:t>
            </a:r>
            <a:r>
              <a:rPr lang="fr-FR" sz="1900" dirty="0" smtClean="0">
                <a:solidFill>
                  <a:srgbClr val="7DB928"/>
                </a:solidFill>
              </a:rPr>
              <a:t/>
            </a:r>
            <a:br>
              <a:rPr lang="fr-FR" sz="1900" dirty="0" smtClean="0">
                <a:solidFill>
                  <a:srgbClr val="7DB928"/>
                </a:solidFill>
              </a:rPr>
            </a:br>
            <a:endParaRPr lang="fr-FR" sz="5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700" dirty="0" smtClean="0"/>
              <a:t>- Origen (2011) : </a:t>
            </a:r>
            <a:r>
              <a:rPr lang="fr-FR" sz="1700" dirty="0"/>
              <a:t>p</a:t>
            </a:r>
            <a:r>
              <a:rPr lang="fr-BE" sz="1700" dirty="0" err="1" smtClean="0"/>
              <a:t>lataforma</a:t>
            </a:r>
            <a:r>
              <a:rPr lang="fr-BE" sz="1700" dirty="0" smtClean="0"/>
              <a:t> </a:t>
            </a:r>
            <a:r>
              <a:rPr lang="fr-BE" sz="1700" dirty="0"/>
              <a:t>de </a:t>
            </a:r>
            <a:r>
              <a:rPr lang="fr-BE" sz="1700" dirty="0" err="1"/>
              <a:t>comercio</a:t>
            </a:r>
            <a:r>
              <a:rPr lang="fr-BE" sz="1700" dirty="0"/>
              <a:t> </a:t>
            </a:r>
            <a:r>
              <a:rPr lang="fr-BE" sz="1700" dirty="0" err="1"/>
              <a:t>electrónico</a:t>
            </a:r>
            <a:r>
              <a:rPr lang="fr-BE" sz="1700" dirty="0"/>
              <a:t> </a:t>
            </a:r>
            <a:r>
              <a:rPr lang="fr-BE" sz="1700" dirty="0" smtClean="0"/>
              <a:t>; </a:t>
            </a:r>
            <a:r>
              <a:rPr lang="fr-BE" sz="1700" dirty="0" err="1" smtClean="0"/>
              <a:t>veintena</a:t>
            </a:r>
            <a:r>
              <a:rPr lang="fr-BE" sz="1700" dirty="0" smtClean="0"/>
              <a:t> de </a:t>
            </a:r>
            <a:r>
              <a:rPr lang="fr-BE" sz="1700" dirty="0" err="1" smtClean="0"/>
              <a:t>productores</a:t>
            </a:r>
            <a:r>
              <a:rPr lang="fr-BE" sz="1700" dirty="0" smtClean="0"/>
              <a:t> </a:t>
            </a:r>
            <a:br>
              <a:rPr lang="fr-BE" sz="1700" dirty="0" smtClean="0"/>
            </a:br>
            <a:r>
              <a:rPr lang="fr-BE" sz="1700" dirty="0" err="1" smtClean="0"/>
              <a:t>ecológicos</a:t>
            </a:r>
            <a:r>
              <a:rPr lang="fr-BE" sz="1700" dirty="0" smtClean="0"/>
              <a:t> + decena de consumidores en Gembloux</a:t>
            </a:r>
            <a:endParaRPr lang="fr-FR" sz="1700" dirty="0" smtClean="0"/>
          </a:p>
          <a:p>
            <a:pPr marL="0" indent="0">
              <a:buNone/>
            </a:pPr>
            <a:r>
              <a:rPr lang="fr-BE" sz="1700" dirty="0" smtClean="0"/>
              <a:t>- </a:t>
            </a:r>
            <a:r>
              <a:rPr lang="fr-BE" sz="1700" dirty="0" err="1" smtClean="0"/>
              <a:t>Ahora</a:t>
            </a:r>
            <a:r>
              <a:rPr lang="fr-BE" sz="1700" dirty="0" smtClean="0"/>
              <a:t> (2019) : 35 productores + 20 trabajadores sociales (logística y venta) + mas de 600 </a:t>
            </a:r>
            <a:r>
              <a:rPr lang="fr-BE" sz="1700" dirty="0" err="1" smtClean="0"/>
              <a:t>cooperantes</a:t>
            </a:r>
            <a:endParaRPr lang="fr-BE" sz="1700" dirty="0"/>
          </a:p>
          <a:p>
            <a:pPr>
              <a:buFontTx/>
              <a:buChar char="-"/>
            </a:pPr>
            <a:endParaRPr lang="fr-FR" sz="1700" dirty="0"/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27290" y="1772749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enfoque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noProof="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metodo</a:t>
            </a:r>
            <a:r>
              <a:rPr lang="fr-FR" sz="3600" noProof="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.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: dos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casos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estudio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2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5232"/>
            <a:ext cx="8733265" cy="3808787"/>
          </a:xfrm>
        </p:spPr>
        <p:txBody>
          <a:bodyPr>
            <a:normAutofit fontScale="92500"/>
          </a:bodyPr>
          <a:lstStyle/>
          <a:p>
            <a:r>
              <a:rPr lang="fr-BE" sz="2200" dirty="0">
                <a:solidFill>
                  <a:srgbClr val="595959"/>
                </a:solidFill>
              </a:rPr>
              <a:t>Dos </a:t>
            </a:r>
            <a:r>
              <a:rPr lang="fr-BE" sz="2200" dirty="0" err="1">
                <a:solidFill>
                  <a:srgbClr val="595959"/>
                </a:solidFill>
              </a:rPr>
              <a:t>sociedades</a:t>
            </a:r>
            <a:r>
              <a:rPr lang="fr-BE" sz="2200" dirty="0">
                <a:solidFill>
                  <a:srgbClr val="595959"/>
                </a:solidFill>
              </a:rPr>
              <a:t> </a:t>
            </a:r>
            <a:r>
              <a:rPr lang="fr-BE" sz="2200" dirty="0" err="1">
                <a:solidFill>
                  <a:srgbClr val="595959"/>
                </a:solidFill>
              </a:rPr>
              <a:t>cooperativas</a:t>
            </a:r>
            <a:r>
              <a:rPr lang="fr-BE" sz="2200" dirty="0">
                <a:solidFill>
                  <a:srgbClr val="595959"/>
                </a:solidFill>
              </a:rPr>
              <a:t> de </a:t>
            </a:r>
            <a:r>
              <a:rPr lang="fr-BE" sz="2200" dirty="0" err="1">
                <a:solidFill>
                  <a:srgbClr val="595959"/>
                </a:solidFill>
              </a:rPr>
              <a:t>responsabilidad</a:t>
            </a:r>
            <a:r>
              <a:rPr lang="fr-BE" sz="2200" dirty="0">
                <a:solidFill>
                  <a:srgbClr val="595959"/>
                </a:solidFill>
              </a:rPr>
              <a:t> </a:t>
            </a:r>
            <a:r>
              <a:rPr lang="fr-BE" sz="2200" dirty="0" err="1">
                <a:solidFill>
                  <a:srgbClr val="595959"/>
                </a:solidFill>
              </a:rPr>
              <a:t>limitada</a:t>
            </a:r>
            <a:r>
              <a:rPr lang="fr-BE" sz="2200" dirty="0">
                <a:solidFill>
                  <a:srgbClr val="595959"/>
                </a:solidFill>
              </a:rPr>
              <a:t> y </a:t>
            </a:r>
            <a:r>
              <a:rPr lang="fr-BE" sz="2200" dirty="0" err="1" smtClean="0">
                <a:solidFill>
                  <a:srgbClr val="595959"/>
                </a:solidFill>
              </a:rPr>
              <a:t>finalidad</a:t>
            </a:r>
            <a:r>
              <a:rPr lang="fr-BE" sz="2200" dirty="0" smtClean="0">
                <a:solidFill>
                  <a:srgbClr val="595959"/>
                </a:solidFill>
              </a:rPr>
              <a:t> social</a:t>
            </a:r>
          </a:p>
          <a:p>
            <a:endParaRPr lang="fr-BE" sz="19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2100" dirty="0" smtClean="0">
                <a:solidFill>
                  <a:srgbClr val="7DB928"/>
                </a:solidFill>
              </a:rPr>
              <a:t>	</a:t>
            </a:r>
            <a:r>
              <a:rPr lang="fr-BE" sz="1900" dirty="0" err="1" smtClean="0">
                <a:solidFill>
                  <a:srgbClr val="7DB928"/>
                </a:solidFill>
              </a:rPr>
              <a:t>Cooperativa</a:t>
            </a:r>
            <a:r>
              <a:rPr lang="fr-BE" sz="1900" dirty="0" smtClean="0">
                <a:solidFill>
                  <a:srgbClr val="7DB928"/>
                </a:solidFill>
              </a:rPr>
              <a:t> </a:t>
            </a:r>
            <a:r>
              <a:rPr lang="fr-BE" sz="1900" dirty="0" err="1">
                <a:solidFill>
                  <a:srgbClr val="7DB928"/>
                </a:solidFill>
              </a:rPr>
              <a:t>agrícola</a:t>
            </a:r>
            <a:r>
              <a:rPr lang="fr-BE" sz="1900" dirty="0">
                <a:solidFill>
                  <a:srgbClr val="7DB928"/>
                </a:solidFill>
              </a:rPr>
              <a:t> </a:t>
            </a:r>
            <a:r>
              <a:rPr lang="fr-BE" sz="1900" dirty="0" err="1">
                <a:solidFill>
                  <a:srgbClr val="7DB928"/>
                </a:solidFill>
              </a:rPr>
              <a:t>ecológica</a:t>
            </a:r>
            <a:r>
              <a:rPr lang="fr-BE" sz="1900" dirty="0">
                <a:solidFill>
                  <a:srgbClr val="7DB928"/>
                </a:solidFill>
              </a:rPr>
              <a:t> de </a:t>
            </a:r>
            <a:r>
              <a:rPr lang="fr-BE" sz="1900" dirty="0" err="1" smtClean="0">
                <a:solidFill>
                  <a:srgbClr val="7DB928"/>
                </a:solidFill>
              </a:rPr>
              <a:t>productores-consumidores</a:t>
            </a:r>
            <a:r>
              <a:rPr lang="fr-FR" sz="1900" dirty="0" smtClean="0">
                <a:solidFill>
                  <a:srgbClr val="7DB928"/>
                </a:solidFill>
              </a:rPr>
              <a:t/>
            </a:r>
            <a:br>
              <a:rPr lang="fr-FR" sz="1900" dirty="0" smtClean="0">
                <a:solidFill>
                  <a:srgbClr val="7DB928"/>
                </a:solidFill>
              </a:rPr>
            </a:br>
            <a:endParaRPr lang="fr-FR" sz="5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700" dirty="0" smtClean="0"/>
              <a:t>- Origen (2011) : </a:t>
            </a:r>
            <a:r>
              <a:rPr lang="fr-FR" sz="1700" dirty="0"/>
              <a:t>p</a:t>
            </a:r>
            <a:r>
              <a:rPr lang="fr-BE" sz="1700" dirty="0" err="1" smtClean="0"/>
              <a:t>lataforma</a:t>
            </a:r>
            <a:r>
              <a:rPr lang="fr-BE" sz="1700" dirty="0" smtClean="0"/>
              <a:t> </a:t>
            </a:r>
            <a:r>
              <a:rPr lang="fr-BE" sz="1700" dirty="0"/>
              <a:t>de </a:t>
            </a:r>
            <a:r>
              <a:rPr lang="fr-BE" sz="1700" dirty="0" err="1"/>
              <a:t>comercio</a:t>
            </a:r>
            <a:r>
              <a:rPr lang="fr-BE" sz="1700" dirty="0"/>
              <a:t> </a:t>
            </a:r>
            <a:r>
              <a:rPr lang="fr-BE" sz="1700" dirty="0" err="1"/>
              <a:t>electrónico</a:t>
            </a:r>
            <a:r>
              <a:rPr lang="fr-BE" sz="1700" dirty="0"/>
              <a:t> </a:t>
            </a:r>
            <a:r>
              <a:rPr lang="fr-BE" sz="1700" dirty="0" smtClean="0"/>
              <a:t>; </a:t>
            </a:r>
            <a:r>
              <a:rPr lang="fr-BE" sz="1700" dirty="0" err="1" smtClean="0"/>
              <a:t>veintena</a:t>
            </a:r>
            <a:r>
              <a:rPr lang="fr-BE" sz="1700" dirty="0" smtClean="0"/>
              <a:t> de </a:t>
            </a:r>
            <a:r>
              <a:rPr lang="fr-BE" sz="1700" dirty="0" err="1" smtClean="0"/>
              <a:t>productores</a:t>
            </a:r>
            <a:r>
              <a:rPr lang="fr-BE" sz="1700" dirty="0" smtClean="0"/>
              <a:t> </a:t>
            </a:r>
            <a:br>
              <a:rPr lang="fr-BE" sz="1700" dirty="0" smtClean="0"/>
            </a:br>
            <a:r>
              <a:rPr lang="fr-BE" sz="1700" dirty="0" err="1" smtClean="0"/>
              <a:t>ecológicos</a:t>
            </a:r>
            <a:r>
              <a:rPr lang="fr-BE" sz="1700" dirty="0" smtClean="0"/>
              <a:t> + decena de consumidores en Gembloux</a:t>
            </a:r>
            <a:endParaRPr lang="fr-FR" sz="1700" dirty="0" smtClean="0"/>
          </a:p>
          <a:p>
            <a:pPr>
              <a:buNone/>
            </a:pPr>
            <a:r>
              <a:rPr lang="fr-BE" sz="1700" dirty="0" smtClean="0"/>
              <a:t>- </a:t>
            </a:r>
            <a:r>
              <a:rPr lang="fr-BE" sz="1700" dirty="0" err="1" smtClean="0"/>
              <a:t>Ahora</a:t>
            </a:r>
            <a:r>
              <a:rPr lang="fr-BE" sz="1700" dirty="0" smtClean="0"/>
              <a:t> (2019) : 35 productores + 20 trabajadores sociales (logística y venta) + mas de 600 </a:t>
            </a:r>
            <a:r>
              <a:rPr lang="fr-BE" sz="1700" dirty="0" err="1" smtClean="0"/>
              <a:t>cooperantes</a:t>
            </a:r>
            <a:endParaRPr lang="fr-BE" sz="1700" dirty="0"/>
          </a:p>
          <a:p>
            <a:pPr>
              <a:buNone/>
            </a:pPr>
            <a:endParaRPr lang="fr-FR" sz="2200" dirty="0" smtClean="0"/>
          </a:p>
          <a:p>
            <a:pPr marL="0" indent="0">
              <a:buNone/>
            </a:pPr>
            <a:r>
              <a:rPr lang="fr-BE" sz="2100" dirty="0" smtClean="0">
                <a:solidFill>
                  <a:srgbClr val="7DB928"/>
                </a:solidFill>
              </a:rPr>
              <a:t>	</a:t>
            </a:r>
            <a:r>
              <a:rPr lang="fr-BE" sz="1900" dirty="0" err="1">
                <a:solidFill>
                  <a:srgbClr val="7DB928"/>
                </a:solidFill>
              </a:rPr>
              <a:t>Cooperativa</a:t>
            </a:r>
            <a:r>
              <a:rPr lang="fr-BE" sz="1900" dirty="0">
                <a:solidFill>
                  <a:srgbClr val="7DB928"/>
                </a:solidFill>
              </a:rPr>
              <a:t> de </a:t>
            </a:r>
            <a:r>
              <a:rPr lang="fr-BE" sz="1900" dirty="0" err="1">
                <a:solidFill>
                  <a:srgbClr val="7DB928"/>
                </a:solidFill>
              </a:rPr>
              <a:t>consumidores-campesinos</a:t>
            </a:r>
            <a:r>
              <a:rPr lang="fr-BE" sz="1900" dirty="0">
                <a:solidFill>
                  <a:srgbClr val="7DB928"/>
                </a:solidFill>
              </a:rPr>
              <a:t> y </a:t>
            </a:r>
            <a:r>
              <a:rPr lang="fr-BE" sz="1900" dirty="0" err="1">
                <a:solidFill>
                  <a:srgbClr val="7DB928"/>
                </a:solidFill>
              </a:rPr>
              <a:t>movimiento</a:t>
            </a:r>
            <a:r>
              <a:rPr lang="fr-BE" sz="1900" dirty="0">
                <a:solidFill>
                  <a:srgbClr val="7DB928"/>
                </a:solidFill>
              </a:rPr>
              <a:t> </a:t>
            </a:r>
            <a:r>
              <a:rPr lang="fr-BE" sz="1900" dirty="0" smtClean="0">
                <a:solidFill>
                  <a:srgbClr val="7DB928"/>
                </a:solidFill>
              </a:rPr>
              <a:t>social</a:t>
            </a:r>
          </a:p>
          <a:p>
            <a:pPr marL="0" indent="0">
              <a:buNone/>
            </a:pPr>
            <a:endParaRPr lang="fr-BE" sz="500" dirty="0" smtClean="0"/>
          </a:p>
          <a:p>
            <a:pPr marL="0" indent="0">
              <a:buNone/>
            </a:pPr>
            <a:r>
              <a:rPr lang="fr-BE" sz="1700" dirty="0" smtClean="0"/>
              <a:t>- </a:t>
            </a:r>
            <a:r>
              <a:rPr lang="fr-BE" sz="1700" dirty="0" err="1"/>
              <a:t>Origen</a:t>
            </a:r>
            <a:r>
              <a:rPr lang="fr-BE" sz="1700" dirty="0"/>
              <a:t> (2013) : </a:t>
            </a:r>
            <a:r>
              <a:rPr lang="fr-BE" sz="1700" dirty="0" err="1"/>
              <a:t>plataforma</a:t>
            </a:r>
            <a:r>
              <a:rPr lang="fr-BE" sz="1700" dirty="0"/>
              <a:t> de </a:t>
            </a:r>
            <a:r>
              <a:rPr lang="fr-BE" sz="1700" dirty="0" err="1"/>
              <a:t>comercio</a:t>
            </a:r>
            <a:r>
              <a:rPr lang="fr-BE" sz="1700" dirty="0"/>
              <a:t> </a:t>
            </a:r>
            <a:r>
              <a:rPr lang="fr-BE" sz="1700" dirty="0" err="1"/>
              <a:t>electrónico</a:t>
            </a:r>
            <a:r>
              <a:rPr lang="fr-BE" sz="1700" dirty="0"/>
              <a:t> </a:t>
            </a:r>
            <a:r>
              <a:rPr lang="fr-BE" sz="1700" dirty="0" smtClean="0"/>
              <a:t>; </a:t>
            </a:r>
            <a:r>
              <a:rPr lang="fr-BE" sz="1700" dirty="0" err="1" smtClean="0"/>
              <a:t>veintena</a:t>
            </a:r>
            <a:r>
              <a:rPr lang="fr-BE" sz="1700" dirty="0" smtClean="0"/>
              <a:t> </a:t>
            </a:r>
            <a:r>
              <a:rPr lang="fr-BE" sz="1700" dirty="0"/>
              <a:t>de </a:t>
            </a:r>
            <a:r>
              <a:rPr lang="fr-BE" sz="1700" dirty="0" err="1"/>
              <a:t>campesinos</a:t>
            </a:r>
            <a:r>
              <a:rPr lang="fr-BE" sz="1700" dirty="0"/>
              <a:t> </a:t>
            </a:r>
            <a:r>
              <a:rPr lang="fr-BE" sz="1700" dirty="0" smtClean="0"/>
              <a:t/>
            </a:r>
            <a:br>
              <a:rPr lang="fr-BE" sz="1700" dirty="0" smtClean="0"/>
            </a:br>
            <a:r>
              <a:rPr lang="fr-BE" sz="1700" dirty="0" smtClean="0"/>
              <a:t>+ </a:t>
            </a:r>
            <a:r>
              <a:rPr lang="fr-BE" sz="1700" dirty="0" err="1"/>
              <a:t>ciento</a:t>
            </a:r>
            <a:r>
              <a:rPr lang="fr-BE" sz="1700" dirty="0"/>
              <a:t> de </a:t>
            </a:r>
            <a:r>
              <a:rPr lang="fr-BE" sz="1700" dirty="0" err="1"/>
              <a:t>consumidores-cooperantes</a:t>
            </a:r>
            <a:r>
              <a:rPr lang="fr-BE" sz="1700" dirty="0"/>
              <a:t> en </a:t>
            </a:r>
            <a:r>
              <a:rPr lang="fr-FR" sz="1700" dirty="0" smtClean="0"/>
              <a:t>Namur</a:t>
            </a:r>
            <a:endParaRPr lang="fr-FR" sz="1700" dirty="0"/>
          </a:p>
          <a:p>
            <a:pPr>
              <a:buNone/>
            </a:pPr>
            <a:r>
              <a:rPr lang="fr-BE" sz="1700" dirty="0"/>
              <a:t>- </a:t>
            </a:r>
            <a:r>
              <a:rPr lang="fr-BE" sz="1700" dirty="0" err="1"/>
              <a:t>Ahora</a:t>
            </a:r>
            <a:r>
              <a:rPr lang="fr-BE" sz="1700" dirty="0"/>
              <a:t> (2019) : 90 </a:t>
            </a:r>
            <a:r>
              <a:rPr lang="fr-BE" sz="1700" dirty="0" err="1"/>
              <a:t>productores-artesanos</a:t>
            </a:r>
            <a:r>
              <a:rPr lang="fr-BE" sz="1700" dirty="0"/>
              <a:t>  + 25 </a:t>
            </a:r>
            <a:r>
              <a:rPr lang="fr-BE" sz="1700" dirty="0" err="1"/>
              <a:t>asalariados</a:t>
            </a:r>
            <a:r>
              <a:rPr lang="fr-BE" sz="1700" dirty="0"/>
              <a:t> + 400 </a:t>
            </a:r>
            <a:r>
              <a:rPr lang="fr-BE" sz="1700" dirty="0" err="1"/>
              <a:t>voluntarios</a:t>
            </a:r>
            <a:r>
              <a:rPr lang="fr-BE" sz="1700" dirty="0"/>
              <a:t> + 4000 </a:t>
            </a:r>
            <a:r>
              <a:rPr lang="fr-BE" sz="1700" dirty="0" err="1" smtClean="0"/>
              <a:t>consumidores</a:t>
            </a:r>
            <a:endParaRPr lang="fr-FR" sz="1700" dirty="0"/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27290" y="1772749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7596210" y="3448711"/>
            <a:ext cx="1336508" cy="887874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enfoque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noProof="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metodo</a:t>
            </a:r>
            <a:r>
              <a:rPr lang="fr-FR" sz="3600" noProof="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.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: dos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casos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estudio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40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978195" y="1286535"/>
            <a:ext cx="8159873" cy="2353638"/>
          </a:xfrm>
        </p:spPr>
        <p:txBody>
          <a:bodyPr>
            <a:noAutofit/>
          </a:bodyPr>
          <a:lstStyle/>
          <a:p>
            <a:pPr algn="r"/>
            <a:r>
              <a:rPr lang="fr-FR" sz="4500" dirty="0" smtClean="0"/>
              <a:t>III. Las </a:t>
            </a:r>
            <a:r>
              <a:rPr lang="fr-FR" sz="4500" dirty="0" err="1" smtClean="0"/>
              <a:t>estrategias</a:t>
            </a:r>
            <a:r>
              <a:rPr lang="fr-FR" sz="4500" dirty="0" smtClean="0"/>
              <a:t> de </a:t>
            </a:r>
            <a:r>
              <a:rPr lang="fr-BE" sz="4500" dirty="0" err="1" smtClean="0"/>
              <a:t>soberanía</a:t>
            </a:r>
            <a:r>
              <a:rPr lang="fr-BE" sz="4500" dirty="0" smtClean="0"/>
              <a:t> </a:t>
            </a:r>
            <a:r>
              <a:rPr lang="fr-BE" sz="4500" dirty="0" err="1"/>
              <a:t>alimentaria</a:t>
            </a:r>
            <a:r>
              <a:rPr lang="fr-BE" sz="4500" dirty="0"/>
              <a:t> de </a:t>
            </a:r>
            <a:r>
              <a:rPr lang="fr-FR" sz="4500" dirty="0" err="1" smtClean="0"/>
              <a:t>Agricovert</a:t>
            </a:r>
            <a:r>
              <a:rPr lang="fr-FR" sz="4500" dirty="0" smtClean="0"/>
              <a:t> </a:t>
            </a:r>
            <a:br>
              <a:rPr lang="fr-FR" sz="4500" dirty="0" smtClean="0"/>
            </a:br>
            <a:r>
              <a:rPr lang="fr-FR" sz="4500" dirty="0" smtClean="0"/>
              <a:t>y de Paysans-Artisans</a:t>
            </a:r>
            <a:endParaRPr lang="fr-FR" sz="4500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4848446"/>
            <a:ext cx="2530549" cy="29505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1" y="3335"/>
            <a:ext cx="4221126" cy="31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comerciaización 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Promover derechos a la agricultura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y alimentacion de calidad 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política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- la </a:t>
            </a:r>
            <a:r>
              <a:rPr lang="fr-FR" sz="1600" dirty="0" err="1" smtClean="0"/>
              <a:t>organización</a:t>
            </a:r>
            <a:r>
              <a:rPr lang="fr-FR" sz="1600" dirty="0" smtClean="0"/>
              <a:t> interna : </a:t>
            </a:r>
            <a:r>
              <a:rPr lang="fr-FR" sz="1600" dirty="0" err="1" smtClean="0">
                <a:solidFill>
                  <a:srgbClr val="7DB928"/>
                </a:solidFill>
              </a:rPr>
              <a:t>sociocratia</a:t>
            </a:r>
            <a:endParaRPr lang="fr-FR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1600" dirty="0" err="1" smtClean="0"/>
              <a:t>Mismos</a:t>
            </a:r>
            <a:r>
              <a:rPr lang="fr-FR" sz="1600" dirty="0" smtClean="0"/>
              <a:t> </a:t>
            </a:r>
            <a:r>
              <a:rPr lang="fr-FR" sz="1600" dirty="0" err="1" smtClean="0"/>
              <a:t>derechos</a:t>
            </a:r>
            <a:r>
              <a:rPr lang="fr-FR" sz="1600" dirty="0" smtClean="0"/>
              <a:t> </a:t>
            </a:r>
            <a:r>
              <a:rPr lang="fr-FR" sz="1600" dirty="0" err="1" smtClean="0"/>
              <a:t>por</a:t>
            </a:r>
            <a:r>
              <a:rPr lang="fr-FR" sz="1600" dirty="0" smtClean="0"/>
              <a:t> </a:t>
            </a:r>
            <a:r>
              <a:rPr lang="fr-FR" sz="1600" dirty="0" err="1" smtClean="0"/>
              <a:t>cada</a:t>
            </a:r>
            <a:r>
              <a:rPr lang="fr-FR" sz="1600" dirty="0" smtClean="0"/>
              <a:t> </a:t>
            </a:r>
            <a:r>
              <a:rPr lang="fr-FR" sz="1600" dirty="0" err="1" smtClean="0"/>
              <a:t>cooperante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 smtClean="0"/>
              <a:t>(</a:t>
            </a:r>
            <a:r>
              <a:rPr lang="fr-FR" sz="1600" dirty="0" err="1" smtClean="0"/>
              <a:t>productor</a:t>
            </a:r>
            <a:r>
              <a:rPr lang="fr-FR" sz="1600" dirty="0" smtClean="0"/>
              <a:t>, </a:t>
            </a:r>
            <a:r>
              <a:rPr lang="fr-FR" sz="1600" dirty="0" err="1" smtClean="0"/>
              <a:t>asalariado</a:t>
            </a:r>
            <a:r>
              <a:rPr lang="fr-FR" sz="1600" dirty="0" smtClean="0"/>
              <a:t>, </a:t>
            </a:r>
            <a:r>
              <a:rPr lang="fr-FR" sz="1600" dirty="0" err="1" smtClean="0"/>
              <a:t>consumidor</a:t>
            </a:r>
            <a:r>
              <a:rPr lang="mr-IN" sz="1600" dirty="0" smtClean="0"/>
              <a:t>…</a:t>
            </a:r>
            <a:r>
              <a:rPr lang="fr-FR" sz="1600" dirty="0" smtClean="0"/>
              <a:t>)</a:t>
            </a:r>
          </a:p>
          <a:p>
            <a:pPr marL="0" indent="0">
              <a:buNone/>
            </a:pPr>
            <a:endParaRPr lang="fr-BE" sz="5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opinión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del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productor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tiene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el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mismo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peso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que la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del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consumidor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(...)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Nos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sentimos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escuchados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respetados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" </a:t>
            </a:r>
            <a:b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fr-BE" sz="1600" dirty="0" err="1" smtClean="0">
                <a:solidFill>
                  <a:schemeClr val="bg1">
                    <a:lumMod val="65000"/>
                  </a:schemeClr>
                </a:solidFill>
              </a:rPr>
              <a:t>productor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fr-BE" sz="1600" dirty="0" err="1" smtClean="0">
                <a:solidFill>
                  <a:schemeClr val="bg1">
                    <a:lumMod val="65000"/>
                  </a:schemeClr>
                </a:solidFill>
              </a:rPr>
              <a:t>verduras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fr-BE" sz="1600" dirty="0" smtClean="0"/>
          </a:p>
          <a:p>
            <a:pPr marL="0" indent="0">
              <a:buNone/>
            </a:pPr>
            <a:r>
              <a:rPr lang="fr-BE" sz="1600" dirty="0" err="1"/>
              <a:t>R</a:t>
            </a:r>
            <a:r>
              <a:rPr lang="fr-BE" sz="1600" dirty="0" err="1" smtClean="0"/>
              <a:t>eunion</a:t>
            </a:r>
            <a:r>
              <a:rPr lang="fr-BE" sz="1600" dirty="0" smtClean="0"/>
              <a:t> </a:t>
            </a:r>
            <a:r>
              <a:rPr lang="fr-BE" sz="1600" dirty="0" err="1" smtClean="0"/>
              <a:t>frecuente</a:t>
            </a:r>
            <a:r>
              <a:rPr lang="fr-BE" sz="1600" dirty="0" smtClean="0"/>
              <a:t> entre </a:t>
            </a:r>
            <a:r>
              <a:rPr lang="fr-BE" sz="1600" dirty="0" err="1"/>
              <a:t>cada</a:t>
            </a:r>
            <a:r>
              <a:rPr lang="fr-BE" sz="1600" dirty="0"/>
              <a:t> typo de </a:t>
            </a: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fr-BE" sz="1600" dirty="0" err="1" smtClean="0"/>
              <a:t>grupo</a:t>
            </a:r>
            <a:r>
              <a:rPr lang="fr-BE" sz="1600" dirty="0"/>
              <a:t> </a:t>
            </a:r>
            <a:r>
              <a:rPr lang="fr-BE" sz="1600" dirty="0" smtClean="0"/>
              <a:t>y </a:t>
            </a:r>
            <a:r>
              <a:rPr lang="fr-BE" sz="1600" dirty="0" err="1"/>
              <a:t>reunion</a:t>
            </a:r>
            <a:r>
              <a:rPr lang="fr-BE" sz="1600" dirty="0"/>
              <a:t> </a:t>
            </a:r>
            <a:r>
              <a:rPr lang="fr-BE" sz="1600" dirty="0" err="1"/>
              <a:t>comun</a:t>
            </a:r>
            <a:r>
              <a:rPr lang="fr-BE" sz="1600" dirty="0"/>
              <a:t> </a:t>
            </a:r>
            <a:r>
              <a:rPr lang="fr-BE" sz="1600" dirty="0" err="1" smtClean="0"/>
              <a:t>junto</a:t>
            </a:r>
            <a:r>
              <a:rPr lang="fr-BE" sz="1600" dirty="0" smtClean="0"/>
              <a:t> </a:t>
            </a:r>
            <a:endParaRPr lang="fr-BE" sz="1600" dirty="0"/>
          </a:p>
          <a:p>
            <a:pPr marL="0" indent="0">
              <a:buNone/>
            </a:pPr>
            <a:endParaRPr lang="fr-BE" sz="18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(1)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 9" descr="F:\STAGE\Agricovert\mode de gouvernance agricovert.jpg"/>
          <p:cNvPicPr/>
          <p:nvPr/>
        </p:nvPicPr>
        <p:blipFill>
          <a:blip r:embed="rId3"/>
          <a:srcRect l="3622" t="21716" r="2007" b="4021"/>
          <a:stretch>
            <a:fillRect/>
          </a:stretch>
        </p:blipFill>
        <p:spPr bwMode="auto">
          <a:xfrm>
            <a:off x="4128625" y="2073882"/>
            <a:ext cx="4943863" cy="2934053"/>
          </a:xfrm>
          <a:prstGeom prst="rect">
            <a:avLst/>
          </a:prstGeom>
          <a:noFill/>
          <a:ln w="9525" cmpd="sng">
            <a:solidFill>
              <a:srgbClr val="1F497D"/>
            </a:solidFill>
            <a:miter lim="800000"/>
            <a:headEnd/>
            <a:tailEnd/>
          </a:ln>
          <a:effectLst/>
        </p:spPr>
      </p:pic>
      <p:pic>
        <p:nvPicPr>
          <p:cNvPr id="12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34344" y="933151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Promover derechos a la agricultura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y alimentacion de calidad 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política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- la </a:t>
            </a:r>
            <a:r>
              <a:rPr lang="fr-FR" sz="1600" dirty="0" err="1" smtClean="0"/>
              <a:t>organización</a:t>
            </a:r>
            <a:r>
              <a:rPr lang="fr-FR" sz="1600" dirty="0" smtClean="0"/>
              <a:t> interna : </a:t>
            </a:r>
            <a:r>
              <a:rPr lang="fr-BE" sz="1600" dirty="0" err="1" smtClean="0">
                <a:solidFill>
                  <a:srgbClr val="7DB928"/>
                </a:solidFill>
              </a:rPr>
              <a:t>cooperación</a:t>
            </a:r>
            <a:r>
              <a:rPr lang="fr-BE" sz="1600" dirty="0" smtClean="0">
                <a:solidFill>
                  <a:srgbClr val="7DB928"/>
                </a:solidFill>
              </a:rPr>
              <a:t> </a:t>
            </a:r>
            <a:r>
              <a:rPr lang="fr-BE" sz="1600" dirty="0" err="1" smtClean="0">
                <a:solidFill>
                  <a:srgbClr val="7DB928"/>
                </a:solidFill>
              </a:rPr>
              <a:t>cuatripartita</a:t>
            </a:r>
            <a:r>
              <a:rPr lang="fr-FR" sz="1600" dirty="0" smtClean="0">
                <a:solidFill>
                  <a:srgbClr val="7DB928"/>
                </a:solidFill>
              </a:rPr>
              <a:t> </a:t>
            </a:r>
          </a:p>
          <a:p>
            <a:pPr marL="0" indent="0">
              <a:buNone/>
            </a:pPr>
            <a:endParaRPr lang="fr-FR" sz="500" dirty="0" smtClean="0"/>
          </a:p>
          <a:p>
            <a:pPr marL="0" indent="0">
              <a:buNone/>
            </a:pPr>
            <a:r>
              <a:rPr lang="fr-BE" sz="1600" i="1" dirty="0" err="1" smtClean="0"/>
              <a:t>Cooperativa</a:t>
            </a:r>
            <a:r>
              <a:rPr lang="fr-BE" sz="1600" i="1" dirty="0" smtClean="0"/>
              <a:t> PA </a:t>
            </a:r>
            <a:r>
              <a:rPr lang="fr-BE" sz="1600" dirty="0" smtClean="0"/>
              <a:t>: </a:t>
            </a:r>
            <a:r>
              <a:rPr lang="fr-BE" sz="1600" dirty="0" err="1" smtClean="0"/>
              <a:t>comercializacion</a:t>
            </a:r>
            <a:r>
              <a:rPr lang="fr-BE" sz="1600" dirty="0" smtClean="0"/>
              <a:t> </a:t>
            </a:r>
            <a:r>
              <a:rPr lang="fr-BE" sz="1600" dirty="0"/>
              <a:t>en </a:t>
            </a:r>
            <a:r>
              <a:rPr lang="fr-BE" sz="1600" dirty="0" err="1"/>
              <a:t>circuitos</a:t>
            </a:r>
            <a:r>
              <a:rPr lang="fr-BE" sz="1600" dirty="0"/>
              <a:t> </a:t>
            </a:r>
            <a:r>
              <a:rPr lang="fr-BE" sz="1600" dirty="0" err="1"/>
              <a:t>cortos</a:t>
            </a:r>
            <a:r>
              <a:rPr lang="fr-FR" sz="1600" dirty="0"/>
              <a:t> </a:t>
            </a:r>
            <a:endParaRPr lang="fr-BE" sz="1600" dirty="0"/>
          </a:p>
          <a:p>
            <a:pPr marL="0" indent="0">
              <a:buNone/>
            </a:pPr>
            <a:endParaRPr lang="fr-BE" sz="300" dirty="0"/>
          </a:p>
          <a:p>
            <a:pPr marL="0" indent="0">
              <a:buNone/>
            </a:pPr>
            <a:r>
              <a:rPr lang="fr-BE" sz="1600" i="1" dirty="0" err="1"/>
              <a:t>Agrupación</a:t>
            </a:r>
            <a:r>
              <a:rPr lang="fr-BE" sz="1600" i="1" dirty="0"/>
              <a:t> de </a:t>
            </a:r>
            <a:r>
              <a:rPr lang="fr-BE" sz="1600" i="1" dirty="0" err="1"/>
              <a:t>Empresarios</a:t>
            </a:r>
            <a:r>
              <a:rPr lang="fr-BE" sz="1600" i="1" dirty="0"/>
              <a:t> </a:t>
            </a:r>
            <a:r>
              <a:rPr lang="fr-BE" sz="1600" dirty="0" smtClean="0"/>
              <a:t>: </a:t>
            </a:r>
            <a:r>
              <a:rPr lang="fr-BE" sz="1600" dirty="0" err="1" smtClean="0"/>
              <a:t>vivero</a:t>
            </a:r>
            <a:r>
              <a:rPr lang="fr-BE" sz="1600" dirty="0" smtClean="0"/>
              <a:t> </a:t>
            </a:r>
            <a:r>
              <a:rPr lang="fr-BE" sz="1600" dirty="0"/>
              <a:t>de </a:t>
            </a:r>
            <a:r>
              <a:rPr lang="fr-BE" sz="1600" dirty="0" err="1"/>
              <a:t>mano</a:t>
            </a:r>
            <a:r>
              <a:rPr lang="fr-BE" sz="1600" dirty="0"/>
              <a:t> de </a:t>
            </a:r>
            <a:r>
              <a:rPr lang="fr-BE" sz="1600" dirty="0" err="1" smtClean="0"/>
              <a:t>obra</a:t>
            </a:r>
            <a:r>
              <a:rPr lang="fr-FR" sz="1600" dirty="0" smtClean="0"/>
              <a:t> </a:t>
            </a:r>
            <a:endParaRPr lang="fr-BE" sz="1600" dirty="0" smtClean="0"/>
          </a:p>
          <a:p>
            <a:pPr marL="0" indent="0">
              <a:buNone/>
            </a:pPr>
            <a:endParaRPr lang="fr-BE" sz="300" dirty="0"/>
          </a:p>
          <a:p>
            <a:pPr marL="0" indent="0">
              <a:buNone/>
            </a:pPr>
            <a:r>
              <a:rPr lang="fr-BE" sz="1600" i="1" dirty="0" smtClean="0"/>
              <a:t>PA </a:t>
            </a:r>
            <a:r>
              <a:rPr lang="fr-BE" sz="1600" i="1" dirty="0"/>
              <a:t>Invest </a:t>
            </a:r>
            <a:r>
              <a:rPr lang="fr-BE" sz="1600" dirty="0" smtClean="0"/>
              <a:t>: </a:t>
            </a:r>
            <a:r>
              <a:rPr lang="fr-BE" sz="1600" dirty="0" err="1" smtClean="0"/>
              <a:t>compra</a:t>
            </a:r>
            <a:r>
              <a:rPr lang="fr-BE" sz="1600" dirty="0" smtClean="0"/>
              <a:t> </a:t>
            </a:r>
            <a:r>
              <a:rPr lang="fr-BE" sz="1600" dirty="0"/>
              <a:t>de </a:t>
            </a:r>
            <a:r>
              <a:rPr lang="fr-BE" sz="1600" dirty="0" err="1"/>
              <a:t>tierras</a:t>
            </a:r>
            <a:r>
              <a:rPr lang="fr-BE" sz="1600" dirty="0"/>
              <a:t> e </a:t>
            </a:r>
            <a:r>
              <a:rPr lang="fr-BE" sz="1600" dirty="0" err="1" smtClean="0"/>
              <a:t>inmuebles</a:t>
            </a:r>
            <a:endParaRPr lang="fr-BE" sz="1600" dirty="0" smtClean="0"/>
          </a:p>
          <a:p>
            <a:pPr marL="0" indent="0">
              <a:buNone/>
            </a:pPr>
            <a:endParaRPr lang="fr-BE" sz="300" dirty="0"/>
          </a:p>
          <a:p>
            <a:pPr marL="0" indent="0">
              <a:buNone/>
            </a:pPr>
            <a:r>
              <a:rPr lang="fr-BE" sz="1600" i="1" dirty="0" smtClean="0"/>
              <a:t>Ateliers PA</a:t>
            </a:r>
            <a:r>
              <a:rPr lang="fr-BE" sz="1600" dirty="0" smtClean="0"/>
              <a:t> : </a:t>
            </a:r>
            <a:r>
              <a:rPr lang="fr-BE" sz="1600" dirty="0" err="1" smtClean="0"/>
              <a:t>comunicación-sensibilización</a:t>
            </a:r>
            <a:endParaRPr lang="fr-BE" sz="1600" dirty="0"/>
          </a:p>
          <a:p>
            <a:pPr marL="0" indent="0">
              <a:buNone/>
            </a:pP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600" dirty="0" smtClean="0"/>
              <a:t>- Para </a:t>
            </a:r>
            <a:r>
              <a:rPr lang="fr-BE" sz="1600" dirty="0" err="1" smtClean="0"/>
              <a:t>entrar</a:t>
            </a:r>
            <a:r>
              <a:rPr lang="fr-BE" sz="1600" dirty="0" smtClean="0"/>
              <a:t>, </a:t>
            </a:r>
            <a:r>
              <a:rPr lang="fr-BE" sz="1600" dirty="0" err="1" smtClean="0"/>
              <a:t>necesita</a:t>
            </a:r>
            <a:r>
              <a:rPr lang="fr-BE" sz="1600" dirty="0" smtClean="0"/>
              <a:t> la opinion de </a:t>
            </a:r>
            <a:r>
              <a:rPr lang="fr-BE" sz="1600" dirty="0"/>
              <a:t>los </a:t>
            </a:r>
            <a:r>
              <a:rPr lang="fr-BE" sz="1600" dirty="0" err="1"/>
              <a:t>miembros</a:t>
            </a:r>
            <a:r>
              <a:rPr lang="fr-BE" sz="1600" dirty="0"/>
              <a:t> </a:t>
            </a:r>
            <a:r>
              <a:rPr lang="fr-BE" sz="1600" dirty="0" smtClean="0"/>
              <a:t>:</a:t>
            </a:r>
          </a:p>
          <a:p>
            <a:pPr marL="0" indent="0">
              <a:buNone/>
            </a:pP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Tenemos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voz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en la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llegada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de los entrantes, los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nuevos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productos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, las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nuevas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salidas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" (</a:t>
            </a:r>
            <a:r>
              <a:rPr lang="fr-BE" sz="1600" dirty="0" err="1" smtClean="0">
                <a:solidFill>
                  <a:schemeClr val="bg1">
                    <a:lumMod val="65000"/>
                  </a:schemeClr>
                </a:solidFill>
              </a:rPr>
              <a:t>ganadera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B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(1)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5507666" y="1677917"/>
            <a:ext cx="3429373" cy="3229566"/>
            <a:chOff x="1161835" y="2771444"/>
            <a:chExt cx="2471086" cy="2327111"/>
          </a:xfrm>
        </p:grpSpPr>
        <p:pic>
          <p:nvPicPr>
            <p:cNvPr id="15" name="Image 14"/>
            <p:cNvPicPr/>
            <p:nvPr/>
          </p:nvPicPr>
          <p:blipFill rotWithShape="1">
            <a:blip r:embed="rId3"/>
            <a:srcRect l="51814" t="4482" r="1220" b="38810"/>
            <a:stretch/>
          </p:blipFill>
          <p:spPr>
            <a:xfrm>
              <a:off x="1161835" y="2771444"/>
              <a:ext cx="2471086" cy="1147681"/>
            </a:xfrm>
            <a:prstGeom prst="rect">
              <a:avLst/>
            </a:prstGeom>
          </p:spPr>
        </p:pic>
        <p:pic>
          <p:nvPicPr>
            <p:cNvPr id="16" name="Image 15"/>
            <p:cNvPicPr/>
            <p:nvPr/>
          </p:nvPicPr>
          <p:blipFill rotWithShape="1">
            <a:blip r:embed="rId3"/>
            <a:srcRect l="2830" t="4482" r="51741" b="38810"/>
            <a:stretch/>
          </p:blipFill>
          <p:spPr>
            <a:xfrm>
              <a:off x="1242648" y="3950874"/>
              <a:ext cx="2390273" cy="114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Promover derechos a la agricultura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y alimentacion de calidad 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política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- </a:t>
            </a:r>
            <a:r>
              <a:rPr lang="fr-FR" sz="1600" dirty="0" err="1" smtClean="0"/>
              <a:t>una</a:t>
            </a:r>
            <a:r>
              <a:rPr lang="fr-FR" sz="1600" dirty="0" smtClean="0"/>
              <a:t> </a:t>
            </a:r>
            <a:r>
              <a:rPr lang="fr-FR" sz="1600" dirty="0" err="1" smtClean="0"/>
              <a:t>diversidad</a:t>
            </a:r>
            <a:r>
              <a:rPr lang="fr-FR" sz="1600" dirty="0" smtClean="0"/>
              <a:t> de </a:t>
            </a:r>
            <a:r>
              <a:rPr lang="fr-FR" sz="1600" dirty="0" err="1" smtClean="0"/>
              <a:t>asociaciones</a:t>
            </a:r>
            <a:r>
              <a:rPr lang="fr-FR" sz="1600" dirty="0" smtClean="0"/>
              <a:t> con </a:t>
            </a:r>
            <a:r>
              <a:rPr lang="fr-FR" sz="1600" dirty="0" err="1" smtClean="0"/>
              <a:t>actores</a:t>
            </a:r>
            <a:r>
              <a:rPr lang="fr-FR" sz="1600" dirty="0" smtClean="0"/>
              <a:t> de </a:t>
            </a:r>
            <a:r>
              <a:rPr lang="fr-FR" sz="1600" dirty="0" err="1" smtClean="0"/>
              <a:t>misma</a:t>
            </a:r>
            <a:r>
              <a:rPr lang="fr-FR" sz="1600" dirty="0" smtClean="0"/>
              <a:t> </a:t>
            </a:r>
            <a:r>
              <a:rPr lang="fr-FR" sz="1600" dirty="0" err="1" smtClean="0"/>
              <a:t>filosofia</a:t>
            </a:r>
            <a:r>
              <a:rPr lang="fr-FR" sz="1600" dirty="0" smtClean="0"/>
              <a:t> : </a:t>
            </a:r>
          </a:p>
          <a:p>
            <a:pPr marL="0" indent="0">
              <a:buNone/>
            </a:pPr>
            <a:r>
              <a:rPr lang="fr-BE" sz="1600" dirty="0" err="1" smtClean="0"/>
              <a:t>sindicatos</a:t>
            </a:r>
            <a:r>
              <a:rPr lang="fr-BE" sz="1600" dirty="0" smtClean="0"/>
              <a:t> </a:t>
            </a:r>
            <a:r>
              <a:rPr lang="fr-BE" sz="1600" dirty="0" err="1"/>
              <a:t>agrícolas</a:t>
            </a:r>
            <a:r>
              <a:rPr lang="fr-BE" sz="1600" dirty="0"/>
              <a:t> </a:t>
            </a:r>
            <a:r>
              <a:rPr lang="fr-BE" sz="1600" dirty="0" err="1"/>
              <a:t>alternativos</a:t>
            </a:r>
            <a:r>
              <a:rPr lang="fr-BE" sz="1600" dirty="0"/>
              <a:t> </a:t>
            </a:r>
            <a:r>
              <a:rPr lang="fr-BE" sz="1600" dirty="0" smtClean="0"/>
              <a:t>; </a:t>
            </a:r>
          </a:p>
          <a:p>
            <a:pPr marL="0" indent="0">
              <a:buNone/>
            </a:pPr>
            <a:r>
              <a:rPr lang="fr-BE" sz="1600" dirty="0" err="1" smtClean="0"/>
              <a:t>empresas</a:t>
            </a:r>
            <a:r>
              <a:rPr lang="fr-BE" sz="1600" dirty="0" smtClean="0"/>
              <a:t> </a:t>
            </a:r>
            <a:r>
              <a:rPr lang="fr-BE" sz="1600" dirty="0"/>
              <a:t>de </a:t>
            </a:r>
            <a:r>
              <a:rPr lang="fr-BE" sz="1600" dirty="0" err="1"/>
              <a:t>formación</a:t>
            </a:r>
            <a:r>
              <a:rPr lang="fr-BE" sz="1600" dirty="0"/>
              <a:t> y </a:t>
            </a:r>
            <a:r>
              <a:rPr lang="fr-BE" sz="1600" dirty="0" smtClean="0"/>
              <a:t>de </a:t>
            </a:r>
            <a:r>
              <a:rPr lang="fr-BE" sz="1600" dirty="0"/>
              <a:t>la </a:t>
            </a:r>
            <a:r>
              <a:rPr lang="fr-BE" sz="1600" dirty="0" err="1"/>
              <a:t>economia</a:t>
            </a:r>
            <a:r>
              <a:rPr lang="fr-BE" sz="1600" dirty="0"/>
              <a:t> </a:t>
            </a:r>
            <a:r>
              <a:rPr lang="fr-BE" sz="1600" dirty="0" err="1" smtClean="0"/>
              <a:t>socia</a:t>
            </a:r>
            <a:r>
              <a:rPr lang="fr-BE" sz="1600" dirty="0" smtClean="0"/>
              <a:t> ;</a:t>
            </a:r>
            <a:endParaRPr lang="fr-FR" sz="1600" dirty="0"/>
          </a:p>
          <a:p>
            <a:pPr marL="0" indent="0">
              <a:buNone/>
            </a:pPr>
            <a:r>
              <a:rPr lang="fr-BE" sz="1600" dirty="0" err="1" smtClean="0"/>
              <a:t>operadores</a:t>
            </a:r>
            <a:r>
              <a:rPr lang="fr-BE" sz="1600" dirty="0" smtClean="0"/>
              <a:t> </a:t>
            </a:r>
            <a:r>
              <a:rPr lang="fr-BE" sz="1600" dirty="0" err="1"/>
              <a:t>públicos</a:t>
            </a:r>
            <a:r>
              <a:rPr lang="fr-BE" sz="1600" dirty="0"/>
              <a:t> (</a:t>
            </a:r>
            <a:r>
              <a:rPr lang="fr-BE" sz="1600" dirty="0" err="1"/>
              <a:t>oficina</a:t>
            </a:r>
            <a:r>
              <a:rPr lang="fr-BE" sz="1600" dirty="0"/>
              <a:t> </a:t>
            </a:r>
            <a:r>
              <a:rPr lang="fr-BE" sz="1600" dirty="0" err="1"/>
              <a:t>económica</a:t>
            </a:r>
            <a:r>
              <a:rPr lang="fr-BE" sz="1600" dirty="0"/>
              <a:t>, </a:t>
            </a:r>
            <a:r>
              <a:rPr lang="fr-BE" sz="1600" dirty="0" err="1"/>
              <a:t>centros</a:t>
            </a:r>
            <a:r>
              <a:rPr lang="fr-BE" sz="1600" dirty="0"/>
              <a:t> sociales) </a:t>
            </a:r>
            <a:r>
              <a:rPr lang="fr-BE" sz="1600" dirty="0" smtClean="0"/>
              <a:t>; </a:t>
            </a:r>
          </a:p>
          <a:p>
            <a:pPr marL="0" indent="0">
              <a:buNone/>
            </a:pPr>
            <a:r>
              <a:rPr lang="fr-BE" sz="1600" dirty="0" err="1" smtClean="0"/>
              <a:t>servicios</a:t>
            </a:r>
            <a:r>
              <a:rPr lang="fr-BE" sz="1600" dirty="0" smtClean="0"/>
              <a:t> municipales </a:t>
            </a:r>
            <a:r>
              <a:rPr lang="mr-IN" sz="1600" dirty="0" smtClean="0"/>
              <a:t>…</a:t>
            </a:r>
            <a:r>
              <a:rPr lang="fr-FR" sz="1600" dirty="0" smtClean="0"/>
              <a:t>.</a:t>
            </a:r>
            <a:endParaRPr lang="fr-FR" sz="1600" dirty="0"/>
          </a:p>
          <a:p>
            <a:pPr marL="0" indent="0">
              <a:buNone/>
            </a:pPr>
            <a:endParaRPr lang="fr-FR" sz="500" dirty="0"/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FontTx/>
              <a:buChar char="-"/>
            </a:pPr>
            <a:endParaRPr lang="fr-FR" sz="1600" dirty="0" smtClean="0"/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 </a:t>
            </a:r>
            <a:endParaRPr lang="fr-BE" sz="18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(1)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452277" y="114194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7699818" y="2035751"/>
            <a:ext cx="1149386" cy="7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(1)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 t="18649" b="14919"/>
          <a:stretch>
            <a:fillRect/>
          </a:stretch>
        </p:blipFill>
        <p:spPr>
          <a:xfrm>
            <a:off x="804754" y="4005881"/>
            <a:ext cx="1149386" cy="763564"/>
          </a:xfrm>
          <a:prstGeom prst="rect">
            <a:avLst/>
          </a:prstGeom>
        </p:spPr>
      </p:pic>
      <p:grpSp>
        <p:nvGrpSpPr>
          <p:cNvPr id="3" name="Grouper 17"/>
          <p:cNvGrpSpPr/>
          <p:nvPr/>
        </p:nvGrpSpPr>
        <p:grpSpPr>
          <a:xfrm>
            <a:off x="2179677" y="680483"/>
            <a:ext cx="6903087" cy="4409678"/>
            <a:chOff x="3286844" y="1360122"/>
            <a:chExt cx="5859718" cy="3743177"/>
          </a:xfrm>
        </p:grpSpPr>
        <p:grpSp>
          <p:nvGrpSpPr>
            <p:cNvPr id="4" name="Grouper 12"/>
            <p:cNvGrpSpPr/>
            <p:nvPr/>
          </p:nvGrpSpPr>
          <p:grpSpPr>
            <a:xfrm>
              <a:off x="3286844" y="1360122"/>
              <a:ext cx="5859718" cy="3743177"/>
              <a:chOff x="3286844" y="1360122"/>
              <a:chExt cx="5859718" cy="3743177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4"/>
              <a:srcRect l="18754" t="17778" r="18403" b="21111"/>
              <a:stretch/>
            </p:blipFill>
            <p:spPr>
              <a:xfrm>
                <a:off x="4273646" y="1360122"/>
                <a:ext cx="4872916" cy="3743177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6844" y="4231813"/>
                <a:ext cx="840483" cy="603250"/>
              </a:xfrm>
              <a:prstGeom prst="rect">
                <a:avLst/>
              </a:prstGeom>
            </p:spPr>
          </p:pic>
        </p:grpSp>
        <p:cxnSp>
          <p:nvCxnSpPr>
            <p:cNvPr id="17" name="Connecteur droit avec flèche 16"/>
            <p:cNvCxnSpPr/>
            <p:nvPr/>
          </p:nvCxnSpPr>
          <p:spPr>
            <a:xfrm flipV="1">
              <a:off x="4127326" y="4231813"/>
              <a:ext cx="452706" cy="2751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4112817" cy="2785917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Promover derechos a la </a:t>
            </a:r>
            <a:br>
              <a:rPr lang="fr-BE" sz="2000" dirty="0" smtClean="0">
                <a:solidFill>
                  <a:srgbClr val="595959"/>
                </a:solidFill>
              </a:rPr>
            </a:br>
            <a:r>
              <a:rPr lang="fr-BE" sz="2000" dirty="0" err="1" smtClean="0">
                <a:solidFill>
                  <a:srgbClr val="595959"/>
                </a:solidFill>
              </a:rPr>
              <a:t>agricultura</a:t>
            </a:r>
            <a:r>
              <a:rPr lang="fr-BE" sz="2000" dirty="0" smtClean="0">
                <a:solidFill>
                  <a:srgbClr val="595959"/>
                </a:solidFill>
              </a:rPr>
              <a:t> y </a:t>
            </a:r>
            <a:r>
              <a:rPr lang="fr-BE" sz="2000" dirty="0" err="1" smtClean="0">
                <a:solidFill>
                  <a:srgbClr val="595959"/>
                </a:solidFill>
              </a:rPr>
              <a:t>alimentacion</a:t>
            </a:r>
            <a:r>
              <a:rPr lang="fr-BE" sz="2000" dirty="0" smtClean="0">
                <a:solidFill>
                  <a:srgbClr val="595959"/>
                </a:solidFill>
              </a:rPr>
              <a:t> </a:t>
            </a:r>
            <a:br>
              <a:rPr lang="fr-BE" sz="2000" dirty="0" smtClean="0">
                <a:solidFill>
                  <a:srgbClr val="595959"/>
                </a:solidFill>
              </a:rPr>
            </a:br>
            <a:r>
              <a:rPr lang="fr-BE" sz="2000" dirty="0" smtClean="0">
                <a:solidFill>
                  <a:srgbClr val="595959"/>
                </a:solidFill>
              </a:rPr>
              <a:t>de calidad 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política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-  </a:t>
            </a:r>
            <a:r>
              <a:rPr lang="fr-FR" sz="1600" dirty="0" err="1" smtClean="0"/>
              <a:t>una</a:t>
            </a:r>
            <a:r>
              <a:rPr lang="fr-FR" sz="1600" dirty="0" smtClean="0"/>
              <a:t> </a:t>
            </a:r>
            <a:r>
              <a:rPr lang="fr-FR" sz="1600" dirty="0" err="1"/>
              <a:t>diversidad</a:t>
            </a:r>
            <a:r>
              <a:rPr lang="fr-FR" sz="1600" dirty="0"/>
              <a:t> de </a:t>
            </a:r>
            <a:r>
              <a:rPr lang="fr-FR" sz="1600" dirty="0" err="1"/>
              <a:t>asociaciones</a:t>
            </a:r>
            <a:r>
              <a:rPr lang="fr-FR" sz="1600" dirty="0"/>
              <a:t> 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con </a:t>
            </a:r>
            <a:r>
              <a:rPr lang="fr-FR" sz="1600" dirty="0" err="1" smtClean="0"/>
              <a:t>actores</a:t>
            </a:r>
            <a:r>
              <a:rPr lang="fr-FR" sz="1600" dirty="0" smtClean="0"/>
              <a:t> de</a:t>
            </a:r>
            <a:r>
              <a:rPr lang="fr-FR" sz="1600" dirty="0"/>
              <a:t> </a:t>
            </a:r>
            <a:r>
              <a:rPr lang="fr-FR" sz="1600" dirty="0" err="1" smtClean="0"/>
              <a:t>misma</a:t>
            </a:r>
            <a:r>
              <a:rPr lang="fr-FR" sz="1600" dirty="0" smtClean="0"/>
              <a:t> </a:t>
            </a:r>
            <a:r>
              <a:rPr lang="fr-FR" sz="1600" dirty="0" err="1" smtClean="0"/>
              <a:t>filosofia</a:t>
            </a:r>
            <a:endParaRPr lang="fr-FR" sz="1600" dirty="0" smtClean="0"/>
          </a:p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1600" dirty="0" smtClean="0"/>
              <a:t>= 19 </a:t>
            </a:r>
            <a:r>
              <a:rPr lang="fr-FR" sz="1600" dirty="0" err="1" smtClean="0"/>
              <a:t>cooperativas</a:t>
            </a:r>
            <a:r>
              <a:rPr lang="fr-FR" sz="1600" dirty="0" smtClean="0"/>
              <a:t> de </a:t>
            </a:r>
            <a:r>
              <a:rPr lang="fr-FR" sz="1600" dirty="0" err="1" smtClean="0"/>
              <a:t>misma</a:t>
            </a:r>
            <a:r>
              <a:rPr lang="fr-FR" sz="1600" dirty="0" smtClean="0"/>
              <a:t> typo</a:t>
            </a:r>
            <a:endParaRPr lang="fr-FR" sz="1600" dirty="0"/>
          </a:p>
          <a:p>
            <a:pPr marL="0" indent="0">
              <a:buNone/>
            </a:pP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1818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584409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Valorizar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a todos los cooperantes en la cadena en circuitos cortos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economica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2000" dirty="0">
              <a:solidFill>
                <a:srgbClr val="7DB928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- </a:t>
            </a:r>
            <a:r>
              <a:rPr lang="es-AR" sz="1600" dirty="0" smtClean="0"/>
              <a:t>Por </a:t>
            </a:r>
            <a:r>
              <a:rPr lang="es-AR" sz="1600" dirty="0"/>
              <a:t>les productores </a:t>
            </a:r>
            <a:r>
              <a:rPr lang="es-AR" sz="1600" dirty="0" smtClean="0"/>
              <a:t>: </a:t>
            </a:r>
            <a:r>
              <a:rPr lang="es-AR" sz="1600" dirty="0" smtClean="0">
                <a:solidFill>
                  <a:srgbClr val="7DB928"/>
                </a:solidFill>
              </a:rPr>
              <a:t>estabilidad </a:t>
            </a:r>
            <a:r>
              <a:rPr lang="es-AR" sz="1600" dirty="0">
                <a:solidFill>
                  <a:srgbClr val="7DB928"/>
                </a:solidFill>
              </a:rPr>
              <a:t>y viabilidad de las </a:t>
            </a:r>
            <a:r>
              <a:rPr lang="es-AR" sz="1600" dirty="0" smtClean="0">
                <a:solidFill>
                  <a:srgbClr val="7DB928"/>
                </a:solidFill>
              </a:rPr>
              <a:t>granjas con estos circuitos</a:t>
            </a:r>
            <a:endParaRPr lang="fr-FR" sz="1600" dirty="0"/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Me permite centralizar la comercialización y la venta de mis productos, sin tener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que hacer muchas entregas lejanas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 (cooperante de verduras)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Me permitió mantener mis ingresos ; como me ayudó a construir un modelo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quesero, con apoyo técnico de producción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 (ganadera)</a:t>
            </a:r>
            <a:r>
              <a:rPr lang="es-AR" sz="1600" dirty="0" smtClean="0"/>
              <a:t/>
            </a:r>
            <a:br>
              <a:rPr lang="es-AR" sz="1600" dirty="0" smtClean="0"/>
            </a:br>
            <a:endParaRPr lang="es-AR" sz="1600" dirty="0" smtClean="0"/>
          </a:p>
          <a:p>
            <a:pPr marL="0" indent="0">
              <a:buNone/>
            </a:pPr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600" dirty="0" smtClean="0"/>
              <a:t>- Por </a:t>
            </a:r>
            <a:r>
              <a:rPr lang="es-AR" sz="1600" dirty="0"/>
              <a:t>les 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trabajadores “</a:t>
            </a:r>
            <a:r>
              <a:rPr lang="es-AR" sz="1600" i="1" dirty="0">
                <a:latin typeface="Calibri" charset="0"/>
                <a:ea typeface="Calibri" charset="0"/>
                <a:cs typeface="Times New Roman" charset="0"/>
              </a:rPr>
              <a:t>intermedios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” </a:t>
            </a: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de cada cooperativa : </a:t>
            </a:r>
            <a:r>
              <a:rPr lang="es-AR" sz="1600" dirty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valorización </a:t>
            </a:r>
            <a:r>
              <a:rPr lang="es-AR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social 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de los </a:t>
            </a:r>
            <a:r>
              <a:rPr lang="es-AR" sz="1600" dirty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transformadores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s-AR" sz="1600" dirty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artesanos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 y los </a:t>
            </a:r>
            <a:r>
              <a:rPr lang="es-AR" sz="1600" dirty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asalariados</a:t>
            </a:r>
            <a:r>
              <a:rPr lang="es-AR" sz="1600" dirty="0">
                <a:latin typeface="Calibri" charset="0"/>
                <a:ea typeface="Calibri" charset="0"/>
                <a:cs typeface="Times New Roman" charset="0"/>
              </a:rPr>
              <a:t> (mano de obra agrícola, manipulación, logística</a:t>
            </a: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...)</a:t>
            </a:r>
            <a:endParaRPr lang="fr-FR" sz="16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(2)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t="18649" b="14919"/>
          <a:stretch>
            <a:fillRect/>
          </a:stretch>
        </p:blipFill>
        <p:spPr>
          <a:xfrm>
            <a:off x="6924840" y="3097044"/>
            <a:ext cx="1149386" cy="763564"/>
          </a:xfrm>
          <a:prstGeom prst="rect">
            <a:avLst/>
          </a:prstGeom>
        </p:spPr>
      </p:pic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432745" y="2411781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11540"/>
            <a:ext cx="8414287" cy="3943232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Valorizar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a todos los cooperantes en la cadena en circuitos cortos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economica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>
              <a:solidFill>
                <a:srgbClr val="7DB928"/>
              </a:solidFill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- </a:t>
            </a:r>
            <a:r>
              <a:rPr lang="es-AR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El precio justo </a:t>
            </a: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: fijado con autonomia y libertad por los productores</a:t>
            </a:r>
          </a:p>
          <a:p>
            <a:pPr marL="0" indent="0">
              <a:buNone/>
            </a:pPr>
            <a:r>
              <a:rPr lang="es-AR" sz="16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“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Un precio respetuoso del trabajo proporcionado y al mismo tiempo asequible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/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para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el consumidor</a:t>
            </a:r>
            <a:r>
              <a:rPr lang="es-AR" sz="16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" (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gerente)</a:t>
            </a:r>
            <a:endParaRPr lang="fr-FR" sz="1600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No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es el precio más bajo, sino el precio que permite una remuneración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/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suficiente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a un productor</a:t>
            </a:r>
            <a:r>
              <a:rPr lang="es-AR" sz="16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" (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Times New Roman" charset="0"/>
              </a:rPr>
              <a:t>directora)</a:t>
            </a:r>
          </a:p>
          <a:p>
            <a:pPr marL="0" indent="0">
              <a:spcAft>
                <a:spcPts val="0"/>
              </a:spcAft>
              <a:buNone/>
            </a:pPr>
            <a:endParaRPr lang="fr-FR" sz="1600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fr-FR" sz="16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(2)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t="18649" b="14919"/>
          <a:stretch>
            <a:fillRect/>
          </a:stretch>
        </p:blipFill>
        <p:spPr>
          <a:xfrm>
            <a:off x="6413944" y="2846114"/>
            <a:ext cx="1149386" cy="763564"/>
          </a:xfrm>
          <a:prstGeom prst="rect">
            <a:avLst/>
          </a:prstGeom>
        </p:spPr>
      </p:pic>
      <p:pic>
        <p:nvPicPr>
          <p:cNvPr id="7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159291" y="218211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29072" y="999460"/>
            <a:ext cx="7808996" cy="2523750"/>
          </a:xfrm>
        </p:spPr>
        <p:txBody>
          <a:bodyPr>
            <a:noAutofit/>
          </a:bodyPr>
          <a:lstStyle/>
          <a:p>
            <a:pPr algn="r"/>
            <a:r>
              <a:rPr lang="fr-FR" sz="4500" dirty="0" smtClean="0"/>
              <a:t>I. El </a:t>
            </a:r>
            <a:r>
              <a:rPr lang="fr-FR" sz="4500" dirty="0" err="1" smtClean="0"/>
              <a:t>marco</a:t>
            </a:r>
            <a:r>
              <a:rPr lang="fr-FR" sz="4500" dirty="0" smtClean="0"/>
              <a:t> </a:t>
            </a:r>
            <a:r>
              <a:rPr lang="fr-FR" sz="4500" dirty="0" err="1" smtClean="0"/>
              <a:t>teorico</a:t>
            </a:r>
            <a:r>
              <a:rPr lang="fr-FR" sz="4500" dirty="0" smtClean="0"/>
              <a:t> : </a:t>
            </a:r>
            <a:br>
              <a:rPr lang="fr-FR" sz="4500" dirty="0" smtClean="0"/>
            </a:br>
            <a:r>
              <a:rPr lang="fr-FR" sz="4500" dirty="0" err="1" smtClean="0"/>
              <a:t>circuitos</a:t>
            </a:r>
            <a:r>
              <a:rPr lang="fr-FR" sz="4500" dirty="0" smtClean="0"/>
              <a:t> </a:t>
            </a:r>
            <a:r>
              <a:rPr lang="fr-FR" sz="4500" dirty="0" err="1" smtClean="0"/>
              <a:t>cortos</a:t>
            </a:r>
            <a:r>
              <a:rPr lang="fr-FR" sz="4500" dirty="0" smtClean="0"/>
              <a:t> de </a:t>
            </a:r>
            <a:r>
              <a:rPr lang="fr-FR" sz="4500" dirty="0" err="1" smtClean="0"/>
              <a:t>proximidad</a:t>
            </a:r>
            <a:r>
              <a:rPr lang="fr-FR" sz="4500" dirty="0" smtClean="0"/>
              <a:t> </a:t>
            </a:r>
            <a:br>
              <a:rPr lang="fr-FR" sz="4500" dirty="0" smtClean="0"/>
            </a:br>
            <a:r>
              <a:rPr lang="fr-FR" sz="4500" dirty="0" smtClean="0"/>
              <a:t>y </a:t>
            </a:r>
            <a:r>
              <a:rPr lang="fr-FR" sz="4500" dirty="0" err="1" smtClean="0"/>
              <a:t>soberania</a:t>
            </a:r>
            <a:r>
              <a:rPr lang="fr-FR" sz="4500" dirty="0" smtClean="0"/>
              <a:t> </a:t>
            </a:r>
            <a:r>
              <a:rPr lang="fr-FR" sz="4500" dirty="0" err="1" smtClean="0"/>
              <a:t>alimentaria</a:t>
            </a:r>
            <a:endParaRPr lang="fr-FR" sz="4500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4848446"/>
            <a:ext cx="2530549" cy="29505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1" y="3335"/>
            <a:ext cx="4221126" cy="31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comercialización 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11540"/>
            <a:ext cx="8592085" cy="4131960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Valorizar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a todos los cooperantes en la cadena en circuitos cortos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economica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- El precio justo </a:t>
            </a:r>
            <a:r>
              <a:rPr lang="es-AR" sz="1600" dirty="0" smtClean="0">
                <a:latin typeface="Calibri" charset="0"/>
                <a:ea typeface="Calibri" charset="0"/>
                <a:cs typeface="Times New Roman" charset="0"/>
              </a:rPr>
              <a:t>: t</a:t>
            </a:r>
            <a:r>
              <a:rPr lang="es-AR" sz="1600" dirty="0" smtClean="0"/>
              <a:t>rabajo diario de </a:t>
            </a:r>
            <a:r>
              <a:rPr lang="es-AR" sz="1600" dirty="0" smtClean="0">
                <a:solidFill>
                  <a:srgbClr val="7DB928"/>
                </a:solidFill>
              </a:rPr>
              <a:t>sensibilización con los comodores</a:t>
            </a:r>
            <a:endParaRPr lang="fr-FR" sz="1600" dirty="0" smtClean="0"/>
          </a:p>
          <a:p>
            <a:pPr marL="0" indent="0">
              <a:buNone/>
            </a:pPr>
            <a:endParaRPr lang="fr-BE" sz="700" dirty="0" smtClean="0"/>
          </a:p>
          <a:p>
            <a:pPr marL="0" indent="0">
              <a:buNone/>
            </a:pP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Personas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sensibilizadas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que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buscan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consumir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mejor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más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localmente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(…)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Quieren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saber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dónde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proceden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los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productos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cómo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por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quién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pero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no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necesariamente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conocer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a los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productores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fr-BE" sz="1600" dirty="0" err="1" smtClean="0">
                <a:solidFill>
                  <a:schemeClr val="bg1">
                    <a:lumMod val="65000"/>
                  </a:schemeClr>
                </a:solidFill>
              </a:rPr>
              <a:t>agricultor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fr-BE" sz="1600" dirty="0" err="1" smtClean="0">
                <a:solidFill>
                  <a:schemeClr val="bg1">
                    <a:lumMod val="65000"/>
                  </a:schemeClr>
                </a:solidFill>
              </a:rPr>
              <a:t>verduras</a:t>
            </a:r>
            <a:r>
              <a:rPr lang="fr-BE" sz="1600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es-AR" sz="500" dirty="0"/>
          </a:p>
          <a:p>
            <a:pPr marL="0" indent="0">
              <a:buNone/>
            </a:pPr>
            <a:endParaRPr lang="es-AR" sz="500" dirty="0" smtClean="0"/>
          </a:p>
          <a:p>
            <a:pPr marL="0" indent="0">
              <a:buNone/>
            </a:pP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Trabajar con productores es a veces aceptado también poner el precio. Nos corresponde </a:t>
            </a:r>
            <a:br>
              <a:rPr lang="es-AR" sz="16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a nosotros trabajar con los consumidores y explicarles por qué es este precio" (directora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fr-FR" sz="16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(2)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21716" b="23245"/>
          <a:stretch/>
        </p:blipFill>
        <p:spPr>
          <a:xfrm>
            <a:off x="7853434" y="3498110"/>
            <a:ext cx="1149386" cy="632619"/>
          </a:xfrm>
          <a:prstGeom prst="rect">
            <a:avLst/>
          </a:prstGeom>
        </p:spPr>
      </p:pic>
      <p:pic>
        <p:nvPicPr>
          <p:cNvPr id="10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432779" y="250124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626939" cy="3751847"/>
          </a:xfrm>
        </p:spPr>
        <p:txBody>
          <a:bodyPr>
            <a:normAutofit/>
          </a:bodyPr>
          <a:lstStyle/>
          <a:p>
            <a:r>
              <a:rPr lang="fr-BE" sz="2000" dirty="0" err="1">
                <a:solidFill>
                  <a:srgbClr val="595959"/>
                </a:solidFill>
              </a:rPr>
              <a:t>Valorizar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a </a:t>
            </a:r>
            <a:r>
              <a:rPr lang="fr-BE" sz="2000" dirty="0" err="1" smtClean="0">
                <a:solidFill>
                  <a:srgbClr val="595959"/>
                </a:solidFill>
              </a:rPr>
              <a:t>todos</a:t>
            </a:r>
            <a:r>
              <a:rPr lang="fr-BE" sz="2000" dirty="0" smtClean="0">
                <a:solidFill>
                  <a:srgbClr val="595959"/>
                </a:solidFill>
              </a:rPr>
              <a:t> </a:t>
            </a:r>
            <a:r>
              <a:rPr lang="fr-BE" sz="2000" dirty="0">
                <a:solidFill>
                  <a:srgbClr val="595959"/>
                </a:solidFill>
              </a:rPr>
              <a:t>los </a:t>
            </a:r>
            <a:r>
              <a:rPr lang="fr-BE" sz="2000" dirty="0" err="1">
                <a:solidFill>
                  <a:srgbClr val="595959"/>
                </a:solidFill>
              </a:rPr>
              <a:t>cooperantes</a:t>
            </a:r>
            <a:r>
              <a:rPr lang="fr-BE" sz="2000" dirty="0">
                <a:solidFill>
                  <a:srgbClr val="595959"/>
                </a:solidFill>
              </a:rPr>
              <a:t> en la </a:t>
            </a:r>
            <a:r>
              <a:rPr lang="fr-BE" sz="2000" dirty="0" err="1">
                <a:solidFill>
                  <a:srgbClr val="595959"/>
                </a:solidFill>
              </a:rPr>
              <a:t>cadena</a:t>
            </a:r>
            <a:r>
              <a:rPr lang="fr-BE" sz="2000" dirty="0">
                <a:solidFill>
                  <a:srgbClr val="595959"/>
                </a:solidFill>
              </a:rPr>
              <a:t> en </a:t>
            </a:r>
            <a:r>
              <a:rPr lang="fr-BE" sz="2000" dirty="0" err="1">
                <a:solidFill>
                  <a:srgbClr val="595959"/>
                </a:solidFill>
              </a:rPr>
              <a:t>circuitos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err="1">
                <a:solidFill>
                  <a:srgbClr val="595959"/>
                </a:solidFill>
              </a:rPr>
              <a:t>cortos</a:t>
            </a:r>
            <a:endParaRPr lang="fr-BE" sz="20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relacional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mr-IN" sz="1800" dirty="0" smtClean="0">
                <a:solidFill>
                  <a:srgbClr val="7DB928"/>
                </a:solidFill>
              </a:rPr>
              <a:t>–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fr-BE" sz="1800" dirty="0" err="1" smtClean="0">
                <a:solidFill>
                  <a:srgbClr val="7DB928"/>
                </a:solidFill>
              </a:rPr>
              <a:t>identidaria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Systema de valores comun : defender y promover una </a:t>
            </a:r>
            <a:r>
              <a:rPr lang="es-AR" sz="1600" dirty="0" smtClean="0">
                <a:solidFill>
                  <a:srgbClr val="7DB928"/>
                </a:solidFill>
              </a:rPr>
              <a:t>agricultura campesina de calidad</a:t>
            </a:r>
          </a:p>
          <a:p>
            <a:pPr marL="0" indent="0">
              <a:buNone/>
            </a:pPr>
            <a:endParaRPr lang="fr-BE" sz="13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El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futuro de la agricultura pasa por un retorno a una agricultura campesina,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ecológica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de proximidad respetando nuestra Madre Tierra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(...)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Poner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en el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centro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de sus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actividades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el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respeto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de los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seres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humanos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de su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entorno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natural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social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Para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ser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una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alternativa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al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modelo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económico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dominante, que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permita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recuperar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nuestro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derecho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una</a:t>
            </a:r>
            <a:r>
              <a:rPr lang="fr-BE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soberanía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alimentaria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garantizar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una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alimentación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sana y </a:t>
            </a:r>
            <a:r>
              <a:rPr lang="fr-BE" sz="1600" i="1" dirty="0" err="1">
                <a:solidFill>
                  <a:schemeClr val="bg1">
                    <a:lumMod val="65000"/>
                  </a:schemeClr>
                </a:solidFill>
              </a:rPr>
              <a:t>nutritiva</a:t>
            </a:r>
            <a:r>
              <a:rPr lang="fr-BE" sz="1600" i="1" dirty="0">
                <a:solidFill>
                  <a:schemeClr val="bg1">
                    <a:lumMod val="65000"/>
                  </a:schemeClr>
                </a:solidFill>
              </a:rPr>
              <a:t> para </a:t>
            </a:r>
            <a:r>
              <a:rPr lang="fr-BE" sz="1600" i="1" dirty="0" err="1" smtClean="0">
                <a:solidFill>
                  <a:schemeClr val="bg1">
                    <a:lumMod val="65000"/>
                  </a:schemeClr>
                </a:solidFill>
              </a:rPr>
              <a:t>todos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(sitio web)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s-AR" sz="1000" i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Los cooperadores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se reúnen en torno a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una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visión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común :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el respeto de una 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agricultura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ecológica ; la localidad y la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estacionalidad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de los productos ;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la búsqueda de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un modelo económico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(sitio web)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fr-BE" sz="18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(2)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690917" y="1388521"/>
            <a:ext cx="1346757" cy="5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8414287" cy="3645522"/>
          </a:xfrm>
        </p:spPr>
        <p:txBody>
          <a:bodyPr anchor="t">
            <a:normAutofit/>
          </a:bodyPr>
          <a:lstStyle/>
          <a:p>
            <a:r>
              <a:rPr lang="fr-BE" sz="2000" dirty="0" err="1">
                <a:solidFill>
                  <a:srgbClr val="595959"/>
                </a:solidFill>
              </a:rPr>
              <a:t>Valorizar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smtClean="0">
                <a:solidFill>
                  <a:srgbClr val="595959"/>
                </a:solidFill>
              </a:rPr>
              <a:t>a </a:t>
            </a:r>
            <a:r>
              <a:rPr lang="fr-BE" sz="2000" dirty="0" err="1" smtClean="0">
                <a:solidFill>
                  <a:srgbClr val="595959"/>
                </a:solidFill>
              </a:rPr>
              <a:t>todos</a:t>
            </a:r>
            <a:r>
              <a:rPr lang="fr-BE" sz="2000" dirty="0" smtClean="0">
                <a:solidFill>
                  <a:srgbClr val="595959"/>
                </a:solidFill>
              </a:rPr>
              <a:t> </a:t>
            </a:r>
            <a:r>
              <a:rPr lang="fr-BE" sz="2000" dirty="0">
                <a:solidFill>
                  <a:srgbClr val="595959"/>
                </a:solidFill>
              </a:rPr>
              <a:t>los </a:t>
            </a:r>
            <a:r>
              <a:rPr lang="fr-BE" sz="2000" dirty="0" err="1">
                <a:solidFill>
                  <a:srgbClr val="595959"/>
                </a:solidFill>
              </a:rPr>
              <a:t>cooperantes</a:t>
            </a:r>
            <a:r>
              <a:rPr lang="fr-BE" sz="2000" dirty="0">
                <a:solidFill>
                  <a:srgbClr val="595959"/>
                </a:solidFill>
              </a:rPr>
              <a:t> en la </a:t>
            </a:r>
            <a:r>
              <a:rPr lang="fr-BE" sz="2000" dirty="0" err="1">
                <a:solidFill>
                  <a:srgbClr val="595959"/>
                </a:solidFill>
              </a:rPr>
              <a:t>cadena</a:t>
            </a:r>
            <a:r>
              <a:rPr lang="fr-BE" sz="2000" dirty="0">
                <a:solidFill>
                  <a:srgbClr val="595959"/>
                </a:solidFill>
              </a:rPr>
              <a:t> en </a:t>
            </a:r>
            <a:r>
              <a:rPr lang="fr-BE" sz="2000" dirty="0" err="1">
                <a:solidFill>
                  <a:srgbClr val="595959"/>
                </a:solidFill>
              </a:rPr>
              <a:t>circuitos</a:t>
            </a:r>
            <a:r>
              <a:rPr lang="fr-BE" sz="2000" dirty="0">
                <a:solidFill>
                  <a:srgbClr val="595959"/>
                </a:solidFill>
              </a:rPr>
              <a:t> </a:t>
            </a:r>
            <a:r>
              <a:rPr lang="fr-BE" sz="2000" dirty="0" err="1">
                <a:solidFill>
                  <a:srgbClr val="595959"/>
                </a:solidFill>
              </a:rPr>
              <a:t>cortos</a:t>
            </a:r>
            <a:endParaRPr lang="fr-BE" sz="20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 smtClean="0">
                <a:solidFill>
                  <a:srgbClr val="7DB928"/>
                </a:solidFill>
              </a:rPr>
              <a:t>Dimension </a:t>
            </a:r>
            <a:r>
              <a:rPr lang="fr-BE" sz="1800" dirty="0" err="1" smtClean="0">
                <a:solidFill>
                  <a:srgbClr val="7DB928"/>
                </a:solidFill>
              </a:rPr>
              <a:t>relacional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mr-IN" sz="1800" dirty="0" smtClean="0">
                <a:solidFill>
                  <a:srgbClr val="7DB928"/>
                </a:solidFill>
              </a:rPr>
              <a:t>–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fr-BE" sz="1800" dirty="0" err="1" smtClean="0">
                <a:solidFill>
                  <a:srgbClr val="7DB928"/>
                </a:solidFill>
              </a:rPr>
              <a:t>identidaria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Systema de valores comun : defender y promover una </a:t>
            </a:r>
            <a:r>
              <a:rPr lang="es-AR" sz="1600" dirty="0" smtClean="0">
                <a:solidFill>
                  <a:srgbClr val="7DB928"/>
                </a:solidFill>
              </a:rPr>
              <a:t>agricultura campesina de calidad </a:t>
            </a:r>
          </a:p>
          <a:p>
            <a:pPr marL="0" indent="0">
              <a:buNone/>
            </a:pPr>
            <a:endParaRPr lang="es-AR" sz="1000" dirty="0" smtClean="0"/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Resistir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juntos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la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desaparición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de las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pequeñas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explotaciones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y de los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artesanos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en oposición a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la agricultura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actual dominada por la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agroindustria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industrialización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alimentación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y 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hiperconcentración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de la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distribución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(sitio web)</a:t>
            </a:r>
            <a:endParaRPr lang="fr-FR" sz="1600" i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fr-BE" sz="1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Dinamizar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la agricultura campesina cooperativa y las actividades artesanales de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transformación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los productos agrícolas, difundir una alimentación diversa, gustosa,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es-AR" sz="1600" i="1" dirty="0">
                <a:solidFill>
                  <a:schemeClr val="bg1">
                    <a:lumMod val="65000"/>
                  </a:schemeClr>
                </a:solidFill>
              </a:rPr>
              <a:t>calidad y accesible a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todos,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privilegiando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el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contacto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directo con el </a:t>
            </a:r>
            <a:r>
              <a:rPr lang="fr-FR" sz="1600" i="1" dirty="0" err="1">
                <a:solidFill>
                  <a:schemeClr val="bg1">
                    <a:lumMod val="65000"/>
                  </a:schemeClr>
                </a:solidFill>
              </a:rPr>
              <a:t>consumidor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(sitio web)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fr-B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(2)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 t="18649" b="14919"/>
          <a:stretch>
            <a:fillRect/>
          </a:stretch>
        </p:blipFill>
        <p:spPr>
          <a:xfrm>
            <a:off x="7909552" y="1329793"/>
            <a:ext cx="1149386" cy="7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32"/>
          <p:cNvGrpSpPr>
            <a:grpSpLocks/>
          </p:cNvGrpSpPr>
          <p:nvPr/>
        </p:nvGrpSpPr>
        <p:grpSpPr bwMode="auto">
          <a:xfrm>
            <a:off x="3895347" y="2574470"/>
            <a:ext cx="5246707" cy="2569030"/>
            <a:chOff x="1433" y="2822"/>
            <a:chExt cx="7965" cy="3901"/>
          </a:xfrm>
        </p:grpSpPr>
        <p:grpSp>
          <p:nvGrpSpPr>
            <p:cNvPr id="30" name="Group 36"/>
            <p:cNvGrpSpPr>
              <a:grpSpLocks/>
            </p:cNvGrpSpPr>
            <p:nvPr/>
          </p:nvGrpSpPr>
          <p:grpSpPr bwMode="auto">
            <a:xfrm>
              <a:off x="1433" y="5114"/>
              <a:ext cx="7965" cy="1609"/>
              <a:chOff x="1433" y="8257"/>
              <a:chExt cx="7965" cy="1609"/>
            </a:xfrm>
          </p:grpSpPr>
          <p:grpSp>
            <p:nvGrpSpPr>
              <p:cNvPr id="31" name="Group 37"/>
              <p:cNvGrpSpPr>
                <a:grpSpLocks/>
              </p:cNvGrpSpPr>
              <p:nvPr/>
            </p:nvGrpSpPr>
            <p:grpSpPr bwMode="auto">
              <a:xfrm>
                <a:off x="1433" y="8257"/>
                <a:ext cx="5641" cy="1609"/>
                <a:chOff x="1793" y="7274"/>
                <a:chExt cx="5641" cy="1609"/>
              </a:xfrm>
            </p:grpSpPr>
            <p:grpSp>
              <p:nvGrpSpPr>
                <p:cNvPr id="32" name="Group 38"/>
                <p:cNvGrpSpPr>
                  <a:grpSpLocks/>
                </p:cNvGrpSpPr>
                <p:nvPr/>
              </p:nvGrpSpPr>
              <p:grpSpPr bwMode="auto">
                <a:xfrm>
                  <a:off x="1793" y="7274"/>
                  <a:ext cx="3560" cy="1609"/>
                  <a:chOff x="6473" y="1417"/>
                  <a:chExt cx="3560" cy="1609"/>
                </a:xfrm>
              </p:grpSpPr>
              <p:pic>
                <p:nvPicPr>
                  <p:cNvPr id="33" name="Picture 39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3"/>
                  <a:srcRect l="16710" t="19511" r="51860" b="22955"/>
                  <a:stretch>
                    <a:fillRect/>
                  </a:stretch>
                </p:blipFill>
                <p:spPr bwMode="auto">
                  <a:xfrm>
                    <a:off x="6473" y="1417"/>
                    <a:ext cx="1731" cy="1593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4" name="Picture 40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3"/>
                  <a:srcRect l="66266" t="19511" r="1152" b="21808"/>
                  <a:stretch>
                    <a:fillRect/>
                  </a:stretch>
                </p:blipFill>
                <p:spPr bwMode="auto">
                  <a:xfrm>
                    <a:off x="8241" y="1417"/>
                    <a:ext cx="1792" cy="1609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35" name="Group 41"/>
                <p:cNvGrpSpPr>
                  <a:grpSpLocks/>
                </p:cNvGrpSpPr>
                <p:nvPr/>
              </p:nvGrpSpPr>
              <p:grpSpPr bwMode="auto">
                <a:xfrm>
                  <a:off x="5473" y="7328"/>
                  <a:ext cx="1961" cy="1531"/>
                  <a:chOff x="5672" y="10062"/>
                  <a:chExt cx="1961" cy="1531"/>
                </a:xfrm>
              </p:grpSpPr>
              <p:pic>
                <p:nvPicPr>
                  <p:cNvPr id="36" name="Picture 42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/>
                  <a:srcRect l="9009" t="6543" r="58261" b="10904"/>
                  <a:stretch>
                    <a:fillRect/>
                  </a:stretch>
                </p:blipFill>
                <p:spPr bwMode="auto">
                  <a:xfrm>
                    <a:off x="5672" y="10245"/>
                    <a:ext cx="1961" cy="1348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7" name="Picture 43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3"/>
                  <a:srcRect l="16710" t="91707" r="51860" b="1147"/>
                  <a:stretch>
                    <a:fillRect/>
                  </a:stretch>
                </p:blipFill>
                <p:spPr bwMode="auto">
                  <a:xfrm>
                    <a:off x="5866" y="10062"/>
                    <a:ext cx="1609" cy="214"/>
                  </a:xfrm>
                  <a:prstGeom prst="rect">
                    <a:avLst/>
                  </a:prstGeom>
                  <a:noFill/>
                </p:spPr>
              </p:pic>
            </p:grpSp>
          </p:grpSp>
          <p:pic>
            <p:nvPicPr>
              <p:cNvPr id="40" name="Picture 46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l="57060" t="6543" r="4805" b="10904"/>
              <a:stretch>
                <a:fillRect/>
              </a:stretch>
            </p:blipFill>
            <p:spPr bwMode="auto">
              <a:xfrm>
                <a:off x="7177" y="8436"/>
                <a:ext cx="2221" cy="1317"/>
              </a:xfrm>
              <a:prstGeom prst="rect">
                <a:avLst/>
              </a:prstGeom>
              <a:noFill/>
            </p:spPr>
          </p:pic>
        </p:grpSp>
        <p:grpSp>
          <p:nvGrpSpPr>
            <p:cNvPr id="41" name="Group 47"/>
            <p:cNvGrpSpPr>
              <a:grpSpLocks/>
            </p:cNvGrpSpPr>
            <p:nvPr/>
          </p:nvGrpSpPr>
          <p:grpSpPr bwMode="auto">
            <a:xfrm>
              <a:off x="1922" y="2822"/>
              <a:ext cx="7442" cy="2210"/>
              <a:chOff x="1922" y="2822"/>
              <a:chExt cx="7442" cy="2210"/>
            </a:xfrm>
          </p:grpSpPr>
          <p:pic>
            <p:nvPicPr>
              <p:cNvPr id="42" name="Picture 48"/>
              <p:cNvPicPr>
                <a:picLocks noChangeAspect="1" noChangeArrowheads="1"/>
              </p:cNvPicPr>
              <p:nvPr/>
            </p:nvPicPr>
            <p:blipFill>
              <a:blip r:embed="rId5"/>
              <a:srcRect l="5670" t="8501" r="12758" b="8501"/>
              <a:stretch>
                <a:fillRect/>
              </a:stretch>
            </p:blipFill>
            <p:spPr bwMode="auto">
              <a:xfrm>
                <a:off x="6624" y="3174"/>
                <a:ext cx="2740" cy="1858"/>
              </a:xfrm>
              <a:prstGeom prst="rect">
                <a:avLst/>
              </a:prstGeom>
              <a:noFill/>
            </p:spPr>
          </p:pic>
          <p:pic>
            <p:nvPicPr>
              <p:cNvPr id="43" name="Picture 49"/>
              <p:cNvPicPr>
                <a:picLocks noChangeAspect="1" noChangeArrowheads="1"/>
              </p:cNvPicPr>
              <p:nvPr/>
            </p:nvPicPr>
            <p:blipFill>
              <a:blip r:embed="rId6"/>
              <a:srcRect l="2835" r="2835"/>
              <a:stretch>
                <a:fillRect/>
              </a:stretch>
            </p:blipFill>
            <p:spPr bwMode="auto">
              <a:xfrm>
                <a:off x="1922" y="2988"/>
                <a:ext cx="2716" cy="1920"/>
              </a:xfrm>
              <a:prstGeom prst="rect">
                <a:avLst/>
              </a:prstGeom>
              <a:noFill/>
            </p:spPr>
          </p:pic>
          <p:pic>
            <p:nvPicPr>
              <p:cNvPr id="44" name="Picture 50" descr="ttps://surladeroute.files.wordpress.com/2013/12/agricovert-article-60.jpg"/>
              <p:cNvPicPr>
                <a:picLocks noChangeAspect="1" noChangeArrowheads="1"/>
              </p:cNvPicPr>
              <p:nvPr/>
            </p:nvPicPr>
            <p:blipFill>
              <a:blip r:embed="rId7">
                <a:lum bright="20000" contrast="18000"/>
              </a:blip>
              <a:srcRect l="3003" t="3677" r="3003" b="5237"/>
              <a:stretch>
                <a:fillRect/>
              </a:stretch>
            </p:blipFill>
            <p:spPr bwMode="auto">
              <a:xfrm>
                <a:off x="4837" y="2822"/>
                <a:ext cx="1641" cy="2139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Fomentar a </a:t>
            </a:r>
            <a:r>
              <a:rPr lang="es-AR" sz="2000" dirty="0" smtClean="0">
                <a:solidFill>
                  <a:srgbClr val="595959"/>
                </a:solidFill>
              </a:rPr>
              <a:t>sistemas </a:t>
            </a:r>
            <a:r>
              <a:rPr lang="es-AR" sz="2000" dirty="0">
                <a:solidFill>
                  <a:srgbClr val="595959"/>
                </a:solidFill>
              </a:rPr>
              <a:t>alimentarios locales 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funcional</a:t>
            </a:r>
            <a:r>
              <a:rPr lang="fr-BE" sz="1800" dirty="0">
                <a:solidFill>
                  <a:srgbClr val="7DB928"/>
                </a:solidFill>
              </a:rPr>
              <a:t> </a:t>
            </a:r>
            <a:r>
              <a:rPr lang="fr-BE" sz="1800" dirty="0" smtClean="0">
                <a:solidFill>
                  <a:srgbClr val="7DB928"/>
                </a:solidFill>
              </a:rPr>
              <a:t>	</a:t>
            </a:r>
            <a:r>
              <a:rPr lang="fr-BE" sz="1600" dirty="0" smtClean="0">
                <a:solidFill>
                  <a:srgbClr val="7DB928"/>
                </a:solidFill>
              </a:rPr>
              <a:t/>
            </a:r>
            <a:br>
              <a:rPr lang="fr-BE" sz="1600" dirty="0" smtClean="0">
                <a:solidFill>
                  <a:srgbClr val="7DB928"/>
                </a:solidFill>
              </a:rPr>
            </a:br>
            <a:r>
              <a:rPr lang="fr-BE" sz="1600" dirty="0" smtClean="0">
                <a:solidFill>
                  <a:srgbClr val="7DB928"/>
                </a:solidFill>
              </a:rPr>
              <a:t/>
            </a:r>
            <a:br>
              <a:rPr lang="fr-BE" sz="1600" dirty="0" smtClean="0">
                <a:solidFill>
                  <a:srgbClr val="7DB928"/>
                </a:solidFill>
              </a:rPr>
            </a:br>
            <a:r>
              <a:rPr lang="es-AR" sz="1600" dirty="0" smtClean="0"/>
              <a:t>- Dispositivos de comercialización (webshop) : </a:t>
            </a:r>
            <a:br>
              <a:rPr lang="es-AR" sz="1600" dirty="0" smtClean="0"/>
            </a:br>
            <a:r>
              <a:rPr lang="es-AR" sz="1600" dirty="0" smtClean="0"/>
              <a:t>6 </a:t>
            </a:r>
            <a:r>
              <a:rPr lang="es-AR" sz="1600" dirty="0" smtClean="0">
                <a:solidFill>
                  <a:srgbClr val="7DB928"/>
                </a:solidFill>
              </a:rPr>
              <a:t>mostradores-tiendas </a:t>
            </a:r>
            <a:r>
              <a:rPr lang="fr-FR" sz="1600" dirty="0" smtClean="0"/>
              <a:t>de </a:t>
            </a:r>
            <a:r>
              <a:rPr lang="fr-FR" sz="1600" dirty="0" err="1" smtClean="0"/>
              <a:t>productores</a:t>
            </a:r>
            <a:r>
              <a:rPr lang="fr-FR" sz="1600" dirty="0" smtClean="0"/>
              <a:t> (4 en </a:t>
            </a:r>
            <a:r>
              <a:rPr lang="fr-FR" sz="1600" dirty="0" err="1" smtClean="0"/>
              <a:t>granjas</a:t>
            </a:r>
            <a:r>
              <a:rPr lang="fr-FR" sz="1600" dirty="0" smtClean="0"/>
              <a:t>)</a:t>
            </a:r>
          </a:p>
          <a:p>
            <a:pPr marL="0" indent="0">
              <a:buNone/>
            </a:pPr>
            <a:r>
              <a:rPr lang="es-AR" sz="1600" dirty="0" smtClean="0"/>
              <a:t>26 </a:t>
            </a:r>
            <a:r>
              <a:rPr lang="es-AR" sz="1600" dirty="0" smtClean="0">
                <a:solidFill>
                  <a:srgbClr val="7DB928"/>
                </a:solidFill>
              </a:rPr>
              <a:t>puntos de retirada </a:t>
            </a:r>
            <a:r>
              <a:rPr lang="fr-FR" sz="1600" dirty="0" smtClean="0"/>
              <a:t>de </a:t>
            </a:r>
            <a:r>
              <a:rPr lang="fr-FR" sz="1600" dirty="0" err="1" smtClean="0"/>
              <a:t>voluntarios</a:t>
            </a:r>
            <a:r>
              <a:rPr lang="fr-FR" sz="1600" dirty="0" smtClean="0"/>
              <a:t> </a:t>
            </a:r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r>
              <a:rPr lang="fr-FR" sz="1600" dirty="0" smtClean="0"/>
              <a:t>- </a:t>
            </a:r>
            <a:r>
              <a:rPr lang="fr-FR" sz="1600" dirty="0" err="1" smtClean="0">
                <a:solidFill>
                  <a:srgbClr val="7DB928"/>
                </a:solidFill>
              </a:rPr>
              <a:t>Mostrador</a:t>
            </a:r>
            <a:r>
              <a:rPr lang="fr-FR" sz="1600" dirty="0" smtClean="0">
                <a:solidFill>
                  <a:srgbClr val="7DB928"/>
                </a:solidFill>
              </a:rPr>
              <a:t> de Gembloux </a:t>
            </a:r>
            <a:r>
              <a:rPr lang="fr-FR" sz="1600" dirty="0" smtClean="0"/>
              <a:t>: </a:t>
            </a:r>
            <a:r>
              <a:rPr lang="fr-FR" sz="1600" dirty="0" err="1" smtClean="0"/>
              <a:t>lugar</a:t>
            </a:r>
            <a:r>
              <a:rPr lang="fr-FR" sz="1600" dirty="0" smtClean="0"/>
              <a:t> central</a:t>
            </a:r>
            <a:endParaRPr lang="fr-FR" sz="1600" dirty="0"/>
          </a:p>
          <a:p>
            <a:pPr marL="0" indent="0">
              <a:buNone/>
            </a:pPr>
            <a:r>
              <a:rPr lang="fr-FR" sz="1600" dirty="0" err="1" smtClean="0"/>
              <a:t>sitio</a:t>
            </a:r>
            <a:r>
              <a:rPr lang="fr-FR" sz="1600" dirty="0" smtClean="0"/>
              <a:t> de transporte y </a:t>
            </a:r>
            <a:r>
              <a:rPr lang="fr-FR" sz="1600" dirty="0" err="1"/>
              <a:t>d</a:t>
            </a:r>
            <a:r>
              <a:rPr lang="fr-FR" sz="1600" dirty="0" err="1" smtClean="0"/>
              <a:t>istribución</a:t>
            </a:r>
            <a:endParaRPr lang="fr-FR" sz="1600" dirty="0" smtClean="0"/>
          </a:p>
          <a:p>
            <a:pPr marL="0" indent="0">
              <a:buNone/>
            </a:pPr>
            <a:r>
              <a:rPr lang="fr-FR" sz="1600" dirty="0" smtClean="0"/>
              <a:t>e</a:t>
            </a:r>
            <a:r>
              <a:rPr lang="es-AR" sz="1600" dirty="0" smtClean="0"/>
              <a:t>spacio logístico y administrativo</a:t>
            </a:r>
          </a:p>
          <a:p>
            <a:pPr marL="0" indent="0">
              <a:buNone/>
            </a:pPr>
            <a:r>
              <a:rPr lang="es-AR" sz="1600" dirty="0" smtClean="0"/>
              <a:t>tienda con talleres de transformación </a:t>
            </a:r>
            <a:br>
              <a:rPr lang="es-AR" sz="1600" dirty="0" smtClean="0"/>
            </a:br>
            <a:r>
              <a:rPr lang="es-AR" sz="1600" dirty="0" smtClean="0"/>
              <a:t>(carnicería, panadería, cocina )</a:t>
            </a:r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BE" sz="16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(3)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" name="Picture 35"/>
          <p:cNvPicPr>
            <a:picLocks noChangeAspect="1" noChangeArrowheads="1"/>
          </p:cNvPicPr>
          <p:nvPr/>
        </p:nvPicPr>
        <p:blipFill>
          <a:blip r:embed="rId8">
            <a:lum bright="28000" contrast="40000"/>
          </a:blip>
          <a:srcRect l="7415" t="8804" r="2306" b="642"/>
          <a:stretch>
            <a:fillRect/>
          </a:stretch>
        </p:blipFill>
        <p:spPr bwMode="auto">
          <a:xfrm>
            <a:off x="7124859" y="1022072"/>
            <a:ext cx="1996676" cy="1449607"/>
          </a:xfrm>
          <a:prstGeom prst="rect">
            <a:avLst/>
          </a:prstGeom>
          <a:noFill/>
        </p:spPr>
      </p:pic>
      <p:pic>
        <p:nvPicPr>
          <p:cNvPr id="21" name="Picture 34"/>
          <p:cNvPicPr>
            <a:picLocks noChangeAspect="1" noChangeArrowheads="1"/>
          </p:cNvPicPr>
          <p:nvPr/>
        </p:nvPicPr>
        <p:blipFill>
          <a:blip r:embed="rId9"/>
          <a:srcRect t="16239" r="33867"/>
          <a:stretch>
            <a:fillRect/>
          </a:stretch>
        </p:blipFill>
        <p:spPr bwMode="auto">
          <a:xfrm>
            <a:off x="5165674" y="1074987"/>
            <a:ext cx="1796188" cy="1356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7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5135601" cy="4146580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Fomentar a </a:t>
            </a:r>
            <a:r>
              <a:rPr lang="es-AR" sz="2000" dirty="0" smtClean="0">
                <a:solidFill>
                  <a:srgbClr val="595959"/>
                </a:solidFill>
              </a:rPr>
              <a:t>sistemas </a:t>
            </a:r>
            <a:r>
              <a:rPr lang="es-AR" sz="2000" dirty="0">
                <a:solidFill>
                  <a:srgbClr val="595959"/>
                </a:solidFill>
              </a:rPr>
              <a:t>alimentarios locales 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funcional</a:t>
            </a:r>
            <a:r>
              <a:rPr lang="fr-BE" sz="1800" dirty="0">
                <a:solidFill>
                  <a:srgbClr val="7DB928"/>
                </a:solidFill>
              </a:rPr>
              <a:t> </a:t>
            </a:r>
            <a:r>
              <a:rPr lang="fr-BE" sz="1800" dirty="0" smtClean="0">
                <a:solidFill>
                  <a:srgbClr val="7DB928"/>
                </a:solidFill>
              </a:rPr>
              <a:t>	</a:t>
            </a:r>
            <a:r>
              <a:rPr lang="fr-BE" sz="1600" dirty="0" smtClean="0">
                <a:solidFill>
                  <a:srgbClr val="7DB928"/>
                </a:solidFill>
              </a:rPr>
              <a:t>	</a:t>
            </a:r>
            <a:br>
              <a:rPr lang="fr-BE" sz="1600" dirty="0" smtClean="0">
                <a:solidFill>
                  <a:srgbClr val="7DB928"/>
                </a:solidFill>
              </a:rPr>
            </a:br>
            <a:r>
              <a:rPr lang="fr-BE" sz="1600" dirty="0" smtClean="0">
                <a:solidFill>
                  <a:srgbClr val="7DB928"/>
                </a:solidFill>
              </a:rPr>
              <a:t/>
            </a:r>
            <a:br>
              <a:rPr lang="fr-BE" sz="1600" dirty="0" smtClean="0">
                <a:solidFill>
                  <a:srgbClr val="7DB928"/>
                </a:solidFill>
              </a:rPr>
            </a:br>
            <a:r>
              <a:rPr lang="es-AR" sz="1600" dirty="0" smtClean="0"/>
              <a:t>- Dispositivos de comercialización : </a:t>
            </a:r>
            <a:r>
              <a:rPr lang="es-AR" sz="1600" dirty="0" smtClean="0">
                <a:solidFill>
                  <a:srgbClr val="7DB928"/>
                </a:solidFill>
              </a:rPr>
              <a:t>plataforma de</a:t>
            </a:r>
            <a:br>
              <a:rPr lang="es-AR" sz="1600" dirty="0" smtClean="0">
                <a:solidFill>
                  <a:srgbClr val="7DB928"/>
                </a:solidFill>
              </a:rPr>
            </a:br>
            <a:r>
              <a:rPr lang="es-AR" sz="1600" dirty="0" smtClean="0">
                <a:solidFill>
                  <a:srgbClr val="7DB928"/>
                </a:solidFill>
              </a:rPr>
              <a:t> comercio electrónico, logistica y de gestion </a:t>
            </a:r>
            <a:r>
              <a:rPr lang="es-AR" sz="1600" dirty="0" smtClean="0"/>
              <a:t>en Floreffe </a:t>
            </a:r>
            <a:endParaRPr lang="fr-FR" sz="1600" dirty="0" smtClean="0"/>
          </a:p>
          <a:p>
            <a:pPr marL="0" indent="0">
              <a:buNone/>
            </a:pPr>
            <a:r>
              <a:rPr lang="fr-FR" sz="1600" dirty="0" smtClean="0"/>
              <a:t>- D</a:t>
            </a:r>
            <a:r>
              <a:rPr lang="es-AR" sz="1600" dirty="0" smtClean="0"/>
              <a:t>istribución </a:t>
            </a:r>
            <a:r>
              <a:rPr lang="es-AR" sz="1600" dirty="0" smtClean="0"/>
              <a:t>de 600 mandos por semana, en </a:t>
            </a:r>
            <a:r>
              <a:rPr lang="es-AR" sz="1600" dirty="0" smtClean="0">
                <a:solidFill>
                  <a:srgbClr val="7DB928"/>
                </a:solidFill>
              </a:rPr>
              <a:t>los 19 </a:t>
            </a:r>
            <a:br>
              <a:rPr lang="es-AR" sz="1600" dirty="0" smtClean="0">
                <a:solidFill>
                  <a:srgbClr val="7DB928"/>
                </a:solidFill>
              </a:rPr>
            </a:br>
            <a:r>
              <a:rPr lang="es-AR" sz="1600" dirty="0" smtClean="0">
                <a:solidFill>
                  <a:srgbClr val="7DB928"/>
                </a:solidFill>
              </a:rPr>
              <a:t>puntos autónomos de R'Alimentos </a:t>
            </a:r>
            <a:r>
              <a:rPr lang="es-AR" sz="1600" dirty="0" smtClean="0"/>
              <a:t>alrededor de Namur</a:t>
            </a:r>
            <a:endParaRPr lang="es-AR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es-AR" sz="16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es-AR" sz="1600" dirty="0" smtClean="0"/>
              <a:t>10 (micro)mercados ocasionales de productores </a:t>
            </a:r>
            <a:endParaRPr lang="fr-FR" sz="1600" dirty="0" smtClean="0"/>
          </a:p>
          <a:p>
            <a:pPr>
              <a:buNone/>
            </a:pPr>
            <a:r>
              <a:rPr lang="es-AR" sz="1600" dirty="0" smtClean="0"/>
              <a:t>1 actividad de pequeño mayorista por comercios locales</a:t>
            </a:r>
            <a:endParaRPr lang="fr-FR" sz="1600" dirty="0" smtClean="0"/>
          </a:p>
          <a:p>
            <a:pPr>
              <a:buNone/>
            </a:pPr>
            <a:r>
              <a:rPr lang="es-AR" sz="1600" dirty="0" smtClean="0"/>
              <a:t>10 mostradores-tiendas (8 en granjas, 3 en Namur)</a:t>
            </a:r>
            <a:endParaRPr lang="fr-FR" sz="1600" dirty="0" smtClean="0"/>
          </a:p>
          <a:p>
            <a:pPr>
              <a:buNone/>
            </a:pPr>
            <a:r>
              <a:rPr lang="es-AR" sz="1600" dirty="0" smtClean="0"/>
              <a:t>+ 1 "</a:t>
            </a:r>
            <a:r>
              <a:rPr lang="es-AR" sz="1600" i="1" dirty="0" smtClean="0"/>
              <a:t>Fábrica circuitos cortos</a:t>
            </a:r>
            <a:r>
              <a:rPr lang="es-AR" sz="1600" dirty="0" smtClean="0"/>
              <a:t>”(en 2020) : </a:t>
            </a:r>
            <a:r>
              <a:rPr lang="es-AR" sz="1600" dirty="0" smtClean="0"/>
              <a:t>mutualizar</a:t>
            </a:r>
            <a:endParaRPr lang="es-AR" sz="1600" dirty="0" smtClean="0"/>
          </a:p>
          <a:p>
            <a:pPr>
              <a:buNone/>
            </a:pPr>
            <a:r>
              <a:rPr lang="es-AR" sz="1600" dirty="0" smtClean="0"/>
              <a:t>la </a:t>
            </a:r>
            <a:r>
              <a:rPr lang="es-AR" sz="1600" dirty="0" smtClean="0"/>
              <a:t>transformación </a:t>
            </a:r>
            <a:r>
              <a:rPr lang="es-AR" sz="1600" dirty="0" smtClean="0"/>
              <a:t>y </a:t>
            </a:r>
            <a:r>
              <a:rPr lang="es-AR" sz="1600" dirty="0" smtClean="0"/>
              <a:t>creer un hub </a:t>
            </a:r>
            <a:r>
              <a:rPr lang="es-AR" sz="1600" dirty="0" smtClean="0"/>
              <a:t>logístico</a:t>
            </a:r>
            <a:endParaRPr lang="fr-FR" sz="16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(3)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0354" name="Groupe 16"/>
          <p:cNvGrpSpPr>
            <a:grpSpLocks noChangeAspect="1"/>
          </p:cNvGrpSpPr>
          <p:nvPr/>
        </p:nvGrpSpPr>
        <p:grpSpPr bwMode="auto">
          <a:xfrm>
            <a:off x="5282244" y="571453"/>
            <a:ext cx="3861714" cy="4548226"/>
            <a:chOff x="116" y="-14208"/>
            <a:chExt cx="42519" cy="50082"/>
          </a:xfrm>
        </p:grpSpPr>
        <p:pic>
          <p:nvPicPr>
            <p:cNvPr id="17" name="Image 26"/>
            <p:cNvPicPr>
              <a:picLocks noChangeAspect="1"/>
            </p:cNvPicPr>
            <p:nvPr/>
          </p:nvPicPr>
          <p:blipFill>
            <a:blip r:embed="rId3"/>
            <a:srcRect l="2026" t="8650" r="1321" b="59209"/>
            <a:stretch>
              <a:fillRect/>
            </a:stretch>
          </p:blipFill>
          <p:spPr bwMode="auto">
            <a:xfrm>
              <a:off x="116" y="699"/>
              <a:ext cx="42519" cy="22149"/>
            </a:xfrm>
            <a:prstGeom prst="rect">
              <a:avLst/>
            </a:prstGeom>
            <a:noFill/>
          </p:spPr>
        </p:pic>
        <p:pic>
          <p:nvPicPr>
            <p:cNvPr id="18" name="Image 27" descr="https://www.pour.press/wp-content/uploads/pa-facade-1024x687.jpg"/>
            <p:cNvPicPr>
              <a:picLocks noChangeAspect="1" noChangeArrowheads="1"/>
            </p:cNvPicPr>
            <p:nvPr/>
          </p:nvPicPr>
          <p:blipFill>
            <a:blip r:embed="rId4"/>
            <a:srcRect l="6799" t="6245" r="-346" b="16022"/>
            <a:stretch>
              <a:fillRect/>
            </a:stretch>
          </p:blipFill>
          <p:spPr bwMode="auto">
            <a:xfrm>
              <a:off x="233" y="23081"/>
              <a:ext cx="22968" cy="12793"/>
            </a:xfrm>
            <a:prstGeom prst="rect">
              <a:avLst/>
            </a:prstGeom>
            <a:noFill/>
          </p:spPr>
        </p:pic>
        <p:pic>
          <p:nvPicPr>
            <p:cNvPr id="19" name="Image 28" descr="https://www.pour.press/wp-content/uploads/pa-etal-300x201.jpg"/>
            <p:cNvPicPr>
              <a:picLocks noChangeAspect="1" noChangeArrowheads="1"/>
            </p:cNvPicPr>
            <p:nvPr/>
          </p:nvPicPr>
          <p:blipFill>
            <a:blip r:embed="rId5"/>
            <a:srcRect t="10985"/>
            <a:stretch>
              <a:fillRect/>
            </a:stretch>
          </p:blipFill>
          <p:spPr bwMode="auto">
            <a:xfrm>
              <a:off x="23955" y="23727"/>
              <a:ext cx="18564" cy="11754"/>
            </a:xfrm>
            <a:prstGeom prst="rect">
              <a:avLst/>
            </a:prstGeom>
            <a:noFill/>
          </p:spPr>
        </p:pic>
        <p:pic>
          <p:nvPicPr>
            <p:cNvPr id="20" name="Image 29"/>
            <p:cNvPicPr>
              <a:picLocks noChangeAspect="1"/>
            </p:cNvPicPr>
            <p:nvPr/>
          </p:nvPicPr>
          <p:blipFill>
            <a:blip r:embed="rId6"/>
            <a:srcRect l="16960" t="32940" r="41426" b="26278"/>
            <a:stretch>
              <a:fillRect/>
            </a:stretch>
          </p:blipFill>
          <p:spPr bwMode="auto">
            <a:xfrm rot="5400000">
              <a:off x="28550" y="-12219"/>
              <a:ext cx="14135" cy="10390"/>
            </a:xfrm>
            <a:prstGeom prst="rect">
              <a:avLst/>
            </a:prstGeom>
            <a:noFill/>
          </p:spPr>
        </p:pic>
        <p:pic>
          <p:nvPicPr>
            <p:cNvPr id="24" name="Image 33"/>
            <p:cNvPicPr>
              <a:picLocks noChangeAspect="1"/>
            </p:cNvPicPr>
            <p:nvPr/>
          </p:nvPicPr>
          <p:blipFill>
            <a:blip r:embed="rId7"/>
            <a:srcRect l="7348" t="11705" r="9703" b="18042"/>
            <a:stretch>
              <a:fillRect/>
            </a:stretch>
          </p:blipFill>
          <p:spPr bwMode="auto">
            <a:xfrm>
              <a:off x="3024" y="-14208"/>
              <a:ext cx="25059" cy="14190"/>
            </a:xfrm>
            <a:prstGeom prst="rect">
              <a:avLst/>
            </a:prstGeom>
            <a:noFill/>
          </p:spPr>
        </p:pic>
      </p:grpSp>
      <p:sp>
        <p:nvSpPr>
          <p:cNvPr id="15" name="Rectangle 14"/>
          <p:cNvSpPr/>
          <p:nvPr/>
        </p:nvSpPr>
        <p:spPr>
          <a:xfrm rot="16458842">
            <a:off x="-622460" y="4009411"/>
            <a:ext cx="1664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dirty="0" smtClean="0">
                <a:solidFill>
                  <a:srgbClr val="7DB928"/>
                </a:solidFill>
              </a:rPr>
              <a:t>Otros dispositivos </a:t>
            </a:r>
            <a:endParaRPr lang="fr-FR" sz="1600" dirty="0">
              <a:solidFill>
                <a:srgbClr val="7DB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Garantir un cierto control espacial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geografica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7DB928"/>
                </a:solidFill>
              </a:rPr>
              <a:t>Logica axial y reticular </a:t>
            </a:r>
            <a:r>
              <a:rPr lang="es-AR" sz="1600" dirty="0" smtClean="0"/>
              <a:t>a partir de Gembloux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600" dirty="0" smtClean="0"/>
              <a:t>- </a:t>
            </a:r>
            <a:r>
              <a:rPr lang="fr-BE" sz="1600" dirty="0" smtClean="0">
                <a:solidFill>
                  <a:srgbClr val="7DB928"/>
                </a:solidFill>
              </a:rPr>
              <a:t>A</a:t>
            </a:r>
            <a:r>
              <a:rPr lang="es-AR" sz="1600" dirty="0" smtClean="0">
                <a:solidFill>
                  <a:srgbClr val="7DB928"/>
                </a:solidFill>
              </a:rPr>
              <a:t>rea de influencia et de venta de 30 </a:t>
            </a:r>
            <a:r>
              <a:rPr lang="es-AR" sz="1600" dirty="0" smtClean="0">
                <a:solidFill>
                  <a:srgbClr val="7DB928"/>
                </a:solidFill>
              </a:rPr>
              <a:t>min</a:t>
            </a:r>
            <a:r>
              <a:rPr lang="es-AR" sz="1600" dirty="0" smtClean="0"/>
              <a:t>, a lo largo del </a:t>
            </a:r>
            <a:br>
              <a:rPr lang="es-AR" sz="1600" dirty="0" smtClean="0"/>
            </a:br>
            <a:r>
              <a:rPr lang="es-AR" sz="1600" dirty="0" smtClean="0"/>
              <a:t>eje de comunicación en dirección de Bruselas, </a:t>
            </a:r>
            <a:br>
              <a:rPr lang="es-AR" sz="1600" dirty="0" smtClean="0"/>
            </a:br>
            <a:r>
              <a:rPr lang="es-AR" sz="1600" dirty="0" smtClean="0"/>
              <a:t>(tambien hacia Namur y Louvain-la-Nueva)</a:t>
            </a:r>
            <a:endParaRPr lang="fr-BE" sz="1600" dirty="0" smtClean="0"/>
          </a:p>
          <a:p>
            <a:pPr marL="0" indent="0">
              <a:buFontTx/>
              <a:buChar char="-"/>
            </a:pP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Tenemos una zona geográfica de servicio limitado”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b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alrededor de Gembloux, 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el epicentro de las actividades,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cerca de los productores-fundadores</a:t>
            </a:r>
            <a:r>
              <a:rPr lang="es-AR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(…)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Hay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buenas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comunicaciones, suficientemente desarrolladas pero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no demasiado saturadas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 (gerante)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fr-BE" sz="16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(4)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5288554" y="560921"/>
            <a:ext cx="3813109" cy="4554539"/>
            <a:chOff x="5288554" y="560921"/>
            <a:chExt cx="3813109" cy="4554539"/>
          </a:xfrm>
        </p:grpSpPr>
        <p:pic>
          <p:nvPicPr>
            <p:cNvPr id="4" name="Image 3"/>
            <p:cNvPicPr/>
            <p:nvPr/>
          </p:nvPicPr>
          <p:blipFill>
            <a:blip r:embed="rId3"/>
            <a:srcRect l="3041" t="10321" r="5473" b="12041"/>
            <a:stretch>
              <a:fillRect/>
            </a:stretch>
          </p:blipFill>
          <p:spPr bwMode="auto">
            <a:xfrm>
              <a:off x="5288554" y="560921"/>
              <a:ext cx="3813109" cy="4554539"/>
            </a:xfrm>
            <a:prstGeom prst="rect">
              <a:avLst/>
            </a:prstGeom>
            <a:noFill/>
            <a:ln w="9525" cmpd="sng">
              <a:solidFill>
                <a:srgbClr val="4F81BD"/>
              </a:solidFill>
              <a:miter lim="800000"/>
              <a:headEnd/>
              <a:tailEnd/>
            </a:ln>
            <a:effectLst/>
          </p:spPr>
        </p:pic>
        <p:grpSp>
          <p:nvGrpSpPr>
            <p:cNvPr id="9" name="Grouper 8"/>
            <p:cNvGrpSpPr/>
            <p:nvPr/>
          </p:nvGrpSpPr>
          <p:grpSpPr>
            <a:xfrm>
              <a:off x="5380626" y="1134258"/>
              <a:ext cx="3009845" cy="2134151"/>
              <a:chOff x="5380626" y="1134258"/>
              <a:chExt cx="3009845" cy="213415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5380626" y="1134258"/>
                <a:ext cx="740835" cy="24157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 lnSpcReduction="10000"/>
              </a:bodyPr>
              <a:lstStyle/>
              <a:p>
                <a:r>
                  <a:rPr lang="fr-FR" sz="1000" dirty="0" err="1" smtClean="0"/>
                  <a:t>Bruselas</a:t>
                </a:r>
                <a:endParaRPr lang="fr-FR" sz="1000" dirty="0" smtClean="0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6756401" y="2338919"/>
                <a:ext cx="740835" cy="24157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 fontScale="55000" lnSpcReduction="20000"/>
              </a:bodyPr>
              <a:lstStyle/>
              <a:p>
                <a:r>
                  <a:rPr lang="fr-FR" dirty="0" smtClean="0"/>
                  <a:t>Gembloux</a:t>
                </a: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7649636" y="3026833"/>
                <a:ext cx="740835" cy="24157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rmAutofit fontScale="62500" lnSpcReduction="20000"/>
              </a:bodyPr>
              <a:lstStyle/>
              <a:p>
                <a:r>
                  <a:rPr lang="fr-FR" dirty="0" smtClean="0"/>
                  <a:t>Namur</a:t>
                </a:r>
              </a:p>
            </p:txBody>
          </p:sp>
        </p:grpSp>
        <p:pic>
          <p:nvPicPr>
            <p:cNvPr id="13" name="Picture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8554" y="4568330"/>
              <a:ext cx="1443920" cy="530225"/>
            </a:xfrm>
            <a:prstGeom prst="rect">
              <a:avLst/>
            </a:prstGeom>
            <a:noFill/>
          </p:spPr>
        </p:pic>
      </p:grpSp>
      <p:pic>
        <p:nvPicPr>
          <p:cNvPr id="17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6916123" y="4110055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782793" y="1767416"/>
            <a:ext cx="768350" cy="43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dirty="0" err="1" smtClean="0"/>
              <a:t>Louvain-</a:t>
            </a: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1000" dirty="0" err="1" smtClean="0"/>
              <a:t>la-Nueva</a:t>
            </a:r>
            <a:endParaRPr lang="fr-FR" sz="1000" dirty="0" smtClean="0"/>
          </a:p>
        </p:txBody>
      </p:sp>
    </p:spTree>
    <p:extLst>
      <p:ext uri="{BB962C8B-B14F-4D97-AF65-F5344CB8AC3E}">
        <p14:creationId xmlns:p14="http://schemas.microsoft.com/office/powerpoint/2010/main" val="12752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277" y="574155"/>
            <a:ext cx="4023342" cy="4524399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4841749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Garantir un cierto control espacial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geografica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 </a:t>
            </a:r>
            <a:r>
              <a:rPr lang="es-AR" sz="1600" dirty="0" smtClean="0">
                <a:solidFill>
                  <a:srgbClr val="7DB928"/>
                </a:solidFill>
              </a:rPr>
              <a:t>Logica localizada </a:t>
            </a:r>
            <a:r>
              <a:rPr lang="es-AR" sz="1600" dirty="0" smtClean="0"/>
              <a:t>en una “</a:t>
            </a:r>
            <a:r>
              <a:rPr lang="es-AR" sz="1600" i="1" dirty="0" smtClean="0"/>
              <a:t>republica territorial”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Acercamiento determinado por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s-AR" sz="1600" i="1" dirty="0" smtClean="0">
                <a:solidFill>
                  <a:srgbClr val="7DB928"/>
                </a:solidFill>
              </a:rPr>
              <a:t>limitaciones económicas</a:t>
            </a:r>
            <a:r>
              <a:rPr lang="es-AR" sz="1600" dirty="0" smtClean="0">
                <a:solidFill>
                  <a:srgbClr val="7DB928"/>
                </a:solidFill>
              </a:rPr>
              <a:t>" </a:t>
            </a:r>
            <a:r>
              <a:rPr lang="es-AR" sz="1600" dirty="0" smtClean="0"/>
              <a:t>(viabilidad logistica y comercial), </a:t>
            </a:r>
            <a:br>
              <a:rPr lang="es-AR" sz="1600" dirty="0" smtClean="0"/>
            </a:br>
            <a:r>
              <a:rPr lang="es-AR" sz="1600" dirty="0" smtClean="0"/>
              <a:t>max de 25 km alrededor de la aglomeración de </a:t>
            </a:r>
            <a:br>
              <a:rPr lang="es-AR" sz="1600" dirty="0" smtClean="0"/>
            </a:br>
            <a:r>
              <a:rPr lang="es-AR" sz="1600" dirty="0" smtClean="0"/>
              <a:t>Namur (200 000 habitantes)</a:t>
            </a:r>
            <a:endParaRPr lang="fr-FR" sz="1600" dirty="0" smtClean="0"/>
          </a:p>
          <a:p>
            <a:pPr marL="0" indent="0">
              <a:buNone/>
            </a:pP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“Nuestro territorio es garante de sentido, permite la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profundización, mejor conservas el control (…) Permite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la animación y a la (re)dinamización de los centros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urbanos y de los burgos rurales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(directora)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fr-BE" sz="16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(4)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rcRect l="7460" t="26109" r="7460" b="26109"/>
          <a:stretch>
            <a:fillRect/>
          </a:stretch>
        </p:blipFill>
        <p:spPr>
          <a:xfrm>
            <a:off x="7708451" y="4570710"/>
            <a:ext cx="977914" cy="5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(5)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/>
          <p:cNvPicPr>
            <a:picLocks/>
          </p:cNvPicPr>
          <p:nvPr/>
        </p:nvPicPr>
        <p:blipFill>
          <a:blip r:embed="rId3"/>
          <a:srcRect l="5112" t="9689" r="5898" b="4706"/>
          <a:stretch>
            <a:fillRect/>
          </a:stretch>
        </p:blipFill>
        <p:spPr bwMode="auto">
          <a:xfrm>
            <a:off x="4267685" y="1800563"/>
            <a:ext cx="2363079" cy="322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>
            <a:lum bright="20000" contrast="12000"/>
          </a:blip>
          <a:srcRect l="6232" t="5115" r="5144" b="3070"/>
          <a:stretch>
            <a:fillRect/>
          </a:stretch>
        </p:blipFill>
        <p:spPr bwMode="auto">
          <a:xfrm>
            <a:off x="6813863" y="1127903"/>
            <a:ext cx="2258028" cy="316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783167" y="2476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 smtClean="0"/>
          </a:p>
        </p:txBody>
      </p:sp>
      <p:sp>
        <p:nvSpPr>
          <p:cNvPr id="14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8414287" cy="4028156"/>
          </a:xfrm>
        </p:spPr>
        <p:txBody>
          <a:bodyPr>
            <a:normAutofit/>
          </a:bodyPr>
          <a:lstStyle/>
          <a:p>
            <a:r>
              <a:rPr lang="fr-BE" sz="2000" dirty="0" err="1" smtClean="0">
                <a:solidFill>
                  <a:srgbClr val="595959"/>
                </a:solidFill>
              </a:rPr>
              <a:t>Favorecer</a:t>
            </a:r>
            <a:r>
              <a:rPr lang="fr-BE" sz="2000" dirty="0" smtClean="0">
                <a:solidFill>
                  <a:srgbClr val="595959"/>
                </a:solidFill>
              </a:rPr>
              <a:t> </a:t>
            </a:r>
            <a:r>
              <a:rPr lang="es-AR" sz="2000" dirty="0" smtClean="0">
                <a:solidFill>
                  <a:srgbClr val="595959"/>
                </a:solidFill>
              </a:rPr>
              <a:t>intercambios </a:t>
            </a:r>
            <a:r>
              <a:rPr lang="es-AR" sz="2000" dirty="0">
                <a:solidFill>
                  <a:srgbClr val="595959"/>
                </a:solidFill>
              </a:rPr>
              <a:t>y conocimientos locales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relacional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7DB928"/>
                </a:solidFill>
              </a:rPr>
              <a:t>Acciones de informacion-comunicación-</a:t>
            </a:r>
            <a:br>
              <a:rPr lang="es-AR" sz="1600" dirty="0" smtClean="0">
                <a:solidFill>
                  <a:srgbClr val="7DB928"/>
                </a:solidFill>
              </a:rPr>
            </a:br>
            <a:r>
              <a:rPr lang="es-AR" sz="1600" dirty="0" smtClean="0">
                <a:solidFill>
                  <a:srgbClr val="7DB928"/>
                </a:solidFill>
              </a:rPr>
              <a:t>sensibilizacion </a:t>
            </a:r>
            <a:r>
              <a:rPr lang="es-AR" sz="1600" dirty="0" smtClean="0"/>
              <a:t>: manifestaciones festivas, </a:t>
            </a:r>
            <a:br>
              <a:rPr lang="es-AR" sz="1600" dirty="0" smtClean="0"/>
            </a:br>
            <a:r>
              <a:rPr lang="es-AR" sz="1600" dirty="0" smtClean="0"/>
              <a:t>visuales gráficos, formación de productores…  </a:t>
            </a: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“Caldo experimental de agricultura, lugar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de formación continua, intercambios, apoyo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a la causa de los pequeños productores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</a:t>
            </a:r>
            <a:endParaRPr lang="es-AR" sz="16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“Relaciones consumidores y productores,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garantizando una proximidad relacional y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comunicativa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 (productor de verduras)</a:t>
            </a:r>
          </a:p>
          <a:p>
            <a:pPr marL="0" indent="0">
              <a:buNone/>
            </a:pPr>
            <a:endParaRPr lang="es-AR" sz="1000" dirty="0" smtClean="0"/>
          </a:p>
        </p:txBody>
      </p:sp>
    </p:spTree>
    <p:extLst>
      <p:ext uri="{BB962C8B-B14F-4D97-AF65-F5344CB8AC3E}">
        <p14:creationId xmlns:p14="http://schemas.microsoft.com/office/powerpoint/2010/main" val="4155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(5)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3167" y="24765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dirty="0" smtClean="0"/>
          </a:p>
        </p:txBody>
      </p:sp>
      <p:pic>
        <p:nvPicPr>
          <p:cNvPr id="19" name="Image 18" descr="ésultat de recherche d'images pour &quot;paysans artisans&quot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6735" y="1836104"/>
            <a:ext cx="2088261" cy="295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r 21"/>
          <p:cNvGrpSpPr/>
          <p:nvPr/>
        </p:nvGrpSpPr>
        <p:grpSpPr>
          <a:xfrm>
            <a:off x="7104144" y="594685"/>
            <a:ext cx="2022488" cy="4485317"/>
            <a:chOff x="7051229" y="594685"/>
            <a:chExt cx="2022488" cy="4485317"/>
          </a:xfrm>
        </p:grpSpPr>
        <p:pic>
          <p:nvPicPr>
            <p:cNvPr id="106499" name="Image 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5586" y="2161120"/>
              <a:ext cx="1805266" cy="755650"/>
            </a:xfrm>
            <a:prstGeom prst="rect">
              <a:avLst/>
            </a:prstGeom>
            <a:noFill/>
          </p:spPr>
        </p:pic>
        <p:grpSp>
          <p:nvGrpSpPr>
            <p:cNvPr id="21" name="Grouper 20"/>
            <p:cNvGrpSpPr/>
            <p:nvPr/>
          </p:nvGrpSpPr>
          <p:grpSpPr>
            <a:xfrm>
              <a:off x="7051229" y="594685"/>
              <a:ext cx="2022488" cy="4485317"/>
              <a:chOff x="7121094" y="883533"/>
              <a:chExt cx="1920874" cy="4259967"/>
            </a:xfrm>
          </p:grpSpPr>
          <p:pic>
            <p:nvPicPr>
              <p:cNvPr id="18" name="Image 1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="" id="{3B69F7FF-583C-4CC8-8113-AA394CEA19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7" t="14873" r="27141"/>
              <a:stretch/>
            </p:blipFill>
            <p:spPr>
              <a:xfrm>
                <a:off x="7152427" y="883533"/>
                <a:ext cx="1805940" cy="1390123"/>
              </a:xfrm>
              <a:prstGeom prst="rect">
                <a:avLst/>
              </a:prstGeom>
            </p:spPr>
          </p:pic>
          <p:pic>
            <p:nvPicPr>
              <p:cNvPr id="106500" name="Image 14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21094" y="3174365"/>
                <a:ext cx="1920874" cy="196913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414287" cy="4079095"/>
          </a:xfrm>
        </p:spPr>
        <p:txBody>
          <a:bodyPr>
            <a:normAutofit/>
          </a:bodyPr>
          <a:lstStyle/>
          <a:p>
            <a:r>
              <a:rPr lang="fr-BE" sz="2000" dirty="0" err="1" smtClean="0">
                <a:solidFill>
                  <a:srgbClr val="595959"/>
                </a:solidFill>
              </a:rPr>
              <a:t>Favorecer</a:t>
            </a:r>
            <a:r>
              <a:rPr lang="fr-BE" sz="2000" dirty="0" smtClean="0">
                <a:solidFill>
                  <a:srgbClr val="595959"/>
                </a:solidFill>
              </a:rPr>
              <a:t> </a:t>
            </a:r>
            <a:r>
              <a:rPr lang="es-AR" sz="2000" dirty="0" smtClean="0">
                <a:solidFill>
                  <a:srgbClr val="595959"/>
                </a:solidFill>
              </a:rPr>
              <a:t>intercambios </a:t>
            </a:r>
            <a:r>
              <a:rPr lang="es-AR" sz="2000" dirty="0">
                <a:solidFill>
                  <a:srgbClr val="595959"/>
                </a:solidFill>
              </a:rPr>
              <a:t>y conocimientos locales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endParaRPr lang="es-AR" sz="2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relacional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>
                <a:solidFill>
                  <a:srgbClr val="7DB928"/>
                </a:solidFill>
              </a:rPr>
              <a:t>- Acciones de informacion-comunicación-</a:t>
            </a:r>
            <a:br>
              <a:rPr lang="es-AR" sz="1600" dirty="0" smtClean="0">
                <a:solidFill>
                  <a:srgbClr val="7DB928"/>
                </a:solidFill>
              </a:rPr>
            </a:br>
            <a:r>
              <a:rPr lang="es-AR" sz="1600" dirty="0" smtClean="0">
                <a:solidFill>
                  <a:srgbClr val="7DB928"/>
                </a:solidFill>
              </a:rPr>
              <a:t>sensibilizacion </a:t>
            </a:r>
            <a:r>
              <a:rPr lang="es-AR" sz="1600" dirty="0" smtClean="0"/>
              <a:t>: manifestaciones festivas, visuales </a:t>
            </a:r>
            <a:br>
              <a:rPr lang="es-AR" sz="1600" dirty="0" smtClean="0"/>
            </a:br>
            <a:r>
              <a:rPr lang="es-AR" sz="1600" dirty="0" smtClean="0"/>
              <a:t>gráficos, formación de productores, etc…  </a:t>
            </a: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es-AR" sz="1600" dirty="0" smtClean="0"/>
          </a:p>
          <a:p>
            <a:pPr marL="0" indent="0">
              <a:buNone/>
            </a:pP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Crear sentido y generar inteligencia colectiva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 (...), </a:t>
            </a:r>
            <a:b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movilizarse juntos para desarrollar una actividad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económica agrícola campesina de tamaño humano, </a:t>
            </a:r>
            <a:b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para recrear un vínculo social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(gerante)</a:t>
            </a:r>
            <a:endParaRPr lang="es-AR" sz="16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animación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de las cadenas es importante, </a:t>
            </a:r>
            <a:b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para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mutualizarse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(...) Es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necesario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mantener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fr-FR" sz="16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contacto</a:t>
            </a:r>
            <a:r>
              <a:rPr lang="fr-FR" sz="1600" i="1" dirty="0" smtClean="0">
                <a:solidFill>
                  <a:schemeClr val="bg1">
                    <a:lumMod val="65000"/>
                  </a:schemeClr>
                </a:solidFill>
              </a:rPr>
              <a:t> con los </a:t>
            </a:r>
            <a:r>
              <a:rPr lang="fr-FR" sz="1600" i="1" dirty="0" err="1" smtClean="0">
                <a:solidFill>
                  <a:schemeClr val="bg1">
                    <a:lumMod val="65000"/>
                  </a:schemeClr>
                </a:solidFill>
              </a:rPr>
              <a:t>consumidores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 (directora)</a:t>
            </a:r>
          </a:p>
          <a:p>
            <a:pPr marL="0" indent="0">
              <a:buNone/>
            </a:pPr>
            <a:endParaRPr lang="es-AR" sz="10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4" y="1000906"/>
            <a:ext cx="7791349" cy="4097649"/>
          </a:xfrm>
        </p:spPr>
        <p:txBody>
          <a:bodyPr>
            <a:normAutofit/>
          </a:bodyPr>
          <a:lstStyle/>
          <a:p>
            <a:r>
              <a:rPr lang="fr-BE" sz="2000" dirty="0" err="1" smtClean="0">
                <a:solidFill>
                  <a:srgbClr val="595959"/>
                </a:solidFill>
              </a:rPr>
              <a:t>Apoyar</a:t>
            </a:r>
            <a:r>
              <a:rPr lang="es-AR" sz="2000" dirty="0" smtClean="0">
                <a:solidFill>
                  <a:srgbClr val="595959"/>
                </a:solidFill>
              </a:rPr>
              <a:t> </a:t>
            </a:r>
            <a:r>
              <a:rPr lang="es-AR" sz="2000" dirty="0">
                <a:solidFill>
                  <a:srgbClr val="595959"/>
                </a:solidFill>
              </a:rPr>
              <a:t>prácticas</a:t>
            </a:r>
            <a:r>
              <a:rPr lang="es-AR" sz="2000" dirty="0" smtClean="0">
                <a:solidFill>
                  <a:srgbClr val="595959"/>
                </a:solidFill>
              </a:rPr>
              <a:t> locales ecologicas o campesinas - artesanales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medioambiental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7DB928"/>
                </a:solidFill>
              </a:rPr>
              <a:t>Prácticas agrícolas écologicas </a:t>
            </a:r>
            <a:r>
              <a:rPr lang="es-AR" sz="1600" dirty="0" smtClean="0"/>
              <a:t>de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calidad buena y natural”;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cultivar ecológico”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s-A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000000"/>
                </a:solidFill>
              </a:rPr>
              <a:t>Algunos principios : estacionalidad </a:t>
            </a:r>
            <a:r>
              <a:rPr lang="es-AR" sz="1600" dirty="0" smtClean="0"/>
              <a:t>de productos ; bienestar animal ; fertilización natural </a:t>
            </a:r>
            <a:br>
              <a:rPr lang="es-AR" sz="1600" dirty="0" smtClean="0"/>
            </a:br>
            <a:r>
              <a:rPr lang="es-AR" sz="1600" dirty="0" smtClean="0"/>
              <a:t>de los suelos…. 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Ofrecemos una línea de productos locales totalmente libre de plaguicidas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”</a:t>
            </a:r>
          </a:p>
          <a:p>
            <a:pPr marL="0" indent="0">
              <a:buFontTx/>
              <a:buChar char="-"/>
            </a:pPr>
            <a:endParaRPr lang="es-AR" sz="1600" dirty="0" smtClean="0"/>
          </a:p>
          <a:p>
            <a:pPr marL="0" indent="0">
              <a:buNone/>
            </a:pPr>
            <a:endParaRPr lang="es-AR" sz="1600" dirty="0" smtClean="0"/>
          </a:p>
          <a:p>
            <a:pPr marL="0" indent="0">
              <a:buNone/>
            </a:pPr>
            <a:endParaRPr lang="fr-BE" sz="16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(6)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95571" y="1736174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5232"/>
            <a:ext cx="4955015" cy="4178268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595959"/>
                </a:solidFill>
              </a:rPr>
              <a:t>Una </a:t>
            </a:r>
            <a:r>
              <a:rPr lang="fr-FR" sz="2000" dirty="0" err="1" smtClean="0">
                <a:solidFill>
                  <a:srgbClr val="595959"/>
                </a:solidFill>
              </a:rPr>
              <a:t>pregunta</a:t>
            </a:r>
            <a:r>
              <a:rPr lang="fr-FR" sz="2000" dirty="0" smtClean="0">
                <a:solidFill>
                  <a:srgbClr val="595959"/>
                </a:solidFill>
              </a:rPr>
              <a:t> principal</a:t>
            </a:r>
          </a:p>
          <a:p>
            <a:pPr marL="0" indent="0">
              <a:buNone/>
            </a:pPr>
            <a:endParaRPr lang="fr-FR" sz="10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fr-FR" sz="1800" dirty="0" smtClean="0">
                <a:solidFill>
                  <a:srgbClr val="7DB928"/>
                </a:solidFill>
              </a:rPr>
              <a:t>« </a:t>
            </a:r>
            <a:r>
              <a:rPr lang="fr-FR" sz="1800" i="1" dirty="0" err="1" smtClean="0">
                <a:solidFill>
                  <a:srgbClr val="7DB928"/>
                </a:solidFill>
              </a:rPr>
              <a:t>Cual</a:t>
            </a:r>
            <a:r>
              <a:rPr lang="fr-FR" sz="1800" i="1" dirty="0" smtClean="0">
                <a:solidFill>
                  <a:srgbClr val="7DB928"/>
                </a:solidFill>
              </a:rPr>
              <a:t> es la </a:t>
            </a:r>
            <a:r>
              <a:rPr lang="fr-FR" sz="1800" i="1" dirty="0" err="1" smtClean="0">
                <a:solidFill>
                  <a:srgbClr val="7DB928"/>
                </a:solidFill>
              </a:rPr>
              <a:t>contribución</a:t>
            </a:r>
            <a:r>
              <a:rPr lang="fr-FR" sz="1800" i="1" dirty="0" smtClean="0">
                <a:solidFill>
                  <a:srgbClr val="7DB928"/>
                </a:solidFill>
              </a:rPr>
              <a:t> de 2 </a:t>
            </a:r>
            <a:r>
              <a:rPr lang="fr-FR" sz="1800" i="1" dirty="0" err="1" smtClean="0">
                <a:solidFill>
                  <a:srgbClr val="7DB928"/>
                </a:solidFill>
              </a:rPr>
              <a:t>movimientos</a:t>
            </a:r>
            <a:r>
              <a:rPr lang="fr-FR" sz="1800" i="1" dirty="0" smtClean="0">
                <a:solidFill>
                  <a:srgbClr val="7DB928"/>
                </a:solidFill>
              </a:rPr>
              <a:t> </a:t>
            </a:r>
            <a:r>
              <a:rPr lang="fr-FR" sz="1800" i="1" dirty="0" err="1" smtClean="0">
                <a:solidFill>
                  <a:srgbClr val="7DB928"/>
                </a:solidFill>
              </a:rPr>
              <a:t>cooperativos</a:t>
            </a:r>
            <a:r>
              <a:rPr lang="fr-FR" sz="1800" i="1" dirty="0" smtClean="0">
                <a:solidFill>
                  <a:srgbClr val="7DB928"/>
                </a:solidFill>
              </a:rPr>
              <a:t> </a:t>
            </a:r>
            <a:r>
              <a:rPr lang="fr-FR" sz="1800" i="1" dirty="0" err="1" smtClean="0">
                <a:solidFill>
                  <a:srgbClr val="7DB928"/>
                </a:solidFill>
              </a:rPr>
              <a:t>valones</a:t>
            </a:r>
            <a:r>
              <a:rPr lang="fr-FR" sz="1800" i="1" dirty="0" smtClean="0">
                <a:solidFill>
                  <a:srgbClr val="7DB928"/>
                </a:solidFill>
              </a:rPr>
              <a:t> </a:t>
            </a:r>
            <a:r>
              <a:rPr lang="fr-FR" sz="1800" i="1" dirty="0" err="1" smtClean="0">
                <a:solidFill>
                  <a:srgbClr val="7DB928"/>
                </a:solidFill>
              </a:rPr>
              <a:t>comprometidos</a:t>
            </a:r>
            <a:r>
              <a:rPr lang="fr-FR" sz="1800" i="1" dirty="0" smtClean="0">
                <a:solidFill>
                  <a:srgbClr val="7DB928"/>
                </a:solidFill>
              </a:rPr>
              <a:t> en </a:t>
            </a:r>
            <a:r>
              <a:rPr lang="fr-FR" sz="1800" i="1" dirty="0" err="1" smtClean="0">
                <a:solidFill>
                  <a:srgbClr val="7DB928"/>
                </a:solidFill>
              </a:rPr>
              <a:t>circuitos</a:t>
            </a:r>
            <a:r>
              <a:rPr lang="fr-FR" sz="1800" i="1" dirty="0" smtClean="0">
                <a:solidFill>
                  <a:srgbClr val="7DB928"/>
                </a:solidFill>
              </a:rPr>
              <a:t> (</a:t>
            </a:r>
            <a:r>
              <a:rPr lang="fr-FR" sz="1800" i="1" dirty="0" err="1" smtClean="0">
                <a:solidFill>
                  <a:srgbClr val="7DB928"/>
                </a:solidFill>
              </a:rPr>
              <a:t>cortos</a:t>
            </a:r>
            <a:r>
              <a:rPr lang="fr-FR" sz="1800" i="1" dirty="0" smtClean="0">
                <a:solidFill>
                  <a:srgbClr val="7DB928"/>
                </a:solidFill>
              </a:rPr>
              <a:t>) de </a:t>
            </a:r>
            <a:r>
              <a:rPr lang="fr-FR" sz="1800" i="1" dirty="0" err="1" smtClean="0">
                <a:solidFill>
                  <a:srgbClr val="7DB928"/>
                </a:solidFill>
              </a:rPr>
              <a:t>proximidad</a:t>
            </a:r>
            <a:r>
              <a:rPr lang="fr-FR" sz="1800" i="1" dirty="0" smtClean="0">
                <a:solidFill>
                  <a:srgbClr val="7DB928"/>
                </a:solidFill>
              </a:rPr>
              <a:t> </a:t>
            </a:r>
            <a:r>
              <a:rPr lang="fr-FR" sz="1800" i="1" dirty="0" err="1" smtClean="0">
                <a:solidFill>
                  <a:srgbClr val="7DB928"/>
                </a:solidFill>
              </a:rPr>
              <a:t>alimentaria</a:t>
            </a:r>
            <a:r>
              <a:rPr lang="fr-FR" sz="1800" i="1" dirty="0" smtClean="0">
                <a:solidFill>
                  <a:srgbClr val="7DB928"/>
                </a:solidFill>
              </a:rPr>
              <a:t>, a </a:t>
            </a:r>
            <a:r>
              <a:rPr lang="fr-FR" sz="1800" i="1" dirty="0" err="1" smtClean="0">
                <a:solidFill>
                  <a:srgbClr val="7DB928"/>
                </a:solidFill>
              </a:rPr>
              <a:t>participar</a:t>
            </a:r>
            <a:r>
              <a:rPr lang="fr-FR" sz="1800" i="1" dirty="0" smtClean="0">
                <a:solidFill>
                  <a:srgbClr val="7DB928"/>
                </a:solidFill>
              </a:rPr>
              <a:t> en la </a:t>
            </a:r>
            <a:r>
              <a:rPr lang="fr-FR" sz="1800" i="1" dirty="0" err="1" smtClean="0">
                <a:solidFill>
                  <a:srgbClr val="7DB928"/>
                </a:solidFill>
              </a:rPr>
              <a:t>aplicación</a:t>
            </a:r>
            <a:r>
              <a:rPr lang="fr-FR" sz="1800" i="1" dirty="0" smtClean="0">
                <a:solidFill>
                  <a:srgbClr val="7DB928"/>
                </a:solidFill>
              </a:rPr>
              <a:t> de </a:t>
            </a:r>
            <a:r>
              <a:rPr lang="fr-FR" sz="1800" i="1" dirty="0" err="1" smtClean="0">
                <a:solidFill>
                  <a:srgbClr val="7DB928"/>
                </a:solidFill>
              </a:rPr>
              <a:t>estrategias</a:t>
            </a:r>
            <a:r>
              <a:rPr lang="fr-FR" sz="1800" i="1" dirty="0" smtClean="0">
                <a:solidFill>
                  <a:srgbClr val="7DB928"/>
                </a:solidFill>
              </a:rPr>
              <a:t> de </a:t>
            </a:r>
            <a:r>
              <a:rPr lang="fr-FR" sz="1800" i="1" dirty="0" err="1" smtClean="0">
                <a:solidFill>
                  <a:srgbClr val="7DB928"/>
                </a:solidFill>
              </a:rPr>
              <a:t>soberanía</a:t>
            </a:r>
            <a:r>
              <a:rPr lang="fr-FR" sz="1800" i="1" dirty="0" smtClean="0">
                <a:solidFill>
                  <a:srgbClr val="7DB928"/>
                </a:solidFill>
              </a:rPr>
              <a:t> territorial ? »</a:t>
            </a:r>
          </a:p>
          <a:p>
            <a:pPr marL="0" indent="0">
              <a:buNone/>
            </a:pPr>
            <a:endParaRPr lang="fr-FR" sz="15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FR" sz="1500" dirty="0" smtClean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2 </a:t>
            </a:r>
            <a:r>
              <a:rPr lang="fr-FR" sz="2000" dirty="0" err="1" smtClean="0">
                <a:solidFill>
                  <a:srgbClr val="595959"/>
                </a:solidFill>
              </a:rPr>
              <a:t>casos</a:t>
            </a:r>
            <a:r>
              <a:rPr lang="fr-FR" sz="2000" dirty="0" smtClean="0">
                <a:solidFill>
                  <a:srgbClr val="595959"/>
                </a:solidFill>
              </a:rPr>
              <a:t> de </a:t>
            </a:r>
            <a:r>
              <a:rPr lang="fr-FR" sz="2000" dirty="0" err="1" smtClean="0">
                <a:solidFill>
                  <a:srgbClr val="595959"/>
                </a:solidFill>
              </a:rPr>
              <a:t>estudios</a:t>
            </a:r>
            <a:r>
              <a:rPr lang="fr-FR" sz="2000" dirty="0" smtClean="0">
                <a:solidFill>
                  <a:srgbClr val="595959"/>
                </a:solidFill>
              </a:rPr>
              <a:t> de </a:t>
            </a:r>
            <a:r>
              <a:rPr lang="fr-FR" sz="2000" dirty="0" err="1" smtClean="0">
                <a:solidFill>
                  <a:srgbClr val="595959"/>
                </a:solidFill>
              </a:rPr>
              <a:t>cooperativas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br>
              <a:rPr lang="fr-FR" sz="2000" dirty="0" smtClean="0">
                <a:solidFill>
                  <a:srgbClr val="595959"/>
                </a:solidFill>
              </a:rPr>
            </a:br>
            <a:r>
              <a:rPr lang="fr-FR" sz="2000" dirty="0" smtClean="0">
                <a:solidFill>
                  <a:srgbClr val="595959"/>
                </a:solidFill>
              </a:rPr>
              <a:t>de </a:t>
            </a:r>
            <a:r>
              <a:rPr lang="fr-FR" sz="2000" dirty="0" err="1" smtClean="0">
                <a:solidFill>
                  <a:srgbClr val="595959"/>
                </a:solidFill>
              </a:rPr>
              <a:t>mediacion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dirty="0" err="1" smtClean="0">
                <a:solidFill>
                  <a:srgbClr val="595959"/>
                </a:solidFill>
              </a:rPr>
              <a:t>productores-consumidores</a:t>
            </a:r>
            <a:endParaRPr lang="fr-FR" sz="2000" dirty="0" smtClean="0">
              <a:solidFill>
                <a:srgbClr val="595959"/>
              </a:solidFill>
            </a:endParaRPr>
          </a:p>
          <a:p>
            <a:pPr marL="685800" lvl="1">
              <a:buNone/>
            </a:pPr>
            <a:endParaRPr lang="fr-FR" sz="1000" i="1" dirty="0" smtClean="0">
              <a:solidFill>
                <a:srgbClr val="7DB928"/>
              </a:solidFill>
            </a:endParaRPr>
          </a:p>
          <a:p>
            <a:pPr marL="285750">
              <a:buNone/>
            </a:pPr>
            <a:r>
              <a:rPr lang="fr-FR" sz="1600" i="1" dirty="0" smtClean="0">
                <a:solidFill>
                  <a:srgbClr val="7DB928"/>
                </a:solidFill>
              </a:rPr>
              <a:t>- </a:t>
            </a:r>
            <a:r>
              <a:rPr lang="fr-FR" sz="1600" i="1" dirty="0" err="1" smtClean="0">
                <a:solidFill>
                  <a:srgbClr val="7DB928"/>
                </a:solidFill>
              </a:rPr>
              <a:t>Agricovert</a:t>
            </a:r>
            <a:r>
              <a:rPr lang="fr-FR" sz="1600" i="1" dirty="0" smtClean="0">
                <a:solidFill>
                  <a:srgbClr val="7DB928"/>
                </a:solidFill>
              </a:rPr>
              <a:t> (</a:t>
            </a:r>
            <a:r>
              <a:rPr lang="fr-FR" sz="1600" i="1" dirty="0" err="1" smtClean="0">
                <a:solidFill>
                  <a:srgbClr val="7DB928"/>
                </a:solidFill>
              </a:rPr>
              <a:t>Agricoverde</a:t>
            </a:r>
            <a:r>
              <a:rPr lang="fr-FR" sz="1600" i="1" dirty="0" smtClean="0">
                <a:solidFill>
                  <a:srgbClr val="7DB928"/>
                </a:solidFill>
              </a:rPr>
              <a:t>)</a:t>
            </a:r>
          </a:p>
          <a:p>
            <a:pPr marL="285750">
              <a:buNone/>
            </a:pPr>
            <a:r>
              <a:rPr lang="fr-FR" sz="1600" i="1" dirty="0" smtClean="0">
                <a:solidFill>
                  <a:srgbClr val="7DB928"/>
                </a:solidFill>
              </a:rPr>
              <a:t>- </a:t>
            </a:r>
            <a:r>
              <a:rPr lang="fr-FR" sz="1600" i="1" dirty="0" err="1" smtClean="0">
                <a:solidFill>
                  <a:srgbClr val="7DB928"/>
                </a:solidFill>
              </a:rPr>
              <a:t>Paysans-Artisans</a:t>
            </a:r>
            <a:r>
              <a:rPr lang="fr-FR" sz="1600" i="1" dirty="0" smtClean="0">
                <a:solidFill>
                  <a:srgbClr val="7DB928"/>
                </a:solidFill>
              </a:rPr>
              <a:t> (</a:t>
            </a:r>
            <a:r>
              <a:rPr lang="fr-FR" sz="1600" i="1" dirty="0" err="1" smtClean="0">
                <a:solidFill>
                  <a:srgbClr val="7DB928"/>
                </a:solidFill>
              </a:rPr>
              <a:t>Campesinos-Artesanos</a:t>
            </a:r>
            <a:r>
              <a:rPr lang="fr-FR" sz="1600" i="1" dirty="0" smtClean="0">
                <a:solidFill>
                  <a:srgbClr val="7DB928"/>
                </a:solidFill>
              </a:rPr>
              <a:t>)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teorico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soberania</a:t>
            </a:r>
            <a:endParaRPr lang="fr-FR" sz="3600" dirty="0">
              <a:solidFill>
                <a:srgbClr val="7DB92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378" y="4713792"/>
            <a:ext cx="3636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/>
            <a:r>
              <a:rPr lang="fr-FR" sz="1400" dirty="0" smtClean="0"/>
              <a:t>(</a:t>
            </a:r>
            <a:r>
              <a:rPr lang="fr-FR" sz="1400" dirty="0" err="1" smtClean="0"/>
              <a:t>Provincia</a:t>
            </a:r>
            <a:r>
              <a:rPr lang="fr-FR" sz="1400" dirty="0" smtClean="0"/>
              <a:t> de Namur, </a:t>
            </a:r>
            <a:r>
              <a:rPr lang="fr-FR" sz="1400" dirty="0" err="1" smtClean="0"/>
              <a:t>Walonia</a:t>
            </a:r>
            <a:r>
              <a:rPr lang="fr-FR" sz="1400" dirty="0" smtClean="0"/>
              <a:t>, </a:t>
            </a:r>
            <a:r>
              <a:rPr lang="fr-FR" sz="1400" dirty="0" err="1" smtClean="0"/>
              <a:t>Belgica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9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2761507" y="4266614"/>
            <a:ext cx="928092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4191120" y="4586743"/>
            <a:ext cx="838080" cy="556757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5295720" y="1020961"/>
            <a:ext cx="3848280" cy="3703414"/>
            <a:chOff x="5295720" y="1020961"/>
            <a:chExt cx="3848280" cy="370341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5720" y="1486613"/>
              <a:ext cx="3784781" cy="323776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rcRect l="76818" b="85751"/>
            <a:stretch>
              <a:fillRect/>
            </a:stretch>
          </p:blipFill>
          <p:spPr>
            <a:xfrm>
              <a:off x="7362800" y="1020961"/>
              <a:ext cx="1781200" cy="936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0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4" y="1000906"/>
            <a:ext cx="7791349" cy="4097649"/>
          </a:xfrm>
        </p:spPr>
        <p:txBody>
          <a:bodyPr>
            <a:normAutofit/>
          </a:bodyPr>
          <a:lstStyle/>
          <a:p>
            <a:r>
              <a:rPr lang="fr-BE" sz="2000" dirty="0" err="1" smtClean="0">
                <a:solidFill>
                  <a:srgbClr val="595959"/>
                </a:solidFill>
              </a:rPr>
              <a:t>Apoyar</a:t>
            </a:r>
            <a:r>
              <a:rPr lang="es-AR" sz="2000" dirty="0" smtClean="0">
                <a:solidFill>
                  <a:srgbClr val="595959"/>
                </a:solidFill>
              </a:rPr>
              <a:t> </a:t>
            </a:r>
            <a:r>
              <a:rPr lang="es-AR" sz="2000" dirty="0">
                <a:solidFill>
                  <a:srgbClr val="595959"/>
                </a:solidFill>
              </a:rPr>
              <a:t>prácticas</a:t>
            </a:r>
            <a:r>
              <a:rPr lang="es-AR" sz="2000" dirty="0" smtClean="0">
                <a:solidFill>
                  <a:srgbClr val="595959"/>
                </a:solidFill>
              </a:rPr>
              <a:t> locales ecologicas o campesinas - artesanales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Dimension </a:t>
            </a:r>
            <a:r>
              <a:rPr lang="fr-BE" sz="1800" dirty="0" err="1" smtClean="0">
                <a:solidFill>
                  <a:srgbClr val="7DB928"/>
                </a:solidFill>
              </a:rPr>
              <a:t>medioambiental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7DB928"/>
                </a:solidFill>
              </a:rPr>
              <a:t>Prácticas agrícolas écologicas </a:t>
            </a:r>
            <a:r>
              <a:rPr lang="es-AR" sz="1600" dirty="0" smtClean="0"/>
              <a:t>de “</a:t>
            </a:r>
            <a:r>
              <a:rPr lang="es-AR" sz="1600" i="1" dirty="0" smtClean="0"/>
              <a:t>calidad buena y natural”; </a:t>
            </a:r>
            <a:r>
              <a:rPr lang="es-AR" sz="1600" dirty="0" smtClean="0"/>
              <a:t>“</a:t>
            </a:r>
            <a:r>
              <a:rPr lang="es-AR" sz="1600" i="1" dirty="0" smtClean="0"/>
              <a:t>cultivar ecológico”</a:t>
            </a:r>
            <a:r>
              <a:rPr lang="fr-FR" sz="1600" dirty="0" smtClean="0"/>
              <a:t> </a:t>
            </a:r>
            <a:endParaRPr lang="es-AR" sz="1600" dirty="0" smtClean="0"/>
          </a:p>
          <a:p>
            <a:pPr marL="0" indent="0">
              <a:buNone/>
            </a:pPr>
            <a:r>
              <a:rPr lang="es-AR" sz="1600" dirty="0" smtClean="0"/>
              <a:t>- Algunos principios : estacionalidad de productos ; bienestar animal ; fertilización natural </a:t>
            </a:r>
            <a:br>
              <a:rPr lang="es-AR" sz="1600" dirty="0" smtClean="0"/>
            </a:br>
            <a:r>
              <a:rPr lang="es-AR" sz="1600" dirty="0" smtClean="0"/>
              <a:t>de los suelos….  "</a:t>
            </a:r>
            <a:r>
              <a:rPr lang="es-AR" sz="1600" i="1" dirty="0" smtClean="0"/>
              <a:t>Ofrecemos una línea de productos locales totalmente libre de plaguicidas</a:t>
            </a:r>
            <a:r>
              <a:rPr lang="es-AR" sz="1600" dirty="0" smtClean="0"/>
              <a:t>”</a:t>
            </a:r>
          </a:p>
          <a:p>
            <a:pPr marL="0" indent="0">
              <a:buFontTx/>
              <a:buChar char="-"/>
            </a:pPr>
            <a:endParaRPr lang="es-AR" sz="2000" dirty="0" smtClean="0"/>
          </a:p>
          <a:p>
            <a:pPr marL="0" indent="0">
              <a:buNone/>
            </a:pPr>
            <a:r>
              <a:rPr lang="es-AR" sz="1600" dirty="0" smtClean="0">
                <a:solidFill>
                  <a:srgbClr val="000000"/>
                </a:solidFill>
              </a:rPr>
              <a:t>-</a:t>
            </a:r>
            <a:r>
              <a:rPr lang="es-AR" sz="1600" dirty="0" smtClean="0">
                <a:solidFill>
                  <a:srgbClr val="7DB928"/>
                </a:solidFill>
              </a:rPr>
              <a:t> Prácticas agrícolas campesinas </a:t>
            </a:r>
            <a:r>
              <a:rPr lang="es-AR" sz="1600" dirty="0" smtClean="0"/>
              <a:t>de </a:t>
            </a:r>
            <a:r>
              <a:rPr lang="es-AR" sz="16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600" i="1" dirty="0" smtClean="0">
                <a:solidFill>
                  <a:schemeClr val="bg1">
                    <a:lumMod val="65000"/>
                  </a:schemeClr>
                </a:solidFill>
              </a:rPr>
              <a:t>calidad diferenciada”</a:t>
            </a:r>
          </a:p>
          <a:p>
            <a:pPr marL="0" indent="0">
              <a:buFontTx/>
              <a:buChar char="-"/>
            </a:pPr>
            <a:r>
              <a:rPr lang="es-AR" sz="1600" dirty="0" smtClean="0"/>
              <a:t>- Algunos principios :</a:t>
            </a:r>
            <a:r>
              <a:rPr lang="es-AR" sz="1600" i="1" dirty="0" smtClean="0"/>
              <a:t> </a:t>
            </a:r>
            <a:r>
              <a:rPr lang="es-AR" sz="1600" dirty="0" smtClean="0"/>
              <a:t>unidades de producción pequeñas ; conocimientos técnicos </a:t>
            </a:r>
            <a:br>
              <a:rPr lang="es-AR" sz="1600" dirty="0" smtClean="0"/>
            </a:br>
            <a:r>
              <a:rPr lang="es-AR" sz="1600" dirty="0" smtClean="0"/>
              <a:t>diversos ; biodiversidad (razas animales, especies vegetales) ; gustos... </a:t>
            </a:r>
            <a:endParaRPr lang="fr-FR" sz="1600" dirty="0" smtClean="0"/>
          </a:p>
          <a:p>
            <a:pPr marL="0" indent="0">
              <a:buNone/>
            </a:pPr>
            <a:r>
              <a:rPr lang="fr-FR" sz="1600" dirty="0" smtClean="0"/>
              <a:t> - </a:t>
            </a:r>
            <a:r>
              <a:rPr lang="es-AR" sz="1600" dirty="0" smtClean="0">
                <a:solidFill>
                  <a:srgbClr val="7DB928"/>
                </a:solidFill>
              </a:rPr>
              <a:t>Eficiencia energética </a:t>
            </a:r>
            <a:r>
              <a:rPr lang="es-AR" sz="1600" dirty="0" smtClean="0"/>
              <a:t>=&gt; logística de comercio electrónico con un red territorializado </a:t>
            </a:r>
            <a:br>
              <a:rPr lang="es-AR" sz="1600" dirty="0" smtClean="0"/>
            </a:br>
            <a:r>
              <a:rPr lang="es-AR" sz="1600" dirty="0" smtClean="0"/>
              <a:t>de mostradores-tiendas y de puntos de retirada </a:t>
            </a:r>
            <a:endParaRPr lang="fr-FR" sz="1600" dirty="0" smtClean="0"/>
          </a:p>
          <a:p>
            <a:pPr marL="0" indent="0">
              <a:buFontTx/>
              <a:buChar char="-"/>
            </a:pPr>
            <a:endParaRPr lang="fr-BE" sz="1600" dirty="0">
              <a:solidFill>
                <a:srgbClr val="7DB928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proximidades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(6)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t="18649" b="14919"/>
          <a:stretch>
            <a:fillRect/>
          </a:stretch>
        </p:blipFill>
        <p:spPr>
          <a:xfrm>
            <a:off x="7828471" y="3518955"/>
            <a:ext cx="1149386" cy="763564"/>
          </a:xfrm>
          <a:prstGeom prst="rect">
            <a:avLst/>
          </a:prstGeom>
        </p:spPr>
      </p:pic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95571" y="1736174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820332" y="952507"/>
            <a:ext cx="7048500" cy="2322235"/>
          </a:xfrm>
        </p:spPr>
        <p:txBody>
          <a:bodyPr>
            <a:noAutofit/>
          </a:bodyPr>
          <a:lstStyle/>
          <a:p>
            <a:pPr algn="r"/>
            <a:r>
              <a:rPr lang="fr-FR" sz="4500" dirty="0" smtClean="0"/>
              <a:t>Para </a:t>
            </a:r>
            <a:r>
              <a:rPr lang="fr-FR" sz="4500" dirty="0" err="1" smtClean="0"/>
              <a:t>concluir</a:t>
            </a:r>
            <a:r>
              <a:rPr lang="mr-IN" sz="4500" dirty="0" smtClean="0"/>
              <a:t>…</a:t>
            </a:r>
            <a:r>
              <a:rPr lang="fr-FR" sz="4500" dirty="0" smtClean="0"/>
              <a:t/>
            </a:r>
            <a:br>
              <a:rPr lang="fr-FR" sz="4500" dirty="0" smtClean="0"/>
            </a:br>
            <a:r>
              <a:rPr lang="fr-FR" sz="4500" dirty="0" err="1" smtClean="0"/>
              <a:t>Soberania</a:t>
            </a:r>
            <a:r>
              <a:rPr lang="fr-FR" sz="4500" dirty="0" smtClean="0"/>
              <a:t> </a:t>
            </a:r>
            <a:r>
              <a:rPr lang="fr-FR" sz="4500" dirty="0" err="1" smtClean="0"/>
              <a:t>alimentaria</a:t>
            </a:r>
            <a:r>
              <a:rPr lang="fr-FR" sz="4500" dirty="0" smtClean="0"/>
              <a:t> ?</a:t>
            </a:r>
            <a:br>
              <a:rPr lang="fr-FR" sz="4500" dirty="0" smtClean="0"/>
            </a:br>
            <a:r>
              <a:rPr lang="fr-FR" sz="4500" dirty="0" smtClean="0"/>
              <a:t>o </a:t>
            </a:r>
            <a:r>
              <a:rPr lang="fr-FR" sz="4500" dirty="0" err="1" smtClean="0"/>
              <a:t>Justicia</a:t>
            </a:r>
            <a:r>
              <a:rPr lang="fr-FR" sz="4500" dirty="0" smtClean="0"/>
              <a:t> </a:t>
            </a:r>
            <a:r>
              <a:rPr lang="fr-FR" sz="4500" dirty="0" err="1" smtClean="0"/>
              <a:t>alimentaria</a:t>
            </a:r>
            <a:r>
              <a:rPr lang="fr-FR" sz="4500" dirty="0" smtClean="0"/>
              <a:t> ? </a:t>
            </a:r>
            <a:endParaRPr lang="fr-FR" sz="4500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4848446"/>
            <a:ext cx="2530549" cy="29505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1" y="3335"/>
            <a:ext cx="4221126" cy="31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comerciaización 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5865337" y="3604409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rcRect t="18649" b="14919"/>
          <a:stretch>
            <a:fillRect/>
          </a:stretch>
        </p:blipFill>
        <p:spPr>
          <a:xfrm>
            <a:off x="7719446" y="3604409"/>
            <a:ext cx="1149386" cy="7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701516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E</a:t>
            </a:r>
            <a:r>
              <a:rPr lang="es-AR" sz="2000" dirty="0" smtClean="0">
                <a:solidFill>
                  <a:srgbClr val="595959"/>
                </a:solidFill>
              </a:rPr>
              <a:t>strategias “similares” de soberanía alimentaria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Activacion de varias </a:t>
            </a:r>
            <a:r>
              <a:rPr lang="fr-BE" sz="1800" dirty="0" err="1" smtClean="0">
                <a:solidFill>
                  <a:srgbClr val="7DB928"/>
                </a:solidFill>
              </a:rPr>
              <a:t>dimensiones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fr-BE" sz="1800" dirty="0" err="1" smtClean="0">
                <a:solidFill>
                  <a:srgbClr val="7DB928"/>
                </a:solidFill>
              </a:rPr>
              <a:t>conjuntas</a:t>
            </a:r>
            <a:r>
              <a:rPr lang="fr-BE" sz="1800" dirty="0" smtClean="0">
                <a:solidFill>
                  <a:srgbClr val="7DB928"/>
                </a:solidFill>
              </a:rPr>
              <a:t> de </a:t>
            </a:r>
            <a:r>
              <a:rPr lang="fr-BE" sz="1800" dirty="0" err="1" smtClean="0">
                <a:solidFill>
                  <a:srgbClr val="7DB928"/>
                </a:solidFill>
              </a:rPr>
              <a:t>proximidad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fr-BE" sz="1800" dirty="0" err="1" smtClean="0">
                <a:solidFill>
                  <a:srgbClr val="7DB928"/>
                </a:solidFill>
              </a:rPr>
              <a:t>alimentaria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es-AR" sz="1600" dirty="0" smtClean="0"/>
              <a:t>De manera comun</a:t>
            </a:r>
          </a:p>
          <a:p>
            <a:pPr>
              <a:buNone/>
            </a:pPr>
            <a:r>
              <a:rPr lang="es-AR" sz="1600" dirty="0" smtClean="0"/>
              <a:t>- </a:t>
            </a:r>
            <a:r>
              <a:rPr lang="es-AR" sz="1600" dirty="0" smtClean="0">
                <a:solidFill>
                  <a:srgbClr val="7DB928"/>
                </a:solidFill>
              </a:rPr>
              <a:t>Política</a:t>
            </a:r>
            <a:r>
              <a:rPr lang="es-AR" sz="1600" dirty="0" smtClean="0"/>
              <a:t> : gobernanza democrática, adhesión a un club…</a:t>
            </a:r>
            <a:endParaRPr lang="fr-FR" sz="1600" dirty="0" smtClean="0"/>
          </a:p>
          <a:p>
            <a:pPr lvl="0">
              <a:buNone/>
            </a:pPr>
            <a:r>
              <a:rPr lang="fr-FR" sz="1600" dirty="0" smtClean="0"/>
              <a:t>- </a:t>
            </a:r>
            <a:r>
              <a:rPr lang="fr-FR" sz="1600" dirty="0" err="1" smtClean="0">
                <a:solidFill>
                  <a:srgbClr val="7DB928"/>
                </a:solidFill>
              </a:rPr>
              <a:t>Funcional</a:t>
            </a:r>
            <a:r>
              <a:rPr lang="fr-FR" sz="1600" dirty="0" smtClean="0">
                <a:solidFill>
                  <a:srgbClr val="7DB928"/>
                </a:solidFill>
              </a:rPr>
              <a:t> </a:t>
            </a:r>
            <a:r>
              <a:rPr lang="fr-FR" sz="1600" dirty="0" smtClean="0"/>
              <a:t>: </a:t>
            </a:r>
            <a:r>
              <a:rPr lang="fr-FR" sz="1600" dirty="0" err="1" smtClean="0"/>
              <a:t>dispositivos</a:t>
            </a:r>
            <a:r>
              <a:rPr lang="fr-FR" sz="1600" dirty="0" smtClean="0"/>
              <a:t> </a:t>
            </a:r>
            <a:r>
              <a:rPr lang="fr-FR" sz="1600" dirty="0" err="1" smtClean="0"/>
              <a:t>variados</a:t>
            </a:r>
            <a:r>
              <a:rPr lang="fr-FR" sz="1600" dirty="0" smtClean="0"/>
              <a:t> de venta en </a:t>
            </a:r>
            <a:r>
              <a:rPr lang="fr-FR" sz="1600" dirty="0" err="1" smtClean="0"/>
              <a:t>circuitos</a:t>
            </a:r>
            <a:r>
              <a:rPr lang="fr-FR" sz="1600" dirty="0" smtClean="0"/>
              <a:t> </a:t>
            </a:r>
            <a:r>
              <a:rPr lang="fr-FR" sz="1600" dirty="0" err="1" smtClean="0"/>
              <a:t>cortos</a:t>
            </a:r>
            <a:r>
              <a:rPr lang="fr-FR" sz="1600" dirty="0" smtClean="0"/>
              <a:t> (venta en </a:t>
            </a:r>
            <a:r>
              <a:rPr lang="fr-FR" sz="1600" dirty="0" err="1" smtClean="0"/>
              <a:t>linea</a:t>
            </a:r>
            <a:r>
              <a:rPr lang="fr-FR" sz="1600" dirty="0" smtClean="0"/>
              <a:t>, </a:t>
            </a:r>
            <a:r>
              <a:rPr lang="fr-FR" sz="1600" dirty="0" err="1" smtClean="0"/>
              <a:t>tiendas</a:t>
            </a:r>
            <a:r>
              <a:rPr lang="fr-FR" sz="1600" dirty="0" smtClean="0"/>
              <a:t>..)</a:t>
            </a:r>
          </a:p>
          <a:p>
            <a:pPr lvl="0">
              <a:buNone/>
            </a:pPr>
            <a:r>
              <a:rPr lang="fr-FR" sz="1600" dirty="0" smtClean="0"/>
              <a:t>- </a:t>
            </a:r>
            <a:r>
              <a:rPr lang="fr-FR" sz="1600" dirty="0" err="1" smtClean="0">
                <a:solidFill>
                  <a:srgbClr val="7DB928"/>
                </a:solidFill>
              </a:rPr>
              <a:t>Relacional</a:t>
            </a:r>
            <a:r>
              <a:rPr lang="fr-FR" sz="1600" dirty="0" smtClean="0">
                <a:solidFill>
                  <a:srgbClr val="7DB928"/>
                </a:solidFill>
              </a:rPr>
              <a:t> y </a:t>
            </a:r>
            <a:r>
              <a:rPr lang="fr-FR" sz="1600" dirty="0" err="1" smtClean="0">
                <a:solidFill>
                  <a:srgbClr val="7DB928"/>
                </a:solidFill>
              </a:rPr>
              <a:t>Económica</a:t>
            </a:r>
            <a:r>
              <a:rPr lang="fr-FR" sz="1600" dirty="0" smtClean="0">
                <a:solidFill>
                  <a:srgbClr val="7DB928"/>
                </a:solidFill>
              </a:rPr>
              <a:t> </a:t>
            </a:r>
            <a:r>
              <a:rPr lang="fr-FR" sz="1600" dirty="0" smtClean="0"/>
              <a:t>: </a:t>
            </a:r>
            <a:r>
              <a:rPr lang="fr-FR" sz="1600" dirty="0" err="1" smtClean="0"/>
              <a:t>puesta</a:t>
            </a:r>
            <a:r>
              <a:rPr lang="fr-FR" sz="1600" dirty="0" smtClean="0"/>
              <a:t> en </a:t>
            </a:r>
            <a:r>
              <a:rPr lang="fr-FR" sz="1600" dirty="0" err="1" smtClean="0"/>
              <a:t>valor</a:t>
            </a:r>
            <a:r>
              <a:rPr lang="fr-FR" sz="1600" dirty="0" smtClean="0"/>
              <a:t> (</a:t>
            </a:r>
            <a:r>
              <a:rPr lang="fr-FR" sz="1600" dirty="0" err="1" smtClean="0"/>
              <a:t>precio</a:t>
            </a:r>
            <a:r>
              <a:rPr lang="fr-FR" sz="1600" dirty="0" smtClean="0"/>
              <a:t>, </a:t>
            </a:r>
            <a:r>
              <a:rPr lang="fr-FR" sz="1600" dirty="0" err="1" smtClean="0"/>
              <a:t>identidad</a:t>
            </a:r>
            <a:r>
              <a:rPr lang="fr-FR" sz="1600" dirty="0" smtClean="0"/>
              <a:t>) de la causa </a:t>
            </a:r>
            <a:r>
              <a:rPr lang="fr-FR" sz="1600" dirty="0" err="1" smtClean="0"/>
              <a:t>campesina</a:t>
            </a:r>
            <a:r>
              <a:rPr lang="fr-FR" sz="1600" dirty="0" smtClean="0"/>
              <a:t> </a:t>
            </a:r>
          </a:p>
          <a:p>
            <a:pPr marL="0" indent="0">
              <a:buNone/>
            </a:pP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/>
            </a:r>
            <a:br>
              <a:rPr lang="fr-BE" sz="1600" dirty="0" smtClean="0">
                <a:solidFill>
                  <a:srgbClr val="000000"/>
                </a:solidFill>
              </a:rPr>
            </a:br>
            <a:endParaRPr lang="fr-BE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BE" sz="1600" dirty="0">
              <a:solidFill>
                <a:srgbClr val="00000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mas que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Justicia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637903" y="191107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7878201" y="2577837"/>
            <a:ext cx="1149386" cy="7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701516" cy="4097649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E</a:t>
            </a:r>
            <a:r>
              <a:rPr lang="es-AR" sz="2000" dirty="0" smtClean="0">
                <a:solidFill>
                  <a:srgbClr val="595959"/>
                </a:solidFill>
              </a:rPr>
              <a:t>strategias “similares” de soberanía alimentaria</a:t>
            </a: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Activacion de varias </a:t>
            </a:r>
            <a:r>
              <a:rPr lang="fr-BE" sz="1800" dirty="0" err="1" smtClean="0">
                <a:solidFill>
                  <a:srgbClr val="7DB928"/>
                </a:solidFill>
              </a:rPr>
              <a:t>dimensiones</a:t>
            </a:r>
            <a:r>
              <a:rPr lang="fr-BE" sz="1800" dirty="0" smtClean="0">
                <a:solidFill>
                  <a:srgbClr val="7DB928"/>
                </a:solidFill>
              </a:rPr>
              <a:t> </a:t>
            </a:r>
            <a:r>
              <a:rPr lang="fr-BE" sz="1800" dirty="0" err="1">
                <a:solidFill>
                  <a:srgbClr val="7DB928"/>
                </a:solidFill>
              </a:rPr>
              <a:t>conjuntas</a:t>
            </a:r>
            <a:r>
              <a:rPr lang="fr-BE" sz="1800" dirty="0">
                <a:solidFill>
                  <a:srgbClr val="7DB928"/>
                </a:solidFill>
              </a:rPr>
              <a:t> de </a:t>
            </a:r>
            <a:r>
              <a:rPr lang="fr-BE" sz="1800" dirty="0" err="1">
                <a:solidFill>
                  <a:srgbClr val="7DB928"/>
                </a:solidFill>
              </a:rPr>
              <a:t>proximidad</a:t>
            </a:r>
            <a:r>
              <a:rPr lang="fr-BE" sz="1800" dirty="0">
                <a:solidFill>
                  <a:srgbClr val="7DB928"/>
                </a:solidFill>
              </a:rPr>
              <a:t> </a:t>
            </a:r>
            <a:r>
              <a:rPr lang="fr-BE" sz="1800" dirty="0" err="1">
                <a:solidFill>
                  <a:srgbClr val="7DB928"/>
                </a:solidFill>
              </a:rPr>
              <a:t>alimentaria</a:t>
            </a:r>
            <a:endParaRPr lang="fr-BE" sz="1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es-AR" sz="1600" dirty="0" smtClean="0"/>
              <a:t>De manera comun</a:t>
            </a:r>
          </a:p>
          <a:p>
            <a:pPr>
              <a:buNone/>
            </a:pPr>
            <a:r>
              <a:rPr lang="es-AR" sz="1600" dirty="0" smtClean="0"/>
              <a:t>- Política : gobernanza democrática, adhesión a un club…</a:t>
            </a:r>
            <a:endParaRPr lang="fr-FR" sz="1600" dirty="0" smtClean="0"/>
          </a:p>
          <a:p>
            <a:pPr lvl="0">
              <a:buNone/>
            </a:pPr>
            <a:r>
              <a:rPr lang="fr-FR" sz="1600" dirty="0" smtClean="0"/>
              <a:t>- </a:t>
            </a:r>
            <a:r>
              <a:rPr lang="fr-FR" sz="1600" dirty="0" err="1" smtClean="0"/>
              <a:t>Funcional</a:t>
            </a:r>
            <a:r>
              <a:rPr lang="fr-FR" sz="1600" dirty="0" smtClean="0"/>
              <a:t> : </a:t>
            </a:r>
            <a:r>
              <a:rPr lang="fr-FR" sz="1600" dirty="0" err="1" smtClean="0"/>
              <a:t>dispositivos</a:t>
            </a:r>
            <a:r>
              <a:rPr lang="fr-FR" sz="1600" dirty="0" smtClean="0"/>
              <a:t> </a:t>
            </a:r>
            <a:r>
              <a:rPr lang="fr-FR" sz="1600" dirty="0" err="1" smtClean="0"/>
              <a:t>variados</a:t>
            </a:r>
            <a:r>
              <a:rPr lang="fr-FR" sz="1600" dirty="0" smtClean="0"/>
              <a:t> de venta en </a:t>
            </a:r>
            <a:r>
              <a:rPr lang="fr-FR" sz="1600" dirty="0" err="1" smtClean="0"/>
              <a:t>circuitos</a:t>
            </a:r>
            <a:r>
              <a:rPr lang="fr-FR" sz="1600" dirty="0" smtClean="0"/>
              <a:t> </a:t>
            </a:r>
            <a:r>
              <a:rPr lang="fr-FR" sz="1600" dirty="0" err="1" smtClean="0"/>
              <a:t>cortos</a:t>
            </a:r>
            <a:r>
              <a:rPr lang="fr-FR" sz="1600" dirty="0" smtClean="0"/>
              <a:t> (venta en </a:t>
            </a:r>
            <a:r>
              <a:rPr lang="fr-FR" sz="1600" dirty="0" err="1" smtClean="0"/>
              <a:t>linea</a:t>
            </a:r>
            <a:r>
              <a:rPr lang="fr-FR" sz="1600" dirty="0" smtClean="0"/>
              <a:t>, </a:t>
            </a:r>
            <a:r>
              <a:rPr lang="fr-FR" sz="1600" dirty="0" err="1" smtClean="0"/>
              <a:t>tiendas</a:t>
            </a:r>
            <a:r>
              <a:rPr lang="fr-FR" sz="1600" dirty="0" smtClean="0"/>
              <a:t>..)</a:t>
            </a:r>
          </a:p>
          <a:p>
            <a:pPr lvl="0">
              <a:buNone/>
            </a:pPr>
            <a:r>
              <a:rPr lang="fr-FR" sz="1600" dirty="0" smtClean="0"/>
              <a:t>- </a:t>
            </a:r>
            <a:r>
              <a:rPr lang="fr-FR" sz="1600" dirty="0" err="1" smtClean="0"/>
              <a:t>Relacional</a:t>
            </a:r>
            <a:r>
              <a:rPr lang="fr-FR" sz="1600" dirty="0" smtClean="0"/>
              <a:t> y </a:t>
            </a:r>
            <a:r>
              <a:rPr lang="fr-FR" sz="1600" dirty="0" err="1" smtClean="0"/>
              <a:t>Económica</a:t>
            </a:r>
            <a:r>
              <a:rPr lang="fr-FR" sz="1600" dirty="0" smtClean="0"/>
              <a:t> : </a:t>
            </a:r>
            <a:r>
              <a:rPr lang="fr-FR" sz="1600" dirty="0" err="1" smtClean="0"/>
              <a:t>puesta</a:t>
            </a:r>
            <a:r>
              <a:rPr lang="fr-FR" sz="1600" dirty="0" smtClean="0"/>
              <a:t> en </a:t>
            </a:r>
            <a:r>
              <a:rPr lang="fr-FR" sz="1600" dirty="0" err="1" smtClean="0"/>
              <a:t>valor</a:t>
            </a:r>
            <a:r>
              <a:rPr lang="fr-FR" sz="1600" dirty="0" smtClean="0"/>
              <a:t> (</a:t>
            </a:r>
            <a:r>
              <a:rPr lang="fr-FR" sz="1600" dirty="0" err="1" smtClean="0"/>
              <a:t>precio</a:t>
            </a:r>
            <a:r>
              <a:rPr lang="fr-FR" sz="1600" dirty="0" smtClean="0"/>
              <a:t>, </a:t>
            </a:r>
            <a:r>
              <a:rPr lang="fr-FR" sz="1600" dirty="0" err="1" smtClean="0"/>
              <a:t>identidad</a:t>
            </a:r>
            <a:r>
              <a:rPr lang="fr-FR" sz="1600" dirty="0" smtClean="0"/>
              <a:t>) de la causa </a:t>
            </a:r>
            <a:r>
              <a:rPr lang="fr-FR" sz="1600" dirty="0" err="1" smtClean="0"/>
              <a:t>campesina</a:t>
            </a:r>
            <a:r>
              <a:rPr lang="fr-FR" sz="1600" dirty="0" smtClean="0"/>
              <a:t> </a:t>
            </a:r>
          </a:p>
          <a:p>
            <a:pPr marL="0" indent="0">
              <a:buNone/>
            </a:pPr>
            <a:endParaRPr lang="fr-BE" sz="16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>De manera diferente en los planos </a:t>
            </a:r>
            <a:r>
              <a:rPr lang="fr-BE" sz="1600" dirty="0" smtClean="0">
                <a:solidFill>
                  <a:srgbClr val="7DB928"/>
                </a:solidFill>
              </a:rPr>
              <a:t>geograficos</a:t>
            </a:r>
            <a:r>
              <a:rPr lang="fr-BE" sz="1600" dirty="0" smtClean="0">
                <a:solidFill>
                  <a:srgbClr val="000000"/>
                </a:solidFill>
              </a:rPr>
              <a:t> y </a:t>
            </a:r>
            <a:r>
              <a:rPr lang="fr-BE" sz="1600" dirty="0" smtClean="0">
                <a:solidFill>
                  <a:srgbClr val="7DB928"/>
                </a:solidFill>
              </a:rPr>
              <a:t>medioambientales</a:t>
            </a:r>
            <a:r>
              <a:rPr lang="fr-BE" sz="1600" dirty="0" smtClean="0">
                <a:solidFill>
                  <a:srgbClr val="000000"/>
                </a:solidFill>
              </a:rPr>
              <a:t> : </a:t>
            </a:r>
          </a:p>
          <a:p>
            <a:pPr marL="0" indent="0"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>- </a:t>
            </a:r>
            <a:r>
              <a:rPr lang="fr-FR" sz="1600" dirty="0" err="1" smtClean="0"/>
              <a:t>red</a:t>
            </a:r>
            <a:r>
              <a:rPr lang="fr-FR" sz="1600" dirty="0" smtClean="0"/>
              <a:t> </a:t>
            </a:r>
            <a:r>
              <a:rPr lang="fr-FR" sz="1600" dirty="0" err="1" smtClean="0"/>
              <a:t>comercial</a:t>
            </a:r>
            <a:r>
              <a:rPr lang="fr-FR" sz="1600" dirty="0" smtClean="0"/>
              <a:t> sobre un </a:t>
            </a:r>
            <a:r>
              <a:rPr lang="fr-FR" sz="1600" dirty="0" err="1" smtClean="0"/>
              <a:t>eje</a:t>
            </a:r>
            <a:r>
              <a:rPr lang="fr-FR" sz="1600" dirty="0" smtClean="0"/>
              <a:t> </a:t>
            </a:r>
            <a:r>
              <a:rPr lang="fr-FR" sz="1600" dirty="0" err="1" smtClean="0"/>
              <a:t>Gembloux-Bruselas</a:t>
            </a:r>
            <a:r>
              <a:rPr lang="fr-FR" sz="1600" dirty="0" smtClean="0"/>
              <a:t>  	  - </a:t>
            </a:r>
            <a:r>
              <a:rPr lang="fr-FR" sz="1600" dirty="0" err="1" smtClean="0"/>
              <a:t>anclaje</a:t>
            </a:r>
            <a:r>
              <a:rPr lang="fr-FR" sz="1600" dirty="0" smtClean="0"/>
              <a:t> local y malla territorial </a:t>
            </a:r>
            <a:r>
              <a:rPr lang="fr-FR" sz="1600" dirty="0" err="1" smtClean="0"/>
              <a:t>alrededor</a:t>
            </a:r>
            <a:r>
              <a:rPr lang="fr-FR" sz="1600" dirty="0" smtClean="0"/>
              <a:t> de Namur</a:t>
            </a:r>
          </a:p>
          <a:p>
            <a:pPr marL="0" indent="0"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>- calidad de los productos 					  			- calidad con el aspeto local y </a:t>
            </a:r>
          </a:p>
          <a:p>
            <a:pPr marL="0" indent="0">
              <a:buNone/>
            </a:pPr>
            <a:r>
              <a:rPr lang="fr-BE" sz="1600" dirty="0" smtClean="0">
                <a:solidFill>
                  <a:srgbClr val="000000"/>
                </a:solidFill>
              </a:rPr>
              <a:t>con la agricultura ecologica								campesino ; </a:t>
            </a:r>
            <a:r>
              <a:rPr lang="fr-FR" sz="1600" dirty="0" err="1" smtClean="0"/>
              <a:t>eficiencia</a:t>
            </a:r>
            <a:r>
              <a:rPr lang="fr-FR" sz="1600" dirty="0" smtClean="0"/>
              <a:t> </a:t>
            </a:r>
            <a:r>
              <a:rPr lang="fr-FR" sz="1600" dirty="0" err="1" smtClean="0"/>
              <a:t>logística</a:t>
            </a:r>
            <a:r>
              <a:rPr lang="fr-BE" sz="1600" dirty="0" smtClean="0">
                <a:solidFill>
                  <a:srgbClr val="000000"/>
                </a:solidFill>
              </a:rPr>
              <a:t/>
            </a:r>
            <a:br>
              <a:rPr lang="fr-BE" sz="1600" dirty="0" smtClean="0">
                <a:solidFill>
                  <a:srgbClr val="000000"/>
                </a:solidFill>
              </a:rPr>
            </a:br>
            <a:endParaRPr lang="fr-BE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BE" sz="1600" dirty="0">
              <a:solidFill>
                <a:srgbClr val="00000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mas que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Justicia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637903" y="191107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7878201" y="2577837"/>
            <a:ext cx="1149386" cy="763564"/>
          </a:xfrm>
          <a:prstGeom prst="rect">
            <a:avLst/>
          </a:prstGeom>
        </p:spPr>
      </p:pic>
      <p:pic>
        <p:nvPicPr>
          <p:cNvPr id="10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2930374" y="4331538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rcRect t="22379" b="22379"/>
          <a:stretch>
            <a:fillRect/>
          </a:stretch>
        </p:blipFill>
        <p:spPr>
          <a:xfrm>
            <a:off x="4709583" y="4283696"/>
            <a:ext cx="1149386" cy="634948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4060011" y="4438400"/>
            <a:ext cx="1066313" cy="4"/>
          </a:xfrm>
          <a:prstGeom prst="line">
            <a:avLst/>
          </a:prstGeom>
          <a:ln w="25400">
            <a:solidFill>
              <a:srgbClr val="7DB928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4" y="1000906"/>
            <a:ext cx="8267599" cy="4240945"/>
          </a:xfrm>
        </p:spPr>
        <p:txBody>
          <a:bodyPr>
            <a:normAutofit fontScale="92500" lnSpcReduction="10000"/>
          </a:bodyPr>
          <a:lstStyle/>
          <a:p>
            <a:r>
              <a:rPr lang="fr-BE" sz="2200" dirty="0" smtClean="0">
                <a:solidFill>
                  <a:srgbClr val="595959"/>
                </a:solidFill>
              </a:rPr>
              <a:t>E</a:t>
            </a:r>
            <a:r>
              <a:rPr lang="es-AR" sz="2200" dirty="0" smtClean="0">
                <a:solidFill>
                  <a:srgbClr val="595959"/>
                </a:solidFill>
              </a:rPr>
              <a:t>strategias “similares” de soberanía alimentaria</a:t>
            </a:r>
          </a:p>
          <a:p>
            <a:pPr marL="0" indent="0">
              <a:buNone/>
            </a:pPr>
            <a:endParaRPr lang="fr-BE" sz="12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es-AR" sz="1700" dirty="0" smtClean="0"/>
              <a:t>- Centradas de </a:t>
            </a:r>
            <a:r>
              <a:rPr lang="es-AR" sz="1700" i="1" dirty="0" smtClean="0">
                <a:solidFill>
                  <a:srgbClr val="7DB928"/>
                </a:solidFill>
              </a:rPr>
              <a:t>conocimientos informativos </a:t>
            </a:r>
            <a:r>
              <a:rPr lang="es-AR" sz="1700" dirty="0" smtClean="0"/>
              <a:t>mas que </a:t>
            </a:r>
            <a:r>
              <a:rPr lang="es-AR" sz="1700" i="1" dirty="0" smtClean="0"/>
              <a:t>competencias de acciones </a:t>
            </a:r>
            <a:r>
              <a:rPr lang="es-AR" sz="1700" dirty="0" smtClean="0"/>
              <a:t>; </a:t>
            </a:r>
            <a:endParaRPr lang="fr-FR" sz="1700" dirty="0" smtClean="0"/>
          </a:p>
          <a:p>
            <a:pPr>
              <a:buNone/>
            </a:pPr>
            <a:r>
              <a:rPr lang="es-AR" sz="1700" dirty="0" smtClean="0"/>
              <a:t>- Inscritas en una lógica de </a:t>
            </a:r>
            <a:r>
              <a:rPr lang="es-AR" sz="1700" i="1" dirty="0" smtClean="0">
                <a:solidFill>
                  <a:srgbClr val="7DB928"/>
                </a:solidFill>
              </a:rPr>
              <a:t>justicia espacial (re)distributiva </a:t>
            </a:r>
            <a:r>
              <a:rPr lang="es-AR" sz="1700" dirty="0" smtClean="0"/>
              <a:t>de recursos alimentarios</a:t>
            </a:r>
          </a:p>
          <a:p>
            <a:pPr>
              <a:buNone/>
            </a:pPr>
            <a:r>
              <a:rPr lang="es-AR" sz="1700" dirty="0" smtClean="0"/>
              <a:t>locales y de calidad mas que de </a:t>
            </a:r>
            <a:r>
              <a:rPr lang="es-AR" sz="1700" i="1" dirty="0" smtClean="0"/>
              <a:t>justicia social inclusiva</a:t>
            </a:r>
            <a:endParaRPr lang="fr-FR" sz="1700" i="1" dirty="0" smtClean="0"/>
          </a:p>
          <a:p>
            <a:pPr>
              <a:buNone/>
            </a:pPr>
            <a:endParaRPr lang="fr-BE" sz="17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</a:t>
            </a:r>
            <a:r>
              <a:rPr lang="fr-BE" sz="1900" dirty="0" smtClean="0">
                <a:solidFill>
                  <a:srgbClr val="7DB928"/>
                </a:solidFill>
              </a:rPr>
              <a:t>Democracia alimentaria : SI…</a:t>
            </a:r>
          </a:p>
          <a:p>
            <a:pPr>
              <a:buNone/>
            </a:pPr>
            <a:r>
              <a:rPr lang="es-AR" sz="17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700" i="1" dirty="0" smtClean="0">
                <a:solidFill>
                  <a:schemeClr val="bg1">
                    <a:lumMod val="65000"/>
                  </a:schemeClr>
                </a:solidFill>
              </a:rPr>
              <a:t>Capacidad colectiva de participar en el proceso de transformación de los sistemas alimentarios </a:t>
            </a:r>
          </a:p>
          <a:p>
            <a:pPr>
              <a:buNone/>
            </a:pPr>
            <a:r>
              <a:rPr lang="es-AR" sz="1700" i="1" dirty="0" smtClean="0">
                <a:solidFill>
                  <a:schemeClr val="bg1">
                    <a:lumMod val="65000"/>
                  </a:schemeClr>
                </a:solidFill>
              </a:rPr>
              <a:t>actuales, ejerciendo plenamente derechos de ciudadanía política alimentaria</a:t>
            </a:r>
            <a:r>
              <a:rPr lang="es-AR" sz="1700" dirty="0" smtClean="0">
                <a:solidFill>
                  <a:schemeClr val="bg1">
                    <a:lumMod val="65000"/>
                  </a:schemeClr>
                </a:solidFill>
              </a:rPr>
              <a:t>” </a:t>
            </a:r>
          </a:p>
          <a:p>
            <a:pPr>
              <a:buNone/>
            </a:pPr>
            <a:r>
              <a:rPr lang="es-AR" sz="1400" dirty="0" smtClean="0"/>
              <a:t>(vease Renting et al., 2012 ; Paturel y Carimentrand, 2018)</a:t>
            </a:r>
          </a:p>
          <a:p>
            <a:pPr marL="0" indent="0">
              <a:buNone/>
            </a:pPr>
            <a:endParaRPr lang="fr-FR" sz="1730" dirty="0" smtClean="0"/>
          </a:p>
          <a:p>
            <a:pPr marL="0" indent="0">
              <a:buNone/>
            </a:pPr>
            <a:r>
              <a:rPr lang="fr-FR" sz="1600" dirty="0" smtClean="0"/>
              <a:t>	</a:t>
            </a:r>
            <a:r>
              <a:rPr lang="fr-BE" sz="1900" dirty="0">
                <a:solidFill>
                  <a:srgbClr val="7DB928"/>
                </a:solidFill>
              </a:rPr>
              <a:t>Justicia agri-alimentaria: NO…</a:t>
            </a:r>
            <a:br>
              <a:rPr lang="fr-BE" sz="1900" dirty="0">
                <a:solidFill>
                  <a:srgbClr val="7DB928"/>
                </a:solidFill>
              </a:rPr>
            </a:br>
            <a:r>
              <a:rPr lang="es-AR" sz="1700" dirty="0" smtClean="0">
                <a:solidFill>
                  <a:schemeClr val="bg1">
                    <a:lumMod val="65000"/>
                  </a:schemeClr>
                </a:solidFill>
              </a:rPr>
              <a:t>“</a:t>
            </a:r>
            <a:r>
              <a:rPr lang="es-AR" sz="1700" i="1" dirty="0" smtClean="0">
                <a:solidFill>
                  <a:schemeClr val="bg1">
                    <a:lumMod val="65000"/>
                  </a:schemeClr>
                </a:solidFill>
              </a:rPr>
              <a:t>Sentido tridimensional de un seguro de alimentación de calidad ; de una mejora de sus formas  </a:t>
            </a:r>
          </a:p>
          <a:p>
            <a:pPr>
              <a:buNone/>
            </a:pPr>
            <a:r>
              <a:rPr lang="es-AR" sz="1700" i="1" dirty="0" smtClean="0">
                <a:solidFill>
                  <a:schemeClr val="bg1">
                    <a:lumMod val="65000"/>
                  </a:schemeClr>
                </a:solidFill>
              </a:rPr>
              <a:t>de acceso ; y el compromiso de luchar contra las raíces estructurales de las desigualdades”</a:t>
            </a:r>
          </a:p>
          <a:p>
            <a:pPr>
              <a:buNone/>
            </a:pPr>
            <a:r>
              <a:rPr lang="es-AR" sz="1400" dirty="0" smtClean="0"/>
              <a:t>(vease Cadieux y Slocum, 2015 ; Hochedez y Le Gall, 2016) </a:t>
            </a:r>
            <a:endParaRPr lang="fr-FR" sz="16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Soberania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mas que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Justicia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agri-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alimentaria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" descr="https://www.entraide.be/IMG/arton2697.jpg?1537963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507"/>
          <a:stretch/>
        </p:blipFill>
        <p:spPr bwMode="auto">
          <a:xfrm>
            <a:off x="7553239" y="1000906"/>
            <a:ext cx="1474348" cy="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rcRect t="18649" b="14919"/>
          <a:stretch>
            <a:fillRect/>
          </a:stretch>
        </p:blipFill>
        <p:spPr>
          <a:xfrm>
            <a:off x="7793537" y="1699566"/>
            <a:ext cx="1149386" cy="7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3932" y="3221864"/>
            <a:ext cx="5466671" cy="1935128"/>
          </a:xfrm>
        </p:spPr>
        <p:txBody>
          <a:bodyPr>
            <a:noAutofit/>
          </a:bodyPr>
          <a:lstStyle/>
          <a:p>
            <a:pPr algn="ctr"/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atencion</a:t>
            </a:r>
            <a:r>
              <a:rPr lang="mr-IN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</a:t>
            </a:r>
            <a:r>
              <a:rPr 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</a:t>
            </a:r>
            <a:endParaRPr lang="fr-FR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081286" y="1690897"/>
            <a:ext cx="2115879" cy="627001"/>
          </a:xfrm>
        </p:spPr>
        <p:txBody>
          <a:bodyPr/>
          <a:lstStyle/>
          <a:p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b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19" name="Espace réservé du texte 2"/>
          <p:cNvSpPr txBox="1">
            <a:spLocks/>
          </p:cNvSpPr>
          <p:nvPr/>
        </p:nvSpPr>
        <p:spPr>
          <a:xfrm>
            <a:off x="0" y="35234"/>
            <a:ext cx="4518837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GT3 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comercialización 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internacional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Ciudad de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6620320" y="0"/>
            <a:ext cx="2523680" cy="1163216"/>
            <a:chOff x="6620320" y="0"/>
            <a:chExt cx="2523680" cy="1163216"/>
          </a:xfrm>
        </p:grpSpPr>
        <p:sp>
          <p:nvSpPr>
            <p:cNvPr id="16" name="Rectangle 15"/>
            <p:cNvSpPr/>
            <p:nvPr/>
          </p:nvSpPr>
          <p:spPr>
            <a:xfrm>
              <a:off x="6620320" y="163347"/>
              <a:ext cx="2270035" cy="99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6855796" y="0"/>
              <a:ext cx="2288204" cy="773472"/>
              <a:chOff x="6855796" y="0"/>
              <a:chExt cx="2288204" cy="773472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5796" y="300735"/>
                <a:ext cx="2200044" cy="472737"/>
              </a:xfrm>
              <a:prstGeom prst="rect">
                <a:avLst/>
              </a:prstGeom>
            </p:spPr>
          </p:pic>
          <p:pic>
            <p:nvPicPr>
              <p:cNvPr id="11" name="Image 10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90"/>
              <a:stretch>
                <a:fillRect/>
              </a:stretch>
            </p:blipFill>
            <p:spPr>
              <a:xfrm>
                <a:off x="8240656" y="0"/>
                <a:ext cx="903344" cy="470163"/>
              </a:xfrm>
              <a:prstGeom prst="rect">
                <a:avLst/>
              </a:prstGeom>
            </p:spPr>
          </p:pic>
        </p:grpSp>
      </p:grpSp>
      <p:sp>
        <p:nvSpPr>
          <p:cNvPr id="14" name="Espace réservé du texte 2"/>
          <p:cNvSpPr txBox="1">
            <a:spLocks/>
          </p:cNvSpPr>
          <p:nvPr/>
        </p:nvSpPr>
        <p:spPr>
          <a:xfrm>
            <a:off x="7669619" y="2423103"/>
            <a:ext cx="1559442" cy="347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j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ulien.noel@uliege.be</a:t>
            </a:r>
            <a:endParaRPr lang="fr-FR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8697431" cy="4142594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La </a:t>
            </a:r>
            <a:r>
              <a:rPr lang="fr-BE" sz="2000" dirty="0" err="1" smtClean="0">
                <a:solidFill>
                  <a:srgbClr val="595959"/>
                </a:solidFill>
              </a:rPr>
              <a:t>soberania</a:t>
            </a:r>
            <a:r>
              <a:rPr lang="fr-BE" sz="2000" dirty="0" smtClean="0">
                <a:solidFill>
                  <a:srgbClr val="595959"/>
                </a:solidFill>
              </a:rPr>
              <a:t> alimentaria, un concepto central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  <a:t>« </a:t>
            </a:r>
            <a:r>
              <a:rPr lang="fr-BE" sz="1800" i="1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  <a:t>El derecho de una población a mantener y desarrollar la capacidad de elección </a:t>
            </a:r>
            <a:br>
              <a:rPr lang="fr-BE" sz="1800" i="1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</a:br>
            <a:r>
              <a:rPr lang="fr-BE" sz="1800" i="1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  <a:t>de producción y consumo de una alimentación sana, local, de calidad, ecológica y culturalmente adecuada para su territorio, y de manera autónoma y accesible</a:t>
            </a:r>
            <a:r>
              <a:rPr lang="fr-FR" sz="1800" i="1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fr-BE" sz="1800" dirty="0" smtClean="0">
                <a:solidFill>
                  <a:srgbClr val="9BBB59"/>
                </a:solidFill>
                <a:latin typeface="Calibri" charset="0"/>
                <a:ea typeface="Calibri" charset="0"/>
                <a:cs typeface="Times New Roman" charset="0"/>
              </a:rPr>
              <a:t>»</a:t>
            </a:r>
          </a:p>
          <a:p>
            <a:pPr marL="0" indent="0">
              <a:buNone/>
            </a:pPr>
            <a:endParaRPr lang="fr-BE" sz="1400" dirty="0" smtClean="0">
              <a:solidFill>
                <a:srgbClr val="7DB928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teorico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soberania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alimentaria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8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8697431" cy="3729843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La </a:t>
            </a:r>
            <a:r>
              <a:rPr lang="fr-BE" sz="2000" dirty="0" err="1" smtClean="0">
                <a:solidFill>
                  <a:srgbClr val="595959"/>
                </a:solidFill>
              </a:rPr>
              <a:t>soberania</a:t>
            </a:r>
            <a:r>
              <a:rPr lang="fr-BE" sz="2000" dirty="0" smtClean="0">
                <a:solidFill>
                  <a:srgbClr val="595959"/>
                </a:solidFill>
              </a:rPr>
              <a:t> alimentaria, un concepto central</a:t>
            </a:r>
            <a:endParaRPr lang="fr-BE" sz="2162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Las 6 </a:t>
            </a:r>
            <a:r>
              <a:rPr lang="fr-BE" sz="1800" dirty="0" smtClean="0">
                <a:solidFill>
                  <a:schemeClr val="accent3"/>
                </a:solidFill>
              </a:rPr>
              <a:t>prioridades </a:t>
            </a:r>
            <a:r>
              <a:rPr lang="fr-BE" sz="1800" dirty="0" smtClean="0">
                <a:solidFill>
                  <a:srgbClr val="7DB928"/>
                </a:solidFill>
              </a:rPr>
              <a:t>de la soberania alimentaria 	</a:t>
            </a:r>
            <a:r>
              <a:rPr lang="fr-BE" sz="1200" i="1" dirty="0" smtClean="0">
                <a:solidFill>
                  <a:srgbClr val="7DB928"/>
                </a:solidFill>
              </a:rPr>
              <a:t>(</a:t>
            </a:r>
            <a:r>
              <a:rPr lang="fr-BE" sz="1200" i="1" dirty="0" err="1" smtClean="0">
                <a:solidFill>
                  <a:srgbClr val="7DB928"/>
                </a:solidFill>
              </a:rPr>
              <a:t>vease</a:t>
            </a:r>
            <a:r>
              <a:rPr lang="fr-BE" sz="1200" i="1" dirty="0" smtClean="0">
                <a:solidFill>
                  <a:srgbClr val="7DB928"/>
                </a:solidFill>
              </a:rPr>
              <a:t> la </a:t>
            </a:r>
            <a:r>
              <a:rPr lang="fr-BE" sz="1200" i="1" dirty="0" smtClean="0">
                <a:solidFill>
                  <a:srgbClr val="7DB928"/>
                </a:solidFill>
              </a:rPr>
              <a:t>Via </a:t>
            </a:r>
            <a:r>
              <a:rPr lang="fr-BE" sz="1200" i="1" dirty="0" smtClean="0">
                <a:solidFill>
                  <a:srgbClr val="7DB928"/>
                </a:solidFill>
              </a:rPr>
              <a:t>Campesina)</a:t>
            </a:r>
          </a:p>
          <a:p>
            <a:pPr marL="0" indent="0">
              <a:buNone/>
            </a:pPr>
            <a:endParaRPr lang="fr-BE" sz="800" dirty="0" smtClean="0">
              <a:solidFill>
                <a:srgbClr val="7DB928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-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inclusión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de las poblaciones al centro de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políticas-derechos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a una alimentación de calidad para todos ;</a:t>
            </a:r>
          </a:p>
          <a:p>
            <a:pPr marL="0" indent="0">
              <a:buNone/>
            </a:pPr>
            <a:r>
              <a:rPr lang="fr-BE" sz="5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</a:p>
          <a:p>
            <a:pPr marL="0" lvl="0" indent="0">
              <a:buNone/>
              <a:defRPr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-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valorización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(</a:t>
            </a:r>
            <a:r>
              <a:rPr lang="fr-BE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identidaria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, económica, social...) de los productores de alimentos y de los trabajadores de la tierra y del mar ; </a:t>
            </a:r>
            <a:endParaRPr lang="fr-BE" sz="5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lvl="0" indent="0">
              <a:buNone/>
              <a:defRPr/>
            </a:pPr>
            <a:endParaRPr lang="fr-BE" sz="5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lvl="0" indent="0">
              <a:buNone/>
              <a:defRPr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- establecimiento de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sistemas locales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de producción entre productores y consumidores ; </a:t>
            </a:r>
          </a:p>
          <a:p>
            <a:pPr marL="0" lvl="0" indent="0">
              <a:buNone/>
              <a:defRPr/>
            </a:pPr>
            <a:endParaRPr lang="fr-BE" sz="5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lvl="0" indent="0">
              <a:buNone/>
              <a:defRPr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- refuerzo del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control local 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en términos de gestión de los territorios y de los recursos ; </a:t>
            </a:r>
          </a:p>
          <a:p>
            <a:pPr marL="0" lvl="0" indent="0">
              <a:buNone/>
              <a:defRPr/>
            </a:pPr>
            <a:endParaRPr lang="fr-BE" sz="5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lvl="0" indent="0">
              <a:buNone/>
              <a:defRPr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- </a:t>
            </a:r>
            <a:r>
              <a:rPr lang="fr-BE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construcción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de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conocimientos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y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experiencias locales 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de productores y de sus </a:t>
            </a:r>
            <a:r>
              <a:rPr lang="fr-BE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organizaciones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; </a:t>
            </a:r>
          </a:p>
          <a:p>
            <a:pPr marL="0" lvl="0" indent="0">
              <a:buNone/>
              <a:defRPr/>
            </a:pPr>
            <a:endParaRPr lang="fr-BE" sz="500" dirty="0" smtClean="0">
              <a:solidFill>
                <a:srgbClr val="00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0" lvl="0" indent="0">
              <a:buNone/>
              <a:defRPr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- trabajo con la </a:t>
            </a:r>
            <a:r>
              <a:rPr lang="fr-BE" sz="1600" dirty="0" smtClean="0">
                <a:latin typeface="Calibri" charset="0"/>
                <a:ea typeface="Calibri" charset="0"/>
                <a:cs typeface="Times New Roman" charset="0"/>
              </a:rPr>
              <a:t>naturaleza 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en las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prácticas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de cultivos y producción </a:t>
            </a:r>
            <a:r>
              <a:rPr lang="fr-BE" sz="1600" dirty="0" smtClean="0">
                <a:solidFill>
                  <a:srgbClr val="7DB928"/>
                </a:solidFill>
                <a:latin typeface="Calibri" charset="0"/>
                <a:ea typeface="Calibri" charset="0"/>
                <a:cs typeface="Times New Roman" charset="0"/>
              </a:rPr>
              <a:t>agroecológicas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diversos ;</a:t>
            </a:r>
            <a:endParaRPr lang="fr-FR" sz="1600" dirty="0" smtClean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teorico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soberania</a:t>
            </a:r>
            <a:r>
              <a:rPr lang="fr-FR" sz="3600" dirty="0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alimentaria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8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75814"/>
            <a:ext cx="8606265" cy="3966602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Una traducción </a:t>
            </a:r>
            <a:r>
              <a:rPr lang="fr-BE" sz="2000" dirty="0">
                <a:solidFill>
                  <a:srgbClr val="595959"/>
                </a:solidFill>
              </a:rPr>
              <a:t>operativa </a:t>
            </a:r>
            <a:r>
              <a:rPr lang="fr-BE" sz="2000" dirty="0" smtClean="0">
                <a:solidFill>
                  <a:srgbClr val="595959"/>
                </a:solidFill>
              </a:rPr>
              <a:t>: los circuitos (cortos) alimentarios de proximidad</a:t>
            </a:r>
            <a:endParaRPr lang="fr-BE" sz="20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081" dirty="0" smtClean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Una evolucion semantica : de « cortos » a « proximidad »</a:t>
            </a:r>
          </a:p>
          <a:p>
            <a:pPr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dirty="0" smtClean="0"/>
              <a:t>- Circuitos alimentarios cortos = modalidades de abastecimiento local con poco de operadores </a:t>
            </a:r>
          </a:p>
          <a:p>
            <a:pPr>
              <a:buNone/>
            </a:pPr>
            <a:r>
              <a:rPr lang="fr-BE" sz="1600" dirty="0" smtClean="0"/>
              <a:t>económicos y con relaciones geográficas y sociales fuertas entre productores y consumidores</a:t>
            </a:r>
            <a:endParaRPr lang="fr-FR" sz="1600" dirty="0" smtClean="0"/>
          </a:p>
          <a:p>
            <a:pPr>
              <a:buNone/>
            </a:pPr>
            <a:endParaRPr lang="fr-FR" sz="1000" dirty="0" smtClean="0"/>
          </a:p>
          <a:p>
            <a:pPr>
              <a:buNone/>
            </a:pPr>
            <a:endParaRPr lang="fr-BE" sz="21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595959"/>
              </a:solidFill>
            </a:endParaRPr>
          </a:p>
          <a:p>
            <a:endParaRPr lang="fr-FR" sz="1800" dirty="0" smtClean="0"/>
          </a:p>
          <a:p>
            <a:pPr marL="0" indent="0">
              <a:buNone/>
            </a:pPr>
            <a:endParaRPr lang="fr-FR" sz="7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teorico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circuitos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proximidad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75814"/>
            <a:ext cx="8606265" cy="3966602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Una traducción </a:t>
            </a:r>
            <a:r>
              <a:rPr lang="fr-BE" sz="2000" dirty="0">
                <a:solidFill>
                  <a:srgbClr val="595959"/>
                </a:solidFill>
              </a:rPr>
              <a:t>operativa </a:t>
            </a:r>
            <a:r>
              <a:rPr lang="fr-BE" sz="2000" dirty="0" smtClean="0">
                <a:solidFill>
                  <a:srgbClr val="595959"/>
                </a:solidFill>
              </a:rPr>
              <a:t>: los circuitos (cortos) alimentarios de proximidad</a:t>
            </a:r>
            <a:endParaRPr lang="fr-BE" sz="20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081" dirty="0" smtClean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	Una evolucion semantica : de « cortos » a « proximidad »</a:t>
            </a:r>
          </a:p>
          <a:p>
            <a:pPr>
              <a:buNone/>
            </a:pPr>
            <a:endParaRPr lang="fr-BE" sz="1000" dirty="0" smtClean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dirty="0" smtClean="0"/>
              <a:t>- Circuitos alimentarios cortos = modalidades de abastecimiento local con poco de operadores </a:t>
            </a:r>
          </a:p>
          <a:p>
            <a:pPr>
              <a:buNone/>
            </a:pPr>
            <a:r>
              <a:rPr lang="fr-BE" sz="1600" dirty="0" smtClean="0"/>
              <a:t>económicos y con relaciones geográficas y sociales fuertas entre productores y consumidores</a:t>
            </a:r>
            <a:endParaRPr lang="fr-FR" sz="1600" dirty="0" smtClean="0"/>
          </a:p>
          <a:p>
            <a:pPr>
              <a:buNone/>
            </a:pPr>
            <a:endParaRPr lang="fr-FR" sz="1000" dirty="0" smtClean="0"/>
          </a:p>
          <a:p>
            <a:pPr>
              <a:buNone/>
            </a:pPr>
            <a:r>
              <a:rPr lang="fr-BE" sz="1600" dirty="0" smtClean="0"/>
              <a:t>		- </a:t>
            </a:r>
            <a:r>
              <a:rPr lang="fr-BE" sz="1600" dirty="0" smtClean="0">
                <a:solidFill>
                  <a:srgbClr val="7DB928"/>
                </a:solidFill>
              </a:rPr>
              <a:t>Cambio de escala</a:t>
            </a:r>
            <a:r>
              <a:rPr lang="fr-BE" sz="1600" dirty="0" smtClean="0"/>
              <a:t> : dimensión mas territoriale (« cadenas de proximidad », desde la producción </a:t>
            </a:r>
          </a:p>
          <a:p>
            <a:pPr>
              <a:buNone/>
            </a:pPr>
            <a:r>
              <a:rPr lang="fr-BE" sz="1600" dirty="0" smtClean="0"/>
              <a:t>		hasta la comercialización)</a:t>
            </a:r>
            <a:endParaRPr lang="fr-FR" sz="1600" dirty="0" smtClean="0"/>
          </a:p>
          <a:p>
            <a:pPr>
              <a:buNone/>
            </a:pPr>
            <a:r>
              <a:rPr lang="fr-BE" sz="1600" dirty="0" smtClean="0"/>
              <a:t>		- </a:t>
            </a:r>
            <a:r>
              <a:rPr lang="fr-BE" sz="1600" dirty="0" smtClean="0">
                <a:solidFill>
                  <a:srgbClr val="7DB928"/>
                </a:solidFill>
              </a:rPr>
              <a:t>Reconfiguración de actores </a:t>
            </a:r>
            <a:r>
              <a:rPr lang="fr-BE" sz="1600" dirty="0" smtClean="0"/>
              <a:t>implicados (organizaciones profesionales agrícolas, ciudadanos y</a:t>
            </a:r>
          </a:p>
          <a:p>
            <a:pPr>
              <a:buNone/>
            </a:pPr>
            <a:r>
              <a:rPr lang="fr-BE" sz="1600" dirty="0" smtClean="0"/>
              <a:t>		colectividades territoriales)</a:t>
            </a:r>
            <a:endParaRPr lang="fr-FR" sz="1600" dirty="0" smtClean="0"/>
          </a:p>
          <a:p>
            <a:pPr>
              <a:buNone/>
            </a:pPr>
            <a:endParaRPr lang="fr-FR" sz="1000" dirty="0" smtClean="0"/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595959"/>
              </a:solidFill>
            </a:endParaRPr>
          </a:p>
          <a:p>
            <a:endParaRPr lang="fr-FR" sz="1800" dirty="0" smtClean="0"/>
          </a:p>
          <a:p>
            <a:pPr marL="0" indent="0">
              <a:buNone/>
            </a:pPr>
            <a:endParaRPr lang="fr-FR" sz="7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teorico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circuitos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proximidad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 rot="20652980">
            <a:off x="18805" y="3073675"/>
            <a:ext cx="91602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1300" dirty="0" err="1">
                <a:solidFill>
                  <a:prstClr val="black"/>
                </a:solidFill>
              </a:rPr>
              <a:t>e</a:t>
            </a:r>
            <a:r>
              <a:rPr lang="fr-BE" sz="1300" dirty="0" err="1" smtClean="0">
                <a:solidFill>
                  <a:prstClr val="black"/>
                </a:solidFill>
              </a:rPr>
              <a:t>volucion</a:t>
            </a:r>
            <a:r>
              <a:rPr lang="fr-BE" sz="13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fr-BE" sz="1300" dirty="0" err="1" smtClean="0">
                <a:solidFill>
                  <a:prstClr val="black"/>
                </a:solidFill>
              </a:rPr>
              <a:t>semantica</a:t>
            </a:r>
            <a:r>
              <a:rPr lang="fr-BE" sz="13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fr-BE" sz="1300" dirty="0"/>
              <a:t>p</a:t>
            </a:r>
            <a:r>
              <a:rPr lang="fr-FR" sz="1300" dirty="0" err="1" smtClean="0"/>
              <a:t>ractica</a:t>
            </a:r>
            <a:r>
              <a:rPr lang="fr-FR" sz="1300" dirty="0" smtClean="0"/>
              <a:t> y </a:t>
            </a:r>
          </a:p>
          <a:p>
            <a:pPr algn="ctr"/>
            <a:r>
              <a:rPr lang="fr-FR" sz="1300" dirty="0" err="1" smtClean="0"/>
              <a:t>cientifica</a:t>
            </a:r>
            <a:endParaRPr lang="fr-FR" sz="1300" dirty="0" smtClean="0"/>
          </a:p>
          <a:p>
            <a:pPr algn="ctr"/>
            <a:endParaRPr lang="fr-BE" sz="13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5231"/>
            <a:ext cx="8446185" cy="3299852"/>
          </a:xfrm>
        </p:spPr>
        <p:txBody>
          <a:bodyPr>
            <a:normAutofit/>
          </a:bodyPr>
          <a:lstStyle/>
          <a:p>
            <a:r>
              <a:rPr lang="fr-BE" sz="2000" dirty="0" smtClean="0">
                <a:solidFill>
                  <a:srgbClr val="595959"/>
                </a:solidFill>
              </a:rPr>
              <a:t>Una traducción </a:t>
            </a:r>
            <a:r>
              <a:rPr lang="fr-BE" sz="2000" dirty="0">
                <a:solidFill>
                  <a:srgbClr val="595959"/>
                </a:solidFill>
              </a:rPr>
              <a:t>operativa </a:t>
            </a:r>
            <a:r>
              <a:rPr lang="fr-BE" sz="2000" dirty="0" smtClean="0">
                <a:solidFill>
                  <a:srgbClr val="595959"/>
                </a:solidFill>
              </a:rPr>
              <a:t>: los circuitos (cortos) alimentarios de proximidad</a:t>
            </a:r>
            <a:endParaRPr lang="fr-BE" sz="20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081" dirty="0" smtClean="0">
              <a:solidFill>
                <a:srgbClr val="595959"/>
              </a:solidFill>
            </a:endParaRPr>
          </a:p>
          <a:p>
            <a:pPr>
              <a:buNone/>
            </a:pPr>
            <a:endParaRPr lang="fr-BE" sz="1081" dirty="0" smtClean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Las 6 dimensiones -</a:t>
            </a: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modalidades de la</a:t>
            </a: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proximidad que se</a:t>
            </a: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interconectan en los</a:t>
            </a:r>
          </a:p>
          <a:p>
            <a:pPr>
              <a:buNone/>
            </a:pPr>
            <a:r>
              <a:rPr lang="fr-BE" sz="1800" dirty="0" smtClean="0">
                <a:solidFill>
                  <a:srgbClr val="7DB928"/>
                </a:solidFill>
              </a:rPr>
              <a:t>circuitos alimentarios</a:t>
            </a:r>
            <a:endParaRPr lang="fr-BE" sz="2100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 smtClean="0">
              <a:solidFill>
                <a:srgbClr val="595959"/>
              </a:solidFill>
            </a:endParaRPr>
          </a:p>
          <a:p>
            <a:endParaRPr lang="fr-FR" sz="1800" dirty="0" smtClean="0"/>
          </a:p>
          <a:p>
            <a:pPr marL="0" indent="0">
              <a:buNone/>
            </a:pPr>
            <a:endParaRPr lang="fr-FR" sz="700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El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marco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teorico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circuitos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proximidad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1695"/>
              </p:ext>
            </p:extLst>
          </p:nvPr>
        </p:nvGraphicFramePr>
        <p:xfrm>
          <a:off x="2679458" y="1764178"/>
          <a:ext cx="6326372" cy="3133306"/>
        </p:xfrm>
        <a:graphic>
          <a:graphicData uri="http://schemas.openxmlformats.org/drawingml/2006/table">
            <a:tbl>
              <a:tblPr/>
              <a:tblGrid>
                <a:gridCol w="1452852"/>
                <a:gridCol w="1556109"/>
                <a:gridCol w="1558836"/>
                <a:gridCol w="1758575"/>
              </a:tblGrid>
              <a:tr h="1914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espacial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5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Escala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geográfica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del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circuito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entre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producción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y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consumo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basado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en un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acortamiento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la distancia y un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apego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al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origen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relacional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/>
                      </a:r>
                      <a:b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Medios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reforzar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las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condiciones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del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comercio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: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confianza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intercambio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valores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y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reglas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conocimiento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...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funcional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/>
                      </a:r>
                      <a:b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Medio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encauzar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y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adaptar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el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producto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(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proceso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transformación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de la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producción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al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consumo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)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política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5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/>
                      </a:r>
                      <a:br>
                        <a:rPr lang="fr-BE" sz="5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Conjunto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modalidades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coordinación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la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asociación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: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grado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implicación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los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actores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;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relaciones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poder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;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gestión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conflictos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86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económica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/>
                      </a:r>
                      <a:b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b="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Reub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icación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los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flujos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económicos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.</a:t>
                      </a:r>
                      <a:b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Mejor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reparto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del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valor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añadido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precios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remuneradores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compromisos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recíprocos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etc.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r>
                        <a:rPr lang="fr-BE" sz="12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b="1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medioambiental</a:t>
                      </a:r>
                      <a:endParaRPr lang="fr-BE" sz="12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/>
                      </a:r>
                      <a:br>
                        <a:rPr lang="fr-BE" sz="5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</a:b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Conjunto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las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acondicionadas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en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términos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de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biodiversidad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paisajes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;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prácticas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agroecológicas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(AB);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eficiencia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fr-BE" sz="12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energética</a:t>
                      </a: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etc.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fr-FR" sz="13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9671" marR="796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178" y="4570065"/>
            <a:ext cx="2422990" cy="535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BE" sz="9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Fuentes: </a:t>
            </a:r>
            <a:r>
              <a:rPr lang="fr-BE" sz="9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Praly</a:t>
            </a:r>
            <a:r>
              <a:rPr lang="fr-BE" sz="9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fr-BE" sz="900" i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et al, </a:t>
            </a:r>
            <a:r>
              <a:rPr lang="fr-BE" sz="9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2014; </a:t>
            </a:r>
            <a:r>
              <a:rPr lang="fr-BE" sz="9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Prigent-Simonin</a:t>
            </a:r>
            <a:r>
              <a:rPr lang="fr-BE" sz="9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&amp; Hérault-Fournier, 2012; Talbot, 2010; Avilés &amp; Roque, 2005</a:t>
            </a:r>
            <a:endParaRPr lang="fr-FR" sz="9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29072" y="1531816"/>
            <a:ext cx="7808996" cy="2214675"/>
          </a:xfrm>
        </p:spPr>
        <p:txBody>
          <a:bodyPr>
            <a:noAutofit/>
          </a:bodyPr>
          <a:lstStyle/>
          <a:p>
            <a:pPr algn="r"/>
            <a:r>
              <a:rPr lang="fr-FR" sz="4500" dirty="0" smtClean="0"/>
              <a:t>II. El </a:t>
            </a:r>
            <a:r>
              <a:rPr lang="fr-FR" sz="4500" dirty="0" err="1" smtClean="0"/>
              <a:t>enfoque</a:t>
            </a:r>
            <a:r>
              <a:rPr lang="fr-FR" sz="4500" dirty="0" smtClean="0"/>
              <a:t> </a:t>
            </a:r>
            <a:r>
              <a:rPr lang="fr-FR" sz="4500" dirty="0" err="1" smtClean="0"/>
              <a:t>metodologico</a:t>
            </a:r>
            <a:r>
              <a:rPr lang="fr-FR" sz="4500" dirty="0" smtClean="0"/>
              <a:t> :</a:t>
            </a:r>
            <a:br>
              <a:rPr lang="fr-FR" sz="4500" dirty="0" smtClean="0"/>
            </a:br>
            <a:r>
              <a:rPr lang="fr-FR" sz="4500" dirty="0" smtClean="0"/>
              <a:t>2 </a:t>
            </a:r>
            <a:r>
              <a:rPr lang="fr-FR" sz="4500" dirty="0" err="1" smtClean="0"/>
              <a:t>cooperativas</a:t>
            </a:r>
            <a:r>
              <a:rPr lang="fr-FR" sz="4500" dirty="0" smtClean="0"/>
              <a:t> </a:t>
            </a:r>
            <a:r>
              <a:rPr lang="fr-FR" sz="4500" dirty="0" err="1" smtClean="0"/>
              <a:t>ciudadanas</a:t>
            </a:r>
            <a:r>
              <a:rPr lang="fr-FR" sz="4500" dirty="0" smtClean="0"/>
              <a:t> </a:t>
            </a:r>
            <a:br>
              <a:rPr lang="fr-FR" sz="4500" dirty="0" smtClean="0"/>
            </a:br>
            <a:r>
              <a:rPr lang="fr-FR" sz="4500" dirty="0" smtClean="0"/>
              <a:t>en </a:t>
            </a:r>
            <a:r>
              <a:rPr lang="fr-FR" sz="4500" dirty="0" err="1" smtClean="0"/>
              <a:t>circuitos</a:t>
            </a:r>
            <a:r>
              <a:rPr lang="fr-FR" sz="4500" dirty="0" smtClean="0"/>
              <a:t> </a:t>
            </a:r>
            <a:r>
              <a:rPr lang="fr-FR" sz="4500" dirty="0" err="1" smtClean="0"/>
              <a:t>cortos</a:t>
            </a:r>
            <a:r>
              <a:rPr lang="fr-FR" sz="4500" dirty="0" smtClean="0"/>
              <a:t> </a:t>
            </a:r>
            <a:br>
              <a:rPr lang="fr-FR" sz="4500" dirty="0" smtClean="0"/>
            </a:br>
            <a:r>
              <a:rPr lang="fr-FR" sz="4500" dirty="0" smtClean="0"/>
              <a:t>de </a:t>
            </a:r>
            <a:r>
              <a:rPr lang="fr-FR" sz="4500" dirty="0" err="1" smtClean="0"/>
              <a:t>proximidad</a:t>
            </a:r>
            <a:endParaRPr lang="fr-FR" sz="4500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4848446"/>
            <a:ext cx="2530549" cy="295053"/>
          </a:xfrm>
        </p:spPr>
        <p:txBody>
          <a:bodyPr/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Noel, F.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Dogot, K. Maréchal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1" y="3335"/>
            <a:ext cx="4221126" cy="31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Distribución</a:t>
            </a:r>
            <a:r>
              <a:rPr lang="es-A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comercialización y acceso a alimentos de </a:t>
            </a:r>
            <a:r>
              <a:rPr lang="es-A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calidad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Congreso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Jysala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Mexico, 30 de </a:t>
            </a:r>
            <a:r>
              <a:rPr kumimoji="0" lang="fr-FR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octubre</a:t>
            </a:r>
            <a:r>
              <a:rPr kumimoji="0" lang="fr-F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7817</TotalTime>
  <Words>852</Words>
  <Application>Microsoft Macintosh PowerPoint</Application>
  <PresentationFormat>Présentation à l'écran (16:9)</PresentationFormat>
  <Paragraphs>427</Paragraphs>
  <Slides>35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Calibri</vt:lpstr>
      <vt:lpstr>Lucida Grande</vt:lpstr>
      <vt:lpstr>Mangal</vt:lpstr>
      <vt:lpstr>Times New Roman</vt:lpstr>
      <vt:lpstr>Arial</vt:lpstr>
      <vt:lpstr>Thème Office</vt:lpstr>
      <vt:lpstr>Circuitos cortos  alimentarios de proximidad  y soberania territorial ciudadana    El caso de las cooperativas Agricovert y Paysans-Artisans en Valonia (Belgica) </vt:lpstr>
      <vt:lpstr>I. El marco teorico :  circuitos cortos de proximidad  y soberania alimentaria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El enfoque metodologico : 2 cooperativas ciudadanas  en circuitos cortos  de proximidad</vt:lpstr>
      <vt:lpstr>Présentation PowerPoint</vt:lpstr>
      <vt:lpstr>Présentation PowerPoint</vt:lpstr>
      <vt:lpstr>Présentation PowerPoint</vt:lpstr>
      <vt:lpstr>III. Las estrategias de soberanía alimentaria de Agricovert  y de Paysans-Artisans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Para concluir… Soberania alimentaria ? o Justicia alimentaria ? </vt:lpstr>
      <vt:lpstr>Présentation PowerPoint</vt:lpstr>
      <vt:lpstr>Présentation PowerPoint</vt:lpstr>
      <vt:lpstr>Présentation PowerPoint</vt:lpstr>
      <vt:lpstr>Muchas gracias por su atencion…  Algunas preguntas 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Utilisateur de Microsoft Office</cp:lastModifiedBy>
  <cp:revision>354</cp:revision>
  <cp:lastPrinted>2019-06-18T08:23:19Z</cp:lastPrinted>
  <dcterms:created xsi:type="dcterms:W3CDTF">2019-10-23T14:55:43Z</dcterms:created>
  <dcterms:modified xsi:type="dcterms:W3CDTF">2019-10-30T01:23:38Z</dcterms:modified>
</cp:coreProperties>
</file>