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handoutMasters/handoutMaster1.xml" ContentType="application/vnd.openxmlformats-officedocument.presentationml.handoutMaster+xml"/>
  <Override PartName="/ppt/slideLayouts/slideLayout15.xml" ContentType="application/vnd.openxmlformats-officedocument.presentationml.slideLayout+xml"/>
  <Override PartName="/ppt/slides/slide27.xml" ContentType="application/vnd.openxmlformats-officedocument.presentationml.slide+xml"/>
  <Default Extension="vml" ContentType="application/vnd.openxmlformats-officedocument.vmlDrawing"/>
  <Override PartName="/ppt/notesSlides/notesSlide29.xml" ContentType="application/vnd.openxmlformats-officedocument.presentationml.notesSlide+xml"/>
  <Override PartName="/ppt/slides/slide20.xml" ContentType="application/vnd.openxmlformats-officedocument.presentationml.slide+xml"/>
  <Default Extension="emf" ContentType="image/x-emf"/>
  <Override PartName="/ppt/slides/slide4.xml" ContentType="application/vnd.openxmlformats-officedocument.presentationml.slide+xml"/>
  <Override PartName="/ppt/theme/themeOverride1.xml" ContentType="application/vnd.openxmlformats-officedocument.themeOverr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notesSlides/notesSlide22.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2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4"/>
  </p:notesMasterIdLst>
  <p:handoutMasterIdLst>
    <p:handoutMasterId r:id="rId35"/>
  </p:handoutMasterIdLst>
  <p:sldIdLst>
    <p:sldId id="257" r:id="rId2"/>
    <p:sldId id="345" r:id="rId3"/>
    <p:sldId id="525" r:id="rId4"/>
    <p:sldId id="414" r:id="rId5"/>
    <p:sldId id="416" r:id="rId6"/>
    <p:sldId id="526" r:id="rId7"/>
    <p:sldId id="532" r:id="rId8"/>
    <p:sldId id="495" r:id="rId9"/>
    <p:sldId id="496" r:id="rId10"/>
    <p:sldId id="562" r:id="rId11"/>
    <p:sldId id="497" r:id="rId12"/>
    <p:sldId id="554" r:id="rId13"/>
    <p:sldId id="494" r:id="rId14"/>
    <p:sldId id="534" r:id="rId15"/>
    <p:sldId id="535" r:id="rId16"/>
    <p:sldId id="536" r:id="rId17"/>
    <p:sldId id="571" r:id="rId18"/>
    <p:sldId id="537" r:id="rId19"/>
    <p:sldId id="572" r:id="rId20"/>
    <p:sldId id="538" r:id="rId21"/>
    <p:sldId id="558" r:id="rId22"/>
    <p:sldId id="539" r:id="rId23"/>
    <p:sldId id="559" r:id="rId24"/>
    <p:sldId id="540" r:id="rId25"/>
    <p:sldId id="544" r:id="rId26"/>
    <p:sldId id="541" r:id="rId27"/>
    <p:sldId id="505" r:id="rId28"/>
    <p:sldId id="574" r:id="rId29"/>
    <p:sldId id="575" r:id="rId30"/>
    <p:sldId id="576" r:id="rId31"/>
    <p:sldId id="524" r:id="rId32"/>
    <p:sldId id="573" r:id="rId33"/>
  </p:sldIdLst>
  <p:sldSz cx="9144000" cy="5143500" type="screen16x9"/>
  <p:notesSz cx="6797675"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259">
          <p15:clr>
            <a:srgbClr val="A4A3A4"/>
          </p15:clr>
        </p15:guide>
        <p15:guide id="2" orient="horz" pos="1620">
          <p15:clr>
            <a:srgbClr val="A4A3A4"/>
          </p15:clr>
        </p15:guide>
        <p15:guide id="3" pos="285">
          <p15:clr>
            <a:srgbClr val="A4A3A4"/>
          </p15:clr>
        </p15:guide>
        <p15:guide id="4" pos="5484">
          <p15:clr>
            <a:srgbClr val="A4A3A4"/>
          </p15:clr>
        </p15:guide>
      </p15:sldGuideLst>
    </p:ext>
    <p:ext uri="{2D200454-40CA-4A62-9FC3-DE9A4176ACB9}">
      <p15:notes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showAnimation="0" useTimings="0">
    <p:present/>
    <p:sldAll/>
    <p:penClr>
      <a:schemeClr val="tx1"/>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00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clrMru>
    <a:srgbClr val="B9CD76"/>
    <a:srgbClr val="7DB928"/>
    <a:srgbClr val="8C8B82"/>
    <a:srgbClr val="C6C0B4"/>
    <a:srgbClr val="E8E2DE"/>
    <a:srgbClr val="5FA4B0"/>
    <a:srgbClr val="00707F"/>
    <a:srgbClr val="E6E6E6"/>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3020" autoAdjust="0"/>
    <p:restoredTop sz="95201" autoAdjust="0"/>
  </p:normalViewPr>
  <p:slideViewPr>
    <p:cSldViewPr snapToGrid="0" snapToObjects="1">
      <p:cViewPr varScale="1">
        <p:scale>
          <a:sx n="173" d="100"/>
          <a:sy n="173" d="100"/>
        </p:scale>
        <p:origin x="-768" y="-112"/>
      </p:cViewPr>
      <p:guideLst>
        <p:guide orient="horz" pos="259"/>
        <p:guide orient="horz" pos="1620"/>
        <p:guide pos="285"/>
        <p:guide pos="5484"/>
      </p:guideLst>
    </p:cSldViewPr>
  </p:slideViewPr>
  <p:notesTextViewPr>
    <p:cViewPr>
      <p:scale>
        <a:sx n="100" d="100"/>
        <a:sy n="100" d="100"/>
      </p:scale>
      <p:origin x="0" y="0"/>
    </p:cViewPr>
  </p:notesTextViewPr>
  <p:notesViewPr>
    <p:cSldViewPr snapToGrid="0" snapToObjects="1">
      <p:cViewPr varScale="1">
        <p:scale>
          <a:sx n="103" d="100"/>
          <a:sy n="103" d="100"/>
        </p:scale>
        <p:origin x="-3832" y="-120"/>
      </p:cViewPr>
      <p:guideLst>
        <p:guide orient="horz" pos="2880"/>
        <p:guide orient="horz" pos="3127"/>
        <p:guide pos="2160"/>
        <p:guide pos="2141"/>
      </p:guideLst>
    </p:cSldViewPr>
  </p:notes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7FDC205-3828-43F1-ADBC-2EC1A65ABC1C}" type="datetimeFigureOut">
              <a:rPr lang="fr-BE" smtClean="0"/>
              <a:pPr/>
              <a:t>3/12/19</a:t>
            </a:fld>
            <a:endParaRPr lang="fr-BE"/>
          </a:p>
        </p:txBody>
      </p:sp>
      <p:sp>
        <p:nvSpPr>
          <p:cNvPr id="4" name="Espace réservé du pied de page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122AE0B8-5000-4917-85E3-5CC45868568C}" type="slidenum">
              <a:rPr lang="fr-BE" smtClean="0"/>
              <a:pPr/>
              <a:t>‹#›</a:t>
            </a:fld>
            <a:endParaRPr lang="fr-B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88444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803F5FB-08FB-B347-AB98-4ADD350AA490}" type="datetimeFigureOut">
              <a:rPr lang="fr-FR" smtClean="0"/>
              <a:pPr/>
              <a:t>3/12/19</a:t>
            </a:fld>
            <a:endParaRPr lang="fr-FR"/>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ACB8460-0177-FC47-BD0D-1CFCF980119B}" type="slidenum">
              <a:rPr lang="fr-FR" smtClean="0"/>
              <a:pPr/>
              <a:t>‹#›</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06246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69314001"/>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10</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11</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12</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13</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286039"/>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14</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15</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16</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17</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18</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19</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286039"/>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20</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21</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22</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23</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24</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25</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26</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27</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286039"/>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28</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29</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3</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37879799"/>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30</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91613186"/>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31</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36089846"/>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32</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69314001"/>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4</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5</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6</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8441743"/>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7</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286039"/>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8</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9</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re avec photo">
    <p:spTree>
      <p:nvGrpSpPr>
        <p:cNvPr id="1" name=""/>
        <p:cNvGrpSpPr/>
        <p:nvPr/>
      </p:nvGrpSpPr>
      <p:grpSpPr>
        <a:xfrm>
          <a:off x="0" y="0"/>
          <a:ext cx="0" cy="0"/>
          <a:chOff x="0" y="0"/>
          <a:chExt cx="0" cy="0"/>
        </a:xfrm>
      </p:grpSpPr>
      <p:pic>
        <p:nvPicPr>
          <p:cNvPr id="2" name="Image 1" descr="fond-gembloux-16x9.jp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8475051" cy="5143500"/>
          </a:xfrm>
          <a:prstGeom prst="rect">
            <a:avLst/>
          </a:prstGeom>
        </p:spPr>
      </p:pic>
      <p:sp>
        <p:nvSpPr>
          <p:cNvPr id="17" name="Triangle rectangle 16"/>
          <p:cNvSpPr/>
          <p:nvPr userDrawn="1"/>
        </p:nvSpPr>
        <p:spPr>
          <a:xfrm rot="10800000" flipV="1">
            <a:off x="771865" y="931852"/>
            <a:ext cx="8372134" cy="4211649"/>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Triangle rectangle 17"/>
          <p:cNvSpPr/>
          <p:nvPr userDrawn="1"/>
        </p:nvSpPr>
        <p:spPr>
          <a:xfrm>
            <a:off x="1" y="2810694"/>
            <a:ext cx="4632534" cy="2332806"/>
          </a:xfrm>
          <a:prstGeom prst="rtTriangle">
            <a:avLst/>
          </a:prstGeom>
          <a:solidFill>
            <a:srgbClr val="7DB928">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Triangle rectangle 18"/>
          <p:cNvSpPr>
            <a:spLocks noChangeAspect="1"/>
          </p:cNvSpPr>
          <p:nvPr userDrawn="1"/>
        </p:nvSpPr>
        <p:spPr>
          <a:xfrm rot="10800000">
            <a:off x="4122130" y="1"/>
            <a:ext cx="5021870" cy="2520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Titre 10"/>
          <p:cNvSpPr>
            <a:spLocks noGrp="1"/>
          </p:cNvSpPr>
          <p:nvPr userDrawn="1">
            <p:ph type="title"/>
          </p:nvPr>
        </p:nvSpPr>
        <p:spPr>
          <a:xfrm>
            <a:off x="3656775" y="3607361"/>
            <a:ext cx="5152370" cy="521302"/>
          </a:xfrm>
        </p:spPr>
        <p:txBody>
          <a:bodyPr>
            <a:normAutofit/>
          </a:bodyPr>
          <a:lstStyle>
            <a:lvl1pPr algn="r">
              <a:defRPr sz="3200" b="1">
                <a:solidFill>
                  <a:srgbClr val="7DB928"/>
                </a:solidFill>
              </a:defRPr>
            </a:lvl1pPr>
          </a:lstStyle>
          <a:p>
            <a:r>
              <a:rPr lang="fr-FR" dirty="0"/>
              <a:t>Cliquez et modifiez le titre</a:t>
            </a:r>
          </a:p>
        </p:txBody>
      </p:sp>
      <p:sp>
        <p:nvSpPr>
          <p:cNvPr id="22" name="Espace réservé du texte 6"/>
          <p:cNvSpPr>
            <a:spLocks noGrp="1"/>
          </p:cNvSpPr>
          <p:nvPr userDrawn="1">
            <p:ph type="body" sz="quarter" idx="10" hasCustomPrompt="1"/>
          </p:nvPr>
        </p:nvSpPr>
        <p:spPr>
          <a:xfrm>
            <a:off x="3656775" y="4176675"/>
            <a:ext cx="5152370" cy="585698"/>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9" name="Image 8" descr="uLIEGE_Gembloux_AgroBioTech_Logo_RVB_pos@2x.png"/>
          <p:cNvPicPr>
            <a:picLocks noChangeAspect="1"/>
          </p:cNvPicPr>
          <p:nvPr userDrawn="1"/>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685777" y="236478"/>
            <a:ext cx="2195140" cy="91306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8117884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Sous-section">
    <p:spTree>
      <p:nvGrpSpPr>
        <p:cNvPr id="1" name=""/>
        <p:cNvGrpSpPr/>
        <p:nvPr/>
      </p:nvGrpSpPr>
      <p:grpSpPr>
        <a:xfrm>
          <a:off x="0" y="0"/>
          <a:ext cx="0" cy="0"/>
          <a:chOff x="0" y="0"/>
          <a:chExt cx="0" cy="0"/>
        </a:xfrm>
      </p:grpSpPr>
      <p:grpSp>
        <p:nvGrpSpPr>
          <p:cNvPr id="2" name="Grouper 1"/>
          <p:cNvGrpSpPr/>
          <p:nvPr userDrawn="1"/>
        </p:nvGrpSpPr>
        <p:grpSpPr>
          <a:xfrm>
            <a:off x="0" y="0"/>
            <a:ext cx="7099373" cy="5143500"/>
            <a:chOff x="0" y="0"/>
            <a:chExt cx="7099373" cy="5143500"/>
          </a:xfrm>
        </p:grpSpPr>
        <p:sp>
          <p:nvSpPr>
            <p:cNvPr id="14" name="Triangle rectangle 13"/>
            <p:cNvSpPr/>
            <p:nvPr userDrawn="1"/>
          </p:nvSpPr>
          <p:spPr>
            <a:xfrm flipV="1">
              <a:off x="1" y="0"/>
              <a:ext cx="4757430" cy="2395700"/>
            </a:xfrm>
            <a:prstGeom prst="rtTriangle">
              <a:avLst/>
            </a:prstGeom>
            <a:solidFill>
              <a:srgbClr val="7DB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Triangle rectangle 12"/>
            <p:cNvSpPr/>
            <p:nvPr userDrawn="1"/>
          </p:nvSpPr>
          <p:spPr>
            <a:xfrm>
              <a:off x="0" y="1568468"/>
              <a:ext cx="7099373" cy="3575032"/>
            </a:xfrm>
            <a:prstGeom prst="rtTriangle">
              <a:avLst/>
            </a:prstGeom>
            <a:solidFill>
              <a:srgbClr val="E6E6E6">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 name="Espace réservé de la date 2"/>
          <p:cNvSpPr>
            <a:spLocks noGrp="1"/>
          </p:cNvSpPr>
          <p:nvPr>
            <p:ph type="dt" sz="half" idx="10"/>
          </p:nvPr>
        </p:nvSpPr>
        <p:spPr/>
        <p:txBody>
          <a:bodyPr/>
          <a:lstStyle/>
          <a:p>
            <a:fld id="{E84C0596-2690-A647-BF28-8313842AC749}" type="datetimeFigureOut">
              <a:rPr lang="fr-FR" smtClean="0"/>
              <a:pPr/>
              <a:t>3/12/19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9CFB3C-5329-804D-A21F-9A0246BF7AB4}" type="slidenum">
              <a:rPr lang="fr-FR" smtClean="0"/>
              <a:pPr/>
              <a:t>‹#›</a:t>
            </a:fld>
            <a:endParaRPr lang="fr-FR"/>
          </a:p>
        </p:txBody>
      </p:sp>
      <p:sp>
        <p:nvSpPr>
          <p:cNvPr id="10" name="Titre 1"/>
          <p:cNvSpPr>
            <a:spLocks noGrp="1"/>
          </p:cNvSpPr>
          <p:nvPr>
            <p:ph type="title"/>
          </p:nvPr>
        </p:nvSpPr>
        <p:spPr>
          <a:xfrm>
            <a:off x="457200" y="3285075"/>
            <a:ext cx="5622328" cy="567349"/>
          </a:xfrm>
        </p:spPr>
        <p:txBody>
          <a:bodyPr>
            <a:normAutofit/>
          </a:bodyPr>
          <a:lstStyle>
            <a:lvl1pPr algn="l">
              <a:defRPr sz="3200" b="1">
                <a:solidFill>
                  <a:srgbClr val="7DB928"/>
                </a:solidFill>
              </a:defRPr>
            </a:lvl1pPr>
          </a:lstStyle>
          <a:p>
            <a:r>
              <a:rPr lang="fr-FR" dirty="0"/>
              <a:t>Cliquez et modifiez le titre</a:t>
            </a:r>
          </a:p>
        </p:txBody>
      </p:sp>
      <p:sp>
        <p:nvSpPr>
          <p:cNvPr id="11" name="Espace réservé du texte 6"/>
          <p:cNvSpPr>
            <a:spLocks noGrp="1"/>
          </p:cNvSpPr>
          <p:nvPr>
            <p:ph type="body" sz="quarter" idx="13" hasCustomPrompt="1"/>
          </p:nvPr>
        </p:nvSpPr>
        <p:spPr>
          <a:xfrm>
            <a:off x="457200" y="3931026"/>
            <a:ext cx="5622328" cy="486486"/>
          </a:xfrm>
        </p:spPr>
        <p:txBody>
          <a:bodyPr>
            <a:noAutofit/>
          </a:bodyPr>
          <a:lstStyle>
            <a:lvl1pPr marL="0" indent="0" algn="l">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2" name="Image 11" descr="uLIEGE_Gembloux_AgroBioTech_Logo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401329" y="79902"/>
            <a:ext cx="1420417" cy="59081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49982290"/>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ntenu">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pPr/>
              <a:t>3/12/19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pPr/>
              <a:t>‹#›</a:t>
            </a:fld>
            <a:endParaRPr lang="fr-FR"/>
          </a:p>
        </p:txBody>
      </p:sp>
      <p:sp>
        <p:nvSpPr>
          <p:cNvPr id="6" name="Espace réservé du contenu 2"/>
          <p:cNvSpPr>
            <a:spLocks noGrp="1"/>
          </p:cNvSpPr>
          <p:nvPr>
            <p:ph idx="1" hasCustomPrompt="1"/>
          </p:nvPr>
        </p:nvSpPr>
        <p:spPr>
          <a:xfrm>
            <a:off x="457200" y="1275227"/>
            <a:ext cx="8229600" cy="34281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1"/>
          <p:cNvSpPr>
            <a:spLocks noGrp="1"/>
          </p:cNvSpPr>
          <p:nvPr>
            <p:ph type="title"/>
          </p:nvPr>
        </p:nvSpPr>
        <p:spPr>
          <a:xfrm>
            <a:off x="457199" y="640675"/>
            <a:ext cx="7639171" cy="567349"/>
          </a:xfrm>
        </p:spPr>
        <p:txBody>
          <a:bodyPr>
            <a:normAutofit/>
          </a:bodyPr>
          <a:lstStyle>
            <a:lvl1pPr algn="l">
              <a:defRPr sz="3200" b="0">
                <a:solidFill>
                  <a:srgbClr val="7DB928"/>
                </a:solidFill>
              </a:defRPr>
            </a:lvl1pPr>
          </a:lstStyle>
          <a:p>
            <a:r>
              <a:rPr lang="fr-FR" dirty="0"/>
              <a:t>Cliquez et modifiez le titre</a:t>
            </a:r>
          </a:p>
        </p:txBody>
      </p:sp>
      <p:pic>
        <p:nvPicPr>
          <p:cNvPr id="10" name="Image 9" descr="uLIEGE_Gembloux_AgroBioTech_U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325855" y="73305"/>
            <a:ext cx="500714" cy="540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8739247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ntenu 2 colonnes">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pPr/>
              <a:t>3/12/19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pPr/>
              <a:t>‹#›</a:t>
            </a:fld>
            <a:endParaRPr lang="fr-FR"/>
          </a:p>
        </p:txBody>
      </p:sp>
      <p:sp>
        <p:nvSpPr>
          <p:cNvPr id="6" name="Espace réservé du contenu 2"/>
          <p:cNvSpPr>
            <a:spLocks noGrp="1"/>
          </p:cNvSpPr>
          <p:nvPr>
            <p:ph idx="1" hasCustomPrompt="1"/>
          </p:nvPr>
        </p:nvSpPr>
        <p:spPr>
          <a:xfrm>
            <a:off x="457201" y="1278175"/>
            <a:ext cx="3935666"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contenu 2"/>
          <p:cNvSpPr>
            <a:spLocks noGrp="1"/>
          </p:cNvSpPr>
          <p:nvPr>
            <p:ph idx="13" hasCustomPrompt="1"/>
          </p:nvPr>
        </p:nvSpPr>
        <p:spPr>
          <a:xfrm>
            <a:off x="4725976" y="1278175"/>
            <a:ext cx="3963426"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Titre 1"/>
          <p:cNvSpPr>
            <a:spLocks noGrp="1"/>
          </p:cNvSpPr>
          <p:nvPr>
            <p:ph type="title"/>
          </p:nvPr>
        </p:nvSpPr>
        <p:spPr>
          <a:xfrm>
            <a:off x="457199" y="640675"/>
            <a:ext cx="7989521" cy="567349"/>
          </a:xfrm>
        </p:spPr>
        <p:txBody>
          <a:bodyPr>
            <a:normAutofit/>
          </a:bodyPr>
          <a:lstStyle>
            <a:lvl1pPr algn="l">
              <a:defRPr sz="3200" b="0">
                <a:solidFill>
                  <a:srgbClr val="7DB928"/>
                </a:solidFill>
              </a:defRPr>
            </a:lvl1pPr>
          </a:lstStyle>
          <a:p>
            <a:r>
              <a:rPr lang="fr-FR"/>
              <a:t>Cliquez et modifiez le titre</a:t>
            </a:r>
          </a:p>
        </p:txBody>
      </p:sp>
      <p:pic>
        <p:nvPicPr>
          <p:cNvPr id="12" name="Image 11" descr="uLIEGE_Gembloux_AgroBioTech_U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325855" y="73305"/>
            <a:ext cx="500714" cy="540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5013443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84C0596-2690-A647-BF28-8313842AC749}" type="datetimeFigureOut">
              <a:rPr lang="fr-FR" smtClean="0"/>
              <a:pPr/>
              <a:t>3/12/19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pPr/>
              <a:t>‹#›</a:t>
            </a:fld>
            <a:endParaRPr lang="fr-FR"/>
          </a:p>
        </p:txBody>
      </p:sp>
      <p:pic>
        <p:nvPicPr>
          <p:cNvPr id="8" name="Image 7" descr="uLIEGE_Gembloux_AgroBioTech_U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325855" y="73305"/>
            <a:ext cx="500714" cy="540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7758758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92288" y="459581"/>
            <a:ext cx="5486400" cy="33921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normAutofit/>
          </a:bodyPr>
          <a:lstStyle>
            <a:lvl1pPr marL="0" indent="0">
              <a:buNone/>
              <a:defRPr sz="1200">
                <a:solidFill>
                  <a:srgbClr val="8C8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p>
            <a:fld id="{E84C0596-2690-A647-BF28-8313842AC749}" type="datetimeFigureOut">
              <a:rPr lang="fr-FR" smtClean="0"/>
              <a:pPr/>
              <a:t>3/12/19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pPr/>
              <a:t>‹#›</a:t>
            </a:fld>
            <a:endParaRPr lang="fr-FR"/>
          </a:p>
        </p:txBody>
      </p:sp>
      <p:pic>
        <p:nvPicPr>
          <p:cNvPr id="8" name="Image 7" descr="uLIEGE_Gembloux_AgroBioTech_U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325855" y="73305"/>
            <a:ext cx="500714" cy="540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5764380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lôture_1">
    <p:spTree>
      <p:nvGrpSpPr>
        <p:cNvPr id="1" name=""/>
        <p:cNvGrpSpPr/>
        <p:nvPr/>
      </p:nvGrpSpPr>
      <p:grpSpPr>
        <a:xfrm>
          <a:off x="0" y="0"/>
          <a:ext cx="0" cy="0"/>
          <a:chOff x="0" y="0"/>
          <a:chExt cx="0" cy="0"/>
        </a:xfrm>
      </p:grpSpPr>
      <p:grpSp>
        <p:nvGrpSpPr>
          <p:cNvPr id="8" name="Grouper 7"/>
          <p:cNvGrpSpPr/>
          <p:nvPr userDrawn="1"/>
        </p:nvGrpSpPr>
        <p:grpSpPr>
          <a:xfrm>
            <a:off x="-705" y="2270824"/>
            <a:ext cx="9145410" cy="2872676"/>
            <a:chOff x="0" y="2271293"/>
            <a:chExt cx="9145410" cy="2872676"/>
          </a:xfrm>
        </p:grpSpPr>
        <p:sp>
          <p:nvSpPr>
            <p:cNvPr id="13"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7DB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Triangle isocèle 14"/>
            <p:cNvSpPr/>
            <p:nvPr userDrawn="1"/>
          </p:nvSpPr>
          <p:spPr>
            <a:xfrm>
              <a:off x="3434225" y="4568825"/>
              <a:ext cx="2276960" cy="574676"/>
            </a:xfrm>
            <a:prstGeom prst="triangle">
              <a:avLst>
                <a:gd name="adj" fmla="val 49701"/>
              </a:avLst>
            </a:prstGeom>
            <a:solidFill>
              <a:srgbClr val="7DB928">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7DB928"/>
                </a:solidFill>
              </a:defRPr>
            </a:lvl1pPr>
          </a:lstStyle>
          <a:p>
            <a:r>
              <a:rPr lang="fr-FR" dirty="0"/>
              <a:t>Merci de votre attention/</a:t>
            </a:r>
            <a:br>
              <a:rPr lang="fr-FR" dirty="0"/>
            </a:br>
            <a:r>
              <a:rPr lang="fr-FR" dirty="0"/>
              <a:t>Questions-suggestions/...</a:t>
            </a:r>
          </a:p>
        </p:txBody>
      </p:sp>
      <p:pic>
        <p:nvPicPr>
          <p:cNvPr id="16" name="Image 15" descr="uLIEGE_Gembloux_AgroBioTech_Logo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474430" y="236478"/>
            <a:ext cx="2195140" cy="91306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408969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lôture_2">
    <p:spTree>
      <p:nvGrpSpPr>
        <p:cNvPr id="1" name=""/>
        <p:cNvGrpSpPr/>
        <p:nvPr/>
      </p:nvGrpSpPr>
      <p:grpSpPr>
        <a:xfrm>
          <a:off x="0" y="0"/>
          <a:ext cx="0" cy="0"/>
          <a:chOff x="0" y="0"/>
          <a:chExt cx="0" cy="0"/>
        </a:xfrm>
      </p:grpSpPr>
      <p:grpSp>
        <p:nvGrpSpPr>
          <p:cNvPr id="2" name="Grouper 1"/>
          <p:cNvGrpSpPr/>
          <p:nvPr userDrawn="1"/>
        </p:nvGrpSpPr>
        <p:grpSpPr>
          <a:xfrm>
            <a:off x="0" y="2271293"/>
            <a:ext cx="9145410" cy="2872676"/>
            <a:chOff x="0" y="2271293"/>
            <a:chExt cx="9145410" cy="2872676"/>
          </a:xfrm>
        </p:grpSpPr>
        <p:sp>
          <p:nvSpPr>
            <p:cNvPr id="7"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7DB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Triangle isocèle 9"/>
            <p:cNvSpPr/>
            <p:nvPr userDrawn="1"/>
          </p:nvSpPr>
          <p:spPr>
            <a:xfrm>
              <a:off x="3434225" y="4568825"/>
              <a:ext cx="2276960" cy="574676"/>
            </a:xfrm>
            <a:prstGeom prst="triangle">
              <a:avLst>
                <a:gd name="adj" fmla="val 49701"/>
              </a:avLst>
            </a:prstGeom>
            <a:solidFill>
              <a:srgbClr val="7DB928">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7DB928"/>
                </a:solidFill>
              </a:defRPr>
            </a:lvl1pPr>
          </a:lstStyle>
          <a:p>
            <a:r>
              <a:rPr lang="fr-FR" dirty="0"/>
              <a:t>Merci de votre attention/</a:t>
            </a:r>
            <a:br>
              <a:rPr lang="fr-FR" dirty="0"/>
            </a:br>
            <a:r>
              <a:rPr lang="fr-FR" dirty="0"/>
              <a:t>Questions-suggestions/...</a:t>
            </a:r>
          </a:p>
        </p:txBody>
      </p:sp>
      <p:sp>
        <p:nvSpPr>
          <p:cNvPr id="4" name="Espace réservé du texte 3"/>
          <p:cNvSpPr>
            <a:spLocks noGrp="1"/>
          </p:cNvSpPr>
          <p:nvPr>
            <p:ph type="body" sz="quarter" idx="10" hasCustomPrompt="1"/>
          </p:nvPr>
        </p:nvSpPr>
        <p:spPr>
          <a:xfrm>
            <a:off x="6328198" y="3952223"/>
            <a:ext cx="2465236" cy="875838"/>
          </a:xfrm>
        </p:spPr>
        <p:txBody>
          <a:bodyPr>
            <a:noAutofit/>
          </a:bodyPr>
          <a:lstStyle>
            <a:lvl1pPr marL="0" indent="0" algn="r">
              <a:buNone/>
              <a:defRPr sz="1200">
                <a:solidFill>
                  <a:schemeClr val="tx1"/>
                </a:solidFill>
              </a:defRPr>
            </a:lvl1pPr>
            <a:lvl2pPr marL="457200" indent="0" algn="r">
              <a:buNone/>
              <a:defRPr sz="1400"/>
            </a:lvl2pPr>
            <a:lvl3pPr marL="914400" indent="0" algn="r">
              <a:buNone/>
              <a:defRPr sz="1400"/>
            </a:lvl3pPr>
            <a:lvl4pPr marL="1371600" indent="0" algn="r">
              <a:buNone/>
              <a:defRPr sz="1400"/>
            </a:lvl4pPr>
            <a:lvl5pPr marL="1828800" indent="0" algn="r">
              <a:buNone/>
              <a:defRPr sz="1400"/>
            </a:lvl5pPr>
          </a:lstStyle>
          <a:p>
            <a:pPr lvl="0"/>
            <a:r>
              <a:rPr lang="fr-FR" sz="1400" dirty="0">
                <a:solidFill>
                  <a:srgbClr val="7DB928"/>
                </a:solidFill>
              </a:rPr>
              <a:t>Contact</a:t>
            </a:r>
            <a:endParaRPr lang="fr-FR" dirty="0"/>
          </a:p>
          <a:p>
            <a:pPr lvl="0"/>
            <a:r>
              <a:rPr lang="fr-FR" dirty="0"/>
              <a:t>À compléter</a:t>
            </a:r>
          </a:p>
        </p:txBody>
      </p:sp>
      <p:pic>
        <p:nvPicPr>
          <p:cNvPr id="13" name="Image 12" descr="uLIEGE_Gembloux_AgroBioTech_Logo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474430" y="236478"/>
            <a:ext cx="2195140" cy="91306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923766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Logo">
    <p:spTree>
      <p:nvGrpSpPr>
        <p:cNvPr id="1" name=""/>
        <p:cNvGrpSpPr/>
        <p:nvPr/>
      </p:nvGrpSpPr>
      <p:grpSpPr>
        <a:xfrm>
          <a:off x="0" y="0"/>
          <a:ext cx="0" cy="0"/>
          <a:chOff x="0" y="0"/>
          <a:chExt cx="0" cy="0"/>
        </a:xfrm>
      </p:grpSpPr>
      <p:pic>
        <p:nvPicPr>
          <p:cNvPr id="4" name="Image 3" descr="uLIEGE_Gembloux_AgroBioTech_Logo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488724" y="1705219"/>
            <a:ext cx="4166552" cy="173306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9641321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re">
    <p:spTree>
      <p:nvGrpSpPr>
        <p:cNvPr id="1" name=""/>
        <p:cNvGrpSpPr/>
        <p:nvPr/>
      </p:nvGrpSpPr>
      <p:grpSpPr>
        <a:xfrm>
          <a:off x="0" y="0"/>
          <a:ext cx="0" cy="0"/>
          <a:chOff x="0" y="0"/>
          <a:chExt cx="0" cy="0"/>
        </a:xfrm>
      </p:grpSpPr>
      <p:grpSp>
        <p:nvGrpSpPr>
          <p:cNvPr id="29" name="Grouper 28"/>
          <p:cNvGrpSpPr/>
          <p:nvPr userDrawn="1"/>
        </p:nvGrpSpPr>
        <p:grpSpPr>
          <a:xfrm>
            <a:off x="0" y="2276498"/>
            <a:ext cx="9145410" cy="2872676"/>
            <a:chOff x="0" y="2271293"/>
            <a:chExt cx="9145410" cy="2872676"/>
          </a:xfrm>
        </p:grpSpPr>
        <p:sp>
          <p:nvSpPr>
            <p:cNvPr id="28"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7DB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B9CD7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Triangle isocèle 3"/>
            <p:cNvSpPr/>
            <p:nvPr userDrawn="1"/>
          </p:nvSpPr>
          <p:spPr>
            <a:xfrm>
              <a:off x="3434225" y="4568825"/>
              <a:ext cx="2276960" cy="574676"/>
            </a:xfrm>
            <a:prstGeom prst="triangle">
              <a:avLst>
                <a:gd name="adj" fmla="val 49701"/>
              </a:avLst>
            </a:prstGeom>
            <a:solidFill>
              <a:srgbClr val="7DB928">
                <a:alpha val="5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2" name="Titre 1"/>
          <p:cNvSpPr>
            <a:spLocks noGrp="1"/>
          </p:cNvSpPr>
          <p:nvPr>
            <p:ph type="title"/>
          </p:nvPr>
        </p:nvSpPr>
        <p:spPr>
          <a:xfrm>
            <a:off x="848915" y="1987058"/>
            <a:ext cx="7493796" cy="567349"/>
          </a:xfrm>
        </p:spPr>
        <p:txBody>
          <a:bodyPr>
            <a:normAutofit/>
          </a:bodyPr>
          <a:lstStyle>
            <a:lvl1pPr>
              <a:defRPr sz="3200" b="1">
                <a:solidFill>
                  <a:srgbClr val="7DB928"/>
                </a:solidFill>
              </a:defRPr>
            </a:lvl1pPr>
          </a:lstStyle>
          <a:p>
            <a:r>
              <a:rPr lang="fr-FR" dirty="0"/>
              <a:t>Cliquez et modifiez le titre</a:t>
            </a:r>
          </a:p>
        </p:txBody>
      </p:sp>
      <p:sp>
        <p:nvSpPr>
          <p:cNvPr id="7" name="Espace réservé du texte 6"/>
          <p:cNvSpPr>
            <a:spLocks noGrp="1"/>
          </p:cNvSpPr>
          <p:nvPr>
            <p:ph type="body" sz="quarter" idx="10" hasCustomPrompt="1"/>
          </p:nvPr>
        </p:nvSpPr>
        <p:spPr>
          <a:xfrm>
            <a:off x="2012181" y="2633009"/>
            <a:ext cx="5119638" cy="552855"/>
          </a:xfrm>
        </p:spPr>
        <p:txBody>
          <a:bodyPr>
            <a:noAutofit/>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9" name="Image 8" descr="uLIEGE_Gembloux_AgroBioTech_Logo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474430" y="236478"/>
            <a:ext cx="2195140" cy="91306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6469746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resentation ULiege FR 1">
    <p:spTree>
      <p:nvGrpSpPr>
        <p:cNvPr id="1" name=""/>
        <p:cNvGrpSpPr/>
        <p:nvPr/>
      </p:nvGrpSpPr>
      <p:grpSpPr>
        <a:xfrm>
          <a:off x="0" y="0"/>
          <a:ext cx="0" cy="0"/>
          <a:chOff x="0" y="0"/>
          <a:chExt cx="0" cy="0"/>
        </a:xfrm>
      </p:grpSpPr>
      <p:pic>
        <p:nvPicPr>
          <p:cNvPr id="2" name="Image 1" descr="chiffres-ppt_16-9_FR-1.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1652" cy="51435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3794645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resentation ULiege FR 2">
    <p:spTree>
      <p:nvGrpSpPr>
        <p:cNvPr id="1" name=""/>
        <p:cNvGrpSpPr/>
        <p:nvPr/>
      </p:nvGrpSpPr>
      <p:grpSpPr>
        <a:xfrm>
          <a:off x="0" y="0"/>
          <a:ext cx="0" cy="0"/>
          <a:chOff x="0" y="0"/>
          <a:chExt cx="0" cy="0"/>
        </a:xfrm>
      </p:grpSpPr>
      <p:pic>
        <p:nvPicPr>
          <p:cNvPr id="3" name="Image 2" descr="chiffres-ppt_FR-2.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48" y="0"/>
            <a:ext cx="9141652" cy="51435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0700369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resentation ULiege FR 3">
    <p:spTree>
      <p:nvGrpSpPr>
        <p:cNvPr id="1" name=""/>
        <p:cNvGrpSpPr/>
        <p:nvPr/>
      </p:nvGrpSpPr>
      <p:grpSpPr>
        <a:xfrm>
          <a:off x="0" y="0"/>
          <a:ext cx="0" cy="0"/>
          <a:chOff x="0" y="0"/>
          <a:chExt cx="0" cy="0"/>
        </a:xfrm>
      </p:grpSpPr>
      <p:pic>
        <p:nvPicPr>
          <p:cNvPr id="3" name="Image 2" descr="chiffres-ppt_FR-3.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48" y="0"/>
            <a:ext cx="9141652" cy="51435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9993560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resentation ULiege EN 1">
    <p:spTree>
      <p:nvGrpSpPr>
        <p:cNvPr id="1" name=""/>
        <p:cNvGrpSpPr/>
        <p:nvPr/>
      </p:nvGrpSpPr>
      <p:grpSpPr>
        <a:xfrm>
          <a:off x="0" y="0"/>
          <a:ext cx="0" cy="0"/>
          <a:chOff x="0" y="0"/>
          <a:chExt cx="0" cy="0"/>
        </a:xfrm>
      </p:grpSpPr>
      <p:pic>
        <p:nvPicPr>
          <p:cNvPr id="2" name="Image 1" descr="chiffres-ppt_16-9_EN-1.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3765" cy="51435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0478761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resentation ULiege EN 2">
    <p:spTree>
      <p:nvGrpSpPr>
        <p:cNvPr id="1" name=""/>
        <p:cNvGrpSpPr/>
        <p:nvPr/>
      </p:nvGrpSpPr>
      <p:grpSpPr>
        <a:xfrm>
          <a:off x="0" y="0"/>
          <a:ext cx="0" cy="0"/>
          <a:chOff x="0" y="0"/>
          <a:chExt cx="0" cy="0"/>
        </a:xfrm>
      </p:grpSpPr>
      <p:pic>
        <p:nvPicPr>
          <p:cNvPr id="3" name="Image 2" descr="chiffres-ppt_EN-2.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5" y="0"/>
            <a:ext cx="9143765" cy="51435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6396732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resentation ULiege EN 3">
    <p:spTree>
      <p:nvGrpSpPr>
        <p:cNvPr id="1" name=""/>
        <p:cNvGrpSpPr/>
        <p:nvPr/>
      </p:nvGrpSpPr>
      <p:grpSpPr>
        <a:xfrm>
          <a:off x="0" y="0"/>
          <a:ext cx="0" cy="0"/>
          <a:chOff x="0" y="0"/>
          <a:chExt cx="0" cy="0"/>
        </a:xfrm>
      </p:grpSpPr>
      <p:pic>
        <p:nvPicPr>
          <p:cNvPr id="3" name="Image 2" descr="chiffres-ppt_EN-3.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5" y="0"/>
            <a:ext cx="9143765" cy="51435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6690112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Section">
    <p:spTree>
      <p:nvGrpSpPr>
        <p:cNvPr id="1" name=""/>
        <p:cNvGrpSpPr/>
        <p:nvPr/>
      </p:nvGrpSpPr>
      <p:grpSpPr>
        <a:xfrm>
          <a:off x="0" y="0"/>
          <a:ext cx="0" cy="0"/>
          <a:chOff x="0" y="0"/>
          <a:chExt cx="0" cy="0"/>
        </a:xfrm>
      </p:grpSpPr>
      <p:grpSp>
        <p:nvGrpSpPr>
          <p:cNvPr id="2" name="Grouper 1"/>
          <p:cNvGrpSpPr/>
          <p:nvPr userDrawn="1"/>
        </p:nvGrpSpPr>
        <p:grpSpPr>
          <a:xfrm>
            <a:off x="-5102" y="-5100"/>
            <a:ext cx="9149101" cy="5150642"/>
            <a:chOff x="-5102" y="-5100"/>
            <a:chExt cx="9149101" cy="5150642"/>
          </a:xfrm>
        </p:grpSpPr>
        <p:sp>
          <p:nvSpPr>
            <p:cNvPr id="18" name="Triangle isocèle 17"/>
            <p:cNvSpPr/>
            <p:nvPr userDrawn="1"/>
          </p:nvSpPr>
          <p:spPr>
            <a:xfrm rot="5400000">
              <a:off x="1200324" y="-1210526"/>
              <a:ext cx="5150642"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0642" h="7561493">
                  <a:moveTo>
                    <a:pt x="0" y="7561493"/>
                  </a:moveTo>
                  <a:cubicBezTo>
                    <a:pt x="511" y="6310032"/>
                    <a:pt x="1021" y="5058572"/>
                    <a:pt x="1532" y="3807111"/>
                  </a:cubicBezTo>
                  <a:lnTo>
                    <a:pt x="1920632" y="0"/>
                  </a:lnTo>
                  <a:lnTo>
                    <a:pt x="5150642" y="6425259"/>
                  </a:lnTo>
                  <a:lnTo>
                    <a:pt x="5150642" y="7560475"/>
                  </a:lnTo>
                  <a:lnTo>
                    <a:pt x="0" y="7561493"/>
                  </a:lnTo>
                  <a:close/>
                </a:path>
              </a:pathLst>
            </a:custGeom>
            <a:solidFill>
              <a:srgbClr val="7DB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sp>
          <p:nvSpPr>
            <p:cNvPr id="19" name="Triangle isocèle 18"/>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7" name="Espace réservé de la date 6"/>
          <p:cNvSpPr>
            <a:spLocks noGrp="1"/>
          </p:cNvSpPr>
          <p:nvPr>
            <p:ph type="dt" sz="half" idx="10"/>
          </p:nvPr>
        </p:nvSpPr>
        <p:spPr/>
        <p:txBody>
          <a:bodyPr/>
          <a:lstStyle/>
          <a:p>
            <a:fld id="{E84C0596-2690-A647-BF28-8313842AC749}" type="datetimeFigureOut">
              <a:rPr lang="fr-FR" smtClean="0"/>
              <a:pPr/>
              <a:t>3/12/19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9CFB3C-5329-804D-A21F-9A0246BF7AB4}" type="slidenum">
              <a:rPr lang="fr-FR" smtClean="0"/>
              <a:pPr/>
              <a:t>‹#›</a:t>
            </a:fld>
            <a:endParaRPr lang="fr-FR"/>
          </a:p>
        </p:txBody>
      </p:sp>
      <p:sp>
        <p:nvSpPr>
          <p:cNvPr id="10" name="Titre 1"/>
          <p:cNvSpPr>
            <a:spLocks noGrp="1"/>
          </p:cNvSpPr>
          <p:nvPr>
            <p:ph type="title"/>
          </p:nvPr>
        </p:nvSpPr>
        <p:spPr>
          <a:xfrm>
            <a:off x="3186817" y="3476665"/>
            <a:ext cx="5622328" cy="567349"/>
          </a:xfrm>
        </p:spPr>
        <p:txBody>
          <a:bodyPr>
            <a:normAutofit/>
          </a:bodyPr>
          <a:lstStyle>
            <a:lvl1pPr algn="r">
              <a:defRPr sz="3200" b="1">
                <a:solidFill>
                  <a:srgbClr val="7DB928"/>
                </a:solidFill>
              </a:defRPr>
            </a:lvl1pPr>
          </a:lstStyle>
          <a:p>
            <a:r>
              <a:rPr lang="fr-FR" dirty="0"/>
              <a:t>Cliquez et modifiez le titre</a:t>
            </a:r>
          </a:p>
        </p:txBody>
      </p:sp>
      <p:sp>
        <p:nvSpPr>
          <p:cNvPr id="11" name="Espace réservé du texte 6"/>
          <p:cNvSpPr>
            <a:spLocks noGrp="1"/>
          </p:cNvSpPr>
          <p:nvPr>
            <p:ph type="body" sz="quarter" idx="13" hasCustomPrompt="1"/>
          </p:nvPr>
        </p:nvSpPr>
        <p:spPr>
          <a:xfrm>
            <a:off x="3186817" y="4122616"/>
            <a:ext cx="5622328" cy="486486"/>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3" name="Image 12" descr="uLIEGE_Gembloux_AgroBioTech_Logo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401329" y="79902"/>
            <a:ext cx="1420417" cy="59081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1367456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4C0596-2690-A647-BF28-8313842AC749}" type="datetimeFigureOut">
              <a:rPr lang="fr-FR" smtClean="0"/>
              <a:pPr/>
              <a:t>3/12/19</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39CFB3C-5329-804D-A21F-9A0246BF7AB4}" type="slidenum">
              <a:rPr lang="fr-FR" smtClean="0"/>
              <a:pPr/>
              <a:t>‹#›</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2288666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5" r:id="rId4"/>
    <p:sldLayoutId id="2147483666" r:id="rId5"/>
    <p:sldLayoutId id="2147483667" r:id="rId6"/>
    <p:sldLayoutId id="2147483668" r:id="rId7"/>
    <p:sldLayoutId id="2147483669" r:id="rId8"/>
    <p:sldLayoutId id="2147483653" r:id="rId9"/>
    <p:sldLayoutId id="2147483654" r:id="rId10"/>
    <p:sldLayoutId id="2147483655" r:id="rId11"/>
    <p:sldLayoutId id="2147483662" r:id="rId12"/>
    <p:sldLayoutId id="2147483660" r:id="rId13"/>
    <p:sldLayoutId id="2147483657" r:id="rId14"/>
    <p:sldLayoutId id="2147483661" r:id="rId15"/>
    <p:sldLayoutId id="2147483664" r:id="rId16"/>
    <p:sldLayoutId id="2147483663" r:id="rId17"/>
  </p:sldLayoutIdLst>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7DB928"/>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7DB928"/>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7DB928"/>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7DB928"/>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7DB928"/>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7.png"/><Relationship Id="rId5" Type="http://schemas.openxmlformats.org/officeDocument/2006/relationships/image" Target="../media/image28.jpeg"/><Relationship Id="rId1" Type="http://schemas.openxmlformats.org/officeDocument/2006/relationships/themeOverride" Target="../theme/themeOverride1.xml"/><Relationship Id="rId2"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33.jpeg"/><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4.png"/><Relationship Id="rId5" Type="http://schemas.openxmlformats.org/officeDocument/2006/relationships/image" Target="../media/image21.emf"/><Relationship Id="rId6" Type="http://schemas.openxmlformats.org/officeDocument/2006/relationships/image" Target="../media/image22.png"/><Relationship Id="rId7" Type="http://schemas.openxmlformats.org/officeDocument/2006/relationships/image" Target="../media/image35.emf"/><Relationship Id="rId8" Type="http://schemas.openxmlformats.org/officeDocument/2006/relationships/image" Target="../media/image36.emf"/><Relationship Id="rId9" Type="http://schemas.openxmlformats.org/officeDocument/2006/relationships/image" Target="../media/image37.emf"/><Relationship Id="rId10" Type="http://schemas.openxmlformats.org/officeDocument/2006/relationships/image" Target="../media/image23.png"/><Relationship Id="rId11" Type="http://schemas.openxmlformats.org/officeDocument/2006/relationships/image" Target="../media/image24.png"/><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jpeg"/><Relationship Id="rId8" Type="http://schemas.openxmlformats.org/officeDocument/2006/relationships/image" Target="../media/image42.jpeg"/><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43.png"/><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44.png"/><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27.png"/><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png"/><Relationship Id="rId5" Type="http://schemas.openxmlformats.org/officeDocument/2006/relationships/image" Target="../media/image27.png"/><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emf"/><Relationship Id="rId6" Type="http://schemas.openxmlformats.org/officeDocument/2006/relationships/image" Target="../media/image26.png"/><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53.png"/><Relationship Id="rId5" Type="http://schemas.openxmlformats.org/officeDocument/2006/relationships/image" Target="../media/image54.jpeg"/><Relationship Id="rId6" Type="http://schemas.openxmlformats.org/officeDocument/2006/relationships/image" Target="../media/image42.jpeg"/><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26.png"/><Relationship Id="rId5" Type="http://schemas.openxmlformats.org/officeDocument/2006/relationships/oleObject" Target="???" TargetMode="External"/><Relationship Id="rId1" Type="http://schemas.openxmlformats.org/officeDocument/2006/relationships/vmlDrawing" Target="../drawings/vmlDrawing1.vml"/><Relationship Id="rId2"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27.png"/><Relationship Id="rId5" Type="http://schemas.openxmlformats.org/officeDocument/2006/relationships/oleObject" Target="???" TargetMode="External"/><Relationship Id="rId1" Type="http://schemas.openxmlformats.org/officeDocument/2006/relationships/vmlDrawing" Target="../drawings/vmlDrawing2.vml"/><Relationship Id="rId2"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021342" y="2563388"/>
            <a:ext cx="6035401" cy="2182202"/>
          </a:xfrm>
        </p:spPr>
        <p:txBody>
          <a:bodyPr>
            <a:noAutofit/>
          </a:bodyPr>
          <a:lstStyle/>
          <a:p>
            <a:r>
              <a:rPr lang="fr-BE" sz="3000" dirty="0">
                <a:effectLst>
                  <a:outerShdw blurRad="38100" dist="38100" dir="2700000" algn="tl">
                    <a:srgbClr val="000000">
                      <a:alpha val="43137"/>
                    </a:srgbClr>
                  </a:outerShdw>
                </a:effectLst>
              </a:rPr>
              <a:t>Les performances </a:t>
            </a:r>
            <a:br>
              <a:rPr lang="fr-BE" sz="3000" dirty="0">
                <a:effectLst>
                  <a:outerShdw blurRad="38100" dist="38100" dir="2700000" algn="tl">
                    <a:srgbClr val="000000">
                      <a:alpha val="43137"/>
                    </a:srgbClr>
                  </a:outerShdw>
                </a:effectLst>
              </a:rPr>
            </a:br>
            <a:r>
              <a:rPr lang="fr-BE" sz="3000" dirty="0">
                <a:effectLst>
                  <a:outerShdw blurRad="38100" dist="38100" dir="2700000" algn="tl">
                    <a:srgbClr val="000000">
                      <a:alpha val="43137"/>
                    </a:srgbClr>
                  </a:outerShdw>
                </a:effectLst>
              </a:rPr>
              <a:t>territoriales des circuits </a:t>
            </a:r>
            <a:br>
              <a:rPr lang="fr-BE" sz="3000" dirty="0">
                <a:effectLst>
                  <a:outerShdw blurRad="38100" dist="38100" dir="2700000" algn="tl">
                    <a:srgbClr val="000000">
                      <a:alpha val="43137"/>
                    </a:srgbClr>
                  </a:outerShdw>
                </a:effectLst>
              </a:rPr>
            </a:br>
            <a:r>
              <a:rPr lang="fr-BE" sz="3000" dirty="0">
                <a:effectLst>
                  <a:outerShdw blurRad="38100" dist="38100" dir="2700000" algn="tl">
                    <a:srgbClr val="000000">
                      <a:alpha val="43137"/>
                    </a:srgbClr>
                  </a:outerShdw>
                </a:effectLst>
              </a:rPr>
              <a:t>courts alimentaires</a:t>
            </a:r>
            <a:r>
              <a:rPr lang="fr-FR" dirty="0"/>
              <a:t/>
            </a:r>
            <a:br>
              <a:rPr lang="fr-FR" dirty="0"/>
            </a:br>
            <a:r>
              <a:rPr lang="fr-FR" sz="1600" dirty="0"/>
              <a:t> </a:t>
            </a:r>
            <a:r>
              <a:rPr lang="fr-FR" dirty="0"/>
              <a:t/>
            </a:r>
            <a:br>
              <a:rPr lang="fr-FR" dirty="0"/>
            </a:br>
            <a:r>
              <a:rPr lang="fr-BE" sz="2200" dirty="0">
                <a:effectLst>
                  <a:outerShdw blurRad="38100" dist="38100" dir="2700000" algn="tl">
                    <a:srgbClr val="000000">
                      <a:alpha val="43137"/>
                    </a:srgbClr>
                  </a:outerShdw>
                </a:effectLst>
              </a:rPr>
              <a:t>Le cas de</a:t>
            </a:r>
            <a:r>
              <a:rPr lang="fr-BE" sz="2200" dirty="0" smtClean="0">
                <a:effectLst>
                  <a:outerShdw blurRad="38100" dist="38100" dir="2700000" algn="tl">
                    <a:srgbClr val="000000">
                      <a:alpha val="43137"/>
                    </a:srgbClr>
                  </a:outerShdw>
                </a:effectLst>
              </a:rPr>
              <a:t> 2 structures </a:t>
            </a:r>
            <a:r>
              <a:rPr lang="fr-BE" sz="2200" dirty="0">
                <a:effectLst>
                  <a:outerShdw blurRad="38100" dist="38100" dir="2700000" algn="tl">
                    <a:srgbClr val="000000">
                      <a:alpha val="43137"/>
                    </a:srgbClr>
                  </a:outerShdw>
                </a:effectLst>
              </a:rPr>
              <a:t>collectives</a:t>
            </a:r>
            <a:r>
              <a:rPr lang="fr-BE" sz="2200" dirty="0" smtClean="0">
                <a:effectLst>
                  <a:outerShdw blurRad="38100" dist="38100" dir="2700000" algn="tl">
                    <a:srgbClr val="000000">
                      <a:alpha val="43137"/>
                    </a:srgbClr>
                  </a:outerShdw>
                </a:effectLst>
              </a:rPr>
              <a:t> </a:t>
            </a:r>
            <a:br>
              <a:rPr lang="fr-BE" sz="2200" dirty="0" smtClean="0">
                <a:effectLst>
                  <a:outerShdw blurRad="38100" dist="38100" dir="2700000" algn="tl">
                    <a:srgbClr val="000000">
                      <a:alpha val="43137"/>
                    </a:srgbClr>
                  </a:outerShdw>
                </a:effectLst>
              </a:rPr>
            </a:br>
            <a:r>
              <a:rPr lang="fr-BE" sz="2200" dirty="0" smtClean="0">
                <a:effectLst>
                  <a:outerShdw blurRad="38100" dist="38100" dir="2700000" algn="tl">
                    <a:srgbClr val="000000">
                      <a:alpha val="43137"/>
                    </a:srgbClr>
                  </a:outerShdw>
                </a:effectLst>
              </a:rPr>
              <a:t>paysannes</a:t>
            </a:r>
            <a:r>
              <a:rPr lang="fr-BE" sz="2200" dirty="0">
                <a:effectLst>
                  <a:outerShdw blurRad="38100" dist="38100" dir="2700000" algn="tl">
                    <a:srgbClr val="000000">
                      <a:alpha val="43137"/>
                    </a:srgbClr>
                  </a:outerShdw>
                </a:effectLst>
              </a:rPr>
              <a:t>, </a:t>
            </a:r>
            <a:r>
              <a:rPr lang="fr-BE" sz="2200" i="1" dirty="0">
                <a:effectLst>
                  <a:outerShdw blurRad="38100" dist="38100" dir="2700000" algn="tl">
                    <a:srgbClr val="000000">
                      <a:alpha val="43137"/>
                    </a:srgbClr>
                  </a:outerShdw>
                </a:effectLst>
              </a:rPr>
              <a:t>Terroirs 44</a:t>
            </a:r>
            <a:r>
              <a:rPr lang="fr-BE" sz="2200" dirty="0">
                <a:effectLst>
                  <a:outerShdw blurRad="38100" dist="38100" dir="2700000" algn="tl">
                    <a:srgbClr val="000000">
                      <a:alpha val="43137"/>
                    </a:srgbClr>
                  </a:outerShdw>
                </a:effectLst>
              </a:rPr>
              <a:t> (France) et</a:t>
            </a:r>
            <a:r>
              <a:rPr lang="fr-BE" sz="2200" dirty="0" smtClean="0">
                <a:effectLst>
                  <a:outerShdw blurRad="38100" dist="38100" dir="2700000" algn="tl">
                    <a:srgbClr val="000000">
                      <a:alpha val="43137"/>
                    </a:srgbClr>
                  </a:outerShdw>
                </a:effectLst>
              </a:rPr>
              <a:t> </a:t>
            </a:r>
            <a:br>
              <a:rPr lang="fr-BE" sz="2200" dirty="0" smtClean="0">
                <a:effectLst>
                  <a:outerShdw blurRad="38100" dist="38100" dir="2700000" algn="tl">
                    <a:srgbClr val="000000">
                      <a:alpha val="43137"/>
                    </a:srgbClr>
                  </a:outerShdw>
                </a:effectLst>
              </a:rPr>
            </a:br>
            <a:r>
              <a:rPr lang="fr-BE" sz="2200" i="1" dirty="0" smtClean="0">
                <a:effectLst>
                  <a:outerShdw blurRad="38100" dist="38100" dir="2700000" algn="tl">
                    <a:srgbClr val="000000">
                      <a:alpha val="43137"/>
                    </a:srgbClr>
                  </a:outerShdw>
                </a:effectLst>
              </a:rPr>
              <a:t>Paysans Artisans </a:t>
            </a:r>
            <a:r>
              <a:rPr lang="fr-BE" sz="2200" dirty="0" smtClean="0">
                <a:effectLst>
                  <a:outerShdw blurRad="38100" dist="38100" dir="2700000" algn="tl">
                    <a:srgbClr val="000000">
                      <a:alpha val="43137"/>
                    </a:srgbClr>
                  </a:outerShdw>
                </a:effectLst>
              </a:rPr>
              <a:t>(</a:t>
            </a:r>
            <a:r>
              <a:rPr lang="fr-BE" sz="2200" dirty="0">
                <a:effectLst>
                  <a:outerShdw blurRad="38100" dist="38100" dir="2700000" algn="tl">
                    <a:srgbClr val="000000">
                      <a:alpha val="43137"/>
                    </a:srgbClr>
                  </a:outerShdw>
                </a:effectLst>
              </a:rPr>
              <a:t>Belgique)</a:t>
            </a:r>
            <a:endParaRPr lang="fr-FR" sz="2200" dirty="0">
              <a:effectLst>
                <a:outerShdw blurRad="38100" dist="38100" dir="2700000" algn="tl">
                  <a:srgbClr val="000000">
                    <a:alpha val="43137"/>
                  </a:srgbClr>
                </a:outerShdw>
              </a:effectLst>
            </a:endParaRPr>
          </a:p>
        </p:txBody>
      </p:sp>
      <p:sp>
        <p:nvSpPr>
          <p:cNvPr id="3" name="Espace réservé du texte 2"/>
          <p:cNvSpPr>
            <a:spLocks noGrp="1"/>
          </p:cNvSpPr>
          <p:nvPr>
            <p:ph type="body" sz="quarter" idx="10"/>
          </p:nvPr>
        </p:nvSpPr>
        <p:spPr>
          <a:xfrm>
            <a:off x="36705" y="4832367"/>
            <a:ext cx="4382513" cy="391884"/>
          </a:xfrm>
        </p:spPr>
        <p:txBody>
          <a:bodyPr/>
          <a:lstStyle/>
          <a:p>
            <a:pPr algn="l"/>
            <a:r>
              <a:rPr lang="fr-FR" sz="1400" dirty="0">
                <a:solidFill>
                  <a:schemeClr val="tx1">
                    <a:lumMod val="65000"/>
                    <a:lumOff val="35000"/>
                  </a:schemeClr>
                </a:solidFill>
              </a:rPr>
              <a:t>J. </a:t>
            </a:r>
            <a:r>
              <a:rPr lang="fr-FR" sz="1400" dirty="0" smtClean="0">
                <a:solidFill>
                  <a:schemeClr val="tx1">
                    <a:lumMod val="65000"/>
                    <a:lumOff val="35000"/>
                  </a:schemeClr>
                </a:solidFill>
              </a:rPr>
              <a:t>Noel ; Ch</a:t>
            </a:r>
            <a:r>
              <a:rPr lang="fr-FR" sz="1400" dirty="0">
                <a:solidFill>
                  <a:schemeClr val="tx1">
                    <a:lumMod val="65000"/>
                    <a:lumOff val="35000"/>
                  </a:schemeClr>
                </a:solidFill>
              </a:rPr>
              <a:t>. </a:t>
            </a:r>
            <a:r>
              <a:rPr lang="fr-FR" sz="1400" dirty="0" err="1">
                <a:solidFill>
                  <a:schemeClr val="tx1">
                    <a:lumMod val="65000"/>
                    <a:lumOff val="35000"/>
                  </a:schemeClr>
                </a:solidFill>
              </a:rPr>
              <a:t>Margetic</a:t>
            </a:r>
            <a:r>
              <a:rPr lang="fr-FR" sz="1400" dirty="0">
                <a:solidFill>
                  <a:schemeClr val="tx1">
                    <a:lumMod val="65000"/>
                    <a:lumOff val="35000"/>
                  </a:schemeClr>
                </a:solidFill>
              </a:rPr>
              <a:t> ; F. </a:t>
            </a:r>
            <a:r>
              <a:rPr lang="fr-FR" sz="1400" dirty="0" err="1" smtClean="0">
                <a:solidFill>
                  <a:schemeClr val="tx1">
                    <a:lumMod val="65000"/>
                    <a:lumOff val="35000"/>
                  </a:schemeClr>
                </a:solidFill>
              </a:rPr>
              <a:t>Lanzi</a:t>
            </a:r>
            <a:r>
              <a:rPr lang="fr-FR" sz="1400" dirty="0" smtClean="0">
                <a:solidFill>
                  <a:schemeClr val="tx1">
                    <a:lumMod val="65000"/>
                    <a:lumOff val="35000"/>
                  </a:schemeClr>
                </a:solidFill>
              </a:rPr>
              <a:t> ; </a:t>
            </a:r>
            <a:r>
              <a:rPr lang="fr-FR" sz="1400" dirty="0">
                <a:solidFill>
                  <a:schemeClr val="tx1">
                    <a:lumMod val="65000"/>
                    <a:lumOff val="35000"/>
                  </a:schemeClr>
                </a:solidFill>
              </a:rPr>
              <a:t>Th. Dogot ; K. Maréchal</a:t>
            </a:r>
          </a:p>
        </p:txBody>
      </p:sp>
      <p:grpSp>
        <p:nvGrpSpPr>
          <p:cNvPr id="14" name="Grouper 13"/>
          <p:cNvGrpSpPr/>
          <p:nvPr/>
        </p:nvGrpSpPr>
        <p:grpSpPr>
          <a:xfrm>
            <a:off x="6574600" y="13256"/>
            <a:ext cx="2575607" cy="1975532"/>
            <a:chOff x="6620320" y="58976"/>
            <a:chExt cx="2575607" cy="1975532"/>
          </a:xfrm>
        </p:grpSpPr>
        <p:pic>
          <p:nvPicPr>
            <p:cNvPr id="15" name="Image 14"/>
            <p:cNvPicPr>
              <a:picLocks noChangeAspect="1"/>
            </p:cNvPicPr>
            <p:nvPr/>
          </p:nvPicPr>
          <p:blipFill>
            <a:blip r:embed="rId3"/>
            <a:stretch>
              <a:fillRect/>
            </a:stretch>
          </p:blipFill>
          <p:spPr>
            <a:xfrm>
              <a:off x="8288197" y="1260677"/>
              <a:ext cx="784288" cy="773831"/>
            </a:xfrm>
            <a:prstGeom prst="rect">
              <a:avLst/>
            </a:prstGeom>
          </p:spPr>
        </p:pic>
        <p:sp>
          <p:nvSpPr>
            <p:cNvPr id="16" name="Rectangle 15"/>
            <p:cNvSpPr/>
            <p:nvPr/>
          </p:nvSpPr>
          <p:spPr>
            <a:xfrm>
              <a:off x="6620320" y="239547"/>
              <a:ext cx="2270035" cy="9998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7" name="Image 16"/>
            <p:cNvPicPr preferRelativeResize="0">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090"/>
            <a:stretch>
              <a:fillRect/>
            </a:stretch>
          </p:blipFill>
          <p:spPr>
            <a:xfrm>
              <a:off x="8182455" y="685820"/>
              <a:ext cx="903344" cy="470163"/>
            </a:xfrm>
            <a:prstGeom prst="rect">
              <a:avLst/>
            </a:prstGeom>
          </p:spPr>
        </p:pic>
        <p:pic>
          <p:nvPicPr>
            <p:cNvPr id="18" name="Image 17"/>
            <p:cNvPicPr>
              <a:picLocks noChangeAspect="1"/>
            </p:cNvPicPr>
            <p:nvPr/>
          </p:nvPicPr>
          <p:blipFill>
            <a:blip r:embed="rId5"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7744388" y="58976"/>
              <a:ext cx="1451539" cy="604306"/>
            </a:xfrm>
            <a:prstGeom prst="rect">
              <a:avLst/>
            </a:prstGeom>
          </p:spPr>
        </p:pic>
      </p:grpSp>
      <p:sp>
        <p:nvSpPr>
          <p:cNvPr id="19" name="Espace réservé du texte 2"/>
          <p:cNvSpPr txBox="1">
            <a:spLocks/>
          </p:cNvSpPr>
          <p:nvPr/>
        </p:nvSpPr>
        <p:spPr>
          <a:xfrm>
            <a:off x="1" y="-7298"/>
            <a:ext cx="4754880" cy="518182"/>
          </a:xfrm>
          <a:prstGeom prst="rect">
            <a:avLst/>
          </a:prstGeom>
        </p:spPr>
        <p:txBody>
          <a:bodyPr vert="horz" lIns="91440" tIns="45720" rIns="91440" bIns="45720" rtlCol="0">
            <a:noAutofit/>
          </a:bodyPr>
          <a:lstStyle/>
          <a:p>
            <a:pPr>
              <a:spcBef>
                <a:spcPct val="20000"/>
              </a:spcBef>
              <a:buClr>
                <a:srgbClr val="7DB928"/>
              </a:buClr>
              <a:buSzPct val="55000"/>
              <a:defRPr/>
            </a:pPr>
            <a:r>
              <a:rPr lang="fr-BE" sz="1200" i="1" dirty="0">
                <a:solidFill>
                  <a:schemeClr val="tx1">
                    <a:lumMod val="65000"/>
                    <a:lumOff val="35000"/>
                  </a:schemeClr>
                </a:solidFill>
              </a:rPr>
              <a:t>“Performances des circuits courts/proximité. Définitions et enjeux”</a:t>
            </a:r>
            <a:endParaRPr lang="fr-FR" sz="1200" i="1" dirty="0">
              <a:solidFill>
                <a:schemeClr val="tx1">
                  <a:lumMod val="65000"/>
                  <a:lumOff val="35000"/>
                </a:schemeClr>
              </a:solidFill>
            </a:endParaRPr>
          </a:p>
          <a:p>
            <a:pPr lvl="0">
              <a:spcBef>
                <a:spcPct val="20000"/>
              </a:spcBef>
              <a:buClr>
                <a:srgbClr val="7DB928"/>
              </a:buClr>
              <a:buSzPct val="55000"/>
              <a:defRPr/>
            </a:pPr>
            <a:r>
              <a:rPr lang="fr-FR" sz="1200" dirty="0">
                <a:solidFill>
                  <a:schemeClr val="tx1">
                    <a:lumMod val="65000"/>
                    <a:lumOff val="35000"/>
                  </a:schemeClr>
                </a:solidFill>
              </a:rPr>
              <a:t>13</a:t>
            </a:r>
            <a:r>
              <a:rPr lang="fr-FR" sz="1200" baseline="30000" dirty="0">
                <a:solidFill>
                  <a:schemeClr val="tx1">
                    <a:lumMod val="65000"/>
                    <a:lumOff val="35000"/>
                  </a:schemeClr>
                </a:solidFill>
              </a:rPr>
              <a:t>e</a:t>
            </a:r>
            <a:r>
              <a:rPr lang="fr-FR" sz="1200" dirty="0">
                <a:solidFill>
                  <a:schemeClr val="tx1">
                    <a:lumMod val="65000"/>
                    <a:lumOff val="35000"/>
                  </a:schemeClr>
                </a:solidFill>
              </a:rPr>
              <a:t> JRSS, Ecole d’Ingénieurs </a:t>
            </a:r>
            <a:r>
              <a:rPr kumimoji="0" lang="fr-FR" sz="1200" b="0" i="0" u="none" strike="noStrike" kern="1200" cap="none" spc="0" normalizeH="0" noProof="0" dirty="0">
                <a:ln>
                  <a:noFill/>
                </a:ln>
                <a:solidFill>
                  <a:schemeClr val="tx1">
                    <a:lumMod val="65000"/>
                    <a:lumOff val="35000"/>
                  </a:schemeClr>
                </a:solidFill>
                <a:effectLst/>
                <a:uLnTx/>
                <a:uFillTx/>
                <a:latin typeface="+mn-lt"/>
                <a:ea typeface="+mn-ea"/>
                <a:cs typeface="+mn-cs"/>
              </a:rPr>
              <a:t>Sciences Agro, Bordeaux, 12-13 déc.</a:t>
            </a:r>
            <a:r>
              <a:rPr lang="fr-FR" sz="1200" dirty="0">
                <a:solidFill>
                  <a:schemeClr val="tx1">
                    <a:lumMod val="65000"/>
                    <a:lumOff val="35000"/>
                  </a:schemeClr>
                </a:solidFill>
              </a:rPr>
              <a:t> </a:t>
            </a:r>
            <a:r>
              <a:rPr kumimoji="0" lang="fr-FR" sz="1200" b="0" i="0" u="none" strike="noStrike" kern="1200" cap="none" spc="0" normalizeH="0" noProof="0" dirty="0">
                <a:ln>
                  <a:noFill/>
                </a:ln>
                <a:solidFill>
                  <a:schemeClr val="tx1">
                    <a:lumMod val="65000"/>
                    <a:lumOff val="35000"/>
                  </a:schemeClr>
                </a:solidFill>
                <a:effectLst/>
                <a:uLnTx/>
                <a:uFillTx/>
                <a:latin typeface="+mn-lt"/>
                <a:ea typeface="+mn-ea"/>
                <a:cs typeface="+mn-cs"/>
              </a:rPr>
              <a:t>2019 </a:t>
            </a:r>
            <a:endParaRPr kumimoji="0" lang="fr-FR" sz="12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626781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965231"/>
            <a:ext cx="8390365" cy="4063561"/>
          </a:xfrm>
        </p:spPr>
        <p:txBody>
          <a:bodyPr>
            <a:normAutofit lnSpcReduction="10000"/>
          </a:bodyPr>
          <a:lstStyle/>
          <a:p>
            <a:pPr marL="342900" lvl="1" indent="-342900">
              <a:buSzPct val="55000"/>
              <a:buFont typeface="Lucida Grande"/>
              <a:buChar char="▶"/>
            </a:pPr>
            <a:r>
              <a:rPr lang="fr-BE" sz="2000" dirty="0">
                <a:solidFill>
                  <a:srgbClr val="595959"/>
                </a:solidFill>
              </a:rPr>
              <a:t>Une association de producteurs fermiers en vente directe</a:t>
            </a:r>
            <a:r>
              <a:rPr lang="fr-BE" sz="1800" dirty="0">
                <a:solidFill>
                  <a:srgbClr val="595959"/>
                </a:solidFill>
              </a:rPr>
              <a:t/>
            </a:r>
            <a:br>
              <a:rPr lang="fr-BE" sz="1800" dirty="0">
                <a:solidFill>
                  <a:srgbClr val="595959"/>
                </a:solidFill>
              </a:rPr>
            </a:br>
            <a:r>
              <a:rPr lang="fr-BE" sz="1800" dirty="0">
                <a:solidFill>
                  <a:srgbClr val="7DB928"/>
                </a:solidFill>
              </a:rPr>
              <a:t/>
            </a:r>
            <a:br>
              <a:rPr lang="fr-BE" sz="1800" dirty="0">
                <a:solidFill>
                  <a:srgbClr val="7DB928"/>
                </a:solidFill>
              </a:rPr>
            </a:br>
            <a:r>
              <a:rPr lang="fr-BE" sz="1800" dirty="0">
                <a:solidFill>
                  <a:srgbClr val="7DB928"/>
                </a:solidFill>
              </a:rPr>
              <a:t>- </a:t>
            </a:r>
            <a:r>
              <a:rPr lang="fr-BE" sz="1800" dirty="0">
                <a:solidFill>
                  <a:srgbClr val="595959"/>
                </a:solidFill>
              </a:rPr>
              <a:t>Mission principale : défense paysanne</a:t>
            </a:r>
            <a:endParaRPr lang="fr-BE" sz="1800" dirty="0">
              <a:solidFill>
                <a:srgbClr val="7DB928"/>
              </a:solidFill>
            </a:endParaRPr>
          </a:p>
          <a:p>
            <a:pPr marL="342900" lvl="1" indent="-342900">
              <a:buSzPct val="55000"/>
              <a:buNone/>
            </a:pPr>
            <a:r>
              <a:rPr lang="fr-BE" sz="1800" dirty="0">
                <a:solidFill>
                  <a:srgbClr val="7DB928"/>
                </a:solidFill>
              </a:rPr>
              <a:t>	</a:t>
            </a:r>
            <a:r>
              <a:rPr lang="fr-FR" sz="1400" dirty="0">
                <a:solidFill>
                  <a:srgbClr val="7DB928"/>
                </a:solidFill>
              </a:rPr>
              <a:t>« </a:t>
            </a:r>
            <a:r>
              <a:rPr lang="fr-FR" sz="1400" i="1" dirty="0">
                <a:solidFill>
                  <a:srgbClr val="7DB928"/>
                </a:solidFill>
              </a:rPr>
              <a:t>Défendre et promouvoir la vente directe et </a:t>
            </a:r>
            <a:br>
              <a:rPr lang="fr-FR" sz="1400" i="1" dirty="0">
                <a:solidFill>
                  <a:srgbClr val="7DB928"/>
                </a:solidFill>
              </a:rPr>
            </a:br>
            <a:r>
              <a:rPr lang="fr-FR" sz="1400" i="1" dirty="0">
                <a:solidFill>
                  <a:srgbClr val="7DB928"/>
                </a:solidFill>
              </a:rPr>
              <a:t>les circuits courts, l’agriculture paysanne et la </a:t>
            </a:r>
            <a:br>
              <a:rPr lang="fr-FR" sz="1400" i="1" dirty="0">
                <a:solidFill>
                  <a:srgbClr val="7DB928"/>
                </a:solidFill>
              </a:rPr>
            </a:br>
            <a:r>
              <a:rPr lang="fr-FR" sz="1400" i="1" dirty="0">
                <a:solidFill>
                  <a:srgbClr val="7DB928"/>
                </a:solidFill>
              </a:rPr>
              <a:t>production fermière de proximité, riche de liens,</a:t>
            </a:r>
            <a:br>
              <a:rPr lang="fr-FR" sz="1400" i="1" dirty="0">
                <a:solidFill>
                  <a:srgbClr val="7DB928"/>
                </a:solidFill>
              </a:rPr>
            </a:br>
            <a:r>
              <a:rPr lang="fr-FR" sz="1400" i="1" dirty="0">
                <a:solidFill>
                  <a:srgbClr val="7DB928"/>
                </a:solidFill>
              </a:rPr>
              <a:t> ancrée dans ses territoires naturels et sociaux </a:t>
            </a:r>
            <a:r>
              <a:rPr lang="fr-FR" sz="1400" dirty="0">
                <a:solidFill>
                  <a:srgbClr val="7DB928"/>
                </a:solidFill>
              </a:rPr>
              <a:t>»</a:t>
            </a:r>
          </a:p>
          <a:p>
            <a:pPr marL="342900" lvl="1" indent="-342900">
              <a:buSzPct val="55000"/>
              <a:buNone/>
            </a:pPr>
            <a:r>
              <a:rPr lang="fr-FR" sz="1400" i="1" dirty="0">
                <a:solidFill>
                  <a:srgbClr val="7DB928"/>
                </a:solidFill>
              </a:rPr>
              <a:t>	</a:t>
            </a:r>
            <a:br>
              <a:rPr lang="fr-FR" sz="1400" i="1" dirty="0">
                <a:solidFill>
                  <a:srgbClr val="7DB928"/>
                </a:solidFill>
              </a:rPr>
            </a:br>
            <a:r>
              <a:rPr lang="fr-FR" sz="1400" i="1" dirty="0">
                <a:solidFill>
                  <a:srgbClr val="7DB928"/>
                </a:solidFill>
              </a:rPr>
              <a:t>« L'Agriculture paysanne doit permettre à </a:t>
            </a:r>
            <a:br>
              <a:rPr lang="fr-FR" sz="1400" i="1" dirty="0">
                <a:solidFill>
                  <a:srgbClr val="7DB928"/>
                </a:solidFill>
              </a:rPr>
            </a:br>
            <a:r>
              <a:rPr lang="fr-FR" sz="1400" i="1" dirty="0">
                <a:solidFill>
                  <a:srgbClr val="7DB928"/>
                </a:solidFill>
              </a:rPr>
              <a:t>un maximum de paysans répartis sur le </a:t>
            </a:r>
            <a:br>
              <a:rPr lang="fr-FR" sz="1400" i="1" dirty="0">
                <a:solidFill>
                  <a:srgbClr val="7DB928"/>
                </a:solidFill>
              </a:rPr>
            </a:br>
            <a:r>
              <a:rPr lang="fr-FR" sz="1400" i="1" dirty="0">
                <a:solidFill>
                  <a:srgbClr val="7DB928"/>
                </a:solidFill>
              </a:rPr>
              <a:t>territoire de vivre décemment de leur métier, </a:t>
            </a:r>
            <a:br>
              <a:rPr lang="fr-FR" sz="1400" i="1" dirty="0">
                <a:solidFill>
                  <a:srgbClr val="7DB928"/>
                </a:solidFill>
              </a:rPr>
            </a:br>
            <a:r>
              <a:rPr lang="fr-FR" sz="1400" i="1" dirty="0">
                <a:solidFill>
                  <a:srgbClr val="7DB928"/>
                </a:solidFill>
              </a:rPr>
              <a:t>en produisant sur des exploitations à taille </a:t>
            </a:r>
            <a:br>
              <a:rPr lang="fr-FR" sz="1400" i="1" dirty="0">
                <a:solidFill>
                  <a:srgbClr val="7DB928"/>
                </a:solidFill>
              </a:rPr>
            </a:br>
            <a:r>
              <a:rPr lang="fr-FR" sz="1400" i="1" dirty="0">
                <a:solidFill>
                  <a:srgbClr val="7DB928"/>
                </a:solidFill>
              </a:rPr>
              <a:t>humaine, une alimentation saine de qualité, </a:t>
            </a:r>
            <a:br>
              <a:rPr lang="fr-FR" sz="1400" i="1" dirty="0">
                <a:solidFill>
                  <a:srgbClr val="7DB928"/>
                </a:solidFill>
              </a:rPr>
            </a:br>
            <a:r>
              <a:rPr lang="fr-FR" sz="1400" i="1" dirty="0">
                <a:solidFill>
                  <a:srgbClr val="7DB928"/>
                </a:solidFill>
              </a:rPr>
              <a:t>sans remettre en cause les ressources </a:t>
            </a:r>
            <a:br>
              <a:rPr lang="fr-FR" sz="1400" i="1" dirty="0">
                <a:solidFill>
                  <a:srgbClr val="7DB928"/>
                </a:solidFill>
              </a:rPr>
            </a:br>
            <a:r>
              <a:rPr lang="fr-FR" sz="1400" i="1" dirty="0">
                <a:solidFill>
                  <a:srgbClr val="7DB928"/>
                </a:solidFill>
              </a:rPr>
              <a:t>naturelles de demain. Elle doit participer </a:t>
            </a:r>
            <a:br>
              <a:rPr lang="fr-FR" sz="1400" i="1" dirty="0">
                <a:solidFill>
                  <a:srgbClr val="7DB928"/>
                </a:solidFill>
              </a:rPr>
            </a:br>
            <a:r>
              <a:rPr lang="fr-FR" sz="1400" i="1" dirty="0">
                <a:solidFill>
                  <a:srgbClr val="7DB928"/>
                </a:solidFill>
              </a:rPr>
              <a:t>avec les citoyens à rendre le milieu rural </a:t>
            </a:r>
            <a:br>
              <a:rPr lang="fr-FR" sz="1400" i="1" dirty="0">
                <a:solidFill>
                  <a:srgbClr val="7DB928"/>
                </a:solidFill>
              </a:rPr>
            </a:br>
            <a:r>
              <a:rPr lang="fr-FR" sz="1400" i="1" dirty="0">
                <a:solidFill>
                  <a:srgbClr val="7DB928"/>
                </a:solidFill>
              </a:rPr>
              <a:t>vivant dans un cadre de vie apprécié par tous »</a:t>
            </a:r>
            <a:endParaRPr lang="fr-FR" sz="1400" dirty="0">
              <a:solidFill>
                <a:srgbClr val="7DB928"/>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 Deux études de cas complémentaires</a:t>
            </a:r>
          </a:p>
        </p:txBody>
      </p:sp>
      <p:pic>
        <p:nvPicPr>
          <p:cNvPr id="5" name="Picture 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443113" y="1877156"/>
            <a:ext cx="4587453" cy="315163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6" name="Image 5"/>
          <p:cNvPicPr>
            <a:picLocks noChangeAspect="1"/>
          </p:cNvPicPr>
          <p:nvPr/>
        </p:nvPicPr>
        <p:blipFill>
          <a:blip r:embed="rId4"/>
          <a:srcRect l="5669" t="8504" r="5669" b="8504"/>
          <a:stretch>
            <a:fillRect/>
          </a:stretch>
        </p:blipFill>
        <p:spPr>
          <a:xfrm>
            <a:off x="7928177" y="664491"/>
            <a:ext cx="956519" cy="89535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965231"/>
            <a:ext cx="8733265" cy="4265987"/>
          </a:xfrm>
        </p:spPr>
        <p:txBody>
          <a:bodyPr>
            <a:normAutofit/>
          </a:bodyPr>
          <a:lstStyle/>
          <a:p>
            <a:r>
              <a:rPr lang="fr-BE" sz="2000" dirty="0">
                <a:solidFill>
                  <a:srgbClr val="595959"/>
                </a:solidFill>
              </a:rPr>
              <a:t>Une coopérative de mangeurs et de paysans à finalité sociale</a:t>
            </a:r>
            <a:r>
              <a:rPr lang="fr-BE" sz="1800" dirty="0">
                <a:solidFill>
                  <a:srgbClr val="595959"/>
                </a:solidFill>
              </a:rPr>
              <a:t/>
            </a:r>
            <a:br>
              <a:rPr lang="fr-BE" sz="1800" dirty="0">
                <a:solidFill>
                  <a:srgbClr val="595959"/>
                </a:solidFill>
              </a:rPr>
            </a:br>
            <a:r>
              <a:rPr lang="fr-BE" sz="1800" dirty="0">
                <a:solidFill>
                  <a:srgbClr val="595959"/>
                </a:solidFill>
              </a:rPr>
              <a:t/>
            </a:r>
            <a:br>
              <a:rPr lang="fr-BE" sz="1800" dirty="0">
                <a:solidFill>
                  <a:srgbClr val="595959"/>
                </a:solidFill>
              </a:rPr>
            </a:br>
            <a:r>
              <a:rPr lang="fr-BE" sz="1800" dirty="0">
                <a:solidFill>
                  <a:srgbClr val="595959"/>
                </a:solidFill>
              </a:rPr>
              <a:t> </a:t>
            </a:r>
            <a:r>
              <a:rPr lang="fr-BE" sz="1800" dirty="0">
                <a:solidFill>
                  <a:srgbClr val="7DB928"/>
                </a:solidFill>
              </a:rPr>
              <a:t>- Depuis 2013 : </a:t>
            </a:r>
            <a:r>
              <a:rPr lang="fr-BE" sz="1800" dirty="0">
                <a:solidFill>
                  <a:srgbClr val="595959"/>
                </a:solidFill>
              </a:rPr>
              <a:t>un réseau de militants consom’acteurs</a:t>
            </a:r>
            <a:r>
              <a:rPr lang="fr-BE" sz="1800" dirty="0">
                <a:solidFill>
                  <a:srgbClr val="7DB928"/>
                </a:solidFill>
              </a:rPr>
              <a:t> </a:t>
            </a:r>
          </a:p>
          <a:p>
            <a:pPr marL="400050" lvl="1" indent="0">
              <a:buNone/>
            </a:pPr>
            <a:r>
              <a:rPr lang="fr-BE" sz="1600" dirty="0">
                <a:solidFill>
                  <a:srgbClr val="7DB928"/>
                </a:solidFill>
              </a:rPr>
              <a:t>90 producteurs ; 25 salariés ; 500 bénévoles ; 4000 consommateurs/mois</a:t>
            </a:r>
            <a:br>
              <a:rPr lang="fr-BE" sz="1600" dirty="0">
                <a:solidFill>
                  <a:srgbClr val="7DB928"/>
                </a:solidFill>
              </a:rPr>
            </a:br>
            <a:r>
              <a:rPr lang="fr-FR" sz="1600" dirty="0">
                <a:solidFill>
                  <a:srgbClr val="7DB928"/>
                </a:solidFill>
              </a:rPr>
              <a:t>CA mixte de 17 administrateurs ; </a:t>
            </a:r>
            <a:r>
              <a:rPr lang="fr-BE" sz="1600" dirty="0">
                <a:solidFill>
                  <a:srgbClr val="7DB928"/>
                </a:solidFill>
              </a:rPr>
              <a:t>700 coopérateurs </a:t>
            </a:r>
            <a:r>
              <a:rPr lang="fr-BE" sz="1400" dirty="0">
                <a:solidFill>
                  <a:srgbClr val="7DB928"/>
                </a:solidFill>
              </a:rPr>
              <a:t/>
            </a:r>
            <a:br>
              <a:rPr lang="fr-BE" sz="1400" dirty="0">
                <a:solidFill>
                  <a:srgbClr val="7DB928"/>
                </a:solidFill>
              </a:rPr>
            </a:br>
            <a:endParaRPr lang="fr-BE" sz="1400" dirty="0">
              <a:solidFill>
                <a:srgbClr val="7DB928"/>
              </a:solidFill>
            </a:endParaRPr>
          </a:p>
          <a:p>
            <a:pPr marL="400050" lvl="1" indent="0">
              <a:buNone/>
            </a:pPr>
            <a:r>
              <a:rPr lang="fr-BE" sz="1800" dirty="0">
                <a:solidFill>
                  <a:srgbClr val="7DB928"/>
                </a:solidFill>
              </a:rPr>
              <a:t>- </a:t>
            </a:r>
            <a:r>
              <a:rPr lang="fr-BE" sz="1800" dirty="0">
                <a:solidFill>
                  <a:srgbClr val="595959"/>
                </a:solidFill>
              </a:rPr>
              <a:t>Objectif économique &amp; Triple mission </a:t>
            </a:r>
            <a:r>
              <a:rPr lang="fr-FR" sz="1800" dirty="0">
                <a:solidFill>
                  <a:srgbClr val="595959"/>
                </a:solidFill>
              </a:rPr>
              <a:t>politique, sociale et culturelle</a:t>
            </a:r>
            <a:r>
              <a:rPr lang="fr-FR" sz="800" dirty="0">
                <a:solidFill>
                  <a:srgbClr val="7DB928"/>
                </a:solidFill>
              </a:rPr>
              <a:t/>
            </a:r>
            <a:br>
              <a:rPr lang="fr-FR" sz="800" dirty="0">
                <a:solidFill>
                  <a:srgbClr val="7DB928"/>
                </a:solidFill>
              </a:rPr>
            </a:br>
            <a:endParaRPr lang="fr-FR" sz="800" dirty="0">
              <a:solidFill>
                <a:srgbClr val="7DB928"/>
              </a:solidFill>
            </a:endParaRPr>
          </a:p>
          <a:p>
            <a:pPr marL="400050" lvl="1" indent="0">
              <a:buNone/>
            </a:pPr>
            <a:r>
              <a:rPr lang="fr-FR" sz="1500" dirty="0">
                <a:solidFill>
                  <a:srgbClr val="7DB928"/>
                </a:solidFill>
                <a:latin typeface="Wingdings 3" charset="2"/>
                <a:cs typeface="Wingdings 3" charset="2"/>
              </a:rPr>
              <a:t>A</a:t>
            </a:r>
            <a:r>
              <a:rPr lang="fr-FR" sz="1500" dirty="0">
                <a:solidFill>
                  <a:srgbClr val="7DB928"/>
                </a:solidFill>
              </a:rPr>
              <a:t> mouvement citoyen qui rassemble </a:t>
            </a:r>
            <a:br>
              <a:rPr lang="fr-FR" sz="1500" dirty="0">
                <a:solidFill>
                  <a:srgbClr val="7DB928"/>
                </a:solidFill>
              </a:rPr>
            </a:br>
            <a:r>
              <a:rPr lang="fr-FR" sz="1500" dirty="0">
                <a:solidFill>
                  <a:srgbClr val="7DB928"/>
                </a:solidFill>
              </a:rPr>
              <a:t>agriculteurs, </a:t>
            </a:r>
            <a:r>
              <a:rPr lang="fr-FR" sz="1500" dirty="0" err="1">
                <a:solidFill>
                  <a:srgbClr val="7DB928"/>
                </a:solidFill>
              </a:rPr>
              <a:t>artisans-transformateurs</a:t>
            </a:r>
            <a:r>
              <a:rPr lang="fr-FR" sz="1500" dirty="0">
                <a:solidFill>
                  <a:srgbClr val="7DB928"/>
                </a:solidFill>
              </a:rPr>
              <a:t>, </a:t>
            </a:r>
            <a:br>
              <a:rPr lang="fr-FR" sz="1500" dirty="0">
                <a:solidFill>
                  <a:srgbClr val="7DB928"/>
                </a:solidFill>
              </a:rPr>
            </a:br>
            <a:r>
              <a:rPr lang="fr-FR" sz="1500" dirty="0">
                <a:solidFill>
                  <a:srgbClr val="7DB928"/>
                </a:solidFill>
              </a:rPr>
              <a:t>consommateurs autour d’une vision </a:t>
            </a:r>
            <a:br>
              <a:rPr lang="fr-FR" sz="1500" dirty="0">
                <a:solidFill>
                  <a:srgbClr val="7DB928"/>
                </a:solidFill>
              </a:rPr>
            </a:br>
            <a:r>
              <a:rPr lang="fr-FR" sz="1500" dirty="0">
                <a:solidFill>
                  <a:srgbClr val="7DB928"/>
                </a:solidFill>
              </a:rPr>
              <a:t>partagée de l’agriculture (paysanne) </a:t>
            </a:r>
            <a:br>
              <a:rPr lang="fr-FR" sz="1500" dirty="0">
                <a:solidFill>
                  <a:srgbClr val="7DB928"/>
                </a:solidFill>
              </a:rPr>
            </a:br>
            <a:r>
              <a:rPr lang="fr-FR" sz="1500" dirty="0">
                <a:solidFill>
                  <a:srgbClr val="7DB928"/>
                </a:solidFill>
              </a:rPr>
              <a:t>et de l’alimentation locale de qualité</a:t>
            </a:r>
          </a:p>
          <a:p>
            <a:pPr marL="400050" lvl="1" indent="0">
              <a:buNone/>
            </a:pPr>
            <a:r>
              <a:rPr lang="fr-FR" sz="600" dirty="0">
                <a:solidFill>
                  <a:srgbClr val="7DB928"/>
                </a:solidFill>
                <a:latin typeface="Wingdings 3" charset="2"/>
                <a:cs typeface="Wingdings 3" charset="2"/>
              </a:rPr>
              <a:t/>
            </a:r>
            <a:br>
              <a:rPr lang="fr-FR" sz="600" dirty="0">
                <a:solidFill>
                  <a:srgbClr val="7DB928"/>
                </a:solidFill>
                <a:latin typeface="Wingdings 3" charset="2"/>
                <a:cs typeface="Wingdings 3" charset="2"/>
              </a:rPr>
            </a:br>
            <a:r>
              <a:rPr lang="fr-FR" sz="1400" dirty="0">
                <a:solidFill>
                  <a:srgbClr val="7DB928"/>
                </a:solidFill>
                <a:latin typeface="Wingdings 3" charset="2"/>
                <a:cs typeface="Wingdings 3" charset="2"/>
              </a:rPr>
              <a:t>A</a:t>
            </a:r>
            <a:r>
              <a:rPr lang="fr-FR" sz="1400" dirty="0">
                <a:solidFill>
                  <a:srgbClr val="7DB928"/>
                </a:solidFill>
              </a:rPr>
              <a:t> des balises communes : </a:t>
            </a:r>
            <a:r>
              <a:rPr lang="fr-FR" sz="1400" i="1" dirty="0">
                <a:solidFill>
                  <a:srgbClr val="7DB928"/>
                </a:solidFill>
              </a:rPr>
              <a:t>agriculture </a:t>
            </a:r>
            <a:br>
              <a:rPr lang="fr-FR" sz="1400" i="1" dirty="0">
                <a:solidFill>
                  <a:srgbClr val="7DB928"/>
                </a:solidFill>
              </a:rPr>
            </a:br>
            <a:r>
              <a:rPr lang="fr-FR" sz="1400" i="1" dirty="0">
                <a:solidFill>
                  <a:srgbClr val="7DB928"/>
                </a:solidFill>
              </a:rPr>
              <a:t>paysanne ; circuit court ; souveraineté </a:t>
            </a:r>
            <a:br>
              <a:rPr lang="fr-FR" sz="1400" i="1" dirty="0">
                <a:solidFill>
                  <a:srgbClr val="7DB928"/>
                </a:solidFill>
              </a:rPr>
            </a:br>
            <a:r>
              <a:rPr lang="fr-FR" sz="1400" i="1" dirty="0">
                <a:solidFill>
                  <a:srgbClr val="7DB928"/>
                </a:solidFill>
              </a:rPr>
              <a:t>alimentaire ; qualité différenciée ;…</a:t>
            </a:r>
            <a:endParaRPr lang="fr-BE" sz="1400" b="1" i="1" dirty="0">
              <a:solidFill>
                <a:srgbClr val="595959"/>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 Deux études de cas complémentaires</a:t>
            </a:r>
          </a:p>
        </p:txBody>
      </p:sp>
      <p:pic>
        <p:nvPicPr>
          <p:cNvPr id="4" name="Image 3"/>
          <p:cNvPicPr>
            <a:picLocks noChangeAspect="1"/>
          </p:cNvPicPr>
          <p:nvPr/>
        </p:nvPicPr>
        <p:blipFill>
          <a:blip r:embed="rId4"/>
          <a:srcRect t="18649" b="14919"/>
          <a:stretch>
            <a:fillRect/>
          </a:stretch>
        </p:blipFill>
        <p:spPr>
          <a:xfrm>
            <a:off x="7467490" y="1234508"/>
            <a:ext cx="1336508" cy="887874"/>
          </a:xfrm>
          <a:prstGeom prst="rect">
            <a:avLst/>
          </a:prstGeom>
        </p:spPr>
      </p:pic>
      <p:pic>
        <p:nvPicPr>
          <p:cNvPr id="6" name="Imag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37E84B9-CF28-4C6D-9C64-3F62B6A132FE}"/>
              </a:ext>
            </a:extLst>
          </p:cNvPr>
          <p:cNvPicPr>
            <a:picLocks noChangeAspect="1"/>
          </p:cNvPicPr>
          <p:nvPr/>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0965" t="33845" r="11566" b="32844"/>
          <a:stretch/>
        </p:blipFill>
        <p:spPr>
          <a:xfrm>
            <a:off x="4276348" y="3026298"/>
            <a:ext cx="4804340" cy="210263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overrideClrMapping bg1="lt1" tx1="dk1" bg2="lt2" tx2="dk2" accent1="accent1" accent2="accent2" accent3="accent3" accent4="accent4" accent5="accent5" accent6="accent6" hlink="hlink" folHlink="folHlink"/>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965231"/>
            <a:ext cx="8733265" cy="4063561"/>
          </a:xfrm>
        </p:spPr>
        <p:txBody>
          <a:bodyPr>
            <a:normAutofit/>
          </a:bodyPr>
          <a:lstStyle/>
          <a:p>
            <a:r>
              <a:rPr lang="fr-BE" sz="2000" dirty="0">
                <a:solidFill>
                  <a:srgbClr val="595959"/>
                </a:solidFill>
              </a:rPr>
              <a:t>Une coopérative de mangeurs et de paysans à finalité sociale</a:t>
            </a:r>
            <a:r>
              <a:rPr lang="fr-BE" sz="1800" dirty="0">
                <a:solidFill>
                  <a:srgbClr val="595959"/>
                </a:solidFill>
              </a:rPr>
              <a:t/>
            </a:r>
            <a:br>
              <a:rPr lang="fr-BE" sz="1800" dirty="0">
                <a:solidFill>
                  <a:srgbClr val="595959"/>
                </a:solidFill>
              </a:rPr>
            </a:br>
            <a:r>
              <a:rPr lang="fr-BE" sz="1800" dirty="0">
                <a:solidFill>
                  <a:srgbClr val="595959"/>
                </a:solidFill>
              </a:rPr>
              <a:t/>
            </a:r>
            <a:br>
              <a:rPr lang="fr-BE" sz="1800" dirty="0">
                <a:solidFill>
                  <a:srgbClr val="595959"/>
                </a:solidFill>
              </a:rPr>
            </a:br>
            <a:r>
              <a:rPr lang="fr-BE" sz="1800" dirty="0">
                <a:solidFill>
                  <a:srgbClr val="595959"/>
                </a:solidFill>
              </a:rPr>
              <a:t> </a:t>
            </a:r>
            <a:r>
              <a:rPr lang="fr-BE" sz="1800" dirty="0">
                <a:solidFill>
                  <a:srgbClr val="7DB928"/>
                </a:solidFill>
              </a:rPr>
              <a:t>- Une organisation </a:t>
            </a:r>
            <a:br>
              <a:rPr lang="fr-BE" sz="1800" dirty="0">
                <a:solidFill>
                  <a:srgbClr val="7DB928"/>
                </a:solidFill>
              </a:rPr>
            </a:br>
            <a:r>
              <a:rPr lang="fr-BE" sz="1800" dirty="0">
                <a:solidFill>
                  <a:srgbClr val="7DB928"/>
                </a:solidFill>
              </a:rPr>
              <a:t>interne « galactique »</a:t>
            </a:r>
          </a:p>
          <a:p>
            <a:pPr>
              <a:buNone/>
            </a:pPr>
            <a:endParaRPr lang="fr-BE" sz="800" dirty="0">
              <a:solidFill>
                <a:srgbClr val="7DB928"/>
              </a:solidFill>
              <a:latin typeface="Wingdings 3" charset="2"/>
              <a:cs typeface="Wingdings 3" charset="2"/>
            </a:endParaRPr>
          </a:p>
          <a:p>
            <a:pPr>
              <a:buNone/>
            </a:pPr>
            <a:r>
              <a:rPr lang="fr-BE" sz="1400" dirty="0">
                <a:solidFill>
                  <a:srgbClr val="7DB928"/>
                </a:solidFill>
                <a:latin typeface="Wingdings 3" charset="2"/>
                <a:cs typeface="Wingdings 3" charset="2"/>
              </a:rPr>
              <a:t>A</a:t>
            </a:r>
            <a:r>
              <a:rPr lang="fr-BE" sz="1400" dirty="0">
                <a:solidFill>
                  <a:srgbClr val="7DB928"/>
                </a:solidFill>
              </a:rPr>
              <a:t> 4 structures juridiques </a:t>
            </a:r>
          </a:p>
          <a:p>
            <a:pPr>
              <a:buNone/>
            </a:pPr>
            <a:r>
              <a:rPr lang="fr-BE" sz="1400" dirty="0">
                <a:solidFill>
                  <a:srgbClr val="7DB928"/>
                </a:solidFill>
              </a:rPr>
              <a:t>autonomes et interdépendantes</a:t>
            </a:r>
          </a:p>
          <a:p>
            <a:pPr marL="400050" lvl="1" indent="0">
              <a:buNone/>
            </a:pPr>
            <a:endParaRPr/>
          </a:p>
          <a:p>
            <a:endParaRPr lang="fr-BE" sz="1600" b="1" dirty="0">
              <a:solidFill>
                <a:srgbClr val="595959"/>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 Deux études de cas complémentaires</a:t>
            </a:r>
          </a:p>
        </p:txBody>
      </p:sp>
      <p:pic>
        <p:nvPicPr>
          <p:cNvPr id="5" name="Image 4"/>
          <p:cNvPicPr>
            <a:picLocks noChangeAspect="1"/>
          </p:cNvPicPr>
          <p:nvPr/>
        </p:nvPicPr>
        <p:blipFill rotWithShape="1">
          <a:blip r:embed="rId3"/>
          <a:srcRect t="7059"/>
          <a:stretch/>
        </p:blipFill>
        <p:spPr>
          <a:xfrm>
            <a:off x="3395560" y="1389917"/>
            <a:ext cx="5718556" cy="3753583"/>
          </a:xfrm>
          <a:prstGeom prst="rect">
            <a:avLst/>
          </a:prstGeom>
        </p:spPr>
      </p:pic>
      <p:grpSp>
        <p:nvGrpSpPr>
          <p:cNvPr id="11" name="Grouper 10"/>
          <p:cNvGrpSpPr/>
          <p:nvPr/>
        </p:nvGrpSpPr>
        <p:grpSpPr>
          <a:xfrm>
            <a:off x="410277" y="3228197"/>
            <a:ext cx="2388230" cy="1481202"/>
            <a:chOff x="410735" y="3228197"/>
            <a:chExt cx="2388230" cy="1481202"/>
          </a:xfrm>
        </p:grpSpPr>
        <p:pic>
          <p:nvPicPr>
            <p:cNvPr id="7" name="Image 6"/>
            <p:cNvPicPr/>
            <p:nvPr/>
          </p:nvPicPr>
          <p:blipFill rotWithShape="1">
            <a:blip r:embed="rId4"/>
            <a:srcRect l="2830" t="4482" r="51741" b="64176"/>
            <a:stretch/>
          </p:blipFill>
          <p:spPr>
            <a:xfrm>
              <a:off x="457981" y="4088290"/>
              <a:ext cx="2340526" cy="621109"/>
            </a:xfrm>
            <a:prstGeom prst="rect">
              <a:avLst/>
            </a:prstGeom>
          </p:spPr>
        </p:pic>
        <p:pic>
          <p:nvPicPr>
            <p:cNvPr id="10" name="Image 9"/>
            <p:cNvPicPr/>
            <p:nvPr/>
          </p:nvPicPr>
          <p:blipFill rotWithShape="1">
            <a:blip r:embed="rId4"/>
            <a:srcRect l="52424" t="4482" r="1220" b="61005"/>
            <a:stretch/>
          </p:blipFill>
          <p:spPr>
            <a:xfrm>
              <a:off x="410735" y="3228197"/>
              <a:ext cx="2388230" cy="683952"/>
            </a:xfrm>
            <a:prstGeom prst="rect">
              <a:avLst/>
            </a:prstGeom>
          </p:spPr>
        </p:pic>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1"/>
          <p:cNvSpPr>
            <a:spLocks noGrp="1"/>
          </p:cNvSpPr>
          <p:nvPr>
            <p:ph type="title"/>
          </p:nvPr>
        </p:nvSpPr>
        <p:spPr>
          <a:xfrm>
            <a:off x="1671503" y="1144281"/>
            <a:ext cx="7328339" cy="2253306"/>
          </a:xfrm>
        </p:spPr>
        <p:txBody>
          <a:bodyPr>
            <a:noAutofit/>
          </a:bodyPr>
          <a:lstStyle/>
          <a:p>
            <a:pPr algn="r"/>
            <a:r>
              <a:rPr lang="fr-FR" sz="4800" dirty="0"/>
              <a:t>III. Les performances territoriales de 2 structures collectives alimentaire</a:t>
            </a:r>
            <a:r>
              <a:rPr lang="fr-FR" sz="4800" dirty="0" smtClean="0"/>
              <a:t> </a:t>
            </a:r>
            <a:br>
              <a:rPr lang="fr-FR" sz="4800" dirty="0" smtClean="0"/>
            </a:br>
            <a:r>
              <a:rPr lang="fr-FR" sz="4800" dirty="0" smtClean="0"/>
              <a:t>de </a:t>
            </a:r>
            <a:r>
              <a:rPr lang="fr-FR" sz="4800" dirty="0"/>
              <a:t>proximité</a:t>
            </a:r>
          </a:p>
        </p:txBody>
      </p:sp>
      <p:pic>
        <p:nvPicPr>
          <p:cNvPr id="6" name="Image 5"/>
          <p:cNvPicPr preferRelativeResize="0">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090"/>
          <a:stretch>
            <a:fillRect/>
          </a:stretch>
        </p:blipFill>
        <p:spPr>
          <a:xfrm>
            <a:off x="6253261" y="140384"/>
            <a:ext cx="898770" cy="467782"/>
          </a:xfrm>
          <a:prstGeom prst="rect">
            <a:avLst/>
          </a:prstGeom>
        </p:spPr>
      </p:pic>
      <p:pic>
        <p:nvPicPr>
          <p:cNvPr id="5" name="Image 4"/>
          <p:cNvPicPr>
            <a:picLocks noChangeAspect="1"/>
          </p:cNvPicPr>
          <p:nvPr/>
        </p:nvPicPr>
        <p:blipFill>
          <a:blip r:embed="rId4"/>
          <a:stretch>
            <a:fillRect/>
          </a:stretch>
        </p:blipFill>
        <p:spPr>
          <a:xfrm>
            <a:off x="4929950" y="0"/>
            <a:ext cx="784288" cy="773831"/>
          </a:xfrm>
          <a:prstGeom prst="rect">
            <a:avLst/>
          </a:prstGeom>
        </p:spPr>
      </p:pic>
      <p:sp>
        <p:nvSpPr>
          <p:cNvPr id="7" name="Espace réservé du texte 2"/>
          <p:cNvSpPr>
            <a:spLocks noGrp="1"/>
          </p:cNvSpPr>
          <p:nvPr>
            <p:ph type="body" sz="quarter" idx="10"/>
          </p:nvPr>
        </p:nvSpPr>
        <p:spPr>
          <a:xfrm>
            <a:off x="36705" y="4832367"/>
            <a:ext cx="4382513" cy="391884"/>
          </a:xfrm>
        </p:spPr>
        <p:txBody>
          <a:bodyPr/>
          <a:lstStyle/>
          <a:p>
            <a:pPr algn="l"/>
            <a:r>
              <a:rPr lang="fr-FR" dirty="0">
                <a:solidFill>
                  <a:schemeClr val="tx1">
                    <a:lumMod val="65000"/>
                    <a:lumOff val="35000"/>
                  </a:schemeClr>
                </a:solidFill>
              </a:rPr>
              <a:t>J. </a:t>
            </a:r>
            <a:r>
              <a:rPr lang="fr-FR" dirty="0" smtClean="0">
                <a:solidFill>
                  <a:schemeClr val="tx1">
                    <a:lumMod val="65000"/>
                    <a:lumOff val="35000"/>
                  </a:schemeClr>
                </a:solidFill>
              </a:rPr>
              <a:t>Noel ; Ch</a:t>
            </a:r>
            <a:r>
              <a:rPr lang="fr-FR" dirty="0">
                <a:solidFill>
                  <a:schemeClr val="tx1">
                    <a:lumMod val="65000"/>
                    <a:lumOff val="35000"/>
                  </a:schemeClr>
                </a:solidFill>
              </a:rPr>
              <a:t>. </a:t>
            </a:r>
            <a:r>
              <a:rPr lang="fr-FR" dirty="0" err="1">
                <a:solidFill>
                  <a:schemeClr val="tx1">
                    <a:lumMod val="65000"/>
                    <a:lumOff val="35000"/>
                  </a:schemeClr>
                </a:solidFill>
              </a:rPr>
              <a:t>Margetic</a:t>
            </a:r>
            <a:r>
              <a:rPr lang="fr-FR" dirty="0">
                <a:solidFill>
                  <a:schemeClr val="tx1">
                    <a:lumMod val="65000"/>
                    <a:lumOff val="35000"/>
                  </a:schemeClr>
                </a:solidFill>
              </a:rPr>
              <a:t> ; F. </a:t>
            </a:r>
            <a:r>
              <a:rPr lang="fr-FR" dirty="0" err="1" smtClean="0">
                <a:solidFill>
                  <a:schemeClr val="tx1">
                    <a:lumMod val="65000"/>
                    <a:lumOff val="35000"/>
                  </a:schemeClr>
                </a:solidFill>
              </a:rPr>
              <a:t>Lanzi</a:t>
            </a:r>
            <a:r>
              <a:rPr lang="fr-FR" dirty="0" smtClean="0">
                <a:solidFill>
                  <a:schemeClr val="tx1">
                    <a:lumMod val="65000"/>
                    <a:lumOff val="35000"/>
                  </a:schemeClr>
                </a:solidFill>
              </a:rPr>
              <a:t> ; </a:t>
            </a:r>
            <a:r>
              <a:rPr lang="fr-FR" dirty="0">
                <a:solidFill>
                  <a:schemeClr val="tx1">
                    <a:lumMod val="65000"/>
                    <a:lumOff val="35000"/>
                  </a:schemeClr>
                </a:solidFill>
              </a:rPr>
              <a:t>Th. Dogot ; K. Maréchal</a:t>
            </a:r>
          </a:p>
        </p:txBody>
      </p:sp>
      <p:sp>
        <p:nvSpPr>
          <p:cNvPr id="8" name="Espace réservé du texte 2"/>
          <p:cNvSpPr txBox="1">
            <a:spLocks/>
          </p:cNvSpPr>
          <p:nvPr/>
        </p:nvSpPr>
        <p:spPr>
          <a:xfrm>
            <a:off x="1" y="-7298"/>
            <a:ext cx="4754880" cy="518182"/>
          </a:xfrm>
          <a:prstGeom prst="rect">
            <a:avLst/>
          </a:prstGeom>
        </p:spPr>
        <p:txBody>
          <a:bodyPr vert="horz" lIns="91440" tIns="45720" rIns="91440" bIns="45720" rtlCol="0">
            <a:noAutofit/>
          </a:bodyPr>
          <a:lstStyle/>
          <a:p>
            <a:pPr>
              <a:spcBef>
                <a:spcPct val="20000"/>
              </a:spcBef>
              <a:buClr>
                <a:srgbClr val="7DB928"/>
              </a:buClr>
              <a:buSzPct val="55000"/>
              <a:defRPr/>
            </a:pPr>
            <a:r>
              <a:rPr lang="fr-BE" sz="1000" i="1" dirty="0">
                <a:solidFill>
                  <a:schemeClr val="tx1">
                    <a:lumMod val="65000"/>
                    <a:lumOff val="35000"/>
                  </a:schemeClr>
                </a:solidFill>
              </a:rPr>
              <a:t>“Performances des circuits courts/proximité. Définitions et enjeux”</a:t>
            </a:r>
            <a:endParaRPr lang="fr-FR" sz="1000" i="1" dirty="0">
              <a:solidFill>
                <a:schemeClr val="tx1">
                  <a:lumMod val="65000"/>
                  <a:lumOff val="35000"/>
                </a:schemeClr>
              </a:solidFill>
            </a:endParaRPr>
          </a:p>
          <a:p>
            <a:pPr lvl="0">
              <a:spcBef>
                <a:spcPct val="20000"/>
              </a:spcBef>
              <a:buClr>
                <a:srgbClr val="7DB928"/>
              </a:buClr>
              <a:buSzPct val="55000"/>
              <a:defRPr/>
            </a:pPr>
            <a:r>
              <a:rPr lang="fr-FR" sz="1000" dirty="0">
                <a:solidFill>
                  <a:schemeClr val="tx1">
                    <a:lumMod val="65000"/>
                    <a:lumOff val="35000"/>
                  </a:schemeClr>
                </a:solidFill>
              </a:rPr>
              <a:t>13</a:t>
            </a:r>
            <a:r>
              <a:rPr lang="fr-FR" sz="1000" baseline="30000" dirty="0">
                <a:solidFill>
                  <a:schemeClr val="tx1">
                    <a:lumMod val="65000"/>
                    <a:lumOff val="35000"/>
                  </a:schemeClr>
                </a:solidFill>
              </a:rPr>
              <a:t>e</a:t>
            </a:r>
            <a:r>
              <a:rPr lang="fr-FR" sz="1000" dirty="0">
                <a:solidFill>
                  <a:schemeClr val="tx1">
                    <a:lumMod val="65000"/>
                    <a:lumOff val="35000"/>
                  </a:schemeClr>
                </a:solidFill>
              </a:rPr>
              <a:t> JRSS, Ecole d’Ingénieurs </a:t>
            </a:r>
            <a:r>
              <a:rPr kumimoji="0" lang="fr-FR" sz="1000" b="0" i="0" u="none" strike="noStrike" kern="1200" cap="none" spc="0" normalizeH="0" noProof="0" dirty="0">
                <a:ln>
                  <a:noFill/>
                </a:ln>
                <a:solidFill>
                  <a:schemeClr val="tx1">
                    <a:lumMod val="65000"/>
                    <a:lumOff val="35000"/>
                  </a:schemeClr>
                </a:solidFill>
                <a:effectLst/>
                <a:uLnTx/>
                <a:uFillTx/>
                <a:latin typeface="+mn-lt"/>
                <a:ea typeface="+mn-ea"/>
                <a:cs typeface="+mn-cs"/>
              </a:rPr>
              <a:t>Sciences Agro, Bordeaux, 12-13 déc.</a:t>
            </a:r>
            <a:r>
              <a:rPr lang="fr-FR" sz="1000" dirty="0">
                <a:solidFill>
                  <a:schemeClr val="tx1">
                    <a:lumMod val="65000"/>
                    <a:lumOff val="35000"/>
                  </a:schemeClr>
                </a:solidFill>
              </a:rPr>
              <a:t> </a:t>
            </a:r>
            <a:r>
              <a:rPr kumimoji="0" lang="fr-FR" sz="1000" b="0" i="0" u="none" strike="noStrike" kern="1200" cap="none" spc="0" normalizeH="0" noProof="0" dirty="0">
                <a:ln>
                  <a:noFill/>
                </a:ln>
                <a:solidFill>
                  <a:schemeClr val="tx1">
                    <a:lumMod val="65000"/>
                    <a:lumOff val="35000"/>
                  </a:schemeClr>
                </a:solidFill>
                <a:effectLst/>
                <a:uLnTx/>
                <a:uFillTx/>
                <a:latin typeface="+mn-lt"/>
                <a:ea typeface="+mn-ea"/>
                <a:cs typeface="+mn-cs"/>
              </a:rPr>
              <a:t>2019 </a:t>
            </a:r>
            <a:endParaRPr kumimoji="0" lang="fr-FR" sz="10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084754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6"/>
            <a:ext cx="5789713" cy="4142594"/>
          </a:xfrm>
        </p:spPr>
        <p:txBody>
          <a:bodyPr>
            <a:normAutofit/>
          </a:bodyPr>
          <a:lstStyle/>
          <a:p>
            <a:r>
              <a:rPr lang="fr-BE" sz="2000" dirty="0">
                <a:solidFill>
                  <a:srgbClr val="595959"/>
                </a:solidFill>
              </a:rPr>
              <a:t>Bien-être/Qualité de vie : reconnaissance sociale</a:t>
            </a:r>
            <a:r>
              <a:rPr lang="fr-BE" sz="2162" dirty="0">
                <a:solidFill>
                  <a:srgbClr val="595959"/>
                </a:solidFill>
              </a:rPr>
              <a:t/>
            </a:r>
            <a:br>
              <a:rPr lang="fr-BE" sz="2162" dirty="0">
                <a:solidFill>
                  <a:srgbClr val="595959"/>
                </a:solidFill>
              </a:rPr>
            </a:br>
            <a:r>
              <a:rPr lang="fr-BE" sz="1800" dirty="0">
                <a:solidFill>
                  <a:srgbClr val="595959"/>
                </a:solidFill>
              </a:rPr>
              <a:t/>
            </a:r>
            <a:br>
              <a:rPr lang="fr-BE" sz="1800" dirty="0">
                <a:solidFill>
                  <a:srgbClr val="595959"/>
                </a:solidFill>
              </a:rPr>
            </a:br>
            <a:r>
              <a:rPr lang="fr-BE" sz="1800" dirty="0">
                <a:solidFill>
                  <a:srgbClr val="595959"/>
                </a:solidFill>
              </a:rPr>
              <a:t> Communication – Information </a:t>
            </a:r>
          </a:p>
          <a:p>
            <a:pPr>
              <a:buNone/>
            </a:pPr>
            <a:r>
              <a:rPr lang="fr-BE" sz="1050" dirty="0">
                <a:solidFill>
                  <a:srgbClr val="7DB928"/>
                </a:solidFill>
              </a:rPr>
              <a:t>	</a:t>
            </a:r>
            <a:r>
              <a:rPr lang="fr-BE" sz="1600" dirty="0">
                <a:solidFill>
                  <a:srgbClr val="7DB928"/>
                </a:solidFill>
              </a:rPr>
              <a:t>- Renforcement des liens </a:t>
            </a:r>
            <a:r>
              <a:rPr lang="fr-FR" sz="1600" dirty="0">
                <a:solidFill>
                  <a:srgbClr val="7DB928"/>
                </a:solidFill>
              </a:rPr>
              <a:t>producteurs </a:t>
            </a:r>
            <a:r>
              <a:rPr lang="mr-IN" sz="1600" dirty="0">
                <a:solidFill>
                  <a:srgbClr val="7DB928"/>
                </a:solidFill>
              </a:rPr>
              <a:t>–</a:t>
            </a:r>
            <a:r>
              <a:rPr lang="fr-FR" sz="1600" dirty="0">
                <a:solidFill>
                  <a:srgbClr val="7DB928"/>
                </a:solidFill>
              </a:rPr>
              <a:t> mangeurs («</a:t>
            </a:r>
            <a:r>
              <a:rPr lang="fr-FR" sz="1600" i="1" dirty="0">
                <a:solidFill>
                  <a:srgbClr val="7DB928"/>
                </a:solidFill>
              </a:rPr>
              <a:t>vitrine</a:t>
            </a:r>
            <a:r>
              <a:rPr lang="fr-FR" sz="1600" dirty="0">
                <a:solidFill>
                  <a:srgbClr val="7DB928"/>
                </a:solidFill>
              </a:rPr>
              <a:t>»)</a:t>
            </a:r>
            <a:r>
              <a:rPr lang="fr-BE" sz="1600" dirty="0">
                <a:solidFill>
                  <a:srgbClr val="7DB928"/>
                </a:solidFill>
              </a:rPr>
              <a:t/>
            </a:r>
            <a:br>
              <a:rPr lang="fr-BE" sz="1600" dirty="0">
                <a:solidFill>
                  <a:srgbClr val="7DB928"/>
                </a:solidFill>
              </a:rPr>
            </a:br>
            <a:r>
              <a:rPr lang="fr-BE" sz="1600" dirty="0">
                <a:solidFill>
                  <a:srgbClr val="7DB928"/>
                </a:solidFill>
              </a:rPr>
              <a:t>- Développement de manifestations &amp; outils (panneaux, </a:t>
            </a:r>
            <a:br>
              <a:rPr lang="fr-BE" sz="1600" dirty="0">
                <a:solidFill>
                  <a:srgbClr val="7DB928"/>
                </a:solidFill>
              </a:rPr>
            </a:br>
            <a:r>
              <a:rPr lang="fr-BE" sz="1600" dirty="0">
                <a:solidFill>
                  <a:srgbClr val="7DB928"/>
                </a:solidFill>
              </a:rPr>
              <a:t>visites, débats, f</a:t>
            </a:r>
            <a:r>
              <a:rPr lang="fr-FR" sz="1600" dirty="0">
                <a:solidFill>
                  <a:srgbClr val="7DB928"/>
                </a:solidFill>
              </a:rPr>
              <a:t>êtes</a:t>
            </a:r>
            <a:r>
              <a:rPr lang="mr-IN" sz="1600" dirty="0">
                <a:solidFill>
                  <a:srgbClr val="7DB928"/>
                </a:solidFill>
              </a:rPr>
              <a:t>…</a:t>
            </a:r>
            <a:r>
              <a:rPr lang="fr-BE" sz="1600" dirty="0">
                <a:solidFill>
                  <a:srgbClr val="7DB928"/>
                </a:solidFill>
              </a:rPr>
              <a:t>) : </a:t>
            </a:r>
            <a:r>
              <a:rPr lang="fr-FR" sz="1400" dirty="0">
                <a:solidFill>
                  <a:srgbClr val="7DB928"/>
                </a:solidFill>
              </a:rPr>
              <a:t>bulletin interne </a:t>
            </a:r>
            <a:r>
              <a:rPr lang="fr-FR" sz="1400" i="1" dirty="0">
                <a:solidFill>
                  <a:srgbClr val="7DB928"/>
                </a:solidFill>
              </a:rPr>
              <a:t>(L’Echo des Terroirs !)</a:t>
            </a:r>
            <a:endParaRPr lang="fr-BE" sz="1400" dirty="0">
              <a:solidFill>
                <a:srgbClr val="7DB928"/>
              </a:solidFill>
            </a:endParaRPr>
          </a:p>
          <a:p>
            <a:pPr>
              <a:buNone/>
            </a:pPr>
            <a:endParaRPr lang="fr-BE" sz="1000" dirty="0">
              <a:solidFill>
                <a:srgbClr val="595959"/>
              </a:solidFill>
            </a:endParaRPr>
          </a:p>
          <a:p>
            <a:pPr>
              <a:buNone/>
            </a:pPr>
            <a:r>
              <a:rPr lang="fr-BE" sz="1800" dirty="0">
                <a:solidFill>
                  <a:srgbClr val="7DB928"/>
                </a:solidFill>
              </a:rPr>
              <a:t>	</a:t>
            </a:r>
            <a:r>
              <a:rPr lang="fr-BE" sz="1800" dirty="0">
                <a:solidFill>
                  <a:srgbClr val="595959"/>
                </a:solidFill>
              </a:rPr>
              <a:t>Mobilisation </a:t>
            </a:r>
            <a:r>
              <a:rPr lang="mr-IN" sz="1800" dirty="0">
                <a:solidFill>
                  <a:srgbClr val="595959"/>
                </a:solidFill>
              </a:rPr>
              <a:t>–</a:t>
            </a:r>
            <a:r>
              <a:rPr lang="fr-BE" sz="1800" dirty="0">
                <a:solidFill>
                  <a:srgbClr val="595959"/>
                </a:solidFill>
              </a:rPr>
              <a:t> Sensibilisation </a:t>
            </a:r>
            <a:r>
              <a:rPr lang="fr-BE" sz="1800" dirty="0">
                <a:solidFill>
                  <a:srgbClr val="7DB928"/>
                </a:solidFill>
              </a:rPr>
              <a:t/>
            </a:r>
            <a:br>
              <a:rPr lang="fr-BE" sz="1800" dirty="0">
                <a:solidFill>
                  <a:srgbClr val="7DB928"/>
                </a:solidFill>
              </a:rPr>
            </a:br>
            <a:r>
              <a:rPr lang="fr-BE" sz="1800" dirty="0">
                <a:solidFill>
                  <a:srgbClr val="7DB928"/>
                </a:solidFill>
              </a:rPr>
              <a:t>- </a:t>
            </a:r>
            <a:r>
              <a:rPr lang="fr-BE" sz="1600" dirty="0">
                <a:solidFill>
                  <a:srgbClr val="7DB928"/>
                </a:solidFill>
              </a:rPr>
              <a:t>Charte d’engagement / démarche NESO (producteurs)</a:t>
            </a:r>
            <a:r>
              <a:rPr lang="fr-BE" sz="1600" b="1" dirty="0">
                <a:solidFill>
                  <a:srgbClr val="595959"/>
                </a:solidFill>
              </a:rPr>
              <a:t/>
            </a:r>
            <a:br>
              <a:rPr lang="fr-BE" sz="1600" b="1" dirty="0">
                <a:solidFill>
                  <a:srgbClr val="595959"/>
                </a:solidFill>
              </a:rPr>
            </a:br>
            <a:r>
              <a:rPr lang="fr-BE" sz="1600" dirty="0">
                <a:solidFill>
                  <a:srgbClr val="7DB928"/>
                </a:solidFill>
              </a:rPr>
              <a:t>- Partenariats multi-acteurs (collectivités, RHD, artisans…)</a:t>
            </a:r>
          </a:p>
          <a:p>
            <a:pPr>
              <a:buNone/>
            </a:pPr>
            <a:endParaRPr lang="fr-BE" sz="1000" dirty="0">
              <a:solidFill>
                <a:srgbClr val="595959"/>
              </a:solidFill>
            </a:endParaRPr>
          </a:p>
          <a:p>
            <a:pPr>
              <a:buNone/>
            </a:pPr>
            <a:r>
              <a:rPr lang="fr-BE" sz="1000" dirty="0">
                <a:solidFill>
                  <a:srgbClr val="595959"/>
                </a:solidFill>
              </a:rPr>
              <a:t>	</a:t>
            </a:r>
            <a:r>
              <a:rPr lang="fr-BE" sz="1800" dirty="0">
                <a:solidFill>
                  <a:srgbClr val="595959"/>
                </a:solidFill>
              </a:rPr>
              <a:t>F</a:t>
            </a:r>
            <a:r>
              <a:rPr lang="fr-FR" sz="1800" dirty="0" err="1">
                <a:solidFill>
                  <a:srgbClr val="595959"/>
                </a:solidFill>
              </a:rPr>
              <a:t>ormation</a:t>
            </a:r>
            <a:r>
              <a:rPr lang="fr-FR" sz="1800" dirty="0">
                <a:solidFill>
                  <a:srgbClr val="595959"/>
                </a:solidFill>
              </a:rPr>
              <a:t> – Education</a:t>
            </a:r>
            <a:r>
              <a:rPr lang="fr-FR" sz="1800" dirty="0">
                <a:solidFill>
                  <a:srgbClr val="7DB928"/>
                </a:solidFill>
              </a:rPr>
              <a:t/>
            </a:r>
            <a:br>
              <a:rPr lang="fr-FR" sz="1800" dirty="0">
                <a:solidFill>
                  <a:srgbClr val="7DB928"/>
                </a:solidFill>
              </a:rPr>
            </a:br>
            <a:r>
              <a:rPr lang="fr-BE" sz="1600" dirty="0">
                <a:solidFill>
                  <a:srgbClr val="7DB928"/>
                </a:solidFill>
              </a:rPr>
              <a:t>- Accompagnement &amp; </a:t>
            </a:r>
            <a:r>
              <a:rPr lang="fr-FR" sz="1600" dirty="0">
                <a:solidFill>
                  <a:srgbClr val="7DB928"/>
                </a:solidFill>
              </a:rPr>
              <a:t>transmission d'expérience</a:t>
            </a:r>
            <a:r>
              <a:rPr lang="fr-BE" sz="1600" dirty="0">
                <a:solidFill>
                  <a:srgbClr val="7DB928"/>
                </a:solidFill>
              </a:rPr>
              <a:t/>
            </a:r>
            <a:br>
              <a:rPr lang="fr-BE" sz="1600" dirty="0">
                <a:solidFill>
                  <a:srgbClr val="7DB928"/>
                </a:solidFill>
              </a:rPr>
            </a:br>
            <a:r>
              <a:rPr lang="fr-BE" sz="1600" dirty="0">
                <a:solidFill>
                  <a:srgbClr val="7DB928"/>
                </a:solidFill>
              </a:rPr>
              <a:t>- Changement des habitudes (travail, consommation</a:t>
            </a:r>
            <a:r>
              <a:rPr lang="mr-IN" sz="1600" dirty="0">
                <a:solidFill>
                  <a:srgbClr val="7DB928"/>
                </a:solidFill>
              </a:rPr>
              <a:t>…</a:t>
            </a:r>
            <a:r>
              <a:rPr lang="fr-FR" sz="1600" dirty="0">
                <a:solidFill>
                  <a:srgbClr val="7DB928"/>
                </a:solidFill>
              </a:rPr>
              <a:t>)</a:t>
            </a:r>
            <a:endParaRPr lang="fr-BE" sz="1600" dirty="0">
              <a:solidFill>
                <a:srgbClr val="7DB928"/>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III. Performances</a:t>
            </a:r>
            <a:r>
              <a:rPr lang="fr-FR" sz="3600" dirty="0">
                <a:solidFill>
                  <a:srgbClr val="7DB928"/>
                </a:solidFill>
                <a:latin typeface="+mj-lt"/>
                <a:ea typeface="+mj-ea"/>
                <a:cs typeface="+mj-cs"/>
              </a:rPr>
              <a:t> </a:t>
            </a:r>
            <a:r>
              <a:rPr kumimoji="0" lang="fr-FR" sz="3600" b="0" i="0" u="none" strike="noStrike" kern="1200" cap="none" spc="0" normalizeH="0" noProof="0" dirty="0">
                <a:ln>
                  <a:noFill/>
                </a:ln>
                <a:solidFill>
                  <a:srgbClr val="7DB928"/>
                </a:solidFill>
                <a:effectLst/>
                <a:uLnTx/>
                <a:uFillTx/>
                <a:latin typeface="+mj-lt"/>
                <a:ea typeface="+mj-ea"/>
                <a:cs typeface="+mj-cs"/>
              </a:rPr>
              <a:t>– </a:t>
            </a:r>
            <a:r>
              <a:rPr lang="fr-FR" sz="3600" dirty="0">
                <a:solidFill>
                  <a:srgbClr val="7DB928"/>
                </a:solidFill>
                <a:latin typeface="+mj-lt"/>
                <a:ea typeface="+mj-ea"/>
                <a:cs typeface="+mj-cs"/>
              </a:rPr>
              <a:t>V</a:t>
            </a:r>
            <a:r>
              <a:rPr kumimoji="0" lang="fr-FR" sz="3600" b="0" i="0" u="none" strike="noStrike" kern="1200" cap="none" spc="0" normalizeH="0" noProof="0" dirty="0" err="1">
                <a:ln>
                  <a:noFill/>
                </a:ln>
                <a:solidFill>
                  <a:srgbClr val="7DB928"/>
                </a:solidFill>
                <a:effectLst/>
                <a:uLnTx/>
                <a:uFillTx/>
                <a:latin typeface="+mj-lt"/>
                <a:ea typeface="+mj-ea"/>
                <a:cs typeface="+mj-cs"/>
              </a:rPr>
              <a:t>iabilités</a:t>
            </a:r>
            <a:r>
              <a:rPr kumimoji="0" lang="fr-FR" sz="3600" b="0" i="0" u="none" strike="noStrike" kern="1200" cap="none" spc="0" normalizeH="0" noProof="0" dirty="0">
                <a:ln>
                  <a:noFill/>
                </a:ln>
                <a:solidFill>
                  <a:srgbClr val="7DB928"/>
                </a:solidFill>
                <a:effectLst/>
                <a:uLnTx/>
                <a:uFillTx/>
                <a:latin typeface="+mj-lt"/>
                <a:ea typeface="+mj-ea"/>
                <a:cs typeface="+mj-cs"/>
              </a:rPr>
              <a:t> territoriales (1)</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
        <p:nvSpPr>
          <p:cNvPr id="5" name="Rectangle 2"/>
          <p:cNvSpPr>
            <a:spLocks noChangeArrowheads="1"/>
          </p:cNvSpPr>
          <p:nvPr/>
        </p:nvSpPr>
        <p:spPr bwMode="auto">
          <a:xfrm>
            <a:off x="1366259" y="904126"/>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6" name="Image 5"/>
          <p:cNvPicPr>
            <a:picLocks noChangeAspect="1"/>
          </p:cNvPicPr>
          <p:nvPr/>
        </p:nvPicPr>
        <p:blipFill>
          <a:blip r:embed="rId3"/>
          <a:stretch>
            <a:fillRect/>
          </a:stretch>
        </p:blipFill>
        <p:spPr>
          <a:xfrm>
            <a:off x="5918229" y="975568"/>
            <a:ext cx="3215371" cy="415963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6"/>
            <a:ext cx="6163233" cy="4142594"/>
          </a:xfrm>
        </p:spPr>
        <p:txBody>
          <a:bodyPr>
            <a:normAutofit fontScale="92500" lnSpcReduction="10000"/>
          </a:bodyPr>
          <a:lstStyle/>
          <a:p>
            <a:r>
              <a:rPr lang="fr-BE" sz="2162" dirty="0">
                <a:solidFill>
                  <a:srgbClr val="595959"/>
                </a:solidFill>
              </a:rPr>
              <a:t>Bien-être/Qualité de vie : reconnaissance sociale</a:t>
            </a:r>
            <a:br>
              <a:rPr lang="fr-BE" sz="2162" dirty="0">
                <a:solidFill>
                  <a:srgbClr val="595959"/>
                </a:solidFill>
              </a:rPr>
            </a:br>
            <a:r>
              <a:rPr lang="fr-BE" sz="2162" dirty="0">
                <a:solidFill>
                  <a:srgbClr val="595959"/>
                </a:solidFill>
              </a:rPr>
              <a:t/>
            </a:r>
            <a:br>
              <a:rPr lang="fr-BE" sz="2162" dirty="0">
                <a:solidFill>
                  <a:srgbClr val="595959"/>
                </a:solidFill>
              </a:rPr>
            </a:br>
            <a:r>
              <a:rPr lang="fr-BE" sz="1800" dirty="0">
                <a:solidFill>
                  <a:srgbClr val="595959"/>
                </a:solidFill>
              </a:rPr>
              <a:t> </a:t>
            </a:r>
            <a:r>
              <a:rPr lang="fr-BE" sz="1946" dirty="0">
                <a:solidFill>
                  <a:srgbClr val="595959"/>
                </a:solidFill>
              </a:rPr>
              <a:t>Communication – Information</a:t>
            </a:r>
          </a:p>
          <a:p>
            <a:pPr>
              <a:buNone/>
            </a:pPr>
            <a:r>
              <a:rPr lang="fr-BE" sz="1100" dirty="0">
                <a:solidFill>
                  <a:srgbClr val="7DB928"/>
                </a:solidFill>
              </a:rPr>
              <a:t>	</a:t>
            </a:r>
            <a:r>
              <a:rPr lang="fr-BE" sz="1730" dirty="0">
                <a:solidFill>
                  <a:srgbClr val="7DB928"/>
                </a:solidFill>
              </a:rPr>
              <a:t>- Renforcement des liens </a:t>
            </a:r>
            <a:r>
              <a:rPr lang="fr-FR" sz="1730" dirty="0">
                <a:solidFill>
                  <a:srgbClr val="7DB928"/>
                </a:solidFill>
              </a:rPr>
              <a:t>producteurs </a:t>
            </a:r>
            <a:r>
              <a:rPr lang="mr-IN" sz="1730" dirty="0">
                <a:solidFill>
                  <a:srgbClr val="7DB928"/>
                </a:solidFill>
              </a:rPr>
              <a:t>–</a:t>
            </a:r>
            <a:r>
              <a:rPr lang="fr-FR" sz="1730" dirty="0">
                <a:solidFill>
                  <a:srgbClr val="7DB928"/>
                </a:solidFill>
              </a:rPr>
              <a:t> mangeurs</a:t>
            </a:r>
            <a:endParaRPr lang="fr-BE" sz="1730" dirty="0">
              <a:solidFill>
                <a:srgbClr val="7DB928"/>
              </a:solidFill>
            </a:endParaRPr>
          </a:p>
          <a:p>
            <a:pPr>
              <a:buNone/>
            </a:pPr>
            <a:r>
              <a:rPr lang="fr-BE" sz="1730" b="1" dirty="0">
                <a:solidFill>
                  <a:srgbClr val="595959"/>
                </a:solidFill>
              </a:rPr>
              <a:t>	</a:t>
            </a:r>
            <a:r>
              <a:rPr lang="fr-BE" sz="1730" dirty="0">
                <a:solidFill>
                  <a:srgbClr val="7DB928"/>
                </a:solidFill>
              </a:rPr>
              <a:t>- Développement de manifestations et d’outils</a:t>
            </a:r>
            <a:br>
              <a:rPr lang="fr-BE" sz="1730" dirty="0">
                <a:solidFill>
                  <a:srgbClr val="7DB928"/>
                </a:solidFill>
              </a:rPr>
            </a:br>
            <a:r>
              <a:rPr lang="fr-BE" sz="1730" dirty="0">
                <a:solidFill>
                  <a:srgbClr val="7DB928"/>
                </a:solidFill>
              </a:rPr>
              <a:t>(visites, newsletters, panneaux, débats, f</a:t>
            </a:r>
            <a:r>
              <a:rPr lang="fr-FR" sz="1730" dirty="0">
                <a:solidFill>
                  <a:srgbClr val="7DB928"/>
                </a:solidFill>
              </a:rPr>
              <a:t>êtes...</a:t>
            </a:r>
            <a:r>
              <a:rPr lang="fr-BE" sz="1730" dirty="0">
                <a:solidFill>
                  <a:srgbClr val="7DB928"/>
                </a:solidFill>
              </a:rPr>
              <a:t>)</a:t>
            </a:r>
          </a:p>
          <a:p>
            <a:pPr>
              <a:buNone/>
            </a:pPr>
            <a:endParaRPr lang="fr-BE" sz="1050" dirty="0">
              <a:solidFill>
                <a:srgbClr val="595959"/>
              </a:solidFill>
            </a:endParaRPr>
          </a:p>
          <a:p>
            <a:pPr>
              <a:buNone/>
            </a:pPr>
            <a:r>
              <a:rPr lang="fr-BE" sz="2000" dirty="0">
                <a:solidFill>
                  <a:srgbClr val="7DB928"/>
                </a:solidFill>
              </a:rPr>
              <a:t>	</a:t>
            </a:r>
            <a:r>
              <a:rPr lang="fr-BE" sz="1946" dirty="0">
                <a:solidFill>
                  <a:srgbClr val="595959"/>
                </a:solidFill>
              </a:rPr>
              <a:t>Mobilisation </a:t>
            </a:r>
            <a:r>
              <a:rPr lang="mr-IN" sz="1946" dirty="0">
                <a:solidFill>
                  <a:srgbClr val="595959"/>
                </a:solidFill>
              </a:rPr>
              <a:t>–</a:t>
            </a:r>
            <a:r>
              <a:rPr lang="fr-BE" sz="1946" dirty="0">
                <a:solidFill>
                  <a:srgbClr val="595959"/>
                </a:solidFill>
              </a:rPr>
              <a:t> Sensibilisation</a:t>
            </a:r>
            <a:r>
              <a:rPr lang="fr-BE" sz="1730" dirty="0">
                <a:solidFill>
                  <a:srgbClr val="7DB928"/>
                </a:solidFill>
              </a:rPr>
              <a:t/>
            </a:r>
            <a:br>
              <a:rPr lang="fr-BE" sz="1730" dirty="0">
                <a:solidFill>
                  <a:srgbClr val="7DB928"/>
                </a:solidFill>
              </a:rPr>
            </a:br>
            <a:r>
              <a:rPr lang="fr-BE" sz="1730" dirty="0">
                <a:solidFill>
                  <a:srgbClr val="7DB928"/>
                </a:solidFill>
              </a:rPr>
              <a:t>- Charte d’engagement (producteurs)</a:t>
            </a:r>
          </a:p>
          <a:p>
            <a:pPr>
              <a:buNone/>
            </a:pPr>
            <a:r>
              <a:rPr lang="fr-BE" sz="1730" dirty="0">
                <a:solidFill>
                  <a:srgbClr val="7DB928"/>
                </a:solidFill>
              </a:rPr>
              <a:t>	- Université populaire (citoyens)</a:t>
            </a:r>
            <a:endParaRPr lang="fr-BE" sz="1730" b="1" dirty="0">
              <a:solidFill>
                <a:srgbClr val="595959"/>
              </a:solidFill>
            </a:endParaRPr>
          </a:p>
          <a:p>
            <a:pPr>
              <a:buNone/>
            </a:pPr>
            <a:r>
              <a:rPr lang="fr-BE" sz="1730" b="1" dirty="0">
                <a:solidFill>
                  <a:srgbClr val="595959"/>
                </a:solidFill>
              </a:rPr>
              <a:t>	</a:t>
            </a:r>
            <a:r>
              <a:rPr lang="fr-BE" sz="1730" dirty="0">
                <a:solidFill>
                  <a:srgbClr val="7DB928"/>
                </a:solidFill>
              </a:rPr>
              <a:t>- Partenariats multi-acteurs (collectivités, RHD, </a:t>
            </a:r>
            <a:br>
              <a:rPr lang="fr-BE" sz="1730" dirty="0">
                <a:solidFill>
                  <a:srgbClr val="7DB928"/>
                </a:solidFill>
              </a:rPr>
            </a:br>
            <a:r>
              <a:rPr lang="fr-BE" sz="1730" dirty="0">
                <a:solidFill>
                  <a:srgbClr val="7DB928"/>
                </a:solidFill>
              </a:rPr>
              <a:t>organismes agricoles…)</a:t>
            </a:r>
          </a:p>
          <a:p>
            <a:pPr>
              <a:buNone/>
            </a:pPr>
            <a:endParaRPr lang="fr-BE" sz="1050" dirty="0">
              <a:solidFill>
                <a:srgbClr val="595959"/>
              </a:solidFill>
            </a:endParaRPr>
          </a:p>
          <a:p>
            <a:pPr>
              <a:buNone/>
            </a:pPr>
            <a:r>
              <a:rPr lang="fr-BE" sz="1050" dirty="0">
                <a:solidFill>
                  <a:srgbClr val="595959"/>
                </a:solidFill>
              </a:rPr>
              <a:t>	</a:t>
            </a:r>
            <a:r>
              <a:rPr lang="fr-BE" sz="1946" dirty="0">
                <a:solidFill>
                  <a:srgbClr val="595959"/>
                </a:solidFill>
              </a:rPr>
              <a:t>F</a:t>
            </a:r>
            <a:r>
              <a:rPr lang="fr-FR" sz="1946" dirty="0" err="1">
                <a:solidFill>
                  <a:srgbClr val="595959"/>
                </a:solidFill>
              </a:rPr>
              <a:t>ormation</a:t>
            </a:r>
            <a:r>
              <a:rPr lang="fr-FR" sz="1946" dirty="0">
                <a:solidFill>
                  <a:srgbClr val="595959"/>
                </a:solidFill>
              </a:rPr>
              <a:t> – Education</a:t>
            </a:r>
          </a:p>
          <a:p>
            <a:pPr>
              <a:buNone/>
            </a:pPr>
            <a:r>
              <a:rPr lang="fr-BE" sz="1730" dirty="0">
                <a:solidFill>
                  <a:srgbClr val="7DB928"/>
                </a:solidFill>
              </a:rPr>
              <a:t>	- Changement des habitudes des producteurs</a:t>
            </a:r>
          </a:p>
          <a:p>
            <a:pPr>
              <a:buNone/>
            </a:pPr>
            <a:r>
              <a:rPr lang="fr-BE" sz="1730" dirty="0">
                <a:solidFill>
                  <a:srgbClr val="7DB928"/>
                </a:solidFill>
              </a:rPr>
              <a:t>	et des consommateurs &amp; citoyens (+ élus)</a:t>
            </a: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III. Performances</a:t>
            </a:r>
            <a:r>
              <a:rPr lang="fr-FR" sz="3600" dirty="0">
                <a:solidFill>
                  <a:srgbClr val="7DB928"/>
                </a:solidFill>
                <a:latin typeface="+mj-lt"/>
                <a:ea typeface="+mj-ea"/>
                <a:cs typeface="+mj-cs"/>
              </a:rPr>
              <a:t> </a:t>
            </a:r>
            <a:r>
              <a:rPr kumimoji="0" lang="fr-FR" sz="3600" b="0" i="0" u="none" strike="noStrike" kern="1200" cap="none" spc="0" normalizeH="0" noProof="0" dirty="0">
                <a:ln>
                  <a:noFill/>
                </a:ln>
                <a:solidFill>
                  <a:srgbClr val="7DB928"/>
                </a:solidFill>
                <a:effectLst/>
                <a:uLnTx/>
                <a:uFillTx/>
                <a:latin typeface="+mj-lt"/>
                <a:ea typeface="+mj-ea"/>
                <a:cs typeface="+mj-cs"/>
              </a:rPr>
              <a:t>– </a:t>
            </a:r>
            <a:r>
              <a:rPr lang="fr-FR" sz="3600" dirty="0">
                <a:solidFill>
                  <a:srgbClr val="7DB928"/>
                </a:solidFill>
                <a:latin typeface="+mj-lt"/>
                <a:ea typeface="+mj-ea"/>
                <a:cs typeface="+mj-cs"/>
              </a:rPr>
              <a:t>V</a:t>
            </a:r>
            <a:r>
              <a:rPr kumimoji="0" lang="fr-FR" sz="3600" b="0" i="0" u="none" strike="noStrike" kern="1200" cap="none" spc="0" normalizeH="0" noProof="0" dirty="0" err="1">
                <a:ln>
                  <a:noFill/>
                </a:ln>
                <a:solidFill>
                  <a:srgbClr val="7DB928"/>
                </a:solidFill>
                <a:effectLst/>
                <a:uLnTx/>
                <a:uFillTx/>
                <a:latin typeface="+mj-lt"/>
                <a:ea typeface="+mj-ea"/>
                <a:cs typeface="+mj-cs"/>
              </a:rPr>
              <a:t>iabilités</a:t>
            </a:r>
            <a:r>
              <a:rPr kumimoji="0" lang="fr-FR" sz="3600" b="0" i="0" u="none" strike="noStrike" kern="1200" cap="none" spc="0" normalizeH="0" noProof="0" dirty="0">
                <a:ln>
                  <a:noFill/>
                </a:ln>
                <a:solidFill>
                  <a:srgbClr val="7DB928"/>
                </a:solidFill>
                <a:effectLst/>
                <a:uLnTx/>
                <a:uFillTx/>
                <a:latin typeface="+mj-lt"/>
                <a:ea typeface="+mj-ea"/>
                <a:cs typeface="+mj-cs"/>
              </a:rPr>
              <a:t> territoriales (1)</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
        <p:nvSpPr>
          <p:cNvPr id="5" name="Rectangle 2"/>
          <p:cNvSpPr>
            <a:spLocks noChangeArrowheads="1"/>
          </p:cNvSpPr>
          <p:nvPr/>
        </p:nvSpPr>
        <p:spPr bwMode="auto">
          <a:xfrm>
            <a:off x="1366259" y="904126"/>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9" name="Image 8"/>
          <p:cNvPicPr>
            <a:picLocks noChangeAspect="1"/>
          </p:cNvPicPr>
          <p:nvPr/>
        </p:nvPicPr>
        <p:blipFill>
          <a:blip r:embed="rId3"/>
          <a:srcRect l="3730" t="18649" r="3730" b="14919"/>
          <a:stretch>
            <a:fillRect/>
          </a:stretch>
        </p:blipFill>
        <p:spPr>
          <a:xfrm>
            <a:off x="8028088" y="1151384"/>
            <a:ext cx="992845" cy="712738"/>
          </a:xfrm>
          <a:prstGeom prst="rect">
            <a:avLst/>
          </a:prstGeom>
        </p:spPr>
      </p:pic>
      <p:grpSp>
        <p:nvGrpSpPr>
          <p:cNvPr id="7" name="Grouper 5"/>
          <p:cNvGrpSpPr/>
          <p:nvPr/>
        </p:nvGrpSpPr>
        <p:grpSpPr>
          <a:xfrm>
            <a:off x="4796079" y="2390939"/>
            <a:ext cx="4353789" cy="2687618"/>
            <a:chOff x="4283316" y="894522"/>
            <a:chExt cx="4353789" cy="2687618"/>
          </a:xfrm>
        </p:grpSpPr>
        <p:pic>
          <p:nvPicPr>
            <p:cNvPr id="10" name="Image 9"/>
            <p:cNvPicPr>
              <a:picLocks noChangeAspect="1"/>
            </p:cNvPicPr>
            <p:nvPr/>
          </p:nvPicPr>
          <p:blipFill rotWithShape="1">
            <a:blip r:embed="rId4"/>
            <a:srcRect b="36729"/>
            <a:stretch/>
          </p:blipFill>
          <p:spPr>
            <a:xfrm>
              <a:off x="4295458" y="894522"/>
              <a:ext cx="4341647" cy="2660208"/>
            </a:xfrm>
            <a:prstGeom prst="rect">
              <a:avLst/>
            </a:prstGeom>
          </p:spPr>
        </p:pic>
        <p:pic>
          <p:nvPicPr>
            <p:cNvPr id="11" name="Image 10"/>
            <p:cNvPicPr>
              <a:picLocks noChangeAspect="1"/>
            </p:cNvPicPr>
            <p:nvPr/>
          </p:nvPicPr>
          <p:blipFill rotWithShape="1">
            <a:blip r:embed="rId4"/>
            <a:srcRect l="3124" t="66172" r="66601" b="25400"/>
            <a:stretch/>
          </p:blipFill>
          <p:spPr>
            <a:xfrm>
              <a:off x="6466281" y="3031018"/>
              <a:ext cx="1314450" cy="354330"/>
            </a:xfrm>
            <a:prstGeom prst="rect">
              <a:avLst/>
            </a:prstGeom>
          </p:spPr>
        </p:pic>
        <p:pic>
          <p:nvPicPr>
            <p:cNvPr id="12" name="Image 11"/>
            <p:cNvPicPr>
              <a:picLocks noChangeAspect="1"/>
            </p:cNvPicPr>
            <p:nvPr/>
          </p:nvPicPr>
          <p:blipFill rotWithShape="1">
            <a:blip r:embed="rId4"/>
            <a:srcRect l="49720" t="67269" b="-1"/>
            <a:stretch/>
          </p:blipFill>
          <p:spPr>
            <a:xfrm>
              <a:off x="4283316" y="2205990"/>
              <a:ext cx="2182965" cy="1376150"/>
            </a:xfrm>
            <a:prstGeom prst="rect">
              <a:avLst/>
            </a:prstGeom>
          </p:spPr>
        </p:pic>
      </p:grpSp>
      <p:pic>
        <p:nvPicPr>
          <p:cNvPr id="13" name="Image 1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B69F7FF-583C-4CC8-8113-AA394CEA19A3}"/>
              </a:ext>
            </a:extLst>
          </p:cNvPr>
          <p:cNvPicPr>
            <a:picLocks noChangeAspect="1"/>
          </p:cNvPicPr>
          <p:nvPr/>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0697" t="14873" r="27141"/>
          <a:stretch/>
        </p:blipFill>
        <p:spPr>
          <a:xfrm>
            <a:off x="6034574" y="787912"/>
            <a:ext cx="1805940" cy="139012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6"/>
            <a:ext cx="6877073" cy="3654763"/>
          </a:xfrm>
        </p:spPr>
        <p:txBody>
          <a:bodyPr>
            <a:normAutofit/>
          </a:bodyPr>
          <a:lstStyle/>
          <a:p>
            <a:r>
              <a:rPr lang="fr-BE" sz="2000" dirty="0">
                <a:solidFill>
                  <a:srgbClr val="595959"/>
                </a:solidFill>
              </a:rPr>
              <a:t>Bien-être/Qualité de vie : revalorisation économique</a:t>
            </a:r>
            <a:r>
              <a:rPr lang="fr-BE" sz="2162" dirty="0">
                <a:solidFill>
                  <a:srgbClr val="595959"/>
                </a:solidFill>
              </a:rPr>
              <a:t/>
            </a:r>
            <a:br>
              <a:rPr lang="fr-BE" sz="2162" dirty="0">
                <a:solidFill>
                  <a:srgbClr val="595959"/>
                </a:solidFill>
              </a:rPr>
            </a:br>
            <a:r>
              <a:rPr lang="fr-BE" sz="1800" dirty="0">
                <a:solidFill>
                  <a:srgbClr val="595959"/>
                </a:solidFill>
              </a:rPr>
              <a:t/>
            </a:r>
            <a:br>
              <a:rPr lang="fr-BE" sz="1800" dirty="0">
                <a:solidFill>
                  <a:srgbClr val="595959"/>
                </a:solidFill>
              </a:rPr>
            </a:br>
            <a:r>
              <a:rPr lang="fr-BE" sz="1800" dirty="0">
                <a:solidFill>
                  <a:srgbClr val="595959"/>
                </a:solidFill>
              </a:rPr>
              <a:t> Mutualisation d’outils collectifs logistiques et commerciaux</a:t>
            </a:r>
            <a:endParaRPr lang="fr-BE" sz="1800" dirty="0">
              <a:solidFill>
                <a:srgbClr val="7DB928"/>
              </a:solidFill>
            </a:endParaRPr>
          </a:p>
          <a:p>
            <a:pPr>
              <a:buNone/>
            </a:pPr>
            <a:r>
              <a:rPr lang="fr-BE" sz="1800" dirty="0">
                <a:solidFill>
                  <a:srgbClr val="7DB928"/>
                </a:solidFill>
              </a:rPr>
              <a:t>	</a:t>
            </a:r>
            <a:r>
              <a:rPr lang="fr-BE" sz="1600" dirty="0">
                <a:solidFill>
                  <a:srgbClr val="7DB928"/>
                </a:solidFill>
              </a:rPr>
              <a:t>- Paniers de biens, marchés &amp; magasins de producteurs, ateliers de découpe, événementiels gastronomiques,…</a:t>
            </a: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III. Performances</a:t>
            </a:r>
            <a:r>
              <a:rPr lang="fr-FR" sz="3600" dirty="0">
                <a:solidFill>
                  <a:srgbClr val="7DB928"/>
                </a:solidFill>
                <a:latin typeface="+mj-lt"/>
                <a:ea typeface="+mj-ea"/>
                <a:cs typeface="+mj-cs"/>
              </a:rPr>
              <a:t> </a:t>
            </a:r>
            <a:r>
              <a:rPr kumimoji="0" lang="fr-FR" sz="3600" b="0" i="0" u="none" strike="noStrike" kern="1200" cap="none" spc="0" normalizeH="0" noProof="0" dirty="0">
                <a:ln>
                  <a:noFill/>
                </a:ln>
                <a:solidFill>
                  <a:srgbClr val="7DB928"/>
                </a:solidFill>
                <a:effectLst/>
                <a:uLnTx/>
                <a:uFillTx/>
                <a:latin typeface="+mj-lt"/>
                <a:ea typeface="+mj-ea"/>
                <a:cs typeface="+mj-cs"/>
              </a:rPr>
              <a:t>– </a:t>
            </a:r>
            <a:r>
              <a:rPr lang="fr-FR" sz="3600" dirty="0">
                <a:solidFill>
                  <a:srgbClr val="7DB928"/>
                </a:solidFill>
                <a:latin typeface="+mj-lt"/>
                <a:ea typeface="+mj-ea"/>
                <a:cs typeface="+mj-cs"/>
              </a:rPr>
              <a:t>V</a:t>
            </a:r>
            <a:r>
              <a:rPr kumimoji="0" lang="fr-FR" sz="3600" b="0" i="0" u="none" strike="noStrike" kern="1200" cap="none" spc="0" normalizeH="0" noProof="0" dirty="0" err="1">
                <a:ln>
                  <a:noFill/>
                </a:ln>
                <a:solidFill>
                  <a:srgbClr val="7DB928"/>
                </a:solidFill>
                <a:effectLst/>
                <a:uLnTx/>
                <a:uFillTx/>
                <a:latin typeface="+mj-lt"/>
                <a:ea typeface="+mj-ea"/>
                <a:cs typeface="+mj-cs"/>
              </a:rPr>
              <a:t>iabilités</a:t>
            </a:r>
            <a:r>
              <a:rPr kumimoji="0" lang="fr-FR" sz="3600" b="0" i="0" u="none" strike="noStrike" kern="1200" cap="none" spc="0" normalizeH="0" noProof="0" dirty="0">
                <a:ln>
                  <a:noFill/>
                </a:ln>
                <a:solidFill>
                  <a:srgbClr val="7DB928"/>
                </a:solidFill>
                <a:effectLst/>
                <a:uLnTx/>
                <a:uFillTx/>
                <a:latin typeface="+mj-lt"/>
                <a:ea typeface="+mj-ea"/>
                <a:cs typeface="+mj-cs"/>
              </a:rPr>
              <a:t> territoriales (2)</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7" name="Image 6"/>
          <p:cNvPicPr>
            <a:picLocks noChangeAspect="1"/>
          </p:cNvPicPr>
          <p:nvPr/>
        </p:nvPicPr>
        <p:blipFill>
          <a:blip r:embed="rId3"/>
          <a:srcRect l="5669" t="8504" r="5669" b="8504"/>
          <a:stretch>
            <a:fillRect/>
          </a:stretch>
        </p:blipFill>
        <p:spPr>
          <a:xfrm>
            <a:off x="8150750" y="719759"/>
            <a:ext cx="851369" cy="796925"/>
          </a:xfrm>
          <a:prstGeom prst="rect">
            <a:avLst/>
          </a:prstGeom>
        </p:spPr>
      </p:pic>
      <p:sp>
        <p:nvSpPr>
          <p:cNvPr id="5" name="Rectangle 2"/>
          <p:cNvSpPr>
            <a:spLocks noChangeArrowheads="1"/>
          </p:cNvSpPr>
          <p:nvPr/>
        </p:nvSpPr>
        <p:spPr bwMode="auto">
          <a:xfrm>
            <a:off x="1366259" y="904126"/>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6" name="Image 1" descr="carte recto 2009-1"/>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057" t="7251" r="2789" b="10104"/>
          <a:stretch>
            <a:fillRect/>
          </a:stretch>
        </p:blipFill>
        <p:spPr bwMode="auto">
          <a:xfrm>
            <a:off x="5343216" y="3547056"/>
            <a:ext cx="3604325" cy="159422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 name="Image 9"/>
          <p:cNvPicPr>
            <a:picLocks noChangeAspect="1"/>
          </p:cNvPicPr>
          <p:nvPr/>
        </p:nvPicPr>
        <p:blipFill>
          <a:blip r:embed="rId5"/>
          <a:stretch>
            <a:fillRect/>
          </a:stretch>
        </p:blipFill>
        <p:spPr>
          <a:xfrm>
            <a:off x="2733550" y="2557282"/>
            <a:ext cx="957703" cy="939968"/>
          </a:xfrm>
          <a:prstGeom prst="rect">
            <a:avLst/>
          </a:prstGeom>
        </p:spPr>
      </p:pic>
      <p:pic>
        <p:nvPicPr>
          <p:cNvPr id="11" name="Image 10"/>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742200" y="2343780"/>
            <a:ext cx="1050290" cy="1050290"/>
          </a:xfrm>
          <a:prstGeom prst="rect">
            <a:avLst/>
          </a:prstGeom>
        </p:spPr>
      </p:pic>
      <p:pic>
        <p:nvPicPr>
          <p:cNvPr id="12" name="Image 11"/>
          <p:cNvPicPr>
            <a:picLocks noChangeAspect="1"/>
          </p:cNvPicPr>
          <p:nvPr/>
        </p:nvPicPr>
        <p:blipFill rotWithShape="1">
          <a:blip r:embed="rId7"/>
          <a:srcRect l="4134" t="4030" r="51969" b="63670"/>
          <a:stretch/>
        </p:blipFill>
        <p:spPr>
          <a:xfrm>
            <a:off x="3031111" y="3769084"/>
            <a:ext cx="2070125" cy="1031305"/>
          </a:xfrm>
          <a:prstGeom prst="rect">
            <a:avLst/>
          </a:prstGeom>
        </p:spPr>
      </p:pic>
      <p:pic>
        <p:nvPicPr>
          <p:cNvPr id="13" name="Image 12"/>
          <p:cNvPicPr>
            <a:picLocks noChangeAspect="1"/>
          </p:cNvPicPr>
          <p:nvPr/>
        </p:nvPicPr>
        <p:blipFill rotWithShape="1">
          <a:blip r:embed="rId8"/>
          <a:srcRect l="5163" t="12040" r="17149"/>
          <a:stretch/>
        </p:blipFill>
        <p:spPr>
          <a:xfrm>
            <a:off x="33200" y="2722605"/>
            <a:ext cx="2772388" cy="2077784"/>
          </a:xfrm>
          <a:prstGeom prst="rect">
            <a:avLst/>
          </a:prstGeom>
        </p:spPr>
      </p:pic>
      <p:pic>
        <p:nvPicPr>
          <p:cNvPr id="14" name="Image 13"/>
          <p:cNvPicPr>
            <a:picLocks noChangeAspect="1"/>
          </p:cNvPicPr>
          <p:nvPr/>
        </p:nvPicPr>
        <p:blipFill>
          <a:blip r:embed="rId9"/>
          <a:stretch>
            <a:fillRect/>
          </a:stretch>
        </p:blipFill>
        <p:spPr>
          <a:xfrm>
            <a:off x="7643090" y="1591393"/>
            <a:ext cx="1304451" cy="1736269"/>
          </a:xfrm>
          <a:prstGeom prst="rect">
            <a:avLst/>
          </a:prstGeom>
        </p:spPr>
      </p:pic>
      <p:pic>
        <p:nvPicPr>
          <p:cNvPr id="15" name="Image 14"/>
          <p:cNvPicPr>
            <a:picLocks noChangeAspect="1"/>
          </p:cNvPicPr>
          <p:nvPr/>
        </p:nvPicPr>
        <p:blipFill>
          <a:blip r:embed="rId10"/>
          <a:stretch>
            <a:fillRect/>
          </a:stretch>
        </p:blipFill>
        <p:spPr>
          <a:xfrm>
            <a:off x="4066174" y="2395519"/>
            <a:ext cx="867857" cy="932143"/>
          </a:xfrm>
          <a:prstGeom prst="rect">
            <a:avLst/>
          </a:prstGeom>
        </p:spPr>
      </p:pic>
      <p:pic>
        <p:nvPicPr>
          <p:cNvPr id="16" name="Image 15"/>
          <p:cNvPicPr>
            <a:picLocks noChangeAspect="1"/>
          </p:cNvPicPr>
          <p:nvPr/>
        </p:nvPicPr>
        <p:blipFill>
          <a:blip r:embed="rId11"/>
          <a:stretch>
            <a:fillRect/>
          </a:stretch>
        </p:blipFill>
        <p:spPr>
          <a:xfrm>
            <a:off x="5182927" y="2395519"/>
            <a:ext cx="1137682" cy="87337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6"/>
            <a:ext cx="7740015" cy="3654763"/>
          </a:xfrm>
        </p:spPr>
        <p:txBody>
          <a:bodyPr>
            <a:normAutofit/>
          </a:bodyPr>
          <a:lstStyle/>
          <a:p>
            <a:r>
              <a:rPr lang="fr-BE" sz="2000" dirty="0">
                <a:solidFill>
                  <a:srgbClr val="595959"/>
                </a:solidFill>
              </a:rPr>
              <a:t>Bien-être/Qualité de vie : revalorisation économique ?</a:t>
            </a:r>
            <a:r>
              <a:rPr lang="fr-BE" sz="2162" dirty="0">
                <a:solidFill>
                  <a:srgbClr val="595959"/>
                </a:solidFill>
              </a:rPr>
              <a:t/>
            </a:r>
            <a:br>
              <a:rPr lang="fr-BE" sz="2162" dirty="0">
                <a:solidFill>
                  <a:srgbClr val="595959"/>
                </a:solidFill>
              </a:rPr>
            </a:br>
            <a:r>
              <a:rPr lang="fr-BE" sz="2162" dirty="0">
                <a:solidFill>
                  <a:srgbClr val="595959"/>
                </a:solidFill>
              </a:rPr>
              <a:t/>
            </a:r>
            <a:br>
              <a:rPr lang="fr-BE" sz="2162" dirty="0">
                <a:solidFill>
                  <a:srgbClr val="595959"/>
                </a:solidFill>
              </a:rPr>
            </a:br>
            <a:r>
              <a:rPr lang="fr-BE" sz="1800" dirty="0">
                <a:solidFill>
                  <a:srgbClr val="595959"/>
                </a:solidFill>
              </a:rPr>
              <a:t> « Précarité » financière </a:t>
            </a:r>
            <a:r>
              <a:rPr lang="fr-BE" sz="1800" dirty="0">
                <a:solidFill>
                  <a:srgbClr val="595959"/>
                </a:solidFill>
                <a:latin typeface="Wingdings 3" charset="2"/>
                <a:cs typeface="Wingdings 3" charset="2"/>
              </a:rPr>
              <a:t>n</a:t>
            </a:r>
            <a:r>
              <a:rPr lang="fr-BE" sz="1800" dirty="0">
                <a:solidFill>
                  <a:srgbClr val="595959"/>
                </a:solidFill>
              </a:rPr>
              <a:t> volatilité des financements</a:t>
            </a:r>
            <a:endParaRPr lang="fr-BE" sz="1800" dirty="0">
              <a:solidFill>
                <a:srgbClr val="7DB928"/>
              </a:solidFill>
            </a:endParaRPr>
          </a:p>
          <a:p>
            <a:pPr>
              <a:buNone/>
            </a:pPr>
            <a:r>
              <a:rPr lang="fr-BE" sz="1800" dirty="0">
                <a:solidFill>
                  <a:srgbClr val="7DB928"/>
                </a:solidFill>
              </a:rPr>
              <a:t>	</a:t>
            </a:r>
            <a:r>
              <a:rPr lang="fr-BE" sz="1600" dirty="0">
                <a:solidFill>
                  <a:srgbClr val="7DB928"/>
                </a:solidFill>
              </a:rPr>
              <a:t>- Publics (30%) : subsides des collectivités territoriales </a:t>
            </a:r>
            <a:r>
              <a:rPr lang="fr-BE" sz="1600" dirty="0">
                <a:solidFill>
                  <a:srgbClr val="7DB928"/>
                </a:solidFill>
                <a:latin typeface="Wingdings 3" charset="2"/>
                <a:ea typeface="Wingdings 3" charset="2"/>
                <a:cs typeface="Wingdings 3" charset="2"/>
              </a:rPr>
              <a:t>n</a:t>
            </a:r>
            <a:r>
              <a:rPr lang="fr-BE" sz="1600" dirty="0">
                <a:solidFill>
                  <a:srgbClr val="7DB928"/>
                </a:solidFill>
              </a:rPr>
              <a:t> appels à projets</a:t>
            </a:r>
          </a:p>
          <a:p>
            <a:pPr>
              <a:buNone/>
            </a:pPr>
            <a:r>
              <a:rPr lang="fr-BE" sz="1600" dirty="0">
                <a:solidFill>
                  <a:srgbClr val="7DB928"/>
                </a:solidFill>
              </a:rPr>
              <a:t>	- Privés (70%) : adhésions des producteurs / </a:t>
            </a:r>
            <a:r>
              <a:rPr lang="fr-FR" sz="1600" dirty="0" err="1">
                <a:solidFill>
                  <a:srgbClr val="7DB928"/>
                </a:solidFill>
              </a:rPr>
              <a:t>crowd</a:t>
            </a:r>
            <a:r>
              <a:rPr lang="fr-FR" sz="1600" dirty="0">
                <a:solidFill>
                  <a:srgbClr val="7DB928"/>
                </a:solidFill>
              </a:rPr>
              <a:t> </a:t>
            </a:r>
            <a:r>
              <a:rPr lang="fr-FR" sz="1600" dirty="0" err="1">
                <a:solidFill>
                  <a:srgbClr val="7DB928"/>
                </a:solidFill>
              </a:rPr>
              <a:t>funding</a:t>
            </a:r>
            <a:r>
              <a:rPr lang="fr-FR" sz="1600" dirty="0">
                <a:solidFill>
                  <a:srgbClr val="7DB928"/>
                </a:solidFill>
              </a:rPr>
              <a:t> citoyen</a:t>
            </a:r>
          </a:p>
          <a:p>
            <a:pPr>
              <a:buNone/>
            </a:pPr>
            <a:endParaRPr lang="fr-FR" sz="1600" dirty="0">
              <a:solidFill>
                <a:srgbClr val="7DB928"/>
              </a:solidFill>
            </a:endParaRPr>
          </a:p>
          <a:p>
            <a:pPr algn="just">
              <a:buNone/>
            </a:pPr>
            <a:r>
              <a:rPr lang="fr-FR" sz="1600" dirty="0">
                <a:solidFill>
                  <a:srgbClr val="7DB928"/>
                </a:solidFill>
              </a:rPr>
              <a:t>	</a:t>
            </a:r>
            <a:r>
              <a:rPr lang="fr-FR" sz="1400" dirty="0">
                <a:solidFill>
                  <a:srgbClr val="7DB928"/>
                </a:solidFill>
              </a:rPr>
              <a:t>« </a:t>
            </a:r>
            <a:r>
              <a:rPr lang="fr-FR" sz="1400" i="1" dirty="0">
                <a:solidFill>
                  <a:srgbClr val="7DB928"/>
                </a:solidFill>
              </a:rPr>
              <a:t>Ce ne sont pas les projets qui manquent, mais les moyens financiers pour les animer qui ne sont plus là. Le changement rapide et radical des soutiens des collectivités territoriales oblige le CA à s'interroger (…) Nous sommes fragilisés car nos ressources directes (cotisations, événementiel, prestations) nous donnent que très peu d'autonomie financière et les conditions de travail que nous proposons au poste d'animateur sont précaires</a:t>
            </a:r>
            <a:r>
              <a:rPr lang="fr-FR" sz="1400" dirty="0">
                <a:solidFill>
                  <a:srgbClr val="7DB928"/>
                </a:solidFill>
              </a:rPr>
              <a:t> ». </a:t>
            </a:r>
          </a:p>
          <a:p>
            <a:pPr algn="just">
              <a:buNone/>
            </a:pPr>
            <a:r>
              <a:rPr lang="fr-FR" sz="1600" dirty="0">
                <a:solidFill>
                  <a:srgbClr val="7DB928"/>
                </a:solidFill>
              </a:rPr>
              <a:t>	</a:t>
            </a:r>
            <a:r>
              <a:rPr lang="fr-FR" sz="1400" i="1" dirty="0">
                <a:solidFill>
                  <a:srgbClr val="7DB928"/>
                </a:solidFill>
              </a:rPr>
              <a:t>Echo des Terroirs</a:t>
            </a:r>
            <a:r>
              <a:rPr lang="fr-FR" sz="1400" dirty="0">
                <a:solidFill>
                  <a:srgbClr val="7DB928"/>
                </a:solidFill>
              </a:rPr>
              <a:t>, édito de février 2019. </a:t>
            </a:r>
          </a:p>
          <a:p>
            <a:pPr>
              <a:buNone/>
            </a:pPr>
            <a:endParaRPr lang="fr-BE" sz="1600" dirty="0">
              <a:solidFill>
                <a:srgbClr val="7DB928"/>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III. Performances</a:t>
            </a:r>
            <a:r>
              <a:rPr lang="fr-FR" sz="3600" dirty="0">
                <a:solidFill>
                  <a:srgbClr val="7DB928"/>
                </a:solidFill>
                <a:latin typeface="+mj-lt"/>
                <a:ea typeface="+mj-ea"/>
                <a:cs typeface="+mj-cs"/>
              </a:rPr>
              <a:t> </a:t>
            </a:r>
            <a:r>
              <a:rPr kumimoji="0" lang="fr-FR" sz="3600" b="0" i="0" u="none" strike="noStrike" kern="1200" cap="none" spc="0" normalizeH="0" noProof="0" dirty="0">
                <a:ln>
                  <a:noFill/>
                </a:ln>
                <a:solidFill>
                  <a:srgbClr val="7DB928"/>
                </a:solidFill>
                <a:effectLst/>
                <a:uLnTx/>
                <a:uFillTx/>
                <a:latin typeface="+mj-lt"/>
                <a:ea typeface="+mj-ea"/>
                <a:cs typeface="+mj-cs"/>
              </a:rPr>
              <a:t>– </a:t>
            </a:r>
            <a:r>
              <a:rPr lang="fr-FR" sz="3600" dirty="0">
                <a:solidFill>
                  <a:srgbClr val="7DB928"/>
                </a:solidFill>
                <a:latin typeface="+mj-lt"/>
                <a:ea typeface="+mj-ea"/>
                <a:cs typeface="+mj-cs"/>
              </a:rPr>
              <a:t>V</a:t>
            </a:r>
            <a:r>
              <a:rPr kumimoji="0" lang="fr-FR" sz="3600" b="0" i="0" u="none" strike="noStrike" kern="1200" cap="none" spc="0" normalizeH="0" noProof="0" dirty="0" err="1">
                <a:ln>
                  <a:noFill/>
                </a:ln>
                <a:solidFill>
                  <a:srgbClr val="7DB928"/>
                </a:solidFill>
                <a:effectLst/>
                <a:uLnTx/>
                <a:uFillTx/>
                <a:latin typeface="+mj-lt"/>
                <a:ea typeface="+mj-ea"/>
                <a:cs typeface="+mj-cs"/>
              </a:rPr>
              <a:t>iabilités</a:t>
            </a:r>
            <a:r>
              <a:rPr kumimoji="0" lang="fr-FR" sz="3600" b="0" i="0" u="none" strike="noStrike" kern="1200" cap="none" spc="0" normalizeH="0" noProof="0" dirty="0">
                <a:ln>
                  <a:noFill/>
                </a:ln>
                <a:solidFill>
                  <a:srgbClr val="7DB928"/>
                </a:solidFill>
                <a:effectLst/>
                <a:uLnTx/>
                <a:uFillTx/>
                <a:latin typeface="+mj-lt"/>
                <a:ea typeface="+mj-ea"/>
                <a:cs typeface="+mj-cs"/>
              </a:rPr>
              <a:t> territoriales (2)</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7" name="Image 6"/>
          <p:cNvPicPr>
            <a:picLocks noChangeAspect="1"/>
          </p:cNvPicPr>
          <p:nvPr/>
        </p:nvPicPr>
        <p:blipFill>
          <a:blip r:embed="rId3"/>
          <a:srcRect l="5669" t="8504" r="5669" b="8504"/>
          <a:stretch>
            <a:fillRect/>
          </a:stretch>
        </p:blipFill>
        <p:spPr>
          <a:xfrm>
            <a:off x="7937864" y="1000906"/>
            <a:ext cx="851369" cy="796925"/>
          </a:xfrm>
          <a:prstGeom prst="rect">
            <a:avLst/>
          </a:prstGeom>
        </p:spPr>
      </p:pic>
      <p:sp>
        <p:nvSpPr>
          <p:cNvPr id="5" name="Rectangle 2"/>
          <p:cNvSpPr>
            <a:spLocks noChangeArrowheads="1"/>
          </p:cNvSpPr>
          <p:nvPr/>
        </p:nvSpPr>
        <p:spPr bwMode="auto">
          <a:xfrm>
            <a:off x="1366259" y="904126"/>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6"/>
            <a:ext cx="8404006" cy="4142594"/>
          </a:xfrm>
        </p:spPr>
        <p:txBody>
          <a:bodyPr>
            <a:normAutofit/>
          </a:bodyPr>
          <a:lstStyle/>
          <a:p>
            <a:r>
              <a:rPr lang="fr-BE" sz="2000" dirty="0">
                <a:solidFill>
                  <a:srgbClr val="595959"/>
                </a:solidFill>
              </a:rPr>
              <a:t>Bien-être/Qualité de vie : revalorisation économique</a:t>
            </a:r>
            <a:r>
              <a:rPr lang="fr-BE" sz="2162" dirty="0">
                <a:solidFill>
                  <a:srgbClr val="595959"/>
                </a:solidFill>
              </a:rPr>
              <a:t/>
            </a:r>
            <a:br>
              <a:rPr lang="fr-BE" sz="2162" dirty="0">
                <a:solidFill>
                  <a:srgbClr val="595959"/>
                </a:solidFill>
              </a:rPr>
            </a:br>
            <a:r>
              <a:rPr lang="fr-BE" sz="1800" dirty="0">
                <a:solidFill>
                  <a:srgbClr val="595959"/>
                </a:solidFill>
              </a:rPr>
              <a:t/>
            </a:r>
            <a:br>
              <a:rPr lang="fr-BE" sz="1800" dirty="0">
                <a:solidFill>
                  <a:srgbClr val="595959"/>
                </a:solidFill>
              </a:rPr>
            </a:br>
            <a:r>
              <a:rPr lang="fr-BE" sz="1800" dirty="0">
                <a:solidFill>
                  <a:srgbClr val="595959"/>
                </a:solidFill>
              </a:rPr>
              <a:t>Développement de dispositifs commerciaux pluri-canaux et interconnectés</a:t>
            </a:r>
          </a:p>
          <a:p>
            <a:pPr marL="400050" lvl="1" indent="0">
              <a:buNone/>
            </a:pPr>
            <a:endParaRPr lang="fr-BE" sz="1600" dirty="0">
              <a:solidFill>
                <a:srgbClr val="7DB928"/>
              </a:solidFill>
            </a:endParaRPr>
          </a:p>
          <a:p>
            <a:pPr marL="400050" lvl="1" indent="0">
              <a:buNone/>
            </a:pPr>
            <a:r>
              <a:rPr lang="fr-BE" sz="1600" dirty="0">
                <a:solidFill>
                  <a:srgbClr val="7DB928"/>
                </a:solidFill>
              </a:rPr>
              <a:t>- Plateforme e-commerce avec 20 points de R’aliment</a:t>
            </a:r>
          </a:p>
          <a:p>
            <a:pPr marL="400050" lvl="1" indent="0">
              <a:buNone/>
            </a:pPr>
            <a:r>
              <a:rPr lang="fr-BE" sz="1600" dirty="0">
                <a:solidFill>
                  <a:srgbClr val="7DB928"/>
                </a:solidFill>
              </a:rPr>
              <a:t>- 11 magasins producteurs (3 Namur; 8 à la ferme)</a:t>
            </a:r>
          </a:p>
          <a:p>
            <a:pPr marL="400050" lvl="1" indent="0">
              <a:buNone/>
            </a:pPr>
            <a:r>
              <a:rPr lang="fr-BE" sz="1600" dirty="0">
                <a:solidFill>
                  <a:srgbClr val="7DB928"/>
                </a:solidFill>
              </a:rPr>
              <a:t>- Marchés de producteurs temporaires</a:t>
            </a:r>
          </a:p>
          <a:p>
            <a:pPr marL="400050" lvl="1" indent="0">
              <a:buNone/>
            </a:pPr>
            <a:r>
              <a:rPr lang="fr-BE" sz="1600" dirty="0">
                <a:solidFill>
                  <a:srgbClr val="7DB928"/>
                </a:solidFill>
              </a:rPr>
              <a:t>- Service de « Petit grossiste » </a:t>
            </a:r>
          </a:p>
          <a:p>
            <a:pPr marL="400050" lvl="1" indent="0">
              <a:buFontTx/>
              <a:buChar char="-"/>
            </a:pPr>
            <a:r>
              <a:rPr lang="fr-BE" sz="1600" dirty="0">
                <a:solidFill>
                  <a:srgbClr val="7DB928"/>
                </a:solidFill>
              </a:rPr>
              <a:t> 1 « Fabrique circuit court » (magasins, RHD…) </a:t>
            </a:r>
            <a:br>
              <a:rPr lang="fr-BE" sz="1600" dirty="0">
                <a:solidFill>
                  <a:srgbClr val="7DB928"/>
                </a:solidFill>
              </a:rPr>
            </a:br>
            <a:r>
              <a:rPr lang="fr-BE" sz="1600" dirty="0">
                <a:solidFill>
                  <a:srgbClr val="7DB928"/>
                </a:solidFill>
              </a:rPr>
              <a:t>+ 2 projets de légumeries / conserveries	</a:t>
            </a:r>
            <a:r>
              <a:rPr lang="fr-FR" sz="1600" b="1" dirty="0">
                <a:solidFill>
                  <a:srgbClr val="7DB928"/>
                </a:solidFill>
              </a:rPr>
              <a:t>	</a:t>
            </a:r>
          </a:p>
          <a:p>
            <a:pPr marL="400050" lvl="1" indent="0">
              <a:buNone/>
            </a:pPr>
            <a:endParaRPr lang="fr-BE" sz="1200" dirty="0">
              <a:solidFill>
                <a:srgbClr val="7DB928"/>
              </a:solidFill>
            </a:endParaRPr>
          </a:p>
          <a:p>
            <a:pPr marL="400050" lvl="1" indent="0">
              <a:buNone/>
            </a:pPr>
            <a:r>
              <a:rPr lang="fr-BE" sz="1600" dirty="0">
                <a:solidFill>
                  <a:srgbClr val="7DB928"/>
                </a:solidFill>
              </a:rPr>
              <a:t>+ 1 </a:t>
            </a:r>
            <a:r>
              <a:rPr lang="fr-FR" sz="1600" dirty="0">
                <a:solidFill>
                  <a:srgbClr val="7DB928"/>
                </a:solidFill>
              </a:rPr>
              <a:t>Groupement d’employeurs : 15 ouvriers agricoles (7 ETP)</a:t>
            </a:r>
          </a:p>
          <a:p>
            <a:pPr marL="400050" lvl="1" indent="0">
              <a:buNone/>
            </a:pPr>
            <a:r>
              <a:rPr lang="fr-FR" sz="1600" dirty="0">
                <a:solidFill>
                  <a:srgbClr val="7DB928"/>
                </a:solidFill>
              </a:rPr>
              <a:t>+ 1 Coop PA </a:t>
            </a:r>
            <a:r>
              <a:rPr lang="fr-FR" sz="1600" dirty="0" err="1">
                <a:solidFill>
                  <a:srgbClr val="7DB928"/>
                </a:solidFill>
              </a:rPr>
              <a:t>Invest</a:t>
            </a:r>
            <a:r>
              <a:rPr lang="fr-FR" sz="1600" dirty="0">
                <a:solidFill>
                  <a:srgbClr val="7DB928"/>
                </a:solidFill>
              </a:rPr>
              <a:t> &amp; Agence foncière : organe foncier &amp; </a:t>
            </a:r>
            <a:br>
              <a:rPr lang="fr-FR" sz="1600" dirty="0">
                <a:solidFill>
                  <a:srgbClr val="7DB928"/>
                </a:solidFill>
              </a:rPr>
            </a:br>
            <a:r>
              <a:rPr lang="fr-FR" sz="1600" dirty="0">
                <a:solidFill>
                  <a:srgbClr val="7DB928"/>
                </a:solidFill>
              </a:rPr>
              <a:t>immobilier</a:t>
            </a:r>
          </a:p>
          <a:p>
            <a:pPr marL="400050" lvl="1" indent="0">
              <a:buFontTx/>
              <a:buChar char="-"/>
            </a:pPr>
            <a:endParaRPr lang="fr-BE" sz="1600" dirty="0">
              <a:solidFill>
                <a:srgbClr val="7DB928"/>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III. Performances</a:t>
            </a:r>
            <a:r>
              <a:rPr lang="fr-FR" sz="3600" dirty="0">
                <a:solidFill>
                  <a:srgbClr val="7DB928"/>
                </a:solidFill>
                <a:latin typeface="+mj-lt"/>
                <a:ea typeface="+mj-ea"/>
                <a:cs typeface="+mj-cs"/>
              </a:rPr>
              <a:t> </a:t>
            </a:r>
            <a:r>
              <a:rPr kumimoji="0" lang="fr-FR" sz="3600" b="0" i="0" u="none" strike="noStrike" kern="1200" cap="none" spc="0" normalizeH="0" noProof="0" dirty="0">
                <a:ln>
                  <a:noFill/>
                </a:ln>
                <a:solidFill>
                  <a:srgbClr val="7DB928"/>
                </a:solidFill>
                <a:effectLst/>
                <a:uLnTx/>
                <a:uFillTx/>
                <a:latin typeface="+mj-lt"/>
                <a:ea typeface="+mj-ea"/>
                <a:cs typeface="+mj-cs"/>
              </a:rPr>
              <a:t>– </a:t>
            </a:r>
            <a:r>
              <a:rPr lang="fr-FR" sz="3600" dirty="0">
                <a:solidFill>
                  <a:srgbClr val="7DB928"/>
                </a:solidFill>
                <a:latin typeface="+mj-lt"/>
                <a:ea typeface="+mj-ea"/>
                <a:cs typeface="+mj-cs"/>
              </a:rPr>
              <a:t>V</a:t>
            </a:r>
            <a:r>
              <a:rPr kumimoji="0" lang="fr-FR" sz="3600" b="0" i="0" u="none" strike="noStrike" kern="1200" cap="none" spc="0" normalizeH="0" noProof="0" dirty="0" err="1">
                <a:ln>
                  <a:noFill/>
                </a:ln>
                <a:solidFill>
                  <a:srgbClr val="7DB928"/>
                </a:solidFill>
                <a:effectLst/>
                <a:uLnTx/>
                <a:uFillTx/>
                <a:latin typeface="+mj-lt"/>
                <a:ea typeface="+mj-ea"/>
                <a:cs typeface="+mj-cs"/>
              </a:rPr>
              <a:t>iabilités</a:t>
            </a:r>
            <a:r>
              <a:rPr kumimoji="0" lang="fr-FR" sz="3600" b="0" i="0" u="none" strike="noStrike" kern="1200" cap="none" spc="0" normalizeH="0" noProof="0" dirty="0">
                <a:ln>
                  <a:noFill/>
                </a:ln>
                <a:solidFill>
                  <a:srgbClr val="7DB928"/>
                </a:solidFill>
                <a:effectLst/>
                <a:uLnTx/>
                <a:uFillTx/>
                <a:latin typeface="+mj-lt"/>
                <a:ea typeface="+mj-ea"/>
                <a:cs typeface="+mj-cs"/>
              </a:rPr>
              <a:t> territoriales (2)</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
        <p:nvSpPr>
          <p:cNvPr id="5" name="Rectangle 2"/>
          <p:cNvSpPr>
            <a:spLocks noChangeArrowheads="1"/>
          </p:cNvSpPr>
          <p:nvPr/>
        </p:nvSpPr>
        <p:spPr bwMode="auto">
          <a:xfrm>
            <a:off x="1366259" y="904126"/>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9" name="Image 8"/>
          <p:cNvPicPr>
            <a:picLocks noChangeAspect="1"/>
          </p:cNvPicPr>
          <p:nvPr/>
        </p:nvPicPr>
        <p:blipFill>
          <a:blip r:embed="rId3"/>
          <a:srcRect l="3730" t="18649" r="3730" b="14919"/>
          <a:stretch>
            <a:fillRect/>
          </a:stretch>
        </p:blipFill>
        <p:spPr>
          <a:xfrm>
            <a:off x="8028088" y="795015"/>
            <a:ext cx="992845" cy="712738"/>
          </a:xfrm>
          <a:prstGeom prst="rect">
            <a:avLst/>
          </a:prstGeom>
        </p:spPr>
      </p:pic>
      <p:sp>
        <p:nvSpPr>
          <p:cNvPr id="6" name="Rectangle 5"/>
          <p:cNvSpPr/>
          <p:nvPr/>
        </p:nvSpPr>
        <p:spPr>
          <a:xfrm rot="17404456">
            <a:off x="-386417" y="2919858"/>
            <a:ext cx="1710725" cy="307777"/>
          </a:xfrm>
          <a:prstGeom prst="rect">
            <a:avLst/>
          </a:prstGeom>
        </p:spPr>
        <p:txBody>
          <a:bodyPr wrap="none">
            <a:spAutoFit/>
          </a:bodyPr>
          <a:lstStyle/>
          <a:p>
            <a:r>
              <a:rPr lang="fr-BE" sz="1400" dirty="0">
                <a:solidFill>
                  <a:srgbClr val="595959"/>
                </a:solidFill>
              </a:rPr>
              <a:t>2000 produits locaux</a:t>
            </a:r>
            <a:endParaRPr lang="fr-FR" sz="1400" dirty="0"/>
          </a:p>
        </p:txBody>
      </p:sp>
      <p:pic>
        <p:nvPicPr>
          <p:cNvPr id="7" name="Image 6"/>
          <p:cNvPicPr>
            <a:picLocks noChangeAspect="1"/>
          </p:cNvPicPr>
          <p:nvPr/>
        </p:nvPicPr>
        <p:blipFill rotWithShape="1">
          <a:blip r:embed="rId4"/>
          <a:srcRect l="20820" t="32296" r="38016" b="23717"/>
          <a:stretch/>
        </p:blipFill>
        <p:spPr>
          <a:xfrm rot="5400000">
            <a:off x="7762906" y="1897605"/>
            <a:ext cx="1440918" cy="1154849"/>
          </a:xfrm>
          <a:prstGeom prst="rect">
            <a:avLst/>
          </a:prstGeom>
        </p:spPr>
      </p:pic>
      <p:pic>
        <p:nvPicPr>
          <p:cNvPr id="10" name="Image 9"/>
          <p:cNvPicPr>
            <a:picLocks noChangeAspect="1"/>
          </p:cNvPicPr>
          <p:nvPr/>
        </p:nvPicPr>
        <p:blipFill rotWithShape="1">
          <a:blip r:embed="rId5"/>
          <a:srcRect l="2909" t="4007" r="62998" b="41416"/>
          <a:stretch/>
        </p:blipFill>
        <p:spPr>
          <a:xfrm>
            <a:off x="5245413" y="3341511"/>
            <a:ext cx="667452" cy="743976"/>
          </a:xfrm>
          <a:prstGeom prst="rect">
            <a:avLst/>
          </a:prstGeom>
        </p:spPr>
      </p:pic>
      <p:grpSp>
        <p:nvGrpSpPr>
          <p:cNvPr id="11" name="Grouper 10"/>
          <p:cNvGrpSpPr/>
          <p:nvPr/>
        </p:nvGrpSpPr>
        <p:grpSpPr>
          <a:xfrm>
            <a:off x="6229948" y="3444285"/>
            <a:ext cx="2688690" cy="1666011"/>
            <a:chOff x="5077577" y="949552"/>
            <a:chExt cx="2826556" cy="1751438"/>
          </a:xfrm>
        </p:grpSpPr>
        <p:pic>
          <p:nvPicPr>
            <p:cNvPr id="12" name="Image 11"/>
            <p:cNvPicPr>
              <a:picLocks noChangeAspect="1"/>
            </p:cNvPicPr>
            <p:nvPr/>
          </p:nvPicPr>
          <p:blipFill rotWithShape="1">
            <a:blip r:embed="rId6"/>
            <a:srcRect r="7946" b="13452"/>
            <a:stretch/>
          </p:blipFill>
          <p:spPr>
            <a:xfrm>
              <a:off x="5077577" y="952900"/>
              <a:ext cx="2780945" cy="1748090"/>
            </a:xfrm>
            <a:prstGeom prst="rect">
              <a:avLst/>
            </a:prstGeom>
          </p:spPr>
        </p:pic>
        <p:pic>
          <p:nvPicPr>
            <p:cNvPr id="13" name="Image 12"/>
            <p:cNvPicPr>
              <a:picLocks noChangeAspect="1"/>
            </p:cNvPicPr>
            <p:nvPr/>
          </p:nvPicPr>
          <p:blipFill rotWithShape="1">
            <a:blip r:embed="rId7">
              <a:lum contrast="32000"/>
            </a:blip>
            <a:srcRect l="30451" t="9015" r="6592" b="85639"/>
            <a:stretch/>
          </p:blipFill>
          <p:spPr>
            <a:xfrm>
              <a:off x="6734801" y="949552"/>
              <a:ext cx="1169332" cy="149169"/>
            </a:xfrm>
            <a:prstGeom prst="rect">
              <a:avLst/>
            </a:prstGeom>
          </p:spPr>
        </p:pic>
      </p:grpSp>
      <p:pic>
        <p:nvPicPr>
          <p:cNvPr id="14" name="Image 13" descr="https://www.pour.press/wp-content/uploads/pa-etal-300x201.jpg"/>
          <p:cNvPicPr/>
          <p:nvPr/>
        </p:nvPicPr>
        <p:blipFill rotWithShape="1">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0985"/>
          <a:stretch/>
        </p:blipFill>
        <p:spPr bwMode="auto">
          <a:xfrm>
            <a:off x="5578180" y="2035913"/>
            <a:ext cx="1988734" cy="1259188"/>
          </a:xfrm>
          <a:prstGeom prst="rect">
            <a:avLst/>
          </a:prstGeom>
          <a:noFill/>
          <a:ln>
            <a:noFill/>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6"/>
            <a:ext cx="8288153" cy="3714055"/>
          </a:xfrm>
        </p:spPr>
        <p:txBody>
          <a:bodyPr>
            <a:normAutofit/>
          </a:bodyPr>
          <a:lstStyle/>
          <a:p>
            <a:r>
              <a:rPr lang="fr-BE" sz="2000" dirty="0">
                <a:solidFill>
                  <a:srgbClr val="595959"/>
                </a:solidFill>
              </a:rPr>
              <a:t>Bien-être/Qualité de vie : revalorisation économique</a:t>
            </a:r>
            <a:r>
              <a:rPr lang="fr-BE" sz="2162" dirty="0">
                <a:solidFill>
                  <a:srgbClr val="595959"/>
                </a:solidFill>
              </a:rPr>
              <a:t/>
            </a:r>
            <a:br>
              <a:rPr lang="fr-BE" sz="2162" dirty="0">
                <a:solidFill>
                  <a:srgbClr val="595959"/>
                </a:solidFill>
              </a:rPr>
            </a:br>
            <a:r>
              <a:rPr lang="fr-BE" sz="1800" dirty="0">
                <a:solidFill>
                  <a:srgbClr val="595959"/>
                </a:solidFill>
              </a:rPr>
              <a:t/>
            </a:r>
            <a:br>
              <a:rPr lang="fr-BE" sz="1800" dirty="0">
                <a:solidFill>
                  <a:srgbClr val="595959"/>
                </a:solidFill>
              </a:rPr>
            </a:br>
            <a:r>
              <a:rPr lang="fr-BE" sz="1800" dirty="0">
                <a:solidFill>
                  <a:srgbClr val="595959"/>
                </a:solidFill>
              </a:rPr>
              <a:t> « Solidité » financière </a:t>
            </a:r>
            <a:r>
              <a:rPr lang="fr-BE" sz="1800" dirty="0">
                <a:solidFill>
                  <a:srgbClr val="595959"/>
                </a:solidFill>
                <a:latin typeface="Wingdings 3" charset="2"/>
                <a:cs typeface="Wingdings 3" charset="2"/>
              </a:rPr>
              <a:t>n</a:t>
            </a:r>
            <a:r>
              <a:rPr lang="fr-BE" sz="1800" dirty="0">
                <a:solidFill>
                  <a:srgbClr val="595959"/>
                </a:solidFill>
              </a:rPr>
              <a:t> pérennité des financements</a:t>
            </a:r>
            <a:endParaRPr lang="fr-BE" sz="1800" dirty="0">
              <a:solidFill>
                <a:srgbClr val="7DB928"/>
              </a:solidFill>
            </a:endParaRPr>
          </a:p>
          <a:p>
            <a:pPr>
              <a:buNone/>
            </a:pPr>
            <a:r>
              <a:rPr lang="fr-BE" sz="1800" dirty="0">
                <a:solidFill>
                  <a:srgbClr val="7DB928"/>
                </a:solidFill>
              </a:rPr>
              <a:t>	</a:t>
            </a:r>
            <a:r>
              <a:rPr lang="fr-BE" sz="1600" dirty="0">
                <a:solidFill>
                  <a:srgbClr val="7DB928"/>
                </a:solidFill>
              </a:rPr>
              <a:t>- Privés (80%) : parts sociales des coopérateurs, </a:t>
            </a:r>
            <a:r>
              <a:rPr lang="fr-FR" sz="1600" dirty="0" err="1">
                <a:solidFill>
                  <a:srgbClr val="7DB928"/>
                </a:solidFill>
              </a:rPr>
              <a:t>crowd</a:t>
            </a:r>
            <a:r>
              <a:rPr lang="fr-FR" sz="1600" dirty="0">
                <a:solidFill>
                  <a:srgbClr val="7DB928"/>
                </a:solidFill>
              </a:rPr>
              <a:t> </a:t>
            </a:r>
            <a:r>
              <a:rPr lang="fr-FR" sz="1600" dirty="0" err="1">
                <a:solidFill>
                  <a:srgbClr val="7DB928"/>
                </a:solidFill>
              </a:rPr>
              <a:t>funding</a:t>
            </a:r>
            <a:r>
              <a:rPr lang="fr-FR" sz="1600" dirty="0">
                <a:solidFill>
                  <a:srgbClr val="7DB928"/>
                </a:solidFill>
              </a:rPr>
              <a:t> citoyen, CA des outils de commercialisation (300 000 €/mois), % de marges des dispositifs de commercialisation</a:t>
            </a:r>
            <a:br>
              <a:rPr lang="fr-FR" sz="1600" dirty="0">
                <a:solidFill>
                  <a:srgbClr val="7DB928"/>
                </a:solidFill>
              </a:rPr>
            </a:br>
            <a:r>
              <a:rPr lang="mr-IN" sz="1600" dirty="0">
                <a:solidFill>
                  <a:srgbClr val="7DB928"/>
                </a:solidFill>
              </a:rPr>
              <a:t>…</a:t>
            </a:r>
            <a:r>
              <a:rPr lang="fr-FR" sz="1600" dirty="0">
                <a:solidFill>
                  <a:srgbClr val="7DB928"/>
                </a:solidFill>
              </a:rPr>
              <a:t> + </a:t>
            </a:r>
            <a:r>
              <a:rPr lang="fr-FR" sz="1600" i="1" dirty="0">
                <a:solidFill>
                  <a:srgbClr val="7DB928"/>
                </a:solidFill>
              </a:rPr>
              <a:t>Bénévolat </a:t>
            </a:r>
            <a:br>
              <a:rPr lang="fr-FR" sz="1600" i="1" dirty="0">
                <a:solidFill>
                  <a:srgbClr val="7DB928"/>
                </a:solidFill>
              </a:rPr>
            </a:br>
            <a:r>
              <a:rPr lang="fr-BE" sz="1600" dirty="0">
                <a:solidFill>
                  <a:srgbClr val="7DB928"/>
                </a:solidFill>
              </a:rPr>
              <a:t>- Subsides publics </a:t>
            </a:r>
            <a:r>
              <a:rPr lang="fr-FR" sz="1600" dirty="0">
                <a:solidFill>
                  <a:srgbClr val="7DB928"/>
                </a:solidFill>
                <a:latin typeface="Wingdings 3" charset="2"/>
                <a:ea typeface="Wingdings 3" charset="2"/>
                <a:cs typeface="Wingdings 3" charset="2"/>
              </a:rPr>
              <a:t>n</a:t>
            </a:r>
            <a:r>
              <a:rPr lang="fr-FR" sz="1600" dirty="0">
                <a:solidFill>
                  <a:srgbClr val="7DB928"/>
                </a:solidFill>
              </a:rPr>
              <a:t> appels à projets (aide à l’emploi, financement d’équipements</a:t>
            </a:r>
            <a:r>
              <a:rPr lang="mr-IN" sz="1600" dirty="0">
                <a:solidFill>
                  <a:srgbClr val="7DB928"/>
                </a:solidFill>
              </a:rPr>
              <a:t>…</a:t>
            </a:r>
            <a:r>
              <a:rPr lang="fr-FR" sz="1600" dirty="0">
                <a:solidFill>
                  <a:srgbClr val="7DB928"/>
                </a:solidFill>
              </a:rPr>
              <a:t>)</a:t>
            </a:r>
          </a:p>
          <a:p>
            <a:pPr>
              <a:buNone/>
            </a:pPr>
            <a:r>
              <a:rPr lang="fr-FR" sz="1600" dirty="0">
                <a:solidFill>
                  <a:srgbClr val="7DB928"/>
                </a:solidFill>
              </a:rPr>
              <a:t>	</a:t>
            </a:r>
          </a:p>
          <a:p>
            <a:pPr marL="400050" lvl="1" indent="0">
              <a:buNone/>
            </a:pPr>
            <a:r>
              <a:rPr lang="fr-FR" sz="1800" dirty="0">
                <a:solidFill>
                  <a:srgbClr val="595959"/>
                </a:solidFill>
              </a:rPr>
              <a:t>Politique libre de fixation des prix</a:t>
            </a:r>
          </a:p>
          <a:p>
            <a:pPr marL="400050" lvl="1" indent="0">
              <a:buNone/>
            </a:pPr>
            <a:r>
              <a:rPr lang="fr-FR" sz="1600" dirty="0">
                <a:solidFill>
                  <a:srgbClr val="7DB928"/>
                </a:solidFill>
              </a:rPr>
              <a:t>- Autonomie des producteurs (quantités, prix) </a:t>
            </a:r>
            <a:r>
              <a:rPr lang="fr-FR" sz="1600" dirty="0">
                <a:solidFill>
                  <a:srgbClr val="7DB928"/>
                </a:solidFill>
                <a:latin typeface="Wingdings 3" charset="2"/>
                <a:ea typeface="Wingdings 3" charset="2"/>
                <a:cs typeface="Wingdings 3" charset="2"/>
              </a:rPr>
              <a:t>n</a:t>
            </a:r>
            <a:r>
              <a:rPr lang="fr-FR" sz="1600" dirty="0">
                <a:solidFill>
                  <a:srgbClr val="7DB928"/>
                </a:solidFill>
              </a:rPr>
              <a:t> coûts de production, concurrence</a:t>
            </a:r>
            <a:r>
              <a:rPr lang="mr-IN" sz="1600" dirty="0">
                <a:solidFill>
                  <a:srgbClr val="7DB928"/>
                </a:solidFill>
              </a:rPr>
              <a:t>…</a:t>
            </a:r>
            <a:r>
              <a:rPr lang="fr-FR" sz="1600" dirty="0">
                <a:solidFill>
                  <a:srgbClr val="7DB928"/>
                </a:solidFill>
              </a:rPr>
              <a:t/>
            </a:r>
            <a:br>
              <a:rPr lang="fr-FR" sz="1600" dirty="0">
                <a:solidFill>
                  <a:srgbClr val="7DB928"/>
                </a:solidFill>
              </a:rPr>
            </a:br>
            <a:r>
              <a:rPr lang="fr-FR" sz="1600" dirty="0">
                <a:solidFill>
                  <a:srgbClr val="7DB928"/>
                </a:solidFill>
              </a:rPr>
              <a:t>- 10-20 </a:t>
            </a:r>
            <a:r>
              <a:rPr lang="fr-BE" sz="1600" dirty="0">
                <a:solidFill>
                  <a:srgbClr val="7DB928"/>
                </a:solidFill>
              </a:rPr>
              <a:t>% de marges (</a:t>
            </a:r>
            <a:r>
              <a:rPr lang="fr-FR" sz="1600" dirty="0">
                <a:solidFill>
                  <a:srgbClr val="7DB928"/>
                </a:solidFill>
              </a:rPr>
              <a:t>53.000 €/mois) prélevées : frais de fonctionnement de la </a:t>
            </a:r>
            <a:r>
              <a:rPr lang="fr-FR" sz="1600" dirty="0" err="1">
                <a:solidFill>
                  <a:srgbClr val="7DB928"/>
                </a:solidFill>
              </a:rPr>
              <a:t>coop</a:t>
            </a:r>
            <a:r>
              <a:rPr lang="fr-FR" sz="1600" dirty="0">
                <a:solidFill>
                  <a:srgbClr val="7DB928"/>
                </a:solidFill>
              </a:rPr>
              <a:t>. PA</a:t>
            </a:r>
          </a:p>
          <a:p>
            <a:pPr>
              <a:buNone/>
            </a:pPr>
            <a:r>
              <a:rPr lang="fr-FR" sz="1600" dirty="0">
                <a:solidFill>
                  <a:srgbClr val="7DB928"/>
                </a:solidFill>
              </a:rPr>
              <a:t>	</a:t>
            </a:r>
            <a:r>
              <a:rPr lang="fr-FR" sz="1400" dirty="0">
                <a:solidFill>
                  <a:srgbClr val="7DB928"/>
                </a:solidFill>
              </a:rPr>
              <a:t>« </a:t>
            </a:r>
            <a:r>
              <a:rPr lang="fr-FR" sz="1400" i="1" dirty="0">
                <a:solidFill>
                  <a:srgbClr val="7DB928"/>
                </a:solidFill>
              </a:rPr>
              <a:t>La rentabilité de la société coopérative est une condition indispensable à sa pérennité. Mais certainement pas la rentabilité maximale et la rémunération du capital </a:t>
            </a:r>
            <a:r>
              <a:rPr lang="fr-FR" sz="1400" dirty="0">
                <a:solidFill>
                  <a:srgbClr val="7DB928"/>
                </a:solidFill>
              </a:rPr>
              <a:t>» (art. 28, statuts PA)</a:t>
            </a:r>
            <a:endParaRPr lang="fr-BE" sz="1400" dirty="0">
              <a:solidFill>
                <a:srgbClr val="7DB928"/>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III. Performances</a:t>
            </a:r>
            <a:r>
              <a:rPr lang="fr-FR" sz="3600" dirty="0">
                <a:solidFill>
                  <a:srgbClr val="7DB928"/>
                </a:solidFill>
                <a:latin typeface="+mj-lt"/>
                <a:ea typeface="+mj-ea"/>
                <a:cs typeface="+mj-cs"/>
              </a:rPr>
              <a:t> </a:t>
            </a:r>
            <a:r>
              <a:rPr kumimoji="0" lang="fr-FR" sz="3600" b="0" i="0" u="none" strike="noStrike" kern="1200" cap="none" spc="0" normalizeH="0" noProof="0" dirty="0">
                <a:ln>
                  <a:noFill/>
                </a:ln>
                <a:solidFill>
                  <a:srgbClr val="7DB928"/>
                </a:solidFill>
                <a:effectLst/>
                <a:uLnTx/>
                <a:uFillTx/>
                <a:latin typeface="+mj-lt"/>
                <a:ea typeface="+mj-ea"/>
                <a:cs typeface="+mj-cs"/>
              </a:rPr>
              <a:t>– </a:t>
            </a:r>
            <a:r>
              <a:rPr lang="fr-FR" sz="3600" dirty="0">
                <a:solidFill>
                  <a:srgbClr val="7DB928"/>
                </a:solidFill>
                <a:latin typeface="+mj-lt"/>
                <a:ea typeface="+mj-ea"/>
                <a:cs typeface="+mj-cs"/>
              </a:rPr>
              <a:t>V</a:t>
            </a:r>
            <a:r>
              <a:rPr kumimoji="0" lang="fr-FR" sz="3600" b="0" i="0" u="none" strike="noStrike" kern="1200" cap="none" spc="0" normalizeH="0" noProof="0" dirty="0" err="1">
                <a:ln>
                  <a:noFill/>
                </a:ln>
                <a:solidFill>
                  <a:srgbClr val="7DB928"/>
                </a:solidFill>
                <a:effectLst/>
                <a:uLnTx/>
                <a:uFillTx/>
                <a:latin typeface="+mj-lt"/>
                <a:ea typeface="+mj-ea"/>
                <a:cs typeface="+mj-cs"/>
              </a:rPr>
              <a:t>iabilités</a:t>
            </a:r>
            <a:r>
              <a:rPr kumimoji="0" lang="fr-FR" sz="3600" b="0" i="0" u="none" strike="noStrike" kern="1200" cap="none" spc="0" normalizeH="0" noProof="0" dirty="0">
                <a:ln>
                  <a:noFill/>
                </a:ln>
                <a:solidFill>
                  <a:srgbClr val="7DB928"/>
                </a:solidFill>
                <a:effectLst/>
                <a:uLnTx/>
                <a:uFillTx/>
                <a:latin typeface="+mj-lt"/>
                <a:ea typeface="+mj-ea"/>
                <a:cs typeface="+mj-cs"/>
              </a:rPr>
              <a:t> territoriales (2)</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
        <p:nvSpPr>
          <p:cNvPr id="5" name="Rectangle 2"/>
          <p:cNvSpPr>
            <a:spLocks noChangeArrowheads="1"/>
          </p:cNvSpPr>
          <p:nvPr/>
        </p:nvSpPr>
        <p:spPr bwMode="auto">
          <a:xfrm>
            <a:off x="1366259" y="904126"/>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1" name="Image 10"/>
          <p:cNvPicPr>
            <a:picLocks noChangeAspect="1"/>
          </p:cNvPicPr>
          <p:nvPr/>
        </p:nvPicPr>
        <p:blipFill>
          <a:blip r:embed="rId3"/>
          <a:srcRect t="18649" b="14919"/>
          <a:stretch>
            <a:fillRect/>
          </a:stretch>
        </p:blipFill>
        <p:spPr>
          <a:xfrm>
            <a:off x="7858971" y="904126"/>
            <a:ext cx="1149386" cy="76356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1"/>
          <p:cNvSpPr>
            <a:spLocks noGrp="1"/>
          </p:cNvSpPr>
          <p:nvPr>
            <p:ph type="title"/>
          </p:nvPr>
        </p:nvSpPr>
        <p:spPr>
          <a:xfrm>
            <a:off x="1934273" y="980395"/>
            <a:ext cx="7065569" cy="2253306"/>
          </a:xfrm>
        </p:spPr>
        <p:txBody>
          <a:bodyPr>
            <a:noAutofit/>
          </a:bodyPr>
          <a:lstStyle/>
          <a:p>
            <a:pPr algn="r"/>
            <a:r>
              <a:rPr lang="fr-FR" sz="4800" dirty="0"/>
              <a:t>I. Démarche de recherche : </a:t>
            </a:r>
            <a:br>
              <a:rPr lang="fr-FR" sz="4800" dirty="0"/>
            </a:br>
            <a:r>
              <a:rPr lang="fr-FR" sz="4800" dirty="0"/>
              <a:t>concepts et </a:t>
            </a:r>
            <a:r>
              <a:rPr lang="fr-FR" sz="4800" dirty="0" err="1"/>
              <a:t>notions-clés</a:t>
            </a:r>
            <a:endParaRPr lang="fr-FR" sz="4800" dirty="0"/>
          </a:p>
        </p:txBody>
      </p:sp>
      <p:pic>
        <p:nvPicPr>
          <p:cNvPr id="6" name="Image 5"/>
          <p:cNvPicPr preferRelativeResize="0">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090"/>
          <a:stretch>
            <a:fillRect/>
          </a:stretch>
        </p:blipFill>
        <p:spPr>
          <a:xfrm>
            <a:off x="6253261" y="140384"/>
            <a:ext cx="898770" cy="467782"/>
          </a:xfrm>
          <a:prstGeom prst="rect">
            <a:avLst/>
          </a:prstGeom>
        </p:spPr>
      </p:pic>
      <p:pic>
        <p:nvPicPr>
          <p:cNvPr id="5" name="Image 4"/>
          <p:cNvPicPr>
            <a:picLocks noChangeAspect="1"/>
          </p:cNvPicPr>
          <p:nvPr/>
        </p:nvPicPr>
        <p:blipFill>
          <a:blip r:embed="rId4"/>
          <a:stretch>
            <a:fillRect/>
          </a:stretch>
        </p:blipFill>
        <p:spPr>
          <a:xfrm>
            <a:off x="4929950" y="0"/>
            <a:ext cx="784288" cy="773831"/>
          </a:xfrm>
          <a:prstGeom prst="rect">
            <a:avLst/>
          </a:prstGeom>
        </p:spPr>
      </p:pic>
      <p:sp>
        <p:nvSpPr>
          <p:cNvPr id="7" name="Espace réservé du texte 2"/>
          <p:cNvSpPr>
            <a:spLocks noGrp="1"/>
          </p:cNvSpPr>
          <p:nvPr>
            <p:ph type="body" sz="quarter" idx="10"/>
          </p:nvPr>
        </p:nvSpPr>
        <p:spPr>
          <a:xfrm>
            <a:off x="36705" y="4832367"/>
            <a:ext cx="4382513" cy="391884"/>
          </a:xfrm>
        </p:spPr>
        <p:txBody>
          <a:bodyPr/>
          <a:lstStyle/>
          <a:p>
            <a:pPr algn="l"/>
            <a:r>
              <a:rPr lang="fr-FR" dirty="0">
                <a:solidFill>
                  <a:schemeClr val="tx1">
                    <a:lumMod val="65000"/>
                    <a:lumOff val="35000"/>
                  </a:schemeClr>
                </a:solidFill>
              </a:rPr>
              <a:t>J. </a:t>
            </a:r>
            <a:r>
              <a:rPr lang="fr-FR" dirty="0" smtClean="0">
                <a:solidFill>
                  <a:schemeClr val="tx1">
                    <a:lumMod val="65000"/>
                    <a:lumOff val="35000"/>
                  </a:schemeClr>
                </a:solidFill>
              </a:rPr>
              <a:t>Noel ; Ch</a:t>
            </a:r>
            <a:r>
              <a:rPr lang="fr-FR" dirty="0">
                <a:solidFill>
                  <a:schemeClr val="tx1">
                    <a:lumMod val="65000"/>
                    <a:lumOff val="35000"/>
                  </a:schemeClr>
                </a:solidFill>
              </a:rPr>
              <a:t>. </a:t>
            </a:r>
            <a:r>
              <a:rPr lang="fr-FR" dirty="0" err="1">
                <a:solidFill>
                  <a:schemeClr val="tx1">
                    <a:lumMod val="65000"/>
                    <a:lumOff val="35000"/>
                  </a:schemeClr>
                </a:solidFill>
              </a:rPr>
              <a:t>Margetic</a:t>
            </a:r>
            <a:r>
              <a:rPr lang="fr-FR" dirty="0">
                <a:solidFill>
                  <a:schemeClr val="tx1">
                    <a:lumMod val="65000"/>
                    <a:lumOff val="35000"/>
                  </a:schemeClr>
                </a:solidFill>
              </a:rPr>
              <a:t> ; F. </a:t>
            </a:r>
            <a:r>
              <a:rPr lang="fr-FR" dirty="0" err="1" smtClean="0">
                <a:solidFill>
                  <a:schemeClr val="tx1">
                    <a:lumMod val="65000"/>
                    <a:lumOff val="35000"/>
                  </a:schemeClr>
                </a:solidFill>
              </a:rPr>
              <a:t>Lanzi</a:t>
            </a:r>
            <a:r>
              <a:rPr lang="fr-FR" dirty="0" smtClean="0">
                <a:solidFill>
                  <a:schemeClr val="tx1">
                    <a:lumMod val="65000"/>
                    <a:lumOff val="35000"/>
                  </a:schemeClr>
                </a:solidFill>
              </a:rPr>
              <a:t> ; </a:t>
            </a:r>
            <a:r>
              <a:rPr lang="fr-FR" dirty="0">
                <a:solidFill>
                  <a:schemeClr val="tx1">
                    <a:lumMod val="65000"/>
                    <a:lumOff val="35000"/>
                  </a:schemeClr>
                </a:solidFill>
              </a:rPr>
              <a:t>Th. Dogot ; K. Maréchal</a:t>
            </a:r>
          </a:p>
        </p:txBody>
      </p:sp>
      <p:sp>
        <p:nvSpPr>
          <p:cNvPr id="8" name="Espace réservé du texte 2"/>
          <p:cNvSpPr txBox="1">
            <a:spLocks/>
          </p:cNvSpPr>
          <p:nvPr/>
        </p:nvSpPr>
        <p:spPr>
          <a:xfrm>
            <a:off x="1" y="-7298"/>
            <a:ext cx="4754880" cy="518182"/>
          </a:xfrm>
          <a:prstGeom prst="rect">
            <a:avLst/>
          </a:prstGeom>
        </p:spPr>
        <p:txBody>
          <a:bodyPr vert="horz" lIns="91440" tIns="45720" rIns="91440" bIns="45720" rtlCol="0">
            <a:noAutofit/>
          </a:bodyPr>
          <a:lstStyle/>
          <a:p>
            <a:pPr>
              <a:spcBef>
                <a:spcPct val="20000"/>
              </a:spcBef>
              <a:buClr>
                <a:srgbClr val="7DB928"/>
              </a:buClr>
              <a:buSzPct val="55000"/>
              <a:defRPr/>
            </a:pPr>
            <a:r>
              <a:rPr lang="fr-BE" sz="1000" i="1" dirty="0">
                <a:solidFill>
                  <a:schemeClr val="tx1">
                    <a:lumMod val="65000"/>
                    <a:lumOff val="35000"/>
                  </a:schemeClr>
                </a:solidFill>
              </a:rPr>
              <a:t>“Performances des circuits courts/proximité. Définitions et enjeux”</a:t>
            </a:r>
            <a:endParaRPr lang="fr-FR" sz="1000" i="1" dirty="0">
              <a:solidFill>
                <a:schemeClr val="tx1">
                  <a:lumMod val="65000"/>
                  <a:lumOff val="35000"/>
                </a:schemeClr>
              </a:solidFill>
            </a:endParaRPr>
          </a:p>
          <a:p>
            <a:pPr lvl="0">
              <a:spcBef>
                <a:spcPct val="20000"/>
              </a:spcBef>
              <a:buClr>
                <a:srgbClr val="7DB928"/>
              </a:buClr>
              <a:buSzPct val="55000"/>
              <a:defRPr/>
            </a:pPr>
            <a:r>
              <a:rPr lang="fr-FR" sz="1000" dirty="0">
                <a:solidFill>
                  <a:schemeClr val="tx1">
                    <a:lumMod val="65000"/>
                    <a:lumOff val="35000"/>
                  </a:schemeClr>
                </a:solidFill>
              </a:rPr>
              <a:t>13</a:t>
            </a:r>
            <a:r>
              <a:rPr lang="fr-FR" sz="1000" baseline="30000" dirty="0">
                <a:solidFill>
                  <a:schemeClr val="tx1">
                    <a:lumMod val="65000"/>
                    <a:lumOff val="35000"/>
                  </a:schemeClr>
                </a:solidFill>
              </a:rPr>
              <a:t>e</a:t>
            </a:r>
            <a:r>
              <a:rPr lang="fr-FR" sz="1000" dirty="0">
                <a:solidFill>
                  <a:schemeClr val="tx1">
                    <a:lumMod val="65000"/>
                    <a:lumOff val="35000"/>
                  </a:schemeClr>
                </a:solidFill>
              </a:rPr>
              <a:t> JRSS, Ecole d’Ingénieurs </a:t>
            </a:r>
            <a:r>
              <a:rPr kumimoji="0" lang="fr-FR" sz="1000" b="0" i="0" u="none" strike="noStrike" kern="1200" cap="none" spc="0" normalizeH="0" noProof="0" dirty="0">
                <a:ln>
                  <a:noFill/>
                </a:ln>
                <a:solidFill>
                  <a:schemeClr val="tx1">
                    <a:lumMod val="65000"/>
                    <a:lumOff val="35000"/>
                  </a:schemeClr>
                </a:solidFill>
                <a:effectLst/>
                <a:uLnTx/>
                <a:uFillTx/>
                <a:latin typeface="+mn-lt"/>
                <a:ea typeface="+mn-ea"/>
                <a:cs typeface="+mn-cs"/>
              </a:rPr>
              <a:t>Sciences Agro, Bordeaux, 12-13 déc.</a:t>
            </a:r>
            <a:r>
              <a:rPr lang="fr-FR" sz="1000" dirty="0">
                <a:solidFill>
                  <a:schemeClr val="tx1">
                    <a:lumMod val="65000"/>
                    <a:lumOff val="35000"/>
                  </a:schemeClr>
                </a:solidFill>
              </a:rPr>
              <a:t> </a:t>
            </a:r>
            <a:r>
              <a:rPr kumimoji="0" lang="fr-FR" sz="1000" b="0" i="0" u="none" strike="noStrike" kern="1200" cap="none" spc="0" normalizeH="0" noProof="0" dirty="0">
                <a:ln>
                  <a:noFill/>
                </a:ln>
                <a:solidFill>
                  <a:schemeClr val="tx1">
                    <a:lumMod val="65000"/>
                    <a:lumOff val="35000"/>
                  </a:schemeClr>
                </a:solidFill>
                <a:effectLst/>
                <a:uLnTx/>
                <a:uFillTx/>
                <a:latin typeface="+mn-lt"/>
                <a:ea typeface="+mn-ea"/>
                <a:cs typeface="+mn-cs"/>
              </a:rPr>
              <a:t>2019 </a:t>
            </a:r>
            <a:endParaRPr kumimoji="0" lang="fr-FR" sz="10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084754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6"/>
            <a:ext cx="8404006" cy="3654763"/>
          </a:xfrm>
        </p:spPr>
        <p:txBody>
          <a:bodyPr>
            <a:normAutofit/>
          </a:bodyPr>
          <a:lstStyle/>
          <a:p>
            <a:r>
              <a:rPr lang="fr-BE" sz="2000" dirty="0">
                <a:solidFill>
                  <a:srgbClr val="595959"/>
                </a:solidFill>
              </a:rPr>
              <a:t>Développement local : animation territoriale et partenariats</a:t>
            </a:r>
            <a:r>
              <a:rPr lang="fr-BE" sz="2162" dirty="0">
                <a:solidFill>
                  <a:srgbClr val="595959"/>
                </a:solidFill>
              </a:rPr>
              <a:t/>
            </a:r>
            <a:br>
              <a:rPr lang="fr-BE" sz="2162" dirty="0">
                <a:solidFill>
                  <a:srgbClr val="595959"/>
                </a:solidFill>
              </a:rPr>
            </a:br>
            <a:r>
              <a:rPr lang="fr-BE" sz="2162" dirty="0">
                <a:solidFill>
                  <a:srgbClr val="595959"/>
                </a:solidFill>
              </a:rPr>
              <a:t/>
            </a:r>
            <a:br>
              <a:rPr lang="fr-BE" sz="2162" dirty="0">
                <a:solidFill>
                  <a:srgbClr val="595959"/>
                </a:solidFill>
              </a:rPr>
            </a:br>
            <a:r>
              <a:rPr lang="fr-BE" sz="1800" dirty="0">
                <a:solidFill>
                  <a:srgbClr val="595959"/>
                </a:solidFill>
              </a:rPr>
              <a:t> </a:t>
            </a:r>
            <a:r>
              <a:rPr lang="fr-BE" sz="1800" dirty="0">
                <a:solidFill>
                  <a:srgbClr val="7DB928"/>
                </a:solidFill>
              </a:rPr>
              <a:t>- </a:t>
            </a:r>
            <a:r>
              <a:rPr lang="fr-BE" sz="1800" dirty="0">
                <a:solidFill>
                  <a:srgbClr val="595959"/>
                </a:solidFill>
              </a:rPr>
              <a:t>Ancrage territorial sur département 44</a:t>
            </a:r>
          </a:p>
          <a:p>
            <a:pPr marL="400050" lvl="1" indent="0">
              <a:buNone/>
            </a:pPr>
            <a:r>
              <a:rPr lang="fr-FR" sz="1600" dirty="0">
                <a:solidFill>
                  <a:srgbClr val="7DB928"/>
                </a:solidFill>
                <a:latin typeface="Wingdings 3" charset="2"/>
                <a:cs typeface="Wingdings 3" charset="2"/>
              </a:rPr>
              <a:t>A</a:t>
            </a:r>
            <a:r>
              <a:rPr lang="fr-FR" sz="1600" dirty="0">
                <a:solidFill>
                  <a:srgbClr val="7DB928"/>
                </a:solidFill>
              </a:rPr>
              <a:t> 2 pôles historiques « autonomes » : Pays de Retz </a:t>
            </a:r>
            <a:br>
              <a:rPr lang="fr-FR" sz="1600" dirty="0">
                <a:solidFill>
                  <a:srgbClr val="7DB928"/>
                </a:solidFill>
              </a:rPr>
            </a:br>
            <a:r>
              <a:rPr lang="fr-FR" sz="1600" dirty="0">
                <a:solidFill>
                  <a:srgbClr val="7DB928"/>
                </a:solidFill>
              </a:rPr>
              <a:t>/ Presqu’île guérandaise </a:t>
            </a:r>
          </a:p>
          <a:p>
            <a:pPr marL="400050" lvl="1" indent="0">
              <a:buNone/>
            </a:pPr>
            <a:r>
              <a:rPr lang="fr-FR" sz="1600" dirty="0">
                <a:solidFill>
                  <a:srgbClr val="7DB928"/>
                </a:solidFill>
                <a:latin typeface="Wingdings 3" charset="2"/>
                <a:cs typeface="Wingdings 3" charset="2"/>
              </a:rPr>
              <a:t>A</a:t>
            </a:r>
            <a:r>
              <a:rPr lang="fr-FR" sz="1600" dirty="0">
                <a:solidFill>
                  <a:srgbClr val="7DB928"/>
                </a:solidFill>
              </a:rPr>
              <a:t> Elargissement sur agglomérations nazairiennes </a:t>
            </a:r>
            <a:br>
              <a:rPr lang="fr-FR" sz="1600" dirty="0">
                <a:solidFill>
                  <a:srgbClr val="7DB928"/>
                </a:solidFill>
              </a:rPr>
            </a:br>
            <a:r>
              <a:rPr lang="fr-FR" sz="1600" dirty="0">
                <a:solidFill>
                  <a:srgbClr val="7DB928"/>
                </a:solidFill>
              </a:rPr>
              <a:t>et nantaises </a:t>
            </a:r>
          </a:p>
          <a:p>
            <a:pPr marL="400050" lvl="1" indent="0">
              <a:buNone/>
            </a:pPr>
            <a:r>
              <a:rPr lang="fr-FR" sz="1600" dirty="0">
                <a:solidFill>
                  <a:srgbClr val="7DB928"/>
                </a:solidFill>
                <a:latin typeface="Wingdings 3" charset="2"/>
                <a:cs typeface="Wingdings 3" charset="2"/>
              </a:rPr>
              <a:t>A</a:t>
            </a:r>
            <a:r>
              <a:rPr lang="fr-FR" sz="1600" dirty="0">
                <a:solidFill>
                  <a:srgbClr val="7DB928"/>
                </a:solidFill>
              </a:rPr>
              <a:t> Elargissement vers un axe/pôle nord </a:t>
            </a:r>
            <a:br>
              <a:rPr lang="fr-FR" sz="1600" dirty="0">
                <a:solidFill>
                  <a:srgbClr val="7DB928"/>
                </a:solidFill>
              </a:rPr>
            </a:br>
            <a:r>
              <a:rPr lang="fr-FR" sz="1600" dirty="0">
                <a:solidFill>
                  <a:srgbClr val="7DB928"/>
                </a:solidFill>
              </a:rPr>
              <a:t>(Pontchâteau - Nozay - Chateaubriand)</a:t>
            </a:r>
            <a:r>
              <a:rPr lang="fr-FR" sz="1200" dirty="0">
                <a:solidFill>
                  <a:srgbClr val="7DB928"/>
                </a:solidFill>
              </a:rPr>
              <a:t/>
            </a:r>
            <a:br>
              <a:rPr lang="fr-FR" sz="1200" dirty="0">
                <a:solidFill>
                  <a:srgbClr val="7DB928"/>
                </a:solidFill>
              </a:rPr>
            </a:br>
            <a:r>
              <a:rPr lang="fr-FR" sz="1800" dirty="0">
                <a:solidFill>
                  <a:srgbClr val="7DB928"/>
                </a:solidFill>
              </a:rPr>
              <a:t/>
            </a:r>
            <a:br>
              <a:rPr lang="fr-FR" sz="1800" dirty="0">
                <a:solidFill>
                  <a:srgbClr val="7DB928"/>
                </a:solidFill>
              </a:rPr>
            </a:br>
            <a:r>
              <a:rPr lang="fr-BE" sz="1800" dirty="0">
                <a:solidFill>
                  <a:srgbClr val="7DB928"/>
                </a:solidFill>
              </a:rPr>
              <a:t>- </a:t>
            </a:r>
            <a:r>
              <a:rPr lang="fr-FR" sz="1800" dirty="0">
                <a:solidFill>
                  <a:srgbClr val="595959"/>
                </a:solidFill>
              </a:rPr>
              <a:t>Subdivision en 7 sous-secteurs départementaux </a:t>
            </a:r>
            <a:r>
              <a:rPr lang="fr-FR" sz="1400" dirty="0">
                <a:solidFill>
                  <a:srgbClr val="7DB928"/>
                </a:solidFill>
              </a:rPr>
              <a:t/>
            </a:r>
            <a:br>
              <a:rPr lang="fr-FR" sz="1400" dirty="0">
                <a:solidFill>
                  <a:srgbClr val="7DB928"/>
                </a:solidFill>
              </a:rPr>
            </a:br>
            <a:r>
              <a:rPr lang="fr-FR" sz="1600" dirty="0">
                <a:solidFill>
                  <a:srgbClr val="7DB928"/>
                </a:solidFill>
                <a:latin typeface="Wingdings 3" charset="2"/>
                <a:ea typeface="Wingdings 3" charset="2"/>
                <a:cs typeface="Wingdings 3" charset="2"/>
              </a:rPr>
              <a:t>A</a:t>
            </a:r>
            <a:r>
              <a:rPr lang="fr-FR" sz="1600" dirty="0">
                <a:solidFill>
                  <a:srgbClr val="7DB928"/>
                </a:solidFill>
              </a:rPr>
              <a:t> suivi des projets </a:t>
            </a:r>
            <a:r>
              <a:rPr lang="fr-FR" sz="1600" dirty="0" err="1">
                <a:solidFill>
                  <a:srgbClr val="7DB928"/>
                </a:solidFill>
              </a:rPr>
              <a:t>agri-alimentaires</a:t>
            </a:r>
            <a:r>
              <a:rPr lang="fr-FR" sz="1600" dirty="0">
                <a:solidFill>
                  <a:srgbClr val="7DB928"/>
                </a:solidFill>
              </a:rPr>
              <a:t> territorialisés</a:t>
            </a:r>
            <a:endParaRPr lang="fr-BE" sz="1600" dirty="0">
              <a:solidFill>
                <a:srgbClr val="7DB928"/>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III. Performances</a:t>
            </a:r>
            <a:r>
              <a:rPr lang="fr-FR" sz="3600" dirty="0">
                <a:solidFill>
                  <a:srgbClr val="7DB928"/>
                </a:solidFill>
                <a:latin typeface="+mj-lt"/>
                <a:ea typeface="+mj-ea"/>
                <a:cs typeface="+mj-cs"/>
              </a:rPr>
              <a:t> </a:t>
            </a:r>
            <a:r>
              <a:rPr kumimoji="0" lang="fr-FR" sz="3600" b="0" i="0" u="none" strike="noStrike" kern="1200" cap="none" spc="0" normalizeH="0" noProof="0" dirty="0">
                <a:ln>
                  <a:noFill/>
                </a:ln>
                <a:solidFill>
                  <a:srgbClr val="7DB928"/>
                </a:solidFill>
                <a:effectLst/>
                <a:uLnTx/>
                <a:uFillTx/>
                <a:latin typeface="+mj-lt"/>
                <a:ea typeface="+mj-ea"/>
                <a:cs typeface="+mj-cs"/>
              </a:rPr>
              <a:t>– </a:t>
            </a:r>
            <a:r>
              <a:rPr lang="fr-FR" sz="3600" dirty="0">
                <a:solidFill>
                  <a:srgbClr val="7DB928"/>
                </a:solidFill>
                <a:latin typeface="+mj-lt"/>
                <a:ea typeface="+mj-ea"/>
                <a:cs typeface="+mj-cs"/>
              </a:rPr>
              <a:t>V</a:t>
            </a:r>
            <a:r>
              <a:rPr kumimoji="0" lang="fr-FR" sz="3600" b="0" i="0" u="none" strike="noStrike" kern="1200" cap="none" spc="0" normalizeH="0" noProof="0" dirty="0" err="1">
                <a:ln>
                  <a:noFill/>
                </a:ln>
                <a:solidFill>
                  <a:srgbClr val="7DB928"/>
                </a:solidFill>
                <a:effectLst/>
                <a:uLnTx/>
                <a:uFillTx/>
                <a:latin typeface="+mj-lt"/>
                <a:ea typeface="+mj-ea"/>
                <a:cs typeface="+mj-cs"/>
              </a:rPr>
              <a:t>iabilités</a:t>
            </a:r>
            <a:r>
              <a:rPr kumimoji="0" lang="fr-FR" sz="3600" b="0" i="0" u="none" strike="noStrike" kern="1200" cap="none" spc="0" normalizeH="0" noProof="0" dirty="0">
                <a:ln>
                  <a:noFill/>
                </a:ln>
                <a:solidFill>
                  <a:srgbClr val="7DB928"/>
                </a:solidFill>
                <a:effectLst/>
                <a:uLnTx/>
                <a:uFillTx/>
                <a:latin typeface="+mj-lt"/>
                <a:ea typeface="+mj-ea"/>
                <a:cs typeface="+mj-cs"/>
              </a:rPr>
              <a:t> territoriales (3)</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7" name="Image 6"/>
          <p:cNvPicPr>
            <a:picLocks noChangeAspect="1"/>
          </p:cNvPicPr>
          <p:nvPr/>
        </p:nvPicPr>
        <p:blipFill>
          <a:blip r:embed="rId3"/>
          <a:srcRect l="5669" t="8504" r="5669" b="8504"/>
          <a:stretch>
            <a:fillRect/>
          </a:stretch>
        </p:blipFill>
        <p:spPr>
          <a:xfrm>
            <a:off x="8150750" y="719759"/>
            <a:ext cx="851369" cy="796925"/>
          </a:xfrm>
          <a:prstGeom prst="rect">
            <a:avLst/>
          </a:prstGeom>
        </p:spPr>
      </p:pic>
      <p:sp>
        <p:nvSpPr>
          <p:cNvPr id="5" name="Rectangle 2"/>
          <p:cNvSpPr>
            <a:spLocks noChangeArrowheads="1"/>
          </p:cNvSpPr>
          <p:nvPr/>
        </p:nvSpPr>
        <p:spPr bwMode="auto">
          <a:xfrm>
            <a:off x="1366259" y="904126"/>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27" name="Image 26"/>
          <p:cNvPicPr>
            <a:picLocks noChangeAspect="1"/>
          </p:cNvPicPr>
          <p:nvPr/>
        </p:nvPicPr>
        <p:blipFill>
          <a:blip r:embed="rId4"/>
          <a:stretch>
            <a:fillRect/>
          </a:stretch>
        </p:blipFill>
        <p:spPr>
          <a:xfrm>
            <a:off x="5607673" y="1776518"/>
            <a:ext cx="3403079" cy="3266956"/>
          </a:xfrm>
          <a:prstGeom prst="rect">
            <a:avLst/>
          </a:prstGeom>
        </p:spPr>
      </p:pic>
      <p:sp>
        <p:nvSpPr>
          <p:cNvPr id="28" name="Ellipse 27"/>
          <p:cNvSpPr/>
          <p:nvPr/>
        </p:nvSpPr>
        <p:spPr>
          <a:xfrm rot="1629825">
            <a:off x="5682696" y="2932129"/>
            <a:ext cx="667432" cy="831368"/>
          </a:xfrm>
          <a:prstGeom prst="ellipse">
            <a:avLst/>
          </a:prstGeom>
          <a:noFill/>
          <a:ln w="381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Ellipse 28"/>
          <p:cNvSpPr/>
          <p:nvPr/>
        </p:nvSpPr>
        <p:spPr>
          <a:xfrm rot="1629825">
            <a:off x="6252072" y="3818198"/>
            <a:ext cx="949160" cy="506083"/>
          </a:xfrm>
          <a:prstGeom prst="ellipse">
            <a:avLst/>
          </a:prstGeom>
          <a:noFill/>
          <a:ln w="381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Ellipse 29"/>
          <p:cNvSpPr/>
          <p:nvPr/>
        </p:nvSpPr>
        <p:spPr>
          <a:xfrm rot="1629825">
            <a:off x="7284516" y="3351133"/>
            <a:ext cx="1026264" cy="655796"/>
          </a:xfrm>
          <a:prstGeom prst="ellipse">
            <a:avLst/>
          </a:prstGeom>
          <a:noFill/>
          <a:ln w="38100">
            <a:solidFill>
              <a:schemeClr val="accent6"/>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0000"/>
              </a:solidFill>
            </a:endParaRPr>
          </a:p>
        </p:txBody>
      </p:sp>
      <p:sp>
        <p:nvSpPr>
          <p:cNvPr id="31" name="Ellipse 30"/>
          <p:cNvSpPr/>
          <p:nvPr/>
        </p:nvSpPr>
        <p:spPr>
          <a:xfrm rot="3459038">
            <a:off x="6923619" y="1693713"/>
            <a:ext cx="695409" cy="2120072"/>
          </a:xfrm>
          <a:prstGeom prst="ellipse">
            <a:avLst/>
          </a:prstGeom>
          <a:noFill/>
          <a:ln w="38100">
            <a:solidFill>
              <a:schemeClr val="accent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solidFill>
                <a:srgbClr val="FF0000"/>
              </a:solidFill>
            </a:endParaRPr>
          </a:p>
        </p:txBody>
      </p:sp>
      <p:sp>
        <p:nvSpPr>
          <p:cNvPr id="32" name="Ellipse 31"/>
          <p:cNvSpPr/>
          <p:nvPr/>
        </p:nvSpPr>
        <p:spPr>
          <a:xfrm rot="297549">
            <a:off x="6204765" y="3379687"/>
            <a:ext cx="802727" cy="394648"/>
          </a:xfrm>
          <a:prstGeom prst="ellipse">
            <a:avLst/>
          </a:prstGeom>
          <a:noFill/>
          <a:ln w="38100">
            <a:solidFill>
              <a:schemeClr val="accent6"/>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6"/>
            <a:ext cx="8591384" cy="3654763"/>
          </a:xfrm>
        </p:spPr>
        <p:txBody>
          <a:bodyPr>
            <a:normAutofit/>
          </a:bodyPr>
          <a:lstStyle/>
          <a:p>
            <a:r>
              <a:rPr lang="fr-BE" sz="2000" dirty="0">
                <a:solidFill>
                  <a:srgbClr val="595959"/>
                </a:solidFill>
              </a:rPr>
              <a:t>Développement local : animation territoriale et partenariats</a:t>
            </a:r>
            <a:r>
              <a:rPr lang="fr-BE" sz="2162" dirty="0">
                <a:solidFill>
                  <a:srgbClr val="595959"/>
                </a:solidFill>
              </a:rPr>
              <a:t/>
            </a:r>
            <a:br>
              <a:rPr lang="fr-BE" sz="2162" dirty="0">
                <a:solidFill>
                  <a:srgbClr val="595959"/>
                </a:solidFill>
              </a:rPr>
            </a:br>
            <a:r>
              <a:rPr lang="fr-BE" sz="2162" dirty="0">
                <a:solidFill>
                  <a:srgbClr val="595959"/>
                </a:solidFill>
              </a:rPr>
              <a:t/>
            </a:r>
            <a:br>
              <a:rPr lang="fr-BE" sz="2162" dirty="0">
                <a:solidFill>
                  <a:srgbClr val="595959"/>
                </a:solidFill>
              </a:rPr>
            </a:br>
            <a:r>
              <a:rPr lang="fr-BE" sz="1800" dirty="0">
                <a:solidFill>
                  <a:srgbClr val="595959"/>
                </a:solidFill>
              </a:rPr>
              <a:t> </a:t>
            </a:r>
            <a:r>
              <a:rPr lang="fr-BE" sz="1800" dirty="0">
                <a:solidFill>
                  <a:srgbClr val="7DB928"/>
                </a:solidFill>
              </a:rPr>
              <a:t>- </a:t>
            </a:r>
            <a:r>
              <a:rPr lang="fr-BE" sz="1800" dirty="0">
                <a:solidFill>
                  <a:srgbClr val="595959"/>
                </a:solidFill>
              </a:rPr>
              <a:t>Un réseau de partenaires « engagés » </a:t>
            </a:r>
          </a:p>
          <a:p>
            <a:pPr marL="0" indent="0">
              <a:buNone/>
            </a:pPr>
            <a:r>
              <a:rPr lang="fr-BE" sz="1800" dirty="0">
                <a:solidFill>
                  <a:srgbClr val="7DB928"/>
                </a:solidFill>
              </a:rPr>
              <a:t>	</a:t>
            </a:r>
            <a:r>
              <a:rPr lang="fr-BE" sz="1600" dirty="0">
                <a:solidFill>
                  <a:srgbClr val="7DB928"/>
                </a:solidFill>
                <a:latin typeface="Wingdings 3" charset="2"/>
                <a:cs typeface="Wingdings 3" charset="2"/>
              </a:rPr>
              <a:t>A</a:t>
            </a:r>
            <a:r>
              <a:rPr lang="fr-BE" sz="1600" dirty="0">
                <a:solidFill>
                  <a:srgbClr val="7DB928"/>
                </a:solidFill>
              </a:rPr>
              <a:t> </a:t>
            </a:r>
            <a:r>
              <a:rPr lang="fr-FR" sz="1600" i="1" dirty="0">
                <a:solidFill>
                  <a:srgbClr val="7DB928"/>
                </a:solidFill>
              </a:rPr>
              <a:t>Associatifs / ESS </a:t>
            </a:r>
            <a:r>
              <a:rPr lang="fr-FR" sz="1600" dirty="0">
                <a:solidFill>
                  <a:srgbClr val="7DB928"/>
                </a:solidFill>
              </a:rPr>
              <a:t>: Panier local ; </a:t>
            </a:r>
            <a:r>
              <a:rPr lang="fr-FR" sz="1600" dirty="0" err="1">
                <a:solidFill>
                  <a:srgbClr val="7DB928"/>
                </a:solidFill>
              </a:rPr>
              <a:t>Ecossolies</a:t>
            </a:r>
            <a:r>
              <a:rPr lang="fr-FR" sz="1600" dirty="0">
                <a:solidFill>
                  <a:srgbClr val="7DB928"/>
                </a:solidFill>
              </a:rPr>
              <a:t> ; Solidarités Paysans ; Manger Bio44</a:t>
            </a:r>
            <a:r>
              <a:rPr lang="mr-IN" sz="1600" dirty="0">
                <a:solidFill>
                  <a:srgbClr val="7DB928"/>
                </a:solidFill>
              </a:rPr>
              <a:t>…</a:t>
            </a:r>
            <a:endParaRPr lang="fr-FR" sz="1600" dirty="0">
              <a:solidFill>
                <a:srgbClr val="7DB928"/>
              </a:solidFill>
            </a:endParaRPr>
          </a:p>
          <a:p>
            <a:pPr marL="0" indent="0">
              <a:buNone/>
            </a:pPr>
            <a:r>
              <a:rPr lang="fr-FR" sz="1600" dirty="0">
                <a:solidFill>
                  <a:srgbClr val="7DB928"/>
                </a:solidFill>
              </a:rPr>
              <a:t>	</a:t>
            </a:r>
            <a:r>
              <a:rPr lang="fr-FR" sz="1600" dirty="0">
                <a:solidFill>
                  <a:srgbClr val="7DB928"/>
                </a:solidFill>
                <a:latin typeface="Wingdings 3" charset="2"/>
                <a:cs typeface="Wingdings 3" charset="2"/>
              </a:rPr>
              <a:t>A</a:t>
            </a:r>
            <a:r>
              <a:rPr lang="fr-FR" sz="1600" dirty="0">
                <a:solidFill>
                  <a:srgbClr val="7DB928"/>
                </a:solidFill>
              </a:rPr>
              <a:t> </a:t>
            </a:r>
            <a:r>
              <a:rPr lang="fr-FR" sz="1600" i="1" dirty="0">
                <a:solidFill>
                  <a:srgbClr val="7DB928"/>
                </a:solidFill>
              </a:rPr>
              <a:t>Structures agricoles « alternatives » </a:t>
            </a:r>
            <a:r>
              <a:rPr lang="fr-FR" sz="1600" dirty="0">
                <a:solidFill>
                  <a:srgbClr val="7DB928"/>
                </a:solidFill>
              </a:rPr>
              <a:t>: GAB44 ; </a:t>
            </a:r>
            <a:r>
              <a:rPr lang="fr-FR" sz="1600" dirty="0" err="1">
                <a:solidFill>
                  <a:srgbClr val="7DB928"/>
                </a:solidFill>
              </a:rPr>
              <a:t>Civam</a:t>
            </a:r>
            <a:r>
              <a:rPr lang="fr-FR" sz="1600" dirty="0">
                <a:solidFill>
                  <a:srgbClr val="7DB928"/>
                </a:solidFill>
              </a:rPr>
              <a:t> ; CAP44 ; CUMA « De la Terre à l’assiette »</a:t>
            </a:r>
            <a:r>
              <a:rPr lang="mr-IN" sz="1600" dirty="0">
                <a:solidFill>
                  <a:srgbClr val="7DB928"/>
                </a:solidFill>
              </a:rPr>
              <a:t>…</a:t>
            </a:r>
            <a:endParaRPr lang="fr-FR" sz="1600" dirty="0">
              <a:solidFill>
                <a:srgbClr val="7DB928"/>
              </a:solidFill>
            </a:endParaRPr>
          </a:p>
          <a:p>
            <a:pPr marL="0" indent="0">
              <a:buNone/>
            </a:pPr>
            <a:r>
              <a:rPr lang="fr-FR" sz="1600" dirty="0">
                <a:solidFill>
                  <a:srgbClr val="7DB928"/>
                </a:solidFill>
              </a:rPr>
              <a:t>	</a:t>
            </a:r>
            <a:r>
              <a:rPr lang="fr-FR" sz="1600" dirty="0">
                <a:solidFill>
                  <a:srgbClr val="7DB928"/>
                </a:solidFill>
                <a:latin typeface="Wingdings 3" charset="2"/>
                <a:cs typeface="Wingdings 3" charset="2"/>
              </a:rPr>
              <a:t>A</a:t>
            </a:r>
            <a:r>
              <a:rPr lang="fr-FR" sz="1600" dirty="0">
                <a:solidFill>
                  <a:srgbClr val="7DB928"/>
                </a:solidFill>
              </a:rPr>
              <a:t> </a:t>
            </a:r>
            <a:r>
              <a:rPr lang="fr-FR" sz="1600" i="1" dirty="0">
                <a:solidFill>
                  <a:srgbClr val="7DB928"/>
                </a:solidFill>
              </a:rPr>
              <a:t>Collectivités territoriales </a:t>
            </a:r>
            <a:r>
              <a:rPr lang="fr-FR" sz="1600" dirty="0">
                <a:solidFill>
                  <a:srgbClr val="7DB928"/>
                </a:solidFill>
              </a:rPr>
              <a:t>(</a:t>
            </a:r>
            <a:r>
              <a:rPr lang="fr-FR" sz="1600" dirty="0" err="1">
                <a:solidFill>
                  <a:srgbClr val="7DB928"/>
                </a:solidFill>
              </a:rPr>
              <a:t>financeuses</a:t>
            </a:r>
            <a:r>
              <a:rPr lang="fr-FR" sz="1600" dirty="0">
                <a:solidFill>
                  <a:srgbClr val="7DB928"/>
                </a:solidFill>
              </a:rPr>
              <a:t>) : Dép. 44 ; Région </a:t>
            </a:r>
            <a:r>
              <a:rPr lang="fr-FR" sz="1600" dirty="0" err="1">
                <a:solidFill>
                  <a:srgbClr val="7DB928"/>
                </a:solidFill>
              </a:rPr>
              <a:t>PdL</a:t>
            </a:r>
            <a:r>
              <a:rPr lang="fr-FR" sz="1600" dirty="0">
                <a:solidFill>
                  <a:srgbClr val="7DB928"/>
                </a:solidFill>
              </a:rPr>
              <a:t> ; intercommunalités (Nantes,</a:t>
            </a:r>
            <a:r>
              <a:rPr lang="fr-FR" sz="1600" dirty="0" smtClean="0">
                <a:solidFill>
                  <a:srgbClr val="7DB928"/>
                </a:solidFill>
              </a:rPr>
              <a:t> </a:t>
            </a:r>
            <a:br>
              <a:rPr lang="fr-FR" sz="1600" dirty="0" smtClean="0">
                <a:solidFill>
                  <a:srgbClr val="7DB928"/>
                </a:solidFill>
              </a:rPr>
            </a:br>
            <a:r>
              <a:rPr lang="fr-FR" sz="1600" dirty="0" smtClean="0">
                <a:solidFill>
                  <a:srgbClr val="7DB928"/>
                </a:solidFill>
              </a:rPr>
              <a:t>	St </a:t>
            </a:r>
            <a:r>
              <a:rPr lang="fr-FR" sz="1600" dirty="0">
                <a:solidFill>
                  <a:srgbClr val="7DB928"/>
                </a:solidFill>
              </a:rPr>
              <a:t>Nazaire, La </a:t>
            </a:r>
            <a:r>
              <a:rPr lang="fr-FR" sz="1600" dirty="0" err="1">
                <a:solidFill>
                  <a:srgbClr val="7DB928"/>
                </a:solidFill>
              </a:rPr>
              <a:t>Baule-Guérande</a:t>
            </a:r>
            <a:r>
              <a:rPr lang="fr-FR" sz="1600" dirty="0">
                <a:solidFill>
                  <a:srgbClr val="7DB928"/>
                </a:solidFill>
              </a:rPr>
              <a:t>, pays de Retz</a:t>
            </a:r>
            <a:r>
              <a:rPr lang="mr-IN" sz="1600" dirty="0">
                <a:solidFill>
                  <a:srgbClr val="7DB928"/>
                </a:solidFill>
              </a:rPr>
              <a:t>…</a:t>
            </a:r>
            <a:r>
              <a:rPr lang="fr-FR" sz="1600" dirty="0">
                <a:solidFill>
                  <a:srgbClr val="7DB928"/>
                </a:solidFill>
              </a:rPr>
              <a:t>)</a:t>
            </a:r>
          </a:p>
          <a:p>
            <a:pPr marL="0" indent="0">
              <a:buNone/>
            </a:pPr>
            <a:r>
              <a:rPr lang="fr-FR" sz="1800" dirty="0">
                <a:solidFill>
                  <a:srgbClr val="7DB928"/>
                </a:solidFill>
              </a:rPr>
              <a:t/>
            </a:r>
            <a:br>
              <a:rPr lang="fr-FR" sz="1800" dirty="0">
                <a:solidFill>
                  <a:srgbClr val="7DB928"/>
                </a:solidFill>
              </a:rPr>
            </a:br>
            <a:r>
              <a:rPr lang="fr-FR" sz="1800" dirty="0">
                <a:solidFill>
                  <a:srgbClr val="7DB928"/>
                </a:solidFill>
              </a:rPr>
              <a:t>	</a:t>
            </a:r>
            <a:r>
              <a:rPr lang="fr-BE" sz="1800" dirty="0">
                <a:solidFill>
                  <a:srgbClr val="7DB928"/>
                </a:solidFill>
              </a:rPr>
              <a:t>- </a:t>
            </a:r>
            <a:r>
              <a:rPr lang="fr-BE" sz="1800" dirty="0">
                <a:solidFill>
                  <a:srgbClr val="595959"/>
                </a:solidFill>
              </a:rPr>
              <a:t>Développement d’une d</a:t>
            </a:r>
            <a:r>
              <a:rPr lang="fr-FR" sz="1800" dirty="0" err="1">
                <a:solidFill>
                  <a:srgbClr val="595959"/>
                </a:solidFill>
              </a:rPr>
              <a:t>ouble</a:t>
            </a:r>
            <a:r>
              <a:rPr lang="fr-FR" sz="1800" dirty="0">
                <a:solidFill>
                  <a:srgbClr val="595959"/>
                </a:solidFill>
              </a:rPr>
              <a:t> collaboration territoriale</a:t>
            </a:r>
          </a:p>
          <a:p>
            <a:pPr marL="0" indent="0">
              <a:buNone/>
            </a:pPr>
            <a:r>
              <a:rPr lang="fr-FR" sz="1800" dirty="0">
                <a:solidFill>
                  <a:srgbClr val="7DB928"/>
                </a:solidFill>
              </a:rPr>
              <a:t>	</a:t>
            </a:r>
            <a:r>
              <a:rPr lang="fr-FR" sz="1600" dirty="0">
                <a:solidFill>
                  <a:srgbClr val="7DB928"/>
                </a:solidFill>
                <a:latin typeface="Wingdings 3" charset="2"/>
                <a:cs typeface="Wingdings 3" charset="2"/>
              </a:rPr>
              <a:t>A</a:t>
            </a:r>
            <a:r>
              <a:rPr lang="fr-FR" sz="1600" dirty="0">
                <a:solidFill>
                  <a:srgbClr val="7DB928"/>
                </a:solidFill>
              </a:rPr>
              <a:t> entre producteurs et RHD (collective et commerciale)</a:t>
            </a:r>
          </a:p>
          <a:p>
            <a:pPr marL="0" indent="0">
              <a:buNone/>
            </a:pPr>
            <a:r>
              <a:rPr lang="fr-FR" sz="1600" dirty="0">
                <a:solidFill>
                  <a:srgbClr val="7DB928"/>
                </a:solidFill>
              </a:rPr>
              <a:t>	</a:t>
            </a:r>
            <a:r>
              <a:rPr lang="fr-FR" sz="1600" dirty="0">
                <a:solidFill>
                  <a:srgbClr val="7DB928"/>
                </a:solidFill>
                <a:latin typeface="Wingdings 3" charset="2"/>
                <a:cs typeface="Wingdings 3" charset="2"/>
              </a:rPr>
              <a:t>A</a:t>
            </a:r>
            <a:r>
              <a:rPr lang="fr-FR" sz="1600" dirty="0">
                <a:solidFill>
                  <a:srgbClr val="7DB928"/>
                </a:solidFill>
              </a:rPr>
              <a:t> entre éleveurs et artisans </a:t>
            </a:r>
            <a:r>
              <a:rPr lang="fr-FR" sz="1600" dirty="0" err="1">
                <a:solidFill>
                  <a:srgbClr val="7DB928"/>
                </a:solidFill>
              </a:rPr>
              <a:t>bouchers-charcutiers</a:t>
            </a:r>
            <a:endParaRPr lang="fr-FR" sz="1600" dirty="0">
              <a:solidFill>
                <a:srgbClr val="7DB928"/>
              </a:solidFill>
            </a:endParaRPr>
          </a:p>
          <a:p>
            <a:pPr marL="400050" lvl="1" indent="0">
              <a:buNone/>
            </a:pPr>
            <a:endParaRPr lang="fr-FR" sz="1600" dirty="0">
              <a:solidFill>
                <a:srgbClr val="7DB928"/>
              </a:solidFill>
              <a:latin typeface="Wingdings 3" charset="2"/>
              <a:cs typeface="Wingdings 3" charset="2"/>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III. Performances</a:t>
            </a:r>
            <a:r>
              <a:rPr lang="fr-FR" sz="3600" dirty="0">
                <a:solidFill>
                  <a:srgbClr val="7DB928"/>
                </a:solidFill>
                <a:latin typeface="+mj-lt"/>
                <a:ea typeface="+mj-ea"/>
                <a:cs typeface="+mj-cs"/>
              </a:rPr>
              <a:t> </a:t>
            </a:r>
            <a:r>
              <a:rPr kumimoji="0" lang="fr-FR" sz="3600" b="0" i="0" u="none" strike="noStrike" kern="1200" cap="none" spc="0" normalizeH="0" noProof="0" dirty="0">
                <a:ln>
                  <a:noFill/>
                </a:ln>
                <a:solidFill>
                  <a:srgbClr val="7DB928"/>
                </a:solidFill>
                <a:effectLst/>
                <a:uLnTx/>
                <a:uFillTx/>
                <a:latin typeface="+mj-lt"/>
                <a:ea typeface="+mj-ea"/>
                <a:cs typeface="+mj-cs"/>
              </a:rPr>
              <a:t>– </a:t>
            </a:r>
            <a:r>
              <a:rPr lang="fr-FR" sz="3600" dirty="0">
                <a:solidFill>
                  <a:srgbClr val="7DB928"/>
                </a:solidFill>
                <a:latin typeface="+mj-lt"/>
                <a:ea typeface="+mj-ea"/>
                <a:cs typeface="+mj-cs"/>
              </a:rPr>
              <a:t>V</a:t>
            </a:r>
            <a:r>
              <a:rPr kumimoji="0" lang="fr-FR" sz="3600" b="0" i="0" u="none" strike="noStrike" kern="1200" cap="none" spc="0" normalizeH="0" noProof="0" dirty="0" err="1">
                <a:ln>
                  <a:noFill/>
                </a:ln>
                <a:solidFill>
                  <a:srgbClr val="7DB928"/>
                </a:solidFill>
                <a:effectLst/>
                <a:uLnTx/>
                <a:uFillTx/>
                <a:latin typeface="+mj-lt"/>
                <a:ea typeface="+mj-ea"/>
                <a:cs typeface="+mj-cs"/>
              </a:rPr>
              <a:t>iabilités</a:t>
            </a:r>
            <a:r>
              <a:rPr kumimoji="0" lang="fr-FR" sz="3600" b="0" i="0" u="none" strike="noStrike" kern="1200" cap="none" spc="0" normalizeH="0" noProof="0" dirty="0">
                <a:ln>
                  <a:noFill/>
                </a:ln>
                <a:solidFill>
                  <a:srgbClr val="7DB928"/>
                </a:solidFill>
                <a:effectLst/>
                <a:uLnTx/>
                <a:uFillTx/>
                <a:latin typeface="+mj-lt"/>
                <a:ea typeface="+mj-ea"/>
                <a:cs typeface="+mj-cs"/>
              </a:rPr>
              <a:t> territoriales (3)</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7" name="Image 6"/>
          <p:cNvPicPr>
            <a:picLocks noChangeAspect="1"/>
          </p:cNvPicPr>
          <p:nvPr/>
        </p:nvPicPr>
        <p:blipFill>
          <a:blip r:embed="rId3"/>
          <a:srcRect l="5669" t="8504" r="5669" b="8504"/>
          <a:stretch>
            <a:fillRect/>
          </a:stretch>
        </p:blipFill>
        <p:spPr>
          <a:xfrm>
            <a:off x="8150750" y="719759"/>
            <a:ext cx="851369" cy="796925"/>
          </a:xfrm>
          <a:prstGeom prst="rect">
            <a:avLst/>
          </a:prstGeom>
        </p:spPr>
      </p:pic>
      <p:sp>
        <p:nvSpPr>
          <p:cNvPr id="5" name="Rectangle 2"/>
          <p:cNvSpPr>
            <a:spLocks noChangeArrowheads="1"/>
          </p:cNvSpPr>
          <p:nvPr/>
        </p:nvSpPr>
        <p:spPr bwMode="auto">
          <a:xfrm>
            <a:off x="1366259" y="904126"/>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4" name="Image 13"/>
          <p:cNvPicPr>
            <a:picLocks noChangeAspect="1"/>
          </p:cNvPicPr>
          <p:nvPr/>
        </p:nvPicPr>
        <p:blipFill>
          <a:blip r:embed="rId4"/>
          <a:stretch>
            <a:fillRect/>
          </a:stretch>
        </p:blipFill>
        <p:spPr>
          <a:xfrm>
            <a:off x="5954056" y="3787903"/>
            <a:ext cx="3025649" cy="95546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6"/>
            <a:ext cx="8404006" cy="3654763"/>
          </a:xfrm>
        </p:spPr>
        <p:txBody>
          <a:bodyPr>
            <a:normAutofit/>
          </a:bodyPr>
          <a:lstStyle/>
          <a:p>
            <a:r>
              <a:rPr lang="fr-BE" sz="2000" dirty="0">
                <a:solidFill>
                  <a:srgbClr val="595959"/>
                </a:solidFill>
              </a:rPr>
              <a:t>Développement local : animation </a:t>
            </a:r>
            <a:br>
              <a:rPr lang="fr-BE" sz="2000" dirty="0">
                <a:solidFill>
                  <a:srgbClr val="595959"/>
                </a:solidFill>
              </a:rPr>
            </a:br>
            <a:r>
              <a:rPr lang="fr-BE" sz="2000" dirty="0">
                <a:solidFill>
                  <a:srgbClr val="595959"/>
                </a:solidFill>
              </a:rPr>
              <a:t>territoriale et partenariats</a:t>
            </a:r>
            <a:r>
              <a:rPr lang="fr-BE" sz="2162" dirty="0">
                <a:solidFill>
                  <a:srgbClr val="595959"/>
                </a:solidFill>
              </a:rPr>
              <a:t/>
            </a:r>
            <a:br>
              <a:rPr lang="fr-BE" sz="2162" dirty="0">
                <a:solidFill>
                  <a:srgbClr val="595959"/>
                </a:solidFill>
              </a:rPr>
            </a:br>
            <a:r>
              <a:rPr lang="fr-BE" sz="2162" dirty="0">
                <a:solidFill>
                  <a:srgbClr val="595959"/>
                </a:solidFill>
              </a:rPr>
              <a:t/>
            </a:r>
            <a:br>
              <a:rPr lang="fr-BE" sz="2162" dirty="0">
                <a:solidFill>
                  <a:srgbClr val="595959"/>
                </a:solidFill>
              </a:rPr>
            </a:br>
            <a:r>
              <a:rPr lang="fr-BE" sz="1800" dirty="0">
                <a:solidFill>
                  <a:srgbClr val="7DB928"/>
                </a:solidFill>
              </a:rPr>
              <a:t>- </a:t>
            </a:r>
            <a:r>
              <a:rPr lang="fr-BE" sz="1800" dirty="0">
                <a:solidFill>
                  <a:srgbClr val="595959"/>
                </a:solidFill>
              </a:rPr>
              <a:t>Ancrage micro-territorial sur Namurois</a:t>
            </a:r>
            <a:endParaRPr lang="fr-BE" sz="1800" dirty="0">
              <a:solidFill>
                <a:srgbClr val="7DB928"/>
              </a:solidFill>
            </a:endParaRPr>
          </a:p>
          <a:p>
            <a:pPr>
              <a:buNone/>
            </a:pPr>
            <a:r>
              <a:rPr lang="fr-BE" sz="1600" dirty="0">
                <a:solidFill>
                  <a:srgbClr val="7DB928"/>
                </a:solidFill>
              </a:rPr>
              <a:t>	</a:t>
            </a:r>
            <a:r>
              <a:rPr lang="fr-BE" sz="1600" dirty="0">
                <a:solidFill>
                  <a:srgbClr val="7DB928"/>
                </a:solidFill>
                <a:latin typeface="Wingdings 3" charset="2"/>
                <a:cs typeface="Wingdings 3" charset="2"/>
              </a:rPr>
              <a:t>A</a:t>
            </a:r>
            <a:r>
              <a:rPr lang="fr-BE" sz="1600" dirty="0">
                <a:solidFill>
                  <a:srgbClr val="7DB928"/>
                </a:solidFill>
              </a:rPr>
              <a:t> </a:t>
            </a:r>
            <a:r>
              <a:rPr lang="fr-FR" sz="1600" dirty="0">
                <a:solidFill>
                  <a:srgbClr val="7DB928"/>
                </a:solidFill>
              </a:rPr>
              <a:t>« </a:t>
            </a:r>
            <a:r>
              <a:rPr lang="fr-FR" sz="1600" i="1" dirty="0">
                <a:solidFill>
                  <a:srgbClr val="7DB928"/>
                </a:solidFill>
              </a:rPr>
              <a:t>République territoriale</a:t>
            </a:r>
            <a:r>
              <a:rPr lang="fr-FR" sz="1600" dirty="0">
                <a:solidFill>
                  <a:srgbClr val="7DB928"/>
                </a:solidFill>
              </a:rPr>
              <a:t> » de 10 communes </a:t>
            </a:r>
            <a:br>
              <a:rPr lang="fr-FR" sz="1600" dirty="0">
                <a:solidFill>
                  <a:srgbClr val="7DB928"/>
                </a:solidFill>
              </a:rPr>
            </a:br>
            <a:r>
              <a:rPr lang="fr-FR" sz="1600" dirty="0">
                <a:solidFill>
                  <a:srgbClr val="7DB928"/>
                </a:solidFill>
                <a:latin typeface="Wingdings 3" charset="2"/>
                <a:cs typeface="Wingdings 3" charset="2"/>
              </a:rPr>
              <a:t>A</a:t>
            </a:r>
            <a:r>
              <a:rPr lang="fr-FR" sz="1600" dirty="0">
                <a:solidFill>
                  <a:srgbClr val="7DB928"/>
                </a:solidFill>
              </a:rPr>
              <a:t> 20-25 km entre bassin de production et</a:t>
            </a:r>
            <a:br>
              <a:rPr lang="fr-FR" sz="1600" dirty="0">
                <a:solidFill>
                  <a:srgbClr val="7DB928"/>
                </a:solidFill>
              </a:rPr>
            </a:br>
            <a:r>
              <a:rPr lang="fr-FR" sz="1600" dirty="0">
                <a:solidFill>
                  <a:srgbClr val="7DB928"/>
                </a:solidFill>
              </a:rPr>
              <a:t>bassin de vie / de consommation stratégique</a:t>
            </a:r>
          </a:p>
          <a:p>
            <a:pPr>
              <a:buNone/>
            </a:pPr>
            <a:r>
              <a:rPr lang="fr-FR" sz="1600" dirty="0">
                <a:solidFill>
                  <a:srgbClr val="7DB928"/>
                </a:solidFill>
              </a:rPr>
              <a:t>	</a:t>
            </a:r>
          </a:p>
          <a:p>
            <a:pPr>
              <a:buNone/>
            </a:pPr>
            <a:r>
              <a:rPr lang="fr-BE" sz="2000" dirty="0">
                <a:solidFill>
                  <a:srgbClr val="595959"/>
                </a:solidFill>
              </a:rPr>
              <a:t>	</a:t>
            </a:r>
            <a:r>
              <a:rPr lang="fr-BE" sz="1800" dirty="0">
                <a:solidFill>
                  <a:srgbClr val="7DB928"/>
                </a:solidFill>
              </a:rPr>
              <a:t>-</a:t>
            </a:r>
            <a:r>
              <a:rPr lang="fr-BE" sz="2000" dirty="0">
                <a:solidFill>
                  <a:srgbClr val="595959"/>
                </a:solidFill>
              </a:rPr>
              <a:t> </a:t>
            </a:r>
            <a:r>
              <a:rPr lang="fr-BE" sz="1800" dirty="0">
                <a:solidFill>
                  <a:srgbClr val="595959"/>
                </a:solidFill>
              </a:rPr>
              <a:t>A</a:t>
            </a:r>
            <a:r>
              <a:rPr lang="fr-FR" sz="1800" dirty="0" err="1">
                <a:solidFill>
                  <a:srgbClr val="595959"/>
                </a:solidFill>
              </a:rPr>
              <a:t>pprofondissement</a:t>
            </a:r>
            <a:r>
              <a:rPr lang="fr-FR" sz="1800" dirty="0">
                <a:solidFill>
                  <a:srgbClr val="595959"/>
                </a:solidFill>
              </a:rPr>
              <a:t> territorial économique</a:t>
            </a:r>
            <a:r>
              <a:rPr lang="fr-FR" sz="1800" dirty="0">
                <a:solidFill>
                  <a:srgbClr val="7DB928"/>
                </a:solidFill>
              </a:rPr>
              <a:t/>
            </a:r>
            <a:br>
              <a:rPr lang="fr-FR" sz="1800" dirty="0">
                <a:solidFill>
                  <a:srgbClr val="7DB928"/>
                </a:solidFill>
              </a:rPr>
            </a:br>
            <a:r>
              <a:rPr lang="fr-FR" sz="1600" dirty="0">
                <a:solidFill>
                  <a:srgbClr val="7DB928"/>
                </a:solidFill>
                <a:latin typeface="Wingdings 3" charset="2"/>
                <a:ea typeface="Wingdings 3" charset="2"/>
                <a:cs typeface="Wingdings 3" charset="2"/>
              </a:rPr>
              <a:t>A</a:t>
            </a:r>
            <a:r>
              <a:rPr lang="fr-FR" sz="1600" dirty="0">
                <a:solidFill>
                  <a:srgbClr val="7DB928"/>
                </a:solidFill>
              </a:rPr>
              <a:t> enrôlement plus de producteurs et mangeurs, </a:t>
            </a:r>
            <a:br>
              <a:rPr lang="fr-FR" sz="1600" dirty="0">
                <a:solidFill>
                  <a:srgbClr val="7DB928"/>
                </a:solidFill>
              </a:rPr>
            </a:br>
            <a:r>
              <a:rPr lang="fr-FR" sz="1600" dirty="0">
                <a:solidFill>
                  <a:srgbClr val="7DB928"/>
                </a:solidFill>
              </a:rPr>
              <a:t>diffusion des implantations, </a:t>
            </a:r>
            <a:r>
              <a:rPr lang="mr-IN" sz="1600" dirty="0">
                <a:solidFill>
                  <a:srgbClr val="7DB928"/>
                </a:solidFill>
              </a:rPr>
              <a:t>…</a:t>
            </a:r>
            <a:endParaRPr lang="fr-BE" sz="1600" dirty="0">
              <a:solidFill>
                <a:srgbClr val="7DB928"/>
              </a:solidFill>
            </a:endParaRPr>
          </a:p>
          <a:p>
            <a:pPr marL="400050" lvl="1" indent="0">
              <a:buNone/>
            </a:pPr>
            <a:endParaRPr lang="fr-BE" sz="1600" dirty="0">
              <a:solidFill>
                <a:srgbClr val="7DB928"/>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III. Performances</a:t>
            </a:r>
            <a:r>
              <a:rPr lang="fr-FR" sz="3600" dirty="0">
                <a:solidFill>
                  <a:srgbClr val="7DB928"/>
                </a:solidFill>
                <a:latin typeface="+mj-lt"/>
                <a:ea typeface="+mj-ea"/>
                <a:cs typeface="+mj-cs"/>
              </a:rPr>
              <a:t> </a:t>
            </a:r>
            <a:r>
              <a:rPr kumimoji="0" lang="fr-FR" sz="3600" b="0" i="0" u="none" strike="noStrike" kern="1200" cap="none" spc="0" normalizeH="0" noProof="0" dirty="0">
                <a:ln>
                  <a:noFill/>
                </a:ln>
                <a:solidFill>
                  <a:srgbClr val="7DB928"/>
                </a:solidFill>
                <a:effectLst/>
                <a:uLnTx/>
                <a:uFillTx/>
                <a:latin typeface="+mj-lt"/>
                <a:ea typeface="+mj-ea"/>
                <a:cs typeface="+mj-cs"/>
              </a:rPr>
              <a:t>– </a:t>
            </a:r>
            <a:r>
              <a:rPr lang="fr-FR" sz="3600" dirty="0">
                <a:solidFill>
                  <a:srgbClr val="7DB928"/>
                </a:solidFill>
                <a:latin typeface="+mj-lt"/>
                <a:ea typeface="+mj-ea"/>
                <a:cs typeface="+mj-cs"/>
              </a:rPr>
              <a:t>V</a:t>
            </a:r>
            <a:r>
              <a:rPr kumimoji="0" lang="fr-FR" sz="3600" b="0" i="0" u="none" strike="noStrike" kern="1200" cap="none" spc="0" normalizeH="0" noProof="0" dirty="0" err="1">
                <a:ln>
                  <a:noFill/>
                </a:ln>
                <a:solidFill>
                  <a:srgbClr val="7DB928"/>
                </a:solidFill>
                <a:effectLst/>
                <a:uLnTx/>
                <a:uFillTx/>
                <a:latin typeface="+mj-lt"/>
                <a:ea typeface="+mj-ea"/>
                <a:cs typeface="+mj-cs"/>
              </a:rPr>
              <a:t>iabilités</a:t>
            </a:r>
            <a:r>
              <a:rPr kumimoji="0" lang="fr-FR" sz="3600" b="0" i="0" u="none" strike="noStrike" kern="1200" cap="none" spc="0" normalizeH="0" noProof="0" dirty="0">
                <a:ln>
                  <a:noFill/>
                </a:ln>
                <a:solidFill>
                  <a:srgbClr val="7DB928"/>
                </a:solidFill>
                <a:effectLst/>
                <a:uLnTx/>
                <a:uFillTx/>
                <a:latin typeface="+mj-lt"/>
                <a:ea typeface="+mj-ea"/>
                <a:cs typeface="+mj-cs"/>
              </a:rPr>
              <a:t> territoriales (3)</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
        <p:nvSpPr>
          <p:cNvPr id="5" name="Rectangle 2"/>
          <p:cNvSpPr>
            <a:spLocks noChangeArrowheads="1"/>
          </p:cNvSpPr>
          <p:nvPr/>
        </p:nvSpPr>
        <p:spPr bwMode="auto">
          <a:xfrm>
            <a:off x="1366259" y="904126"/>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7" name="Image 6"/>
          <p:cNvPicPr>
            <a:picLocks noChangeAspect="1"/>
          </p:cNvPicPr>
          <p:nvPr/>
        </p:nvPicPr>
        <p:blipFill>
          <a:blip r:embed="rId3"/>
          <a:stretch>
            <a:fillRect/>
          </a:stretch>
        </p:blipFill>
        <p:spPr>
          <a:xfrm>
            <a:off x="5107514" y="599115"/>
            <a:ext cx="4001147" cy="4499440"/>
          </a:xfrm>
          <a:prstGeom prst="rect">
            <a:avLst/>
          </a:prstGeom>
        </p:spPr>
      </p:pic>
      <p:pic>
        <p:nvPicPr>
          <p:cNvPr id="10" name="Image 9"/>
          <p:cNvPicPr>
            <a:picLocks noChangeAspect="1"/>
          </p:cNvPicPr>
          <p:nvPr/>
        </p:nvPicPr>
        <p:blipFill>
          <a:blip r:embed="rId4"/>
          <a:srcRect l="3730" t="18649" r="3730" b="14919"/>
          <a:stretch>
            <a:fillRect/>
          </a:stretch>
        </p:blipFill>
        <p:spPr>
          <a:xfrm>
            <a:off x="7736742" y="4553862"/>
            <a:ext cx="779736" cy="55975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3"/>
          <a:srcRect l="18754" t="17778" r="18403" b="21111"/>
          <a:stretch/>
        </p:blipFill>
        <p:spPr>
          <a:xfrm>
            <a:off x="4303059" y="1429644"/>
            <a:ext cx="4833931" cy="3713216"/>
          </a:xfrm>
          <a:prstGeom prst="rect">
            <a:avLst/>
          </a:prstGeom>
        </p:spPr>
      </p:pic>
      <p:sp>
        <p:nvSpPr>
          <p:cNvPr id="2" name="Espace réservé du contenu 1"/>
          <p:cNvSpPr>
            <a:spLocks noGrp="1"/>
          </p:cNvSpPr>
          <p:nvPr>
            <p:ph idx="1"/>
          </p:nvPr>
        </p:nvSpPr>
        <p:spPr>
          <a:xfrm>
            <a:off x="410735" y="1000906"/>
            <a:ext cx="8591384" cy="3952094"/>
          </a:xfrm>
        </p:spPr>
        <p:txBody>
          <a:bodyPr>
            <a:normAutofit lnSpcReduction="10000"/>
          </a:bodyPr>
          <a:lstStyle/>
          <a:p>
            <a:r>
              <a:rPr lang="fr-BE" sz="2000" dirty="0">
                <a:solidFill>
                  <a:srgbClr val="595959"/>
                </a:solidFill>
              </a:rPr>
              <a:t>Développement local : animation territoriale et partenariats</a:t>
            </a:r>
            <a:r>
              <a:rPr lang="fr-BE" sz="2162" dirty="0">
                <a:solidFill>
                  <a:srgbClr val="595959"/>
                </a:solidFill>
              </a:rPr>
              <a:t/>
            </a:r>
            <a:br>
              <a:rPr lang="fr-BE" sz="2162" dirty="0">
                <a:solidFill>
                  <a:srgbClr val="595959"/>
                </a:solidFill>
              </a:rPr>
            </a:br>
            <a:r>
              <a:rPr lang="fr-BE" sz="2162" dirty="0">
                <a:solidFill>
                  <a:srgbClr val="595959"/>
                </a:solidFill>
              </a:rPr>
              <a:t/>
            </a:r>
            <a:br>
              <a:rPr lang="fr-BE" sz="2162" dirty="0">
                <a:solidFill>
                  <a:srgbClr val="595959"/>
                </a:solidFill>
              </a:rPr>
            </a:br>
            <a:r>
              <a:rPr lang="fr-BE" sz="1800" dirty="0">
                <a:solidFill>
                  <a:srgbClr val="595959"/>
                </a:solidFill>
              </a:rPr>
              <a:t> </a:t>
            </a:r>
            <a:r>
              <a:rPr lang="fr-BE" sz="1800" dirty="0">
                <a:solidFill>
                  <a:srgbClr val="7DB928"/>
                </a:solidFill>
              </a:rPr>
              <a:t>- </a:t>
            </a:r>
            <a:r>
              <a:rPr lang="fr-BE" sz="1800" dirty="0">
                <a:solidFill>
                  <a:srgbClr val="595959"/>
                </a:solidFill>
              </a:rPr>
              <a:t>Un réseau de partenaires « militants » </a:t>
            </a:r>
          </a:p>
          <a:p>
            <a:pPr marL="0" indent="0">
              <a:buNone/>
            </a:pPr>
            <a:r>
              <a:rPr lang="fr-BE" sz="1800" dirty="0">
                <a:solidFill>
                  <a:srgbClr val="7DB928"/>
                </a:solidFill>
              </a:rPr>
              <a:t>	</a:t>
            </a:r>
            <a:r>
              <a:rPr lang="fr-BE" sz="1600" dirty="0">
                <a:solidFill>
                  <a:srgbClr val="7DB928"/>
                </a:solidFill>
                <a:latin typeface="Wingdings 3" charset="2"/>
                <a:cs typeface="Wingdings 3" charset="2"/>
              </a:rPr>
              <a:t>A</a:t>
            </a:r>
            <a:r>
              <a:rPr lang="fr-BE" sz="1600" dirty="0">
                <a:solidFill>
                  <a:srgbClr val="7DB928"/>
                </a:solidFill>
              </a:rPr>
              <a:t> </a:t>
            </a:r>
            <a:r>
              <a:rPr lang="fr-FR" sz="1600" i="1" dirty="0">
                <a:solidFill>
                  <a:srgbClr val="7DB928"/>
                </a:solidFill>
              </a:rPr>
              <a:t>Associatifs / ESS </a:t>
            </a:r>
            <a:r>
              <a:rPr lang="fr-FR" sz="1600" dirty="0">
                <a:solidFill>
                  <a:srgbClr val="7DB928"/>
                </a:solidFill>
              </a:rPr>
              <a:t>: </a:t>
            </a:r>
            <a:r>
              <a:rPr lang="fr-FR" sz="1600" dirty="0" err="1">
                <a:solidFill>
                  <a:srgbClr val="7DB928"/>
                </a:solidFill>
              </a:rPr>
              <a:t>ressourceries</a:t>
            </a:r>
            <a:r>
              <a:rPr lang="fr-FR" sz="1600" dirty="0">
                <a:solidFill>
                  <a:srgbClr val="7DB928"/>
                </a:solidFill>
              </a:rPr>
              <a:t>, </a:t>
            </a:r>
            <a:br>
              <a:rPr lang="fr-FR" sz="1600" dirty="0">
                <a:solidFill>
                  <a:srgbClr val="7DB928"/>
                </a:solidFill>
              </a:rPr>
            </a:br>
            <a:r>
              <a:rPr lang="fr-FR" sz="1600" dirty="0">
                <a:solidFill>
                  <a:srgbClr val="7DB928"/>
                </a:solidFill>
              </a:rPr>
              <a:t>	librairies indépendantes, cinémas </a:t>
            </a:r>
            <a:r>
              <a:rPr lang="fr-FR" sz="1600" dirty="0" err="1">
                <a:solidFill>
                  <a:srgbClr val="7DB928"/>
                </a:solidFill>
              </a:rPr>
              <a:t>alters</a:t>
            </a:r>
            <a:r>
              <a:rPr lang="fr-FR" sz="1600" dirty="0">
                <a:solidFill>
                  <a:srgbClr val="7DB928"/>
                </a:solidFill>
              </a:rPr>
              <a:t>…</a:t>
            </a:r>
          </a:p>
          <a:p>
            <a:pPr marL="0" indent="0">
              <a:buNone/>
            </a:pPr>
            <a:r>
              <a:rPr lang="fr-FR" sz="1600" dirty="0">
                <a:solidFill>
                  <a:srgbClr val="7DB928"/>
                </a:solidFill>
              </a:rPr>
              <a:t>	</a:t>
            </a:r>
            <a:r>
              <a:rPr lang="fr-FR" sz="1600" dirty="0">
                <a:solidFill>
                  <a:srgbClr val="7DB928"/>
                </a:solidFill>
                <a:latin typeface="Wingdings 3" charset="2"/>
                <a:cs typeface="Wingdings 3" charset="2"/>
              </a:rPr>
              <a:t>A</a:t>
            </a:r>
            <a:r>
              <a:rPr lang="fr-FR" sz="1600" dirty="0">
                <a:solidFill>
                  <a:srgbClr val="7DB928"/>
                </a:solidFill>
              </a:rPr>
              <a:t> </a:t>
            </a:r>
            <a:r>
              <a:rPr lang="fr-FR" sz="1600" i="1" dirty="0">
                <a:solidFill>
                  <a:srgbClr val="7DB928"/>
                </a:solidFill>
              </a:rPr>
              <a:t>Structures agricoles paysannes </a:t>
            </a:r>
            <a:br>
              <a:rPr lang="fr-FR" sz="1600" i="1" dirty="0">
                <a:solidFill>
                  <a:srgbClr val="7DB928"/>
                </a:solidFill>
              </a:rPr>
            </a:br>
            <a:r>
              <a:rPr lang="fr-FR" sz="1600" i="1" dirty="0">
                <a:solidFill>
                  <a:srgbClr val="7DB928"/>
                </a:solidFill>
              </a:rPr>
              <a:t>	« alternatives » </a:t>
            </a:r>
            <a:r>
              <a:rPr lang="fr-FR" sz="1600" dirty="0">
                <a:solidFill>
                  <a:srgbClr val="7DB928"/>
                </a:solidFill>
              </a:rPr>
              <a:t>: </a:t>
            </a:r>
            <a:r>
              <a:rPr lang="fr-BE" sz="1600" dirty="0">
                <a:solidFill>
                  <a:srgbClr val="7DB928"/>
                </a:solidFill>
              </a:rPr>
              <a:t>FUGEA, MAP</a:t>
            </a:r>
            <a:r>
              <a:rPr lang="fr-FR" sz="1600" dirty="0">
                <a:solidFill>
                  <a:srgbClr val="7DB928"/>
                </a:solidFill>
              </a:rPr>
              <a:t>…</a:t>
            </a:r>
          </a:p>
          <a:p>
            <a:pPr marL="0" indent="0">
              <a:buNone/>
            </a:pPr>
            <a:r>
              <a:rPr lang="fr-FR" sz="1600" dirty="0">
                <a:solidFill>
                  <a:srgbClr val="7DB928"/>
                </a:solidFill>
              </a:rPr>
              <a:t>	</a:t>
            </a:r>
            <a:r>
              <a:rPr lang="fr-FR" sz="1600" dirty="0">
                <a:solidFill>
                  <a:srgbClr val="7DB928"/>
                </a:solidFill>
                <a:latin typeface="Wingdings 3" charset="2"/>
                <a:cs typeface="Wingdings 3" charset="2"/>
              </a:rPr>
              <a:t>A</a:t>
            </a:r>
            <a:r>
              <a:rPr lang="fr-FR" sz="1600" dirty="0">
                <a:solidFill>
                  <a:srgbClr val="7DB928"/>
                </a:solidFill>
              </a:rPr>
              <a:t> </a:t>
            </a:r>
            <a:r>
              <a:rPr lang="fr-FR" sz="1600" i="1" dirty="0">
                <a:solidFill>
                  <a:srgbClr val="7DB928"/>
                </a:solidFill>
              </a:rPr>
              <a:t>Collectivités provinciales et fédérales </a:t>
            </a:r>
            <a:br>
              <a:rPr lang="fr-FR" sz="1600" i="1" dirty="0">
                <a:solidFill>
                  <a:srgbClr val="7DB928"/>
                </a:solidFill>
              </a:rPr>
            </a:br>
            <a:r>
              <a:rPr lang="fr-FR" sz="1600" i="1" dirty="0">
                <a:solidFill>
                  <a:srgbClr val="7DB928"/>
                </a:solidFill>
              </a:rPr>
              <a:t>	</a:t>
            </a:r>
            <a:r>
              <a:rPr lang="fr-FR" sz="1600" dirty="0">
                <a:solidFill>
                  <a:srgbClr val="7DB928"/>
                </a:solidFill>
              </a:rPr>
              <a:t>(</a:t>
            </a:r>
            <a:r>
              <a:rPr lang="fr-FR" sz="1600" dirty="0" err="1">
                <a:solidFill>
                  <a:srgbClr val="7DB928"/>
                </a:solidFill>
              </a:rPr>
              <a:t>financeuses</a:t>
            </a:r>
            <a:r>
              <a:rPr lang="fr-FR" sz="1600" dirty="0">
                <a:solidFill>
                  <a:srgbClr val="7DB928"/>
                </a:solidFill>
              </a:rPr>
              <a:t>) : </a:t>
            </a:r>
            <a:r>
              <a:rPr lang="fr-BE" sz="1600" dirty="0">
                <a:solidFill>
                  <a:srgbClr val="7DB928"/>
                </a:solidFill>
              </a:rPr>
              <a:t>BEP Namur, Province, </a:t>
            </a:r>
            <a:br>
              <a:rPr lang="fr-BE" sz="1600" dirty="0">
                <a:solidFill>
                  <a:srgbClr val="7DB928"/>
                </a:solidFill>
              </a:rPr>
            </a:br>
            <a:r>
              <a:rPr lang="fr-BE" sz="1600" dirty="0">
                <a:solidFill>
                  <a:srgbClr val="7DB928"/>
                </a:solidFill>
              </a:rPr>
              <a:t>	CPAS, HRA</a:t>
            </a:r>
            <a:r>
              <a:rPr lang="mr-IN" sz="1600" dirty="0">
                <a:solidFill>
                  <a:srgbClr val="7DB928"/>
                </a:solidFill>
              </a:rPr>
              <a:t>…</a:t>
            </a:r>
            <a:endParaRPr lang="fr-FR" sz="1600" dirty="0">
              <a:solidFill>
                <a:srgbClr val="7DB928"/>
              </a:solidFill>
            </a:endParaRPr>
          </a:p>
          <a:p>
            <a:pPr marL="0" indent="0">
              <a:buNone/>
            </a:pPr>
            <a:r>
              <a:rPr lang="fr-FR" sz="1800" dirty="0">
                <a:solidFill>
                  <a:srgbClr val="7DB928"/>
                </a:solidFill>
              </a:rPr>
              <a:t/>
            </a:r>
            <a:br>
              <a:rPr lang="fr-FR" sz="1800" dirty="0">
                <a:solidFill>
                  <a:srgbClr val="7DB928"/>
                </a:solidFill>
              </a:rPr>
            </a:br>
            <a:r>
              <a:rPr lang="fr-FR" sz="1800" dirty="0">
                <a:solidFill>
                  <a:srgbClr val="7DB928"/>
                </a:solidFill>
              </a:rPr>
              <a:t>	</a:t>
            </a:r>
            <a:r>
              <a:rPr lang="fr-BE" sz="1800" dirty="0">
                <a:solidFill>
                  <a:srgbClr val="7DB928"/>
                </a:solidFill>
              </a:rPr>
              <a:t>- </a:t>
            </a:r>
            <a:r>
              <a:rPr lang="fr-BE" sz="1800" dirty="0">
                <a:solidFill>
                  <a:srgbClr val="595959"/>
                </a:solidFill>
              </a:rPr>
              <a:t>Développement d’une </a:t>
            </a:r>
            <a:r>
              <a:rPr lang="fr-FR" sz="1800" dirty="0">
                <a:solidFill>
                  <a:srgbClr val="595959"/>
                </a:solidFill>
              </a:rPr>
              <a:t>collaboration </a:t>
            </a:r>
            <a:br>
              <a:rPr lang="fr-FR" sz="1800" dirty="0">
                <a:solidFill>
                  <a:srgbClr val="595959"/>
                </a:solidFill>
              </a:rPr>
            </a:br>
            <a:r>
              <a:rPr lang="fr-FR" sz="1800" dirty="0">
                <a:solidFill>
                  <a:srgbClr val="595959"/>
                </a:solidFill>
              </a:rPr>
              <a:t>	territoriale wallonne</a:t>
            </a:r>
          </a:p>
          <a:p>
            <a:pPr marL="0" indent="0">
              <a:buNone/>
            </a:pPr>
            <a:r>
              <a:rPr lang="fr-FR" sz="1800" dirty="0">
                <a:solidFill>
                  <a:srgbClr val="7DB928"/>
                </a:solidFill>
              </a:rPr>
              <a:t>	</a:t>
            </a:r>
            <a:r>
              <a:rPr lang="fr-FR" sz="1600" dirty="0">
                <a:solidFill>
                  <a:srgbClr val="7DB928"/>
                </a:solidFill>
                <a:latin typeface="Wingdings 3" charset="2"/>
                <a:cs typeface="Wingdings 3" charset="2"/>
              </a:rPr>
              <a:t>A</a:t>
            </a:r>
            <a:r>
              <a:rPr lang="fr-FR" sz="1600" dirty="0">
                <a:solidFill>
                  <a:srgbClr val="7DB928"/>
                </a:solidFill>
              </a:rPr>
              <a:t> </a:t>
            </a:r>
            <a:r>
              <a:rPr lang="fr-FR" sz="1600" i="1" dirty="0">
                <a:solidFill>
                  <a:srgbClr val="7DB928"/>
                </a:solidFill>
              </a:rPr>
              <a:t>Collectif 5C </a:t>
            </a:r>
            <a:r>
              <a:rPr lang="fr-FR" sz="1600" dirty="0">
                <a:solidFill>
                  <a:srgbClr val="7DB928"/>
                </a:solidFill>
              </a:rPr>
              <a:t>(20 </a:t>
            </a:r>
            <a:r>
              <a:rPr lang="fr-FR" sz="1600" dirty="0" err="1">
                <a:solidFill>
                  <a:srgbClr val="7DB928"/>
                </a:solidFill>
              </a:rPr>
              <a:t>coop</a:t>
            </a:r>
            <a:r>
              <a:rPr lang="fr-FR" sz="1600" dirty="0">
                <a:solidFill>
                  <a:srgbClr val="7DB928"/>
                </a:solidFill>
              </a:rPr>
              <a:t>. en CCPA)</a:t>
            </a:r>
          </a:p>
          <a:p>
            <a:pPr marL="400050" lvl="1" indent="0">
              <a:buNone/>
            </a:pPr>
            <a:endParaRPr lang="fr-FR" sz="1600" dirty="0">
              <a:solidFill>
                <a:srgbClr val="7DB928"/>
              </a:solidFill>
              <a:latin typeface="Wingdings 3" charset="2"/>
              <a:cs typeface="Wingdings 3" charset="2"/>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III. Performances</a:t>
            </a:r>
            <a:r>
              <a:rPr lang="fr-FR" sz="3600" dirty="0">
                <a:solidFill>
                  <a:srgbClr val="7DB928"/>
                </a:solidFill>
                <a:latin typeface="+mj-lt"/>
                <a:ea typeface="+mj-ea"/>
                <a:cs typeface="+mj-cs"/>
              </a:rPr>
              <a:t> </a:t>
            </a:r>
            <a:r>
              <a:rPr kumimoji="0" lang="fr-FR" sz="3600" b="0" i="0" u="none" strike="noStrike" kern="1200" cap="none" spc="0" normalizeH="0" noProof="0" dirty="0">
                <a:ln>
                  <a:noFill/>
                </a:ln>
                <a:solidFill>
                  <a:srgbClr val="7DB928"/>
                </a:solidFill>
                <a:effectLst/>
                <a:uLnTx/>
                <a:uFillTx/>
                <a:latin typeface="+mj-lt"/>
                <a:ea typeface="+mj-ea"/>
                <a:cs typeface="+mj-cs"/>
              </a:rPr>
              <a:t>– </a:t>
            </a:r>
            <a:r>
              <a:rPr lang="fr-FR" sz="3600" dirty="0">
                <a:solidFill>
                  <a:srgbClr val="7DB928"/>
                </a:solidFill>
                <a:latin typeface="+mj-lt"/>
                <a:ea typeface="+mj-ea"/>
                <a:cs typeface="+mj-cs"/>
              </a:rPr>
              <a:t>V</a:t>
            </a:r>
            <a:r>
              <a:rPr kumimoji="0" lang="fr-FR" sz="3600" b="0" i="0" u="none" strike="noStrike" kern="1200" cap="none" spc="0" normalizeH="0" noProof="0" dirty="0" err="1">
                <a:ln>
                  <a:noFill/>
                </a:ln>
                <a:solidFill>
                  <a:srgbClr val="7DB928"/>
                </a:solidFill>
                <a:effectLst/>
                <a:uLnTx/>
                <a:uFillTx/>
                <a:latin typeface="+mj-lt"/>
                <a:ea typeface="+mj-ea"/>
                <a:cs typeface="+mj-cs"/>
              </a:rPr>
              <a:t>iabilités</a:t>
            </a:r>
            <a:r>
              <a:rPr kumimoji="0" lang="fr-FR" sz="3600" b="0" i="0" u="none" strike="noStrike" kern="1200" cap="none" spc="0" normalizeH="0" noProof="0" dirty="0">
                <a:ln>
                  <a:noFill/>
                </a:ln>
                <a:solidFill>
                  <a:srgbClr val="7DB928"/>
                </a:solidFill>
                <a:effectLst/>
                <a:uLnTx/>
                <a:uFillTx/>
                <a:latin typeface="+mj-lt"/>
                <a:ea typeface="+mj-ea"/>
                <a:cs typeface="+mj-cs"/>
              </a:rPr>
              <a:t> territoriales (3)</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
        <p:nvSpPr>
          <p:cNvPr id="5" name="Rectangle 2"/>
          <p:cNvSpPr>
            <a:spLocks noChangeArrowheads="1"/>
          </p:cNvSpPr>
          <p:nvPr/>
        </p:nvSpPr>
        <p:spPr bwMode="auto">
          <a:xfrm>
            <a:off x="1366259" y="904126"/>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1" name="Image 10"/>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790379" y="4379490"/>
            <a:ext cx="965591" cy="693046"/>
          </a:xfrm>
          <a:prstGeom prst="rect">
            <a:avLst/>
          </a:prstGeom>
        </p:spPr>
      </p:pic>
      <p:pic>
        <p:nvPicPr>
          <p:cNvPr id="12" name="Image 11"/>
          <p:cNvPicPr>
            <a:picLocks noChangeAspect="1"/>
          </p:cNvPicPr>
          <p:nvPr/>
        </p:nvPicPr>
        <p:blipFill>
          <a:blip r:embed="rId5"/>
          <a:srcRect t="18649" b="14919"/>
          <a:stretch>
            <a:fillRect/>
          </a:stretch>
        </p:blipFill>
        <p:spPr>
          <a:xfrm>
            <a:off x="7889025" y="753018"/>
            <a:ext cx="1149386" cy="76356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6"/>
            <a:ext cx="8404006" cy="3036810"/>
          </a:xfrm>
        </p:spPr>
        <p:txBody>
          <a:bodyPr>
            <a:normAutofit fontScale="92500" lnSpcReduction="10000"/>
          </a:bodyPr>
          <a:lstStyle/>
          <a:p>
            <a:r>
              <a:rPr lang="fr-BE" sz="2162" dirty="0">
                <a:solidFill>
                  <a:srgbClr val="595959"/>
                </a:solidFill>
              </a:rPr>
              <a:t>Protection de l’environnement : pratiques (bio-)paysannes </a:t>
            </a:r>
            <a:br>
              <a:rPr lang="fr-BE" sz="2162" dirty="0">
                <a:solidFill>
                  <a:srgbClr val="595959"/>
                </a:solidFill>
              </a:rPr>
            </a:br>
            <a:r>
              <a:rPr lang="fr-BE" sz="2162" dirty="0">
                <a:solidFill>
                  <a:srgbClr val="595959"/>
                </a:solidFill>
              </a:rPr>
              <a:t>et efficience logistique (foodmiles)</a:t>
            </a:r>
            <a:br>
              <a:rPr lang="fr-BE" sz="2162" dirty="0">
                <a:solidFill>
                  <a:srgbClr val="595959"/>
                </a:solidFill>
              </a:rPr>
            </a:br>
            <a:r>
              <a:rPr lang="fr-BE" sz="2162" dirty="0">
                <a:solidFill>
                  <a:srgbClr val="595959"/>
                </a:solidFill>
              </a:rPr>
              <a:t/>
            </a:r>
            <a:br>
              <a:rPr lang="fr-BE" sz="2162" dirty="0">
                <a:solidFill>
                  <a:srgbClr val="595959"/>
                </a:solidFill>
              </a:rPr>
            </a:br>
            <a:r>
              <a:rPr lang="fr-BE" sz="1800" dirty="0">
                <a:solidFill>
                  <a:srgbClr val="595959"/>
                </a:solidFill>
              </a:rPr>
              <a:t> </a:t>
            </a:r>
            <a:r>
              <a:rPr lang="fr-BE" sz="1800" dirty="0">
                <a:solidFill>
                  <a:srgbClr val="7DB928"/>
                </a:solidFill>
              </a:rPr>
              <a:t>- </a:t>
            </a:r>
            <a:r>
              <a:rPr lang="fr-BE" sz="1946" dirty="0">
                <a:solidFill>
                  <a:srgbClr val="595959"/>
                </a:solidFill>
              </a:rPr>
              <a:t>Vers des pratiques agricoles biologiques</a:t>
            </a:r>
          </a:p>
          <a:p>
            <a:pPr marL="0" indent="0">
              <a:buNone/>
            </a:pPr>
            <a:r>
              <a:rPr lang="fr-BE" sz="1514" dirty="0">
                <a:solidFill>
                  <a:srgbClr val="7DB928"/>
                </a:solidFill>
                <a:latin typeface="Wingdings 3" charset="2"/>
                <a:ea typeface="Wingdings 3" charset="2"/>
                <a:cs typeface="Wingdings 3" charset="2"/>
              </a:rPr>
              <a:t>	</a:t>
            </a:r>
            <a:r>
              <a:rPr lang="fr-BE" sz="1730" dirty="0">
                <a:solidFill>
                  <a:srgbClr val="7DB928"/>
                </a:solidFill>
                <a:latin typeface="Wingdings 3" charset="2"/>
                <a:ea typeface="Wingdings 3" charset="2"/>
                <a:cs typeface="Wingdings 3" charset="2"/>
              </a:rPr>
              <a:t>A</a:t>
            </a:r>
            <a:r>
              <a:rPr lang="fr-BE" sz="1730" dirty="0">
                <a:solidFill>
                  <a:srgbClr val="7DB928"/>
                </a:solidFill>
              </a:rPr>
              <a:t> </a:t>
            </a:r>
            <a:r>
              <a:rPr lang="fr-FR" sz="1730" dirty="0">
                <a:solidFill>
                  <a:srgbClr val="7DB928"/>
                </a:solidFill>
              </a:rPr>
              <a:t>Charte « agriculture fermière » vs. OGM &amp; pesticides</a:t>
            </a:r>
          </a:p>
          <a:p>
            <a:pPr marL="400050" lvl="1" indent="0">
              <a:buNone/>
            </a:pPr>
            <a:r>
              <a:rPr lang="fr-FR" sz="1730" dirty="0">
                <a:solidFill>
                  <a:srgbClr val="7DB928"/>
                </a:solidFill>
                <a:latin typeface="Wingdings 3" charset="2"/>
                <a:ea typeface="Wingdings 3" charset="2"/>
                <a:cs typeface="Wingdings 3" charset="2"/>
              </a:rPr>
              <a:t>	A</a:t>
            </a:r>
            <a:r>
              <a:rPr lang="fr-FR" sz="1730" dirty="0">
                <a:solidFill>
                  <a:srgbClr val="7DB928"/>
                </a:solidFill>
              </a:rPr>
              <a:t> 95% des adhérents en AB</a:t>
            </a:r>
            <a:r>
              <a:rPr lang="fr-FR" sz="1700" dirty="0"/>
              <a:t/>
            </a:r>
            <a:br>
              <a:rPr lang="fr-FR" sz="1700" dirty="0"/>
            </a:br>
            <a:r>
              <a:rPr lang="fr-FR" sz="2200" dirty="0"/>
              <a:t/>
            </a:r>
            <a:br>
              <a:rPr lang="fr-FR" sz="2200" dirty="0"/>
            </a:br>
            <a:r>
              <a:rPr lang="fr-BE" sz="1900" dirty="0">
                <a:solidFill>
                  <a:srgbClr val="595959"/>
                </a:solidFill>
              </a:rPr>
              <a:t>	</a:t>
            </a:r>
            <a:r>
              <a:rPr lang="fr-BE" sz="1730" dirty="0">
                <a:solidFill>
                  <a:srgbClr val="7DB928"/>
                </a:solidFill>
              </a:rPr>
              <a:t>- </a:t>
            </a:r>
            <a:r>
              <a:rPr lang="fr-BE" sz="1946" dirty="0">
                <a:solidFill>
                  <a:srgbClr val="595959"/>
                </a:solidFill>
              </a:rPr>
              <a:t>Efficience logistique et foodmiles</a:t>
            </a:r>
          </a:p>
          <a:p>
            <a:pPr marL="0" indent="0">
              <a:buNone/>
            </a:pPr>
            <a:r>
              <a:rPr lang="fr-BE" sz="1514" dirty="0">
                <a:solidFill>
                  <a:srgbClr val="7DB928"/>
                </a:solidFill>
              </a:rPr>
              <a:t>	</a:t>
            </a:r>
            <a:r>
              <a:rPr lang="fr-FR" sz="1730" dirty="0">
                <a:solidFill>
                  <a:srgbClr val="7DB928"/>
                </a:solidFill>
              </a:rPr>
              <a:t>Système collectif de ramasse : optimiser les trajets de </a:t>
            </a:r>
          </a:p>
          <a:p>
            <a:pPr marL="0" indent="0">
              <a:buNone/>
            </a:pPr>
            <a:r>
              <a:rPr lang="fr-FR" sz="1730" dirty="0">
                <a:solidFill>
                  <a:srgbClr val="7DB928"/>
                </a:solidFill>
              </a:rPr>
              <a:t>	livraison, diminuer les </a:t>
            </a:r>
            <a:r>
              <a:rPr lang="fr-FR" sz="1730" dirty="0" err="1">
                <a:solidFill>
                  <a:srgbClr val="7DB928"/>
                </a:solidFill>
              </a:rPr>
              <a:t>foodmiles</a:t>
            </a:r>
            <a:r>
              <a:rPr lang="fr-FR" sz="1730" dirty="0">
                <a:solidFill>
                  <a:srgbClr val="7DB928"/>
                </a:solidFill>
              </a:rPr>
              <a:t> et les conso d'énergie</a:t>
            </a:r>
          </a:p>
          <a:p>
            <a:pPr marL="0" indent="0">
              <a:buNone/>
            </a:pPr>
            <a:r>
              <a:rPr lang="fr-FR" sz="1730" dirty="0">
                <a:solidFill>
                  <a:srgbClr val="7DB928"/>
                </a:solidFill>
                <a:latin typeface="Wingdings 3" charset="2"/>
                <a:ea typeface="Wingdings 3" charset="2"/>
                <a:cs typeface="Wingdings 3" charset="2"/>
              </a:rPr>
              <a:t>	A</a:t>
            </a:r>
            <a:r>
              <a:rPr lang="fr-FR" sz="1730" dirty="0">
                <a:solidFill>
                  <a:srgbClr val="7DB928"/>
                </a:solidFill>
              </a:rPr>
              <a:t> bilan environnemental + (gain de 15 000 km/an)</a:t>
            </a:r>
          </a:p>
          <a:p>
            <a:pPr marL="400050" lvl="1" indent="0">
              <a:buNone/>
            </a:pPr>
            <a:endParaRPr lang="fr-BE" sz="1600" dirty="0">
              <a:solidFill>
                <a:srgbClr val="7DB928"/>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III. Performances</a:t>
            </a:r>
            <a:r>
              <a:rPr lang="fr-FR" sz="3600" dirty="0">
                <a:solidFill>
                  <a:srgbClr val="7DB928"/>
                </a:solidFill>
                <a:latin typeface="+mj-lt"/>
                <a:ea typeface="+mj-ea"/>
                <a:cs typeface="+mj-cs"/>
              </a:rPr>
              <a:t> </a:t>
            </a:r>
            <a:r>
              <a:rPr kumimoji="0" lang="fr-FR" sz="3600" b="0" i="0" u="none" strike="noStrike" kern="1200" cap="none" spc="0" normalizeH="0" noProof="0" dirty="0">
                <a:ln>
                  <a:noFill/>
                </a:ln>
                <a:solidFill>
                  <a:srgbClr val="7DB928"/>
                </a:solidFill>
                <a:effectLst/>
                <a:uLnTx/>
                <a:uFillTx/>
                <a:latin typeface="+mj-lt"/>
                <a:ea typeface="+mj-ea"/>
                <a:cs typeface="+mj-cs"/>
              </a:rPr>
              <a:t>– </a:t>
            </a:r>
            <a:r>
              <a:rPr lang="fr-FR" sz="3600" dirty="0">
                <a:solidFill>
                  <a:srgbClr val="7DB928"/>
                </a:solidFill>
                <a:latin typeface="+mj-lt"/>
                <a:ea typeface="+mj-ea"/>
                <a:cs typeface="+mj-cs"/>
              </a:rPr>
              <a:t>V</a:t>
            </a:r>
            <a:r>
              <a:rPr kumimoji="0" lang="fr-FR" sz="3600" b="0" i="0" u="none" strike="noStrike" kern="1200" cap="none" spc="0" normalizeH="0" noProof="0" dirty="0" err="1">
                <a:ln>
                  <a:noFill/>
                </a:ln>
                <a:solidFill>
                  <a:srgbClr val="7DB928"/>
                </a:solidFill>
                <a:effectLst/>
                <a:uLnTx/>
                <a:uFillTx/>
                <a:latin typeface="+mj-lt"/>
                <a:ea typeface="+mj-ea"/>
                <a:cs typeface="+mj-cs"/>
              </a:rPr>
              <a:t>iabilités</a:t>
            </a:r>
            <a:r>
              <a:rPr kumimoji="0" lang="fr-FR" sz="3600" b="0" i="0" u="none" strike="noStrike" kern="1200" cap="none" spc="0" normalizeH="0" noProof="0" dirty="0">
                <a:ln>
                  <a:noFill/>
                </a:ln>
                <a:solidFill>
                  <a:srgbClr val="7DB928"/>
                </a:solidFill>
                <a:effectLst/>
                <a:uLnTx/>
                <a:uFillTx/>
                <a:latin typeface="+mj-lt"/>
                <a:ea typeface="+mj-ea"/>
                <a:cs typeface="+mj-cs"/>
              </a:rPr>
              <a:t> territoriales (4)</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
        <p:nvSpPr>
          <p:cNvPr id="5" name="Rectangle 2"/>
          <p:cNvSpPr>
            <a:spLocks noChangeArrowheads="1"/>
          </p:cNvSpPr>
          <p:nvPr/>
        </p:nvSpPr>
        <p:spPr bwMode="auto">
          <a:xfrm>
            <a:off x="1366259" y="904126"/>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6" name="Image 5"/>
          <p:cNvPicPr>
            <a:picLocks noChangeAspect="1"/>
          </p:cNvPicPr>
          <p:nvPr/>
        </p:nvPicPr>
        <p:blipFill rotWithShape="1">
          <a:blip r:embed="rId3"/>
          <a:srcRect l="5868" t="11596" b="34246"/>
          <a:stretch/>
        </p:blipFill>
        <p:spPr>
          <a:xfrm>
            <a:off x="5669280" y="2154926"/>
            <a:ext cx="3414840" cy="2792402"/>
          </a:xfrm>
          <a:prstGeom prst="rect">
            <a:avLst/>
          </a:prstGeom>
        </p:spPr>
      </p:pic>
      <p:pic>
        <p:nvPicPr>
          <p:cNvPr id="9" name="Image 8"/>
          <p:cNvPicPr>
            <a:picLocks noChangeAspect="1"/>
          </p:cNvPicPr>
          <p:nvPr/>
        </p:nvPicPr>
        <p:blipFill>
          <a:blip r:embed="rId4"/>
          <a:stretch>
            <a:fillRect/>
          </a:stretch>
        </p:blipFill>
        <p:spPr>
          <a:xfrm>
            <a:off x="7574196" y="1389584"/>
            <a:ext cx="1489455" cy="67025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6"/>
            <a:ext cx="8404006" cy="3690186"/>
          </a:xfrm>
        </p:spPr>
        <p:txBody>
          <a:bodyPr>
            <a:normAutofit/>
          </a:bodyPr>
          <a:lstStyle/>
          <a:p>
            <a:r>
              <a:rPr lang="fr-BE" sz="2000" dirty="0">
                <a:solidFill>
                  <a:srgbClr val="595959"/>
                </a:solidFill>
              </a:rPr>
              <a:t>Protection de l’environnement : efficience logistique (foodmiles)</a:t>
            </a:r>
            <a:r>
              <a:rPr lang="fr-BE" sz="2162" dirty="0">
                <a:solidFill>
                  <a:srgbClr val="595959"/>
                </a:solidFill>
              </a:rPr>
              <a:t/>
            </a:r>
            <a:br>
              <a:rPr lang="fr-BE" sz="2162" dirty="0">
                <a:solidFill>
                  <a:srgbClr val="595959"/>
                </a:solidFill>
              </a:rPr>
            </a:br>
            <a:r>
              <a:rPr lang="fr-BE" sz="1800" dirty="0">
                <a:solidFill>
                  <a:srgbClr val="595959"/>
                </a:solidFill>
              </a:rPr>
              <a:t/>
            </a:r>
            <a:br>
              <a:rPr lang="fr-BE" sz="1800" dirty="0">
                <a:solidFill>
                  <a:srgbClr val="595959"/>
                </a:solidFill>
              </a:rPr>
            </a:br>
            <a:r>
              <a:rPr lang="fr-BE" sz="1800" dirty="0">
                <a:solidFill>
                  <a:srgbClr val="595959"/>
                </a:solidFill>
              </a:rPr>
              <a:t> </a:t>
            </a:r>
            <a:r>
              <a:rPr lang="fr-BE" sz="1800" dirty="0">
                <a:solidFill>
                  <a:srgbClr val="7DB928"/>
                </a:solidFill>
              </a:rPr>
              <a:t>- P</a:t>
            </a:r>
            <a:r>
              <a:rPr lang="fr-FR" sz="1730" dirty="0" err="1">
                <a:solidFill>
                  <a:srgbClr val="7DB928"/>
                </a:solidFill>
              </a:rPr>
              <a:t>lateforme</a:t>
            </a:r>
            <a:r>
              <a:rPr lang="fr-FR" sz="1730" dirty="0">
                <a:solidFill>
                  <a:srgbClr val="7DB928"/>
                </a:solidFill>
              </a:rPr>
              <a:t> </a:t>
            </a:r>
            <a:r>
              <a:rPr lang="fr-BE" sz="1730" dirty="0">
                <a:solidFill>
                  <a:srgbClr val="7DB928"/>
                </a:solidFill>
              </a:rPr>
              <a:t>mutualisée</a:t>
            </a:r>
            <a:br>
              <a:rPr lang="fr-BE" sz="1730" dirty="0">
                <a:solidFill>
                  <a:srgbClr val="7DB928"/>
                </a:solidFill>
              </a:rPr>
            </a:br>
            <a:r>
              <a:rPr lang="fr-BE" sz="1730" dirty="0">
                <a:solidFill>
                  <a:srgbClr val="7DB928"/>
                </a:solidFill>
              </a:rPr>
              <a:t>	et multipartenariale dans </a:t>
            </a:r>
            <a:br>
              <a:rPr lang="fr-BE" sz="1730" dirty="0">
                <a:solidFill>
                  <a:srgbClr val="7DB928"/>
                </a:solidFill>
              </a:rPr>
            </a:br>
            <a:r>
              <a:rPr lang="fr-BE" sz="1730" dirty="0">
                <a:solidFill>
                  <a:srgbClr val="7DB928"/>
                </a:solidFill>
              </a:rPr>
              <a:t>	l’agglomération nantaise</a:t>
            </a:r>
            <a:endParaRPr lang="fr-FR" sz="1730" dirty="0">
              <a:solidFill>
                <a:srgbClr val="7DB928"/>
              </a:solidFill>
            </a:endParaRPr>
          </a:p>
          <a:p>
            <a:pPr marL="400050" lvl="1" indent="0">
              <a:buNone/>
            </a:pPr>
            <a:r>
              <a:rPr lang="fr-FR" sz="1730" dirty="0">
                <a:solidFill>
                  <a:srgbClr val="7DB928"/>
                </a:solidFill>
                <a:latin typeface="Wingdings 3" charset="2"/>
                <a:ea typeface="Wingdings 3" charset="2"/>
                <a:cs typeface="Wingdings 3" charset="2"/>
              </a:rPr>
              <a:t>	</a:t>
            </a:r>
            <a:r>
              <a:rPr lang="fr-FR" sz="2200" dirty="0"/>
              <a:t/>
            </a:r>
            <a:br>
              <a:rPr lang="fr-FR" sz="2200" dirty="0"/>
            </a:br>
            <a:r>
              <a:rPr lang="fr-BE" sz="1900" dirty="0">
                <a:solidFill>
                  <a:srgbClr val="595959"/>
                </a:solidFill>
              </a:rPr>
              <a:t>	</a:t>
            </a:r>
            <a:endParaRPr lang="fr-BE" sz="1946" dirty="0">
              <a:solidFill>
                <a:srgbClr val="595959"/>
              </a:solidFill>
            </a:endParaRPr>
          </a:p>
          <a:p>
            <a:pPr marL="0" indent="0">
              <a:buNone/>
            </a:pPr>
            <a:r>
              <a:rPr lang="fr-BE" sz="1514" dirty="0">
                <a:solidFill>
                  <a:srgbClr val="7DB928"/>
                </a:solidFill>
              </a:rPr>
              <a:t>	</a:t>
            </a:r>
            <a:endParaRPr lang="fr-FR" sz="1730" dirty="0">
              <a:solidFill>
                <a:srgbClr val="7DB928"/>
              </a:solidFill>
            </a:endParaRPr>
          </a:p>
          <a:p>
            <a:pPr marL="0" indent="0">
              <a:buNone/>
            </a:pPr>
            <a:r>
              <a:rPr lang="fr-FR" sz="1730" dirty="0">
                <a:solidFill>
                  <a:srgbClr val="7DB928"/>
                </a:solidFill>
              </a:rPr>
              <a:t>	</a:t>
            </a:r>
          </a:p>
          <a:p>
            <a:pPr marL="0" indent="0">
              <a:buNone/>
            </a:pPr>
            <a:r>
              <a:rPr lang="fr-FR" sz="1730" dirty="0">
                <a:solidFill>
                  <a:srgbClr val="7DB928"/>
                </a:solidFill>
                <a:latin typeface="Wingdings 3" charset="2"/>
                <a:ea typeface="Wingdings 3" charset="2"/>
                <a:cs typeface="Wingdings 3" charset="2"/>
              </a:rPr>
              <a:t>	</a:t>
            </a:r>
            <a:endParaRPr lang="fr-BE" sz="1600" dirty="0">
              <a:solidFill>
                <a:srgbClr val="7DB928"/>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III. Performances</a:t>
            </a:r>
            <a:r>
              <a:rPr lang="fr-FR" sz="3600" dirty="0">
                <a:solidFill>
                  <a:srgbClr val="7DB928"/>
                </a:solidFill>
                <a:latin typeface="+mj-lt"/>
                <a:ea typeface="+mj-ea"/>
                <a:cs typeface="+mj-cs"/>
              </a:rPr>
              <a:t> </a:t>
            </a:r>
            <a:r>
              <a:rPr kumimoji="0" lang="fr-FR" sz="3600" b="0" i="0" u="none" strike="noStrike" kern="1200" cap="none" spc="0" normalizeH="0" noProof="0" dirty="0">
                <a:ln>
                  <a:noFill/>
                </a:ln>
                <a:solidFill>
                  <a:srgbClr val="7DB928"/>
                </a:solidFill>
                <a:effectLst/>
                <a:uLnTx/>
                <a:uFillTx/>
                <a:latin typeface="+mj-lt"/>
                <a:ea typeface="+mj-ea"/>
                <a:cs typeface="+mj-cs"/>
              </a:rPr>
              <a:t>– </a:t>
            </a:r>
            <a:r>
              <a:rPr lang="fr-FR" sz="3600" dirty="0">
                <a:solidFill>
                  <a:srgbClr val="7DB928"/>
                </a:solidFill>
                <a:latin typeface="+mj-lt"/>
                <a:ea typeface="+mj-ea"/>
                <a:cs typeface="+mj-cs"/>
              </a:rPr>
              <a:t>V</a:t>
            </a:r>
            <a:r>
              <a:rPr kumimoji="0" lang="fr-FR" sz="3600" b="0" i="0" u="none" strike="noStrike" kern="1200" cap="none" spc="0" normalizeH="0" noProof="0" dirty="0" err="1">
                <a:ln>
                  <a:noFill/>
                </a:ln>
                <a:solidFill>
                  <a:srgbClr val="7DB928"/>
                </a:solidFill>
                <a:effectLst/>
                <a:uLnTx/>
                <a:uFillTx/>
                <a:latin typeface="+mj-lt"/>
                <a:ea typeface="+mj-ea"/>
                <a:cs typeface="+mj-cs"/>
              </a:rPr>
              <a:t>iabilités</a:t>
            </a:r>
            <a:r>
              <a:rPr kumimoji="0" lang="fr-FR" sz="3600" b="0" i="0" u="none" strike="noStrike" kern="1200" cap="none" spc="0" normalizeH="0" noProof="0" dirty="0">
                <a:ln>
                  <a:noFill/>
                </a:ln>
                <a:solidFill>
                  <a:srgbClr val="7DB928"/>
                </a:solidFill>
                <a:effectLst/>
                <a:uLnTx/>
                <a:uFillTx/>
                <a:latin typeface="+mj-lt"/>
                <a:ea typeface="+mj-ea"/>
                <a:cs typeface="+mj-cs"/>
              </a:rPr>
              <a:t> territoriales (4)</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
        <p:nvSpPr>
          <p:cNvPr id="5" name="Rectangle 2"/>
          <p:cNvSpPr>
            <a:spLocks noChangeArrowheads="1"/>
          </p:cNvSpPr>
          <p:nvPr/>
        </p:nvSpPr>
        <p:spPr bwMode="auto">
          <a:xfrm>
            <a:off x="1366259" y="904126"/>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pSp>
        <p:nvGrpSpPr>
          <p:cNvPr id="7" name="Grouper 8"/>
          <p:cNvGrpSpPr/>
          <p:nvPr/>
        </p:nvGrpSpPr>
        <p:grpSpPr>
          <a:xfrm>
            <a:off x="3690468" y="1516685"/>
            <a:ext cx="5453531" cy="3663520"/>
            <a:chOff x="3589020" y="1411828"/>
            <a:chExt cx="5554980" cy="3731671"/>
          </a:xfrm>
        </p:grpSpPr>
        <p:pic>
          <p:nvPicPr>
            <p:cNvPr id="10" name="Image 9"/>
            <p:cNvPicPr>
              <a:picLocks noChangeAspect="1"/>
            </p:cNvPicPr>
            <p:nvPr/>
          </p:nvPicPr>
          <p:blipFill rotWithShape="1">
            <a:blip r:embed="rId3"/>
            <a:srcRect t="10431"/>
            <a:stretch/>
          </p:blipFill>
          <p:spPr>
            <a:xfrm>
              <a:off x="3589020" y="1411828"/>
              <a:ext cx="5554980" cy="3731671"/>
            </a:xfrm>
            <a:prstGeom prst="rect">
              <a:avLst/>
            </a:prstGeom>
          </p:spPr>
        </p:pic>
        <p:pic>
          <p:nvPicPr>
            <p:cNvPr id="11" name="Image 10"/>
            <p:cNvPicPr>
              <a:picLocks noChangeAspect="1"/>
            </p:cNvPicPr>
            <p:nvPr/>
          </p:nvPicPr>
          <p:blipFill rotWithShape="1">
            <a:blip r:embed="rId4"/>
            <a:srcRect l="27632" t="1116" r="44113" b="94155"/>
            <a:stretch/>
          </p:blipFill>
          <p:spPr>
            <a:xfrm>
              <a:off x="5177791" y="1572407"/>
              <a:ext cx="1725929" cy="216634"/>
            </a:xfrm>
            <a:prstGeom prst="rect">
              <a:avLst/>
            </a:prstGeom>
          </p:spPr>
        </p:pic>
      </p:grpSp>
      <p:pic>
        <p:nvPicPr>
          <p:cNvPr id="12" name="Image 11"/>
          <p:cNvPicPr>
            <a:picLocks noChangeAspect="1"/>
          </p:cNvPicPr>
          <p:nvPr/>
        </p:nvPicPr>
        <p:blipFill>
          <a:blip r:embed="rId5"/>
          <a:stretch>
            <a:fillRect/>
          </a:stretch>
        </p:blipFill>
        <p:spPr>
          <a:xfrm>
            <a:off x="255511" y="2858089"/>
            <a:ext cx="3143324" cy="1524669"/>
          </a:xfrm>
          <a:prstGeom prst="rect">
            <a:avLst/>
          </a:prstGeom>
        </p:spPr>
      </p:pic>
      <p:pic>
        <p:nvPicPr>
          <p:cNvPr id="17" name="Image 16"/>
          <p:cNvPicPr>
            <a:picLocks noChangeAspect="1"/>
          </p:cNvPicPr>
          <p:nvPr/>
        </p:nvPicPr>
        <p:blipFill>
          <a:blip r:embed="rId6"/>
          <a:srcRect l="5669" t="8504" r="5669" b="8504"/>
          <a:stretch>
            <a:fillRect/>
          </a:stretch>
        </p:blipFill>
        <p:spPr>
          <a:xfrm>
            <a:off x="8150750" y="719759"/>
            <a:ext cx="851369" cy="79692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6"/>
            <a:ext cx="8610198" cy="3654763"/>
          </a:xfrm>
        </p:spPr>
        <p:txBody>
          <a:bodyPr>
            <a:normAutofit/>
          </a:bodyPr>
          <a:lstStyle/>
          <a:p>
            <a:r>
              <a:rPr lang="fr-BE" sz="2000" dirty="0">
                <a:solidFill>
                  <a:srgbClr val="595959"/>
                </a:solidFill>
              </a:rPr>
              <a:t>Protection de l’environnement : pratiques (bio-)paysannes </a:t>
            </a:r>
            <a:br>
              <a:rPr lang="fr-BE" sz="2000" dirty="0">
                <a:solidFill>
                  <a:srgbClr val="595959"/>
                </a:solidFill>
              </a:rPr>
            </a:br>
            <a:r>
              <a:rPr lang="fr-BE" sz="2000" dirty="0">
                <a:solidFill>
                  <a:srgbClr val="595959"/>
                </a:solidFill>
              </a:rPr>
              <a:t>et efficience logistique</a:t>
            </a:r>
            <a:r>
              <a:rPr lang="fr-BE" sz="1800" dirty="0">
                <a:solidFill>
                  <a:srgbClr val="595959"/>
                </a:solidFill>
              </a:rPr>
              <a:t/>
            </a:r>
            <a:br>
              <a:rPr lang="fr-BE" sz="1800" dirty="0">
                <a:solidFill>
                  <a:srgbClr val="595959"/>
                </a:solidFill>
              </a:rPr>
            </a:br>
            <a:r>
              <a:rPr lang="fr-BE" sz="1800" dirty="0">
                <a:solidFill>
                  <a:srgbClr val="595959"/>
                </a:solidFill>
              </a:rPr>
              <a:t/>
            </a:r>
            <a:br>
              <a:rPr lang="fr-BE" sz="1800" dirty="0">
                <a:solidFill>
                  <a:srgbClr val="595959"/>
                </a:solidFill>
              </a:rPr>
            </a:br>
            <a:r>
              <a:rPr lang="fr-BE" sz="1600" dirty="0">
                <a:solidFill>
                  <a:srgbClr val="7DB928"/>
                </a:solidFill>
              </a:rPr>
              <a:t>- </a:t>
            </a:r>
            <a:r>
              <a:rPr lang="fr-FR" sz="1600" dirty="0">
                <a:solidFill>
                  <a:srgbClr val="7DB928"/>
                </a:solidFill>
              </a:rPr>
              <a:t>Pratiques agricoles paysannes locales : garantes de « qualité différenciée »</a:t>
            </a:r>
            <a:br>
              <a:rPr lang="fr-FR" sz="1600" dirty="0">
                <a:solidFill>
                  <a:srgbClr val="7DB928"/>
                </a:solidFill>
              </a:rPr>
            </a:br>
            <a:r>
              <a:rPr lang="fr-FR" sz="1600" dirty="0">
                <a:solidFill>
                  <a:srgbClr val="7DB928"/>
                </a:solidFill>
              </a:rPr>
              <a:t/>
            </a:r>
            <a:br>
              <a:rPr lang="fr-FR" sz="1600" dirty="0">
                <a:solidFill>
                  <a:srgbClr val="7DB928"/>
                </a:solidFill>
              </a:rPr>
            </a:br>
            <a:r>
              <a:rPr lang="fr-BE" sz="1600" dirty="0">
                <a:solidFill>
                  <a:srgbClr val="7DB928"/>
                </a:solidFill>
              </a:rPr>
              <a:t>- Efficience logistique et foodmiles : l</a:t>
            </a:r>
            <a:r>
              <a:rPr lang="fr-FR" sz="1600" dirty="0" err="1">
                <a:solidFill>
                  <a:srgbClr val="7DB928"/>
                </a:solidFill>
              </a:rPr>
              <a:t>ogistique</a:t>
            </a:r>
            <a:r>
              <a:rPr lang="fr-FR" sz="1600" dirty="0">
                <a:solidFill>
                  <a:srgbClr val="7DB928"/>
                </a:solidFill>
              </a:rPr>
              <a:t> de proximité </a:t>
            </a:r>
            <a:r>
              <a:rPr lang="fr-FR" sz="1600" dirty="0">
                <a:solidFill>
                  <a:srgbClr val="7DB928"/>
                </a:solidFill>
                <a:latin typeface="Wingdings 3" charset="2"/>
                <a:ea typeface="Wingdings 3" charset="2"/>
                <a:cs typeface="Wingdings 3" charset="2"/>
              </a:rPr>
              <a:t>n</a:t>
            </a:r>
            <a:r>
              <a:rPr lang="fr-FR" sz="1600" dirty="0">
                <a:solidFill>
                  <a:srgbClr val="7DB928"/>
                </a:solidFill>
              </a:rPr>
              <a:t> halls relais et points de R ’aliments : </a:t>
            </a:r>
          </a:p>
          <a:p>
            <a:pPr marL="0" indent="0">
              <a:buNone/>
            </a:pPr>
            <a:r>
              <a:rPr lang="fr-FR" sz="1600" dirty="0">
                <a:solidFill>
                  <a:srgbClr val="7DB928"/>
                </a:solidFill>
                <a:latin typeface="Wingdings 3" charset="2"/>
                <a:ea typeface="Wingdings 3" charset="2"/>
                <a:cs typeface="Wingdings 3" charset="2"/>
              </a:rPr>
              <a:t>	</a:t>
            </a:r>
            <a:r>
              <a:rPr lang="fr-FR" sz="1400" dirty="0">
                <a:solidFill>
                  <a:srgbClr val="7DB928"/>
                </a:solidFill>
                <a:latin typeface="Wingdings 3" charset="2"/>
                <a:ea typeface="Wingdings 3" charset="2"/>
                <a:cs typeface="Wingdings 3" charset="2"/>
              </a:rPr>
              <a:t>A</a:t>
            </a:r>
            <a:r>
              <a:rPr lang="fr-FR" sz="1400" dirty="0">
                <a:solidFill>
                  <a:srgbClr val="7DB928"/>
                </a:solidFill>
              </a:rPr>
              <a:t> gestion optimisée des flux &amp; stocks via le e-commerce </a:t>
            </a:r>
            <a:br>
              <a:rPr lang="fr-FR" sz="1400" dirty="0">
                <a:solidFill>
                  <a:srgbClr val="7DB928"/>
                </a:solidFill>
              </a:rPr>
            </a:br>
            <a:r>
              <a:rPr lang="fr-FR" sz="1400" dirty="0">
                <a:solidFill>
                  <a:srgbClr val="7DB928"/>
                </a:solidFill>
              </a:rPr>
              <a:t>	(anticipation de commandes, peu déchets &amp; </a:t>
            </a:r>
            <a:r>
              <a:rPr lang="fr-FR" sz="1400" dirty="0" smtClean="0">
                <a:solidFill>
                  <a:srgbClr val="7DB928"/>
                </a:solidFill>
              </a:rPr>
              <a:t>gaspillages) </a:t>
            </a:r>
            <a:endParaRPr lang="fr-FR" sz="1400" dirty="0">
              <a:solidFill>
                <a:srgbClr val="7DB928"/>
              </a:solidFill>
            </a:endParaRPr>
          </a:p>
          <a:p>
            <a:pPr marL="0" indent="0">
              <a:buNone/>
            </a:pPr>
            <a:r>
              <a:rPr lang="fr-FR" sz="1600" dirty="0">
                <a:solidFill>
                  <a:srgbClr val="7DB928"/>
                </a:solidFill>
              </a:rPr>
              <a:t>        </a:t>
            </a:r>
            <a:endParaRPr lang="fr-FR" sz="1400" dirty="0">
              <a:latin typeface="Cambria" charset="0"/>
              <a:ea typeface="Times New Roman" charset="0"/>
              <a:cs typeface="Times New Roman" charset="0"/>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III. Performances</a:t>
            </a:r>
            <a:r>
              <a:rPr lang="fr-FR" sz="3600" dirty="0">
                <a:solidFill>
                  <a:srgbClr val="7DB928"/>
                </a:solidFill>
                <a:latin typeface="+mj-lt"/>
                <a:ea typeface="+mj-ea"/>
                <a:cs typeface="+mj-cs"/>
              </a:rPr>
              <a:t> </a:t>
            </a:r>
            <a:r>
              <a:rPr kumimoji="0" lang="fr-FR" sz="3600" b="0" i="0" u="none" strike="noStrike" kern="1200" cap="none" spc="0" normalizeH="0" noProof="0" dirty="0">
                <a:ln>
                  <a:noFill/>
                </a:ln>
                <a:solidFill>
                  <a:srgbClr val="7DB928"/>
                </a:solidFill>
                <a:effectLst/>
                <a:uLnTx/>
                <a:uFillTx/>
                <a:latin typeface="+mj-lt"/>
                <a:ea typeface="+mj-ea"/>
                <a:cs typeface="+mj-cs"/>
              </a:rPr>
              <a:t>– </a:t>
            </a:r>
            <a:r>
              <a:rPr lang="fr-FR" sz="3600" dirty="0">
                <a:solidFill>
                  <a:srgbClr val="7DB928"/>
                </a:solidFill>
                <a:latin typeface="+mj-lt"/>
                <a:ea typeface="+mj-ea"/>
                <a:cs typeface="+mj-cs"/>
              </a:rPr>
              <a:t>V</a:t>
            </a:r>
            <a:r>
              <a:rPr kumimoji="0" lang="fr-FR" sz="3600" b="0" i="0" u="none" strike="noStrike" kern="1200" cap="none" spc="0" normalizeH="0" noProof="0" dirty="0" err="1">
                <a:ln>
                  <a:noFill/>
                </a:ln>
                <a:solidFill>
                  <a:srgbClr val="7DB928"/>
                </a:solidFill>
                <a:effectLst/>
                <a:uLnTx/>
                <a:uFillTx/>
                <a:latin typeface="+mj-lt"/>
                <a:ea typeface="+mj-ea"/>
                <a:cs typeface="+mj-cs"/>
              </a:rPr>
              <a:t>iabilités</a:t>
            </a:r>
            <a:r>
              <a:rPr kumimoji="0" lang="fr-FR" sz="3600" b="0" i="0" u="none" strike="noStrike" kern="1200" cap="none" spc="0" normalizeH="0" noProof="0" dirty="0">
                <a:ln>
                  <a:noFill/>
                </a:ln>
                <a:solidFill>
                  <a:srgbClr val="7DB928"/>
                </a:solidFill>
                <a:effectLst/>
                <a:uLnTx/>
                <a:uFillTx/>
                <a:latin typeface="+mj-lt"/>
                <a:ea typeface="+mj-ea"/>
                <a:cs typeface="+mj-cs"/>
              </a:rPr>
              <a:t> territoriales (4)</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
        <p:nvSpPr>
          <p:cNvPr id="5" name="Rectangle 2"/>
          <p:cNvSpPr>
            <a:spLocks noChangeArrowheads="1"/>
          </p:cNvSpPr>
          <p:nvPr/>
        </p:nvSpPr>
        <p:spPr bwMode="auto">
          <a:xfrm>
            <a:off x="1366259" y="904126"/>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9" name="Image 8"/>
          <p:cNvPicPr>
            <a:picLocks noChangeAspect="1"/>
          </p:cNvPicPr>
          <p:nvPr/>
        </p:nvPicPr>
        <p:blipFill>
          <a:blip r:embed="rId3"/>
          <a:srcRect l="3730" t="18649" r="3730" b="14919"/>
          <a:stretch>
            <a:fillRect/>
          </a:stretch>
        </p:blipFill>
        <p:spPr>
          <a:xfrm>
            <a:off x="8028088" y="795015"/>
            <a:ext cx="992845" cy="712738"/>
          </a:xfrm>
          <a:prstGeom prst="rect">
            <a:avLst/>
          </a:prstGeom>
        </p:spPr>
      </p:pic>
      <p:pic>
        <p:nvPicPr>
          <p:cNvPr id="6" name="Image 5"/>
          <p:cNvPicPr>
            <a:picLocks noChangeAspect="1"/>
          </p:cNvPicPr>
          <p:nvPr/>
        </p:nvPicPr>
        <p:blipFill rotWithShape="1">
          <a:blip r:embed="rId4"/>
          <a:srcRect l="2027" t="8650" r="1322" b="59209"/>
          <a:stretch/>
        </p:blipFill>
        <p:spPr>
          <a:xfrm>
            <a:off x="5072557" y="3000875"/>
            <a:ext cx="4056761" cy="2113261"/>
          </a:xfrm>
          <a:prstGeom prst="rect">
            <a:avLst/>
          </a:prstGeom>
        </p:spPr>
      </p:pic>
      <p:pic>
        <p:nvPicPr>
          <p:cNvPr id="7" name="Image 6" descr="https://www.pour.press/wp-content/uploads/pa-facade-1024x687.jpg"/>
          <p:cNvPicPr/>
          <p:nvPr/>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799" t="6245" r="-346" b="16021"/>
          <a:stretch/>
        </p:blipFill>
        <p:spPr bwMode="auto">
          <a:xfrm>
            <a:off x="217854" y="3535401"/>
            <a:ext cx="2296809" cy="1279361"/>
          </a:xfrm>
          <a:prstGeom prst="rect">
            <a:avLst/>
          </a:prstGeom>
          <a:noFill/>
          <a:ln>
            <a:noFill/>
          </a:ln>
        </p:spPr>
      </p:pic>
      <p:pic>
        <p:nvPicPr>
          <p:cNvPr id="10" name="Image 9" descr="https://www.pour.press/wp-content/uploads/pa-etal-300x201.jpg"/>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0985"/>
          <a:stretch/>
        </p:blipFill>
        <p:spPr bwMode="auto">
          <a:xfrm>
            <a:off x="2894804" y="3639378"/>
            <a:ext cx="1856376" cy="1175384"/>
          </a:xfrm>
          <a:prstGeom prst="rect">
            <a:avLst/>
          </a:prstGeom>
          <a:noFill/>
          <a:ln>
            <a:noFill/>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1"/>
          <p:cNvSpPr>
            <a:spLocks noGrp="1"/>
          </p:cNvSpPr>
          <p:nvPr>
            <p:ph type="title"/>
          </p:nvPr>
        </p:nvSpPr>
        <p:spPr>
          <a:xfrm>
            <a:off x="1671503" y="1036368"/>
            <a:ext cx="7328339" cy="2213633"/>
          </a:xfrm>
        </p:spPr>
        <p:txBody>
          <a:bodyPr>
            <a:noAutofit/>
          </a:bodyPr>
          <a:lstStyle/>
          <a:p>
            <a:pPr algn="r"/>
            <a:r>
              <a:rPr lang="fr-FR" sz="4800" dirty="0"/>
              <a:t>Conclusion </a:t>
            </a:r>
            <a:br>
              <a:rPr lang="fr-FR" sz="4800" dirty="0"/>
            </a:br>
            <a:r>
              <a:rPr lang="fr-FR" sz="4800" dirty="0"/>
              <a:t>Eléments de discussion</a:t>
            </a:r>
            <a:endParaRPr lang="fr-FR" sz="4800" i="1" dirty="0"/>
          </a:p>
        </p:txBody>
      </p:sp>
      <p:pic>
        <p:nvPicPr>
          <p:cNvPr id="6" name="Image 5"/>
          <p:cNvPicPr preferRelativeResize="0">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090"/>
          <a:stretch>
            <a:fillRect/>
          </a:stretch>
        </p:blipFill>
        <p:spPr>
          <a:xfrm>
            <a:off x="6253261" y="140384"/>
            <a:ext cx="898770" cy="467782"/>
          </a:xfrm>
          <a:prstGeom prst="rect">
            <a:avLst/>
          </a:prstGeom>
        </p:spPr>
      </p:pic>
      <p:pic>
        <p:nvPicPr>
          <p:cNvPr id="5" name="Image 4"/>
          <p:cNvPicPr>
            <a:picLocks noChangeAspect="1"/>
          </p:cNvPicPr>
          <p:nvPr/>
        </p:nvPicPr>
        <p:blipFill>
          <a:blip r:embed="rId4"/>
          <a:stretch>
            <a:fillRect/>
          </a:stretch>
        </p:blipFill>
        <p:spPr>
          <a:xfrm>
            <a:off x="4929950" y="0"/>
            <a:ext cx="784288" cy="773831"/>
          </a:xfrm>
          <a:prstGeom prst="rect">
            <a:avLst/>
          </a:prstGeom>
        </p:spPr>
      </p:pic>
      <p:sp>
        <p:nvSpPr>
          <p:cNvPr id="7" name="Espace réservé du texte 2"/>
          <p:cNvSpPr>
            <a:spLocks noGrp="1"/>
          </p:cNvSpPr>
          <p:nvPr>
            <p:ph type="body" sz="quarter" idx="10"/>
          </p:nvPr>
        </p:nvSpPr>
        <p:spPr>
          <a:xfrm>
            <a:off x="36705" y="4832367"/>
            <a:ext cx="4382513" cy="391884"/>
          </a:xfrm>
        </p:spPr>
        <p:txBody>
          <a:bodyPr/>
          <a:lstStyle/>
          <a:p>
            <a:pPr algn="l"/>
            <a:r>
              <a:rPr lang="fr-FR" dirty="0">
                <a:solidFill>
                  <a:schemeClr val="tx1">
                    <a:lumMod val="65000"/>
                    <a:lumOff val="35000"/>
                  </a:schemeClr>
                </a:solidFill>
              </a:rPr>
              <a:t>J. </a:t>
            </a:r>
            <a:r>
              <a:rPr lang="fr-FR" dirty="0" smtClean="0">
                <a:solidFill>
                  <a:schemeClr val="tx1">
                    <a:lumMod val="65000"/>
                    <a:lumOff val="35000"/>
                  </a:schemeClr>
                </a:solidFill>
              </a:rPr>
              <a:t>Noel ; Ch</a:t>
            </a:r>
            <a:r>
              <a:rPr lang="fr-FR" dirty="0">
                <a:solidFill>
                  <a:schemeClr val="tx1">
                    <a:lumMod val="65000"/>
                    <a:lumOff val="35000"/>
                  </a:schemeClr>
                </a:solidFill>
              </a:rPr>
              <a:t>. </a:t>
            </a:r>
            <a:r>
              <a:rPr lang="fr-FR" dirty="0" err="1">
                <a:solidFill>
                  <a:schemeClr val="tx1">
                    <a:lumMod val="65000"/>
                    <a:lumOff val="35000"/>
                  </a:schemeClr>
                </a:solidFill>
              </a:rPr>
              <a:t>Margetic</a:t>
            </a:r>
            <a:r>
              <a:rPr lang="fr-FR" dirty="0">
                <a:solidFill>
                  <a:schemeClr val="tx1">
                    <a:lumMod val="65000"/>
                    <a:lumOff val="35000"/>
                  </a:schemeClr>
                </a:solidFill>
              </a:rPr>
              <a:t> ; F. </a:t>
            </a:r>
            <a:r>
              <a:rPr lang="fr-FR" dirty="0" err="1" smtClean="0">
                <a:solidFill>
                  <a:schemeClr val="tx1">
                    <a:lumMod val="65000"/>
                    <a:lumOff val="35000"/>
                  </a:schemeClr>
                </a:solidFill>
              </a:rPr>
              <a:t>Lanzi</a:t>
            </a:r>
            <a:r>
              <a:rPr lang="fr-FR" dirty="0" smtClean="0">
                <a:solidFill>
                  <a:schemeClr val="tx1">
                    <a:lumMod val="65000"/>
                    <a:lumOff val="35000"/>
                  </a:schemeClr>
                </a:solidFill>
              </a:rPr>
              <a:t> ; </a:t>
            </a:r>
            <a:r>
              <a:rPr lang="fr-FR" dirty="0">
                <a:solidFill>
                  <a:schemeClr val="tx1">
                    <a:lumMod val="65000"/>
                    <a:lumOff val="35000"/>
                  </a:schemeClr>
                </a:solidFill>
              </a:rPr>
              <a:t>Th. Dogot ; K. Maréchal</a:t>
            </a:r>
          </a:p>
        </p:txBody>
      </p:sp>
      <p:sp>
        <p:nvSpPr>
          <p:cNvPr id="8" name="Espace réservé du texte 2"/>
          <p:cNvSpPr txBox="1">
            <a:spLocks/>
          </p:cNvSpPr>
          <p:nvPr/>
        </p:nvSpPr>
        <p:spPr>
          <a:xfrm>
            <a:off x="1" y="-7298"/>
            <a:ext cx="4754880" cy="518182"/>
          </a:xfrm>
          <a:prstGeom prst="rect">
            <a:avLst/>
          </a:prstGeom>
        </p:spPr>
        <p:txBody>
          <a:bodyPr vert="horz" lIns="91440" tIns="45720" rIns="91440" bIns="45720" rtlCol="0">
            <a:noAutofit/>
          </a:bodyPr>
          <a:lstStyle/>
          <a:p>
            <a:pPr>
              <a:spcBef>
                <a:spcPct val="20000"/>
              </a:spcBef>
              <a:buClr>
                <a:srgbClr val="7DB928"/>
              </a:buClr>
              <a:buSzPct val="55000"/>
              <a:defRPr/>
            </a:pPr>
            <a:r>
              <a:rPr lang="fr-BE" sz="1000" i="1" dirty="0">
                <a:solidFill>
                  <a:schemeClr val="tx1">
                    <a:lumMod val="65000"/>
                    <a:lumOff val="35000"/>
                  </a:schemeClr>
                </a:solidFill>
              </a:rPr>
              <a:t>“Performances des circuits courts/proximité. Définitions et enjeux”</a:t>
            </a:r>
            <a:endParaRPr lang="fr-FR" sz="1000" i="1" dirty="0">
              <a:solidFill>
                <a:schemeClr val="tx1">
                  <a:lumMod val="65000"/>
                  <a:lumOff val="35000"/>
                </a:schemeClr>
              </a:solidFill>
            </a:endParaRPr>
          </a:p>
          <a:p>
            <a:pPr lvl="0">
              <a:spcBef>
                <a:spcPct val="20000"/>
              </a:spcBef>
              <a:buClr>
                <a:srgbClr val="7DB928"/>
              </a:buClr>
              <a:buSzPct val="55000"/>
              <a:defRPr/>
            </a:pPr>
            <a:r>
              <a:rPr lang="fr-FR" sz="1000" dirty="0">
                <a:solidFill>
                  <a:schemeClr val="tx1">
                    <a:lumMod val="65000"/>
                    <a:lumOff val="35000"/>
                  </a:schemeClr>
                </a:solidFill>
              </a:rPr>
              <a:t>13</a:t>
            </a:r>
            <a:r>
              <a:rPr lang="fr-FR" sz="1000" baseline="30000" dirty="0">
                <a:solidFill>
                  <a:schemeClr val="tx1">
                    <a:lumMod val="65000"/>
                    <a:lumOff val="35000"/>
                  </a:schemeClr>
                </a:solidFill>
              </a:rPr>
              <a:t>e</a:t>
            </a:r>
            <a:r>
              <a:rPr lang="fr-FR" sz="1000" dirty="0">
                <a:solidFill>
                  <a:schemeClr val="tx1">
                    <a:lumMod val="65000"/>
                    <a:lumOff val="35000"/>
                  </a:schemeClr>
                </a:solidFill>
              </a:rPr>
              <a:t> JRSS, Ecole d’Ingénieurs </a:t>
            </a:r>
            <a:r>
              <a:rPr kumimoji="0" lang="fr-FR" sz="1000" b="0" i="0" u="none" strike="noStrike" kern="1200" cap="none" spc="0" normalizeH="0" noProof="0" dirty="0">
                <a:ln>
                  <a:noFill/>
                </a:ln>
                <a:solidFill>
                  <a:schemeClr val="tx1">
                    <a:lumMod val="65000"/>
                    <a:lumOff val="35000"/>
                  </a:schemeClr>
                </a:solidFill>
                <a:effectLst/>
                <a:uLnTx/>
                <a:uFillTx/>
                <a:latin typeface="+mn-lt"/>
                <a:ea typeface="+mn-ea"/>
                <a:cs typeface="+mn-cs"/>
              </a:rPr>
              <a:t>Sciences Agro, Bordeaux, 12-13 déc.</a:t>
            </a:r>
            <a:r>
              <a:rPr lang="fr-FR" sz="1000" dirty="0">
                <a:solidFill>
                  <a:schemeClr val="tx1">
                    <a:lumMod val="65000"/>
                    <a:lumOff val="35000"/>
                  </a:schemeClr>
                </a:solidFill>
              </a:rPr>
              <a:t> </a:t>
            </a:r>
            <a:r>
              <a:rPr kumimoji="0" lang="fr-FR" sz="1000" b="0" i="0" u="none" strike="noStrike" kern="1200" cap="none" spc="0" normalizeH="0" noProof="0" dirty="0">
                <a:ln>
                  <a:noFill/>
                </a:ln>
                <a:solidFill>
                  <a:schemeClr val="tx1">
                    <a:lumMod val="65000"/>
                    <a:lumOff val="35000"/>
                  </a:schemeClr>
                </a:solidFill>
                <a:effectLst/>
                <a:uLnTx/>
                <a:uFillTx/>
                <a:latin typeface="+mn-lt"/>
                <a:ea typeface="+mn-ea"/>
                <a:cs typeface="+mn-cs"/>
              </a:rPr>
              <a:t>2019 </a:t>
            </a:r>
            <a:endParaRPr kumimoji="0" lang="fr-FR" sz="10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084754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12"/>
          <p:cNvPicPr>
            <a:picLocks noChangeAspect="1"/>
          </p:cNvPicPr>
          <p:nvPr/>
        </p:nvPicPr>
        <p:blipFill>
          <a:blip r:embed="rId4"/>
          <a:srcRect l="5669" t="8504" r="5669" b="8504"/>
          <a:stretch>
            <a:fillRect/>
          </a:stretch>
        </p:blipFill>
        <p:spPr>
          <a:xfrm>
            <a:off x="139682" y="2922537"/>
            <a:ext cx="956519" cy="895351"/>
          </a:xfrm>
          <a:prstGeom prst="rect">
            <a:avLst/>
          </a:prstGeom>
        </p:spPr>
      </p:pic>
      <p:graphicFrame>
        <p:nvGraphicFramePr>
          <p:cNvPr id="38914" name="Object 2"/>
          <p:cNvGraphicFramePr>
            <a:graphicFrameLocks noChangeAspect="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56528671"/>
              </p:ext>
            </p:extLst>
          </p:nvPr>
        </p:nvGraphicFramePr>
        <p:xfrm>
          <a:off x="1392297" y="598782"/>
          <a:ext cx="7676057" cy="4575251"/>
        </p:xfrm>
        <a:graphic>
          <a:graphicData uri="http://schemas.openxmlformats.org/presentationml/2006/ole">
            <p:oleObj spid="_x0000_s167938" name="Document" r:id="rId5" imgW="9461152" imgH="5638592" progId="Word.Document.12">
              <p:link updateAutomatic="1"/>
            </p:oleObj>
          </a:graphicData>
        </a:graphic>
      </p:graphicFrame>
      <p:sp>
        <p:nvSpPr>
          <p:cNvPr id="12" name="Espace réservé du contenu 1"/>
          <p:cNvSpPr>
            <a:spLocks noGrp="1"/>
          </p:cNvSpPr>
          <p:nvPr>
            <p:ph idx="1"/>
          </p:nvPr>
        </p:nvSpPr>
        <p:spPr>
          <a:xfrm>
            <a:off x="-15469" y="1458148"/>
            <a:ext cx="1539469" cy="873814"/>
          </a:xfrm>
        </p:spPr>
        <p:txBody>
          <a:bodyPr>
            <a:normAutofit/>
          </a:bodyPr>
          <a:lstStyle/>
          <a:p>
            <a:pPr algn="ctr">
              <a:buNone/>
            </a:pPr>
            <a:r>
              <a:rPr lang="fr-BE" sz="2000" dirty="0">
                <a:solidFill>
                  <a:srgbClr val="595959"/>
                </a:solidFill>
              </a:rPr>
              <a:t>Proximités</a:t>
            </a:r>
          </a:p>
          <a:p>
            <a:pPr algn="ctr">
              <a:buNone/>
            </a:pPr>
            <a:r>
              <a:rPr lang="fr-BE" sz="2000" dirty="0">
                <a:solidFill>
                  <a:srgbClr val="595959"/>
                </a:solidFill>
              </a:rPr>
              <a:t>- Viabilité</a:t>
            </a:r>
            <a:endParaRPr lang="fr-BE" sz="1600" b="1" dirty="0">
              <a:solidFill>
                <a:srgbClr val="595959"/>
              </a:solidFill>
            </a:endParaRPr>
          </a:p>
        </p:txBody>
      </p:sp>
      <p:sp>
        <p:nvSpPr>
          <p:cNvPr id="6" name="Titre 1"/>
          <p:cNvSpPr>
            <a:spLocks noGrp="1"/>
          </p:cNvSpPr>
          <p:nvPr>
            <p:ph type="title"/>
          </p:nvPr>
        </p:nvSpPr>
        <p:spPr>
          <a:xfrm>
            <a:off x="0" y="7745"/>
            <a:ext cx="9144000" cy="534288"/>
          </a:xfrm>
        </p:spPr>
        <p:txBody>
          <a:bodyPr>
            <a:noAutofit/>
          </a:bodyPr>
          <a:lstStyle/>
          <a:p>
            <a:r>
              <a:rPr lang="fr-FR" sz="3600" dirty="0" smtClean="0"/>
              <a:t>   Des </a:t>
            </a:r>
            <a:r>
              <a:rPr lang="fr-FR" sz="3600" dirty="0"/>
              <a:t>performances territoriales diversifiées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age 6"/>
          <p:cNvPicPr>
            <a:picLocks noChangeAspect="1"/>
          </p:cNvPicPr>
          <p:nvPr/>
        </p:nvPicPr>
        <p:blipFill>
          <a:blip r:embed="rId4"/>
          <a:srcRect l="3730" t="18649" r="3730" b="14919"/>
          <a:stretch>
            <a:fillRect/>
          </a:stretch>
        </p:blipFill>
        <p:spPr>
          <a:xfrm>
            <a:off x="108457" y="2930014"/>
            <a:ext cx="1236810" cy="887874"/>
          </a:xfrm>
          <a:prstGeom prst="rect">
            <a:avLst/>
          </a:prstGeom>
        </p:spPr>
      </p:pic>
      <p:graphicFrame>
        <p:nvGraphicFramePr>
          <p:cNvPr id="101379" name="Object 3"/>
          <p:cNvGraphicFramePr>
            <a:graphicFrameLocks noChangeAspect="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11336232"/>
              </p:ext>
            </p:extLst>
          </p:nvPr>
        </p:nvGraphicFramePr>
        <p:xfrm>
          <a:off x="1382894" y="629930"/>
          <a:ext cx="7761105" cy="4449310"/>
        </p:xfrm>
        <a:graphic>
          <a:graphicData uri="http://schemas.openxmlformats.org/presentationml/2006/ole">
            <p:oleObj spid="_x0000_s169986" name="Document" r:id="rId5" imgW="9346856" imgH="5359203" progId="Word.Document.12">
              <p:link updateAutomatic="1"/>
            </p:oleObj>
          </a:graphicData>
        </a:graphic>
      </p:graphicFrame>
      <p:sp>
        <p:nvSpPr>
          <p:cNvPr id="14" name="Espace réservé du contenu 1"/>
          <p:cNvSpPr txBox="1">
            <a:spLocks/>
          </p:cNvSpPr>
          <p:nvPr/>
        </p:nvSpPr>
        <p:spPr>
          <a:xfrm>
            <a:off x="-15469" y="1458148"/>
            <a:ext cx="1539469" cy="873814"/>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
                <a:srgbClr val="7DB928"/>
              </a:buClr>
              <a:buSzPct val="55000"/>
              <a:buFont typeface="Lucida Grande"/>
              <a:buNone/>
              <a:tabLst/>
              <a:defRPr/>
            </a:pPr>
            <a:r>
              <a:rPr kumimoji="0" lang="fr-BE" sz="2000" b="0" i="0" u="none" strike="noStrike" kern="1200" cap="none" spc="0" normalizeH="0" baseline="0" noProof="0">
                <a:ln>
                  <a:noFill/>
                </a:ln>
                <a:solidFill>
                  <a:srgbClr val="595959"/>
                </a:solidFill>
                <a:effectLst/>
                <a:uLnTx/>
                <a:uFillTx/>
                <a:latin typeface="+mn-lt"/>
                <a:ea typeface="+mn-ea"/>
                <a:cs typeface="+mn-cs"/>
              </a:rPr>
              <a:t>Proximités</a:t>
            </a:r>
          </a:p>
          <a:p>
            <a:pPr marL="342900" marR="0" lvl="0" indent="-342900" algn="ctr" defTabSz="457200" rtl="0" eaLnBrk="1" fontAlgn="auto" latinLnBrk="0" hangingPunct="1">
              <a:lnSpc>
                <a:spcPct val="100000"/>
              </a:lnSpc>
              <a:spcBef>
                <a:spcPct val="20000"/>
              </a:spcBef>
              <a:spcAft>
                <a:spcPts val="0"/>
              </a:spcAft>
              <a:buClr>
                <a:srgbClr val="7DB928"/>
              </a:buClr>
              <a:buSzPct val="55000"/>
              <a:buFont typeface="Lucida Grande"/>
              <a:buNone/>
              <a:tabLst/>
              <a:defRPr/>
            </a:pPr>
            <a:r>
              <a:rPr kumimoji="0" lang="fr-BE" sz="2000" b="0" i="0" u="none" strike="noStrike" kern="1200" cap="none" spc="0" normalizeH="0" baseline="0" noProof="0">
                <a:ln>
                  <a:noFill/>
                </a:ln>
                <a:solidFill>
                  <a:srgbClr val="595959"/>
                </a:solidFill>
                <a:effectLst/>
                <a:uLnTx/>
                <a:uFillTx/>
                <a:latin typeface="+mn-lt"/>
                <a:ea typeface="+mn-ea"/>
                <a:cs typeface="+mn-cs"/>
              </a:rPr>
              <a:t>- Viabilité</a:t>
            </a:r>
            <a:endParaRPr kumimoji="0" lang="fr-BE" sz="1600" b="1" i="0" u="none" strike="noStrike" kern="1200" cap="none" spc="0" normalizeH="0" baseline="0" noProof="0" dirty="0">
              <a:ln>
                <a:noFill/>
              </a:ln>
              <a:solidFill>
                <a:srgbClr val="595959"/>
              </a:solidFill>
              <a:effectLst/>
              <a:uLnTx/>
              <a:uFillTx/>
              <a:latin typeface="+mn-lt"/>
              <a:ea typeface="+mn-ea"/>
              <a:cs typeface="+mn-cs"/>
            </a:endParaRPr>
          </a:p>
        </p:txBody>
      </p:sp>
      <p:sp>
        <p:nvSpPr>
          <p:cNvPr id="6" name="Titre 1"/>
          <p:cNvSpPr>
            <a:spLocks noGrp="1"/>
          </p:cNvSpPr>
          <p:nvPr>
            <p:ph type="title"/>
          </p:nvPr>
        </p:nvSpPr>
        <p:spPr>
          <a:xfrm>
            <a:off x="0" y="7745"/>
            <a:ext cx="9144000" cy="534288"/>
          </a:xfrm>
        </p:spPr>
        <p:txBody>
          <a:bodyPr>
            <a:noAutofit/>
          </a:bodyPr>
          <a:lstStyle/>
          <a:p>
            <a:r>
              <a:rPr lang="fr-FR" sz="3600" dirty="0" smtClean="0"/>
              <a:t>   Des </a:t>
            </a:r>
            <a:r>
              <a:rPr lang="fr-FR" sz="3600" dirty="0"/>
              <a:t>performances territoriales diversifiées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965232"/>
            <a:ext cx="8077945" cy="3511075"/>
          </a:xfrm>
        </p:spPr>
        <p:txBody>
          <a:bodyPr>
            <a:normAutofit lnSpcReduction="10000"/>
          </a:bodyPr>
          <a:lstStyle/>
          <a:p>
            <a:r>
              <a:rPr lang="fr-FR" sz="2000" dirty="0">
                <a:solidFill>
                  <a:srgbClr val="595959"/>
                </a:solidFill>
              </a:rPr>
              <a:t>Un questionnement principal</a:t>
            </a:r>
          </a:p>
          <a:p>
            <a:pPr marL="0" indent="0">
              <a:buNone/>
            </a:pPr>
            <a:endParaRPr lang="fr-FR" sz="1000" dirty="0">
              <a:solidFill>
                <a:srgbClr val="595959"/>
              </a:solidFill>
            </a:endParaRPr>
          </a:p>
          <a:p>
            <a:pPr marL="400050" lvl="1" indent="0">
              <a:buNone/>
            </a:pPr>
            <a:r>
              <a:rPr lang="fr-FR" sz="1800" dirty="0">
                <a:solidFill>
                  <a:srgbClr val="7DB928"/>
                </a:solidFill>
              </a:rPr>
              <a:t>« </a:t>
            </a:r>
            <a:r>
              <a:rPr lang="fr-FR" sz="1800" i="1" dirty="0">
                <a:solidFill>
                  <a:srgbClr val="7DB928"/>
                </a:solidFill>
              </a:rPr>
              <a:t>Comprendre le rôle de structures collectives en circuits alimentaires de proximité en termes de viabilité et de performances territoriales ? »  `</a:t>
            </a:r>
          </a:p>
          <a:p>
            <a:pPr marL="400050" lvl="1" indent="0">
              <a:buNone/>
            </a:pPr>
            <a:r>
              <a:rPr lang="fr-FR" sz="1800" i="1" dirty="0">
                <a:solidFill>
                  <a:srgbClr val="7DB928"/>
                </a:solidFill>
              </a:rPr>
              <a:t>« Rôle des proximités territoriales, et leurs impacts sur les filières agricoles (paysannes) et alimentaires ? »</a:t>
            </a:r>
            <a:endParaRPr lang="fr-FR" sz="1800" i="1" dirty="0" smtClean="0">
              <a:solidFill>
                <a:srgbClr val="7DB928"/>
              </a:solidFill>
            </a:endParaRPr>
          </a:p>
          <a:p>
            <a:pPr marL="0" indent="0">
              <a:buNone/>
            </a:pPr>
            <a:r>
              <a:rPr lang="fr-FR" sz="2700" dirty="0" smtClean="0">
                <a:solidFill>
                  <a:srgbClr val="595959"/>
                </a:solidFill>
              </a:rPr>
              <a:t> </a:t>
            </a:r>
            <a:r>
              <a:rPr lang="fr-FR" sz="1600" dirty="0" smtClean="0">
                <a:solidFill>
                  <a:srgbClr val="595959"/>
                </a:solidFill>
              </a:rPr>
              <a:t>	</a:t>
            </a:r>
            <a:r>
              <a:rPr lang="fr-FR" sz="1600" dirty="0" smtClean="0">
                <a:solidFill>
                  <a:srgbClr val="7DB928"/>
                </a:solidFill>
                <a:latin typeface="Wingdings 3" charset="2"/>
                <a:cs typeface="Wingdings 3" charset="2"/>
              </a:rPr>
              <a:t>A</a:t>
            </a:r>
            <a:r>
              <a:rPr lang="fr-FR" sz="1600" dirty="0" smtClean="0">
                <a:solidFill>
                  <a:srgbClr val="7DB928"/>
                </a:solidFill>
              </a:rPr>
              <a:t> Différences géographiques et organisationnelles significatives ?</a:t>
            </a:r>
          </a:p>
          <a:p>
            <a:pPr marL="0" indent="0">
              <a:buNone/>
            </a:pPr>
            <a:endParaRPr lang="fr-FR" sz="2700" dirty="0" smtClean="0">
              <a:solidFill>
                <a:srgbClr val="595959"/>
              </a:solidFill>
            </a:endParaRPr>
          </a:p>
          <a:p>
            <a:r>
              <a:rPr lang="fr-FR" sz="2000" dirty="0">
                <a:solidFill>
                  <a:srgbClr val="595959"/>
                </a:solidFill>
              </a:rPr>
              <a:t>2 études de cas francophones en interaction</a:t>
            </a:r>
          </a:p>
          <a:p>
            <a:pPr marL="685800" lvl="1">
              <a:buFontTx/>
              <a:buChar char="-"/>
            </a:pPr>
            <a:r>
              <a:rPr lang="fr-FR" sz="1800" dirty="0">
                <a:solidFill>
                  <a:srgbClr val="7DB928"/>
                </a:solidFill>
              </a:rPr>
              <a:t>Association</a:t>
            </a:r>
            <a:r>
              <a:rPr lang="fr-FR" sz="1800" i="1" dirty="0">
                <a:solidFill>
                  <a:srgbClr val="7DB928"/>
                </a:solidFill>
              </a:rPr>
              <a:t> Terroirs 44 </a:t>
            </a:r>
            <a:r>
              <a:rPr lang="fr-FR" sz="1600" dirty="0">
                <a:solidFill>
                  <a:srgbClr val="7DB928"/>
                </a:solidFill>
              </a:rPr>
              <a:t>(Dép. 44, Région </a:t>
            </a:r>
            <a:r>
              <a:rPr lang="fr-FR" sz="1600" dirty="0" err="1">
                <a:solidFill>
                  <a:srgbClr val="7DB928"/>
                </a:solidFill>
              </a:rPr>
              <a:t>PdL</a:t>
            </a:r>
            <a:r>
              <a:rPr lang="fr-FR" sz="1600" dirty="0">
                <a:solidFill>
                  <a:srgbClr val="7DB928"/>
                </a:solidFill>
              </a:rPr>
              <a:t>, Ouest France) </a:t>
            </a:r>
          </a:p>
          <a:p>
            <a:pPr marL="685800" lvl="1">
              <a:buFontTx/>
              <a:buChar char="-"/>
            </a:pPr>
            <a:r>
              <a:rPr lang="fr-FR" sz="1800" dirty="0">
                <a:solidFill>
                  <a:srgbClr val="7DB928"/>
                </a:solidFill>
              </a:rPr>
              <a:t>Coopérative</a:t>
            </a:r>
            <a:r>
              <a:rPr lang="fr-FR" sz="1800" i="1" dirty="0">
                <a:solidFill>
                  <a:srgbClr val="7DB928"/>
                </a:solidFill>
              </a:rPr>
              <a:t> Paysans Artisans </a:t>
            </a:r>
            <a:r>
              <a:rPr lang="fr-FR" sz="1600" dirty="0">
                <a:solidFill>
                  <a:srgbClr val="7DB928"/>
                </a:solidFill>
              </a:rPr>
              <a:t>(</a:t>
            </a:r>
            <a:r>
              <a:rPr lang="fr-FR" sz="1600" dirty="0" err="1">
                <a:solidFill>
                  <a:srgbClr val="7DB928"/>
                </a:solidFill>
              </a:rPr>
              <a:t>Prov</a:t>
            </a:r>
            <a:r>
              <a:rPr lang="fr-FR" sz="1600" dirty="0">
                <a:solidFill>
                  <a:srgbClr val="7DB928"/>
                </a:solidFill>
              </a:rPr>
              <a:t>. de Namur, </a:t>
            </a:r>
            <a:r>
              <a:rPr lang="fr-FR" sz="1600" dirty="0" err="1">
                <a:solidFill>
                  <a:srgbClr val="7DB928"/>
                </a:solidFill>
              </a:rPr>
              <a:t>Rég</a:t>
            </a:r>
            <a:r>
              <a:rPr lang="fr-FR" sz="1600" dirty="0">
                <a:solidFill>
                  <a:srgbClr val="7DB928"/>
                </a:solidFill>
              </a:rPr>
              <a:t>. Wallonie, SW Belgique)</a:t>
            </a: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a:ln>
                  <a:noFill/>
                </a:ln>
                <a:solidFill>
                  <a:srgbClr val="7DB928"/>
                </a:solidFill>
                <a:effectLst/>
                <a:uLnTx/>
                <a:uFillTx/>
                <a:latin typeface="+mj-lt"/>
                <a:ea typeface="+mj-ea"/>
                <a:cs typeface="+mj-cs"/>
              </a:rPr>
              <a:t>I. Un cadre conceptuel d’analyse</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3002978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re 1"/>
          <p:cNvSpPr>
            <a:spLocks noGrp="1"/>
          </p:cNvSpPr>
          <p:nvPr>
            <p:ph type="title"/>
          </p:nvPr>
        </p:nvSpPr>
        <p:spPr>
          <a:xfrm>
            <a:off x="0" y="7745"/>
            <a:ext cx="9144000" cy="534288"/>
          </a:xfrm>
        </p:spPr>
        <p:txBody>
          <a:bodyPr>
            <a:noAutofit/>
          </a:bodyPr>
          <a:lstStyle/>
          <a:p>
            <a:r>
              <a:rPr lang="fr-FR" sz="3600" dirty="0" smtClean="0"/>
              <a:t>   Des </a:t>
            </a:r>
            <a:r>
              <a:rPr lang="fr-FR" sz="3600" dirty="0"/>
              <a:t>performances territoriales </a:t>
            </a:r>
            <a:r>
              <a:rPr lang="fr-FR" sz="3600" dirty="0" smtClean="0"/>
              <a:t>diversifiées©</a:t>
            </a:r>
            <a:endParaRPr lang="fr-FR" sz="3600" dirty="0"/>
          </a:p>
        </p:txBody>
      </p:sp>
      <p:sp>
        <p:nvSpPr>
          <p:cNvPr id="6" name="Espace réservé du contenu 1"/>
          <p:cNvSpPr>
            <a:spLocks noGrp="1"/>
          </p:cNvSpPr>
          <p:nvPr>
            <p:ph idx="1"/>
          </p:nvPr>
        </p:nvSpPr>
        <p:spPr>
          <a:xfrm>
            <a:off x="410736" y="1000906"/>
            <a:ext cx="8420358" cy="3517931"/>
          </a:xfrm>
        </p:spPr>
        <p:txBody>
          <a:bodyPr>
            <a:normAutofit fontScale="47500" lnSpcReduction="20000"/>
          </a:bodyPr>
          <a:lstStyle/>
          <a:p>
            <a:r>
              <a:rPr lang="fr-BE" sz="4200" dirty="0">
                <a:solidFill>
                  <a:srgbClr val="595959"/>
                </a:solidFill>
              </a:rPr>
              <a:t>Activation de proximités différenciées</a:t>
            </a:r>
            <a:endParaRPr lang="fr-FR" sz="4200" dirty="0">
              <a:solidFill>
                <a:srgbClr val="595959"/>
              </a:solidFill>
            </a:endParaRPr>
          </a:p>
          <a:p>
            <a:pPr marL="0" lvl="1" indent="0">
              <a:spcBef>
                <a:spcPts val="600"/>
              </a:spcBef>
              <a:buSzPct val="70000"/>
              <a:buNone/>
            </a:pPr>
            <a:endParaRPr lang="fr-FR" sz="3368" dirty="0" smtClean="0">
              <a:solidFill>
                <a:srgbClr val="7DB928"/>
              </a:solidFill>
            </a:endParaRPr>
          </a:p>
          <a:p>
            <a:pPr marL="274320" lvl="1">
              <a:spcBef>
                <a:spcPts val="600"/>
              </a:spcBef>
              <a:buSzPct val="70000"/>
              <a:buFont typeface="Wingdings"/>
              <a:buChar char=""/>
            </a:pPr>
            <a:r>
              <a:rPr lang="fr-BE" sz="3789" dirty="0" smtClean="0">
                <a:solidFill>
                  <a:srgbClr val="595959"/>
                </a:solidFill>
              </a:rPr>
              <a:t>Similitudes : </a:t>
            </a:r>
            <a:endParaRPr lang="fr-BE" sz="3789" dirty="0">
              <a:solidFill>
                <a:srgbClr val="595959"/>
              </a:solidFill>
            </a:endParaRPr>
          </a:p>
          <a:p>
            <a:pPr marL="400050" lvl="2" indent="0">
              <a:spcBef>
                <a:spcPts val="600"/>
              </a:spcBef>
              <a:buSzPct val="70000"/>
              <a:buNone/>
            </a:pPr>
            <a:r>
              <a:rPr lang="fr-BE" sz="3368" dirty="0">
                <a:solidFill>
                  <a:srgbClr val="7DB928"/>
                </a:solidFill>
              </a:rPr>
              <a:t>- </a:t>
            </a:r>
            <a:r>
              <a:rPr lang="fr-BE" sz="3368" i="1" dirty="0">
                <a:solidFill>
                  <a:srgbClr val="7DB928"/>
                </a:solidFill>
              </a:rPr>
              <a:t>Relationnel </a:t>
            </a:r>
            <a:r>
              <a:rPr lang="fr-BE" sz="3368" dirty="0">
                <a:solidFill>
                  <a:srgbClr val="7DB928"/>
                </a:solidFill>
              </a:rPr>
              <a:t>: valeurs paysannes ; travail de sensibilisation / </a:t>
            </a:r>
            <a:r>
              <a:rPr lang="fr-BE" sz="3368" dirty="0" smtClean="0">
                <a:solidFill>
                  <a:srgbClr val="7DB928"/>
                </a:solidFill>
              </a:rPr>
              <a:t>formation ; charte engagement</a:t>
            </a:r>
          </a:p>
          <a:p>
            <a:pPr marL="400050" lvl="2" indent="0">
              <a:spcBef>
                <a:spcPts val="600"/>
              </a:spcBef>
              <a:buSzPct val="70000"/>
              <a:buNone/>
            </a:pPr>
            <a:r>
              <a:rPr lang="fr-BE" sz="3400" dirty="0">
                <a:solidFill>
                  <a:srgbClr val="7DB928"/>
                </a:solidFill>
              </a:rPr>
              <a:t>- </a:t>
            </a:r>
            <a:r>
              <a:rPr lang="fr-BE" sz="3400" i="1" dirty="0">
                <a:solidFill>
                  <a:srgbClr val="7DB928"/>
                </a:solidFill>
              </a:rPr>
              <a:t>Fonctionnel </a:t>
            </a:r>
            <a:r>
              <a:rPr lang="fr-BE" sz="3400" dirty="0">
                <a:solidFill>
                  <a:srgbClr val="7DB928"/>
                </a:solidFill>
              </a:rPr>
              <a:t>: diversification débouchés en CCPA </a:t>
            </a:r>
            <a:r>
              <a:rPr lang="fr-BE" sz="3400" dirty="0">
                <a:solidFill>
                  <a:srgbClr val="7DB928"/>
                </a:solidFill>
                <a:latin typeface="Wingdings 3" charset="2"/>
                <a:ea typeface="Wingdings 3" charset="2"/>
                <a:cs typeface="Wingdings 3" charset="2"/>
              </a:rPr>
              <a:t>n</a:t>
            </a:r>
            <a:r>
              <a:rPr lang="fr-BE" sz="3400" dirty="0" smtClean="0">
                <a:solidFill>
                  <a:srgbClr val="7DB928"/>
                </a:solidFill>
              </a:rPr>
              <a:t> dispositifs mutualisés </a:t>
            </a:r>
            <a:r>
              <a:rPr lang="fr-BE" sz="3400" dirty="0">
                <a:solidFill>
                  <a:srgbClr val="7DB928"/>
                </a:solidFill>
              </a:rPr>
              <a:t>coopératifs</a:t>
            </a:r>
          </a:p>
          <a:p>
            <a:pPr marL="400050" lvl="2" indent="0">
              <a:spcBef>
                <a:spcPts val="600"/>
              </a:spcBef>
              <a:buSzPct val="70000"/>
              <a:buNone/>
            </a:pPr>
            <a:r>
              <a:rPr lang="fr-BE" sz="3400" dirty="0">
                <a:solidFill>
                  <a:srgbClr val="7DB928"/>
                </a:solidFill>
              </a:rPr>
              <a:t>- </a:t>
            </a:r>
            <a:r>
              <a:rPr lang="fr-BE" sz="3400" i="1" dirty="0">
                <a:solidFill>
                  <a:srgbClr val="7DB928"/>
                </a:solidFill>
              </a:rPr>
              <a:t>Politique </a:t>
            </a:r>
            <a:r>
              <a:rPr lang="fr-BE" sz="3400" dirty="0">
                <a:solidFill>
                  <a:srgbClr val="7DB928"/>
                </a:solidFill>
              </a:rPr>
              <a:t>: </a:t>
            </a:r>
            <a:r>
              <a:rPr lang="fr-BE" sz="3400" dirty="0" smtClean="0">
                <a:solidFill>
                  <a:srgbClr val="7DB928"/>
                </a:solidFill>
              </a:rPr>
              <a:t>collaborations </a:t>
            </a:r>
            <a:r>
              <a:rPr lang="fr-BE" sz="3400" dirty="0">
                <a:solidFill>
                  <a:srgbClr val="7DB928"/>
                </a:solidFill>
              </a:rPr>
              <a:t>multi-</a:t>
            </a:r>
            <a:r>
              <a:rPr lang="fr-BE" sz="3400" dirty="0" smtClean="0">
                <a:solidFill>
                  <a:srgbClr val="7DB928"/>
                </a:solidFill>
              </a:rPr>
              <a:t>partenariales (agricoles, collectivités, associatives...)</a:t>
            </a:r>
          </a:p>
          <a:p>
            <a:pPr marL="400050" lvl="2" indent="0">
              <a:spcBef>
                <a:spcPts val="600"/>
              </a:spcBef>
              <a:buSzPct val="70000"/>
              <a:buNone/>
            </a:pPr>
            <a:endParaRPr lang="fr-BE" sz="3368" dirty="0" smtClean="0">
              <a:solidFill>
                <a:srgbClr val="7DB928"/>
              </a:solidFill>
            </a:endParaRPr>
          </a:p>
          <a:p>
            <a:pPr marL="274320" lvl="1">
              <a:spcBef>
                <a:spcPts val="600"/>
              </a:spcBef>
              <a:buSzPct val="70000"/>
              <a:buFont typeface="Wingdings"/>
              <a:buChar char=""/>
            </a:pPr>
            <a:r>
              <a:rPr lang="fr-BE" sz="3789" dirty="0" smtClean="0">
                <a:solidFill>
                  <a:srgbClr val="595959"/>
                </a:solidFill>
              </a:rPr>
              <a:t>Divergences </a:t>
            </a:r>
            <a:r>
              <a:rPr lang="fr-BE" sz="3789" dirty="0">
                <a:solidFill>
                  <a:srgbClr val="595959"/>
                </a:solidFill>
              </a:rPr>
              <a:t>: </a:t>
            </a:r>
          </a:p>
          <a:p>
            <a:pPr marL="400050" lvl="2" indent="0">
              <a:spcBef>
                <a:spcPts val="600"/>
              </a:spcBef>
              <a:buSzPct val="70000"/>
              <a:buNone/>
            </a:pPr>
            <a:r>
              <a:rPr lang="fr-BE" sz="3400" dirty="0">
                <a:solidFill>
                  <a:srgbClr val="7DB928"/>
                </a:solidFill>
              </a:rPr>
              <a:t>- </a:t>
            </a:r>
            <a:r>
              <a:rPr lang="fr-BE" sz="3400" i="1" dirty="0">
                <a:solidFill>
                  <a:srgbClr val="7DB928"/>
                </a:solidFill>
              </a:rPr>
              <a:t>Spatial </a:t>
            </a:r>
            <a:r>
              <a:rPr lang="fr-BE" sz="3400" dirty="0">
                <a:solidFill>
                  <a:srgbClr val="7DB928"/>
                </a:solidFill>
              </a:rPr>
              <a:t>: ancrage</a:t>
            </a:r>
            <a:r>
              <a:rPr lang="fr-BE" sz="3400" dirty="0" smtClean="0">
                <a:solidFill>
                  <a:srgbClr val="7DB928"/>
                </a:solidFill>
              </a:rPr>
              <a:t> localisé réticulaire </a:t>
            </a:r>
            <a:r>
              <a:rPr lang="fr-BE" sz="3400" dirty="0">
                <a:solidFill>
                  <a:srgbClr val="7DB928"/>
                </a:solidFill>
              </a:rPr>
              <a:t>(T44</a:t>
            </a:r>
            <a:r>
              <a:rPr lang="fr-BE" sz="3400" dirty="0" smtClean="0">
                <a:solidFill>
                  <a:srgbClr val="7DB928"/>
                </a:solidFill>
              </a:rPr>
              <a:t>)  //  </a:t>
            </a:r>
            <a:r>
              <a:rPr lang="fr-BE" sz="3400" dirty="0">
                <a:solidFill>
                  <a:srgbClr val="7DB928"/>
                </a:solidFill>
              </a:rPr>
              <a:t>ancrage territorial</a:t>
            </a:r>
            <a:r>
              <a:rPr lang="fr-BE" sz="3400" dirty="0" smtClean="0">
                <a:solidFill>
                  <a:srgbClr val="7DB928"/>
                </a:solidFill>
              </a:rPr>
              <a:t> namurois approfondi (</a:t>
            </a:r>
            <a:r>
              <a:rPr lang="fr-BE" sz="3400" dirty="0">
                <a:solidFill>
                  <a:srgbClr val="7DB928"/>
                </a:solidFill>
              </a:rPr>
              <a:t>PA)</a:t>
            </a:r>
            <a:endParaRPr lang="fr-BE" sz="3400" dirty="0" smtClean="0">
              <a:solidFill>
                <a:srgbClr val="7DB928"/>
              </a:solidFill>
            </a:endParaRPr>
          </a:p>
          <a:p>
            <a:pPr marL="400050" lvl="2" indent="0">
              <a:spcBef>
                <a:spcPts val="600"/>
              </a:spcBef>
              <a:buSzPct val="70000"/>
              <a:buNone/>
            </a:pPr>
            <a:r>
              <a:rPr lang="fr-BE" sz="3400" dirty="0" smtClean="0">
                <a:solidFill>
                  <a:srgbClr val="7DB928"/>
                </a:solidFill>
              </a:rPr>
              <a:t>- </a:t>
            </a:r>
            <a:r>
              <a:rPr lang="fr-BE" sz="3400" i="1" dirty="0" smtClean="0">
                <a:solidFill>
                  <a:srgbClr val="7DB928"/>
                </a:solidFill>
              </a:rPr>
              <a:t>Économique </a:t>
            </a:r>
            <a:r>
              <a:rPr lang="fr-BE" sz="3400" dirty="0">
                <a:solidFill>
                  <a:srgbClr val="7DB928"/>
                </a:solidFill>
              </a:rPr>
              <a:t>: fragilité</a:t>
            </a:r>
            <a:r>
              <a:rPr lang="fr-BE" sz="3400" dirty="0" smtClean="0">
                <a:solidFill>
                  <a:srgbClr val="7DB928"/>
                </a:solidFill>
              </a:rPr>
              <a:t> - précarité </a:t>
            </a:r>
            <a:r>
              <a:rPr lang="fr-BE" sz="3400" dirty="0" smtClean="0">
                <a:solidFill>
                  <a:srgbClr val="7DB928"/>
                </a:solidFill>
                <a:latin typeface="Wingdings 3" charset="2"/>
                <a:cs typeface="Wingdings 3" charset="2"/>
              </a:rPr>
              <a:t>n</a:t>
            </a:r>
            <a:r>
              <a:rPr lang="fr-BE" sz="3400" dirty="0" smtClean="0">
                <a:solidFill>
                  <a:srgbClr val="7DB928"/>
                </a:solidFill>
              </a:rPr>
              <a:t> subsides (</a:t>
            </a:r>
            <a:r>
              <a:rPr lang="fr-BE" sz="3400" dirty="0">
                <a:solidFill>
                  <a:srgbClr val="7DB928"/>
                </a:solidFill>
              </a:rPr>
              <a:t>T44)</a:t>
            </a:r>
            <a:r>
              <a:rPr lang="fr-BE" sz="3400" dirty="0" smtClean="0">
                <a:solidFill>
                  <a:srgbClr val="7DB928"/>
                </a:solidFill>
              </a:rPr>
              <a:t>  //  efficacité - efficience </a:t>
            </a:r>
            <a:r>
              <a:rPr lang="fr-BE" sz="3400" dirty="0" smtClean="0">
                <a:solidFill>
                  <a:srgbClr val="7DB928"/>
                </a:solidFill>
                <a:latin typeface="Wingdings 3" charset="2"/>
                <a:cs typeface="Wingdings 3" charset="2"/>
              </a:rPr>
              <a:t>n</a:t>
            </a:r>
            <a:r>
              <a:rPr lang="fr-BE" sz="3400" dirty="0" smtClean="0">
                <a:solidFill>
                  <a:srgbClr val="7DB928"/>
                </a:solidFill>
              </a:rPr>
              <a:t> bénévolat (</a:t>
            </a:r>
            <a:r>
              <a:rPr lang="fr-BE" sz="3400" dirty="0">
                <a:solidFill>
                  <a:srgbClr val="7DB928"/>
                </a:solidFill>
              </a:rPr>
              <a:t>PA)</a:t>
            </a:r>
            <a:endParaRPr lang="fr-BE" sz="3400" dirty="0" smtClean="0">
              <a:solidFill>
                <a:srgbClr val="7DB928"/>
              </a:solidFill>
            </a:endParaRPr>
          </a:p>
          <a:p>
            <a:pPr marL="400050" lvl="2" indent="0">
              <a:spcBef>
                <a:spcPts val="600"/>
              </a:spcBef>
              <a:buSzPct val="70000"/>
              <a:buFontTx/>
              <a:buChar char="-"/>
            </a:pPr>
            <a:r>
              <a:rPr lang="fr-BE" sz="3400" i="1" dirty="0" smtClean="0">
                <a:solidFill>
                  <a:srgbClr val="7DB928"/>
                </a:solidFill>
              </a:rPr>
              <a:t> Environnemental </a:t>
            </a:r>
            <a:r>
              <a:rPr lang="fr-BE" sz="3400" dirty="0">
                <a:solidFill>
                  <a:srgbClr val="7DB928"/>
                </a:solidFill>
              </a:rPr>
              <a:t>: efficience </a:t>
            </a:r>
            <a:r>
              <a:rPr lang="fr-BE" sz="3400" dirty="0" smtClean="0">
                <a:solidFill>
                  <a:srgbClr val="7DB928"/>
                </a:solidFill>
              </a:rPr>
              <a:t>énergétique (foodmiles) : T44 &gt; PA</a:t>
            </a:r>
          </a:p>
          <a:p>
            <a:pPr marL="400050" lvl="2" indent="0">
              <a:spcBef>
                <a:spcPts val="600"/>
              </a:spcBef>
              <a:buSzPct val="70000"/>
              <a:buNone/>
            </a:pPr>
            <a:r>
              <a:rPr lang="fr-BE" sz="3400" dirty="0" smtClean="0">
                <a:solidFill>
                  <a:srgbClr val="7DB928"/>
                </a:solidFill>
              </a:rPr>
              <a:t>				  : évolution vers pratiques de qualité (bio) : T44 &gt; PA</a:t>
            </a:r>
            <a:endParaRPr lang="fr-BE" sz="3400" dirty="0">
              <a:solidFill>
                <a:srgbClr val="7DB928"/>
              </a:solidFill>
            </a:endParaRPr>
          </a:p>
        </p:txBody>
      </p:sp>
      <p:pic>
        <p:nvPicPr>
          <p:cNvPr id="4" name="Image 3"/>
          <p:cNvPicPr>
            <a:picLocks noChangeAspect="1"/>
          </p:cNvPicPr>
          <p:nvPr/>
        </p:nvPicPr>
        <p:blipFill>
          <a:blip r:embed="rId3"/>
          <a:srcRect l="5669" t="8504" r="5669" b="8504"/>
          <a:stretch>
            <a:fillRect/>
          </a:stretch>
        </p:blipFill>
        <p:spPr>
          <a:xfrm>
            <a:off x="6862089" y="795454"/>
            <a:ext cx="851369" cy="796925"/>
          </a:xfrm>
          <a:prstGeom prst="rect">
            <a:avLst/>
          </a:prstGeom>
        </p:spPr>
      </p:pic>
      <p:pic>
        <p:nvPicPr>
          <p:cNvPr id="8" name="Image 7"/>
          <p:cNvPicPr>
            <a:picLocks noChangeAspect="1"/>
          </p:cNvPicPr>
          <p:nvPr/>
        </p:nvPicPr>
        <p:blipFill>
          <a:blip r:embed="rId4"/>
          <a:srcRect t="18649" b="14919"/>
          <a:stretch>
            <a:fillRect/>
          </a:stretch>
        </p:blipFill>
        <p:spPr>
          <a:xfrm>
            <a:off x="7857054" y="991499"/>
            <a:ext cx="1149386" cy="76356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640788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Espace réservé du contenu 1"/>
          <p:cNvSpPr>
            <a:spLocks noGrp="1"/>
          </p:cNvSpPr>
          <p:nvPr>
            <p:ph idx="1"/>
          </p:nvPr>
        </p:nvSpPr>
        <p:spPr>
          <a:xfrm>
            <a:off x="410736" y="1000906"/>
            <a:ext cx="8383654" cy="4142593"/>
          </a:xfrm>
        </p:spPr>
        <p:txBody>
          <a:bodyPr>
            <a:normAutofit fontScale="40000" lnSpcReduction="20000"/>
          </a:bodyPr>
          <a:lstStyle/>
          <a:p>
            <a:r>
              <a:rPr lang="fr-BE" sz="5000" dirty="0">
                <a:solidFill>
                  <a:srgbClr val="595959"/>
                </a:solidFill>
              </a:rPr>
              <a:t>Indicateurs de viabilité </a:t>
            </a:r>
            <a:r>
              <a:rPr lang="fr-FR" sz="5000" dirty="0">
                <a:solidFill>
                  <a:srgbClr val="595959"/>
                </a:solidFill>
              </a:rPr>
              <a:t>différenciés </a:t>
            </a:r>
          </a:p>
          <a:p>
            <a:pPr lvl="1"/>
            <a:endParaRPr lang="fr-FR" sz="4100" dirty="0">
              <a:solidFill>
                <a:srgbClr val="7DB928"/>
              </a:solidFill>
            </a:endParaRPr>
          </a:p>
          <a:p>
            <a:pPr marL="274320" lvl="1">
              <a:spcBef>
                <a:spcPts val="600"/>
              </a:spcBef>
              <a:buSzPct val="70000"/>
              <a:buFont typeface="Wingdings"/>
              <a:buChar char=""/>
            </a:pPr>
            <a:r>
              <a:rPr lang="fr-FR" sz="4500" dirty="0">
                <a:solidFill>
                  <a:srgbClr val="595959"/>
                </a:solidFill>
              </a:rPr>
              <a:t>Bien-être / Qualité de vie </a:t>
            </a:r>
            <a:r>
              <a:rPr lang="fr-FR" sz="4500" dirty="0" smtClean="0">
                <a:solidFill>
                  <a:srgbClr val="595959"/>
                </a:solidFill>
              </a:rPr>
              <a:t>sociale &amp; économique (T44 &lt; PA)</a:t>
            </a:r>
          </a:p>
          <a:p>
            <a:pPr marL="457200" lvl="1" indent="0">
              <a:buFontTx/>
              <a:buChar char="-"/>
            </a:pPr>
            <a:r>
              <a:rPr lang="fr-FR" sz="4100" dirty="0" smtClean="0">
                <a:solidFill>
                  <a:srgbClr val="7DB928"/>
                </a:solidFill>
              </a:rPr>
              <a:t> </a:t>
            </a:r>
            <a:r>
              <a:rPr lang="fr-FR" sz="4100" i="1" dirty="0" smtClean="0">
                <a:solidFill>
                  <a:srgbClr val="7DB928"/>
                </a:solidFill>
              </a:rPr>
              <a:t>Reconnaissance sociale &amp; professionnelle </a:t>
            </a:r>
            <a:r>
              <a:rPr lang="fr-FR" sz="4100" dirty="0" smtClean="0">
                <a:solidFill>
                  <a:srgbClr val="7DB928"/>
                </a:solidFill>
              </a:rPr>
              <a:t>: lien social ; sensibilisation – éducation (réflexion collective) ; compétences commerciales ; autonomie plus relative</a:t>
            </a:r>
          </a:p>
          <a:p>
            <a:pPr marL="457200" lvl="1" indent="0">
              <a:buNone/>
            </a:pPr>
            <a:r>
              <a:rPr lang="fr-FR" sz="4100" dirty="0" smtClean="0">
                <a:solidFill>
                  <a:srgbClr val="7DB928"/>
                </a:solidFill>
              </a:rPr>
              <a:t>- </a:t>
            </a:r>
            <a:r>
              <a:rPr lang="fr-FR" sz="4100" i="1" dirty="0" smtClean="0">
                <a:solidFill>
                  <a:srgbClr val="7DB928"/>
                </a:solidFill>
              </a:rPr>
              <a:t>Amélioration économique</a:t>
            </a:r>
            <a:r>
              <a:rPr lang="fr-FR" sz="4100" dirty="0" smtClean="0">
                <a:solidFill>
                  <a:srgbClr val="7DB928"/>
                </a:solidFill>
              </a:rPr>
              <a:t> : équilibre </a:t>
            </a:r>
            <a:r>
              <a:rPr lang="fr-FR" sz="4100" dirty="0">
                <a:solidFill>
                  <a:srgbClr val="7DB928"/>
                </a:solidFill>
              </a:rPr>
              <a:t>précaire</a:t>
            </a:r>
            <a:r>
              <a:rPr lang="fr-FR" sz="4100" dirty="0" smtClean="0">
                <a:solidFill>
                  <a:srgbClr val="7DB928"/>
                </a:solidFill>
              </a:rPr>
              <a:t> (outils, producteurs) chez T44 ; sécurisation (prix &amp; revenus) chez PA</a:t>
            </a:r>
          </a:p>
          <a:p>
            <a:pPr lvl="1">
              <a:buFontTx/>
              <a:buChar char="-"/>
            </a:pPr>
            <a:endParaRPr lang="fr-FR" sz="4100" dirty="0">
              <a:solidFill>
                <a:srgbClr val="7DB928"/>
              </a:solidFill>
            </a:endParaRPr>
          </a:p>
          <a:p>
            <a:pPr marL="274320" lvl="1">
              <a:spcBef>
                <a:spcPts val="600"/>
              </a:spcBef>
              <a:buSzPct val="70000"/>
              <a:buFont typeface="Wingdings"/>
              <a:buChar char=""/>
            </a:pPr>
            <a:r>
              <a:rPr lang="fr-FR" sz="4500" dirty="0">
                <a:solidFill>
                  <a:srgbClr val="595959"/>
                </a:solidFill>
              </a:rPr>
              <a:t>Développement local</a:t>
            </a:r>
            <a:r>
              <a:rPr lang="fr-FR" sz="4500" dirty="0" smtClean="0">
                <a:solidFill>
                  <a:srgbClr val="595959"/>
                </a:solidFill>
              </a:rPr>
              <a:t> (T44 = PA)</a:t>
            </a:r>
          </a:p>
          <a:p>
            <a:pPr marL="0" lvl="1" indent="0">
              <a:spcBef>
                <a:spcPts val="600"/>
              </a:spcBef>
              <a:buSzPct val="70000"/>
              <a:buNone/>
            </a:pPr>
            <a:r>
              <a:rPr lang="fr-FR" sz="4500" dirty="0">
                <a:solidFill>
                  <a:srgbClr val="7DB928"/>
                </a:solidFill>
              </a:rPr>
              <a:t>	</a:t>
            </a:r>
            <a:r>
              <a:rPr lang="fr-FR" sz="4000" dirty="0">
                <a:solidFill>
                  <a:srgbClr val="7DB928"/>
                </a:solidFill>
              </a:rPr>
              <a:t>-</a:t>
            </a:r>
            <a:r>
              <a:rPr lang="fr-FR" sz="4000" dirty="0" smtClean="0">
                <a:solidFill>
                  <a:srgbClr val="7DB928"/>
                </a:solidFill>
              </a:rPr>
              <a:t> </a:t>
            </a:r>
            <a:r>
              <a:rPr lang="fr-FR" sz="4000" i="1" dirty="0" smtClean="0">
                <a:solidFill>
                  <a:srgbClr val="7DB928"/>
                </a:solidFill>
              </a:rPr>
              <a:t>Tissu agricole </a:t>
            </a:r>
            <a:r>
              <a:rPr lang="fr-FR" sz="4000" dirty="0" smtClean="0">
                <a:solidFill>
                  <a:srgbClr val="7DB928"/>
                </a:solidFill>
              </a:rPr>
              <a:t>: création </a:t>
            </a:r>
            <a:r>
              <a:rPr lang="fr-FR" sz="4000" dirty="0">
                <a:solidFill>
                  <a:srgbClr val="7DB928"/>
                </a:solidFill>
              </a:rPr>
              <a:t>d’activités &amp; </a:t>
            </a:r>
            <a:r>
              <a:rPr lang="fr-FR" sz="4000" dirty="0" smtClean="0">
                <a:solidFill>
                  <a:srgbClr val="7DB928"/>
                </a:solidFill>
              </a:rPr>
              <a:t>d’emplois ; maintien d’exploitations</a:t>
            </a:r>
          </a:p>
          <a:p>
            <a:pPr marL="0" lvl="1" indent="0">
              <a:spcBef>
                <a:spcPts val="600"/>
              </a:spcBef>
              <a:buSzPct val="70000"/>
              <a:buNone/>
            </a:pPr>
            <a:r>
              <a:rPr lang="fr-FR" sz="4000" dirty="0">
                <a:solidFill>
                  <a:srgbClr val="7DB928"/>
                </a:solidFill>
              </a:rPr>
              <a:t>	-</a:t>
            </a:r>
            <a:r>
              <a:rPr lang="fr-FR" sz="4000" dirty="0" smtClean="0">
                <a:solidFill>
                  <a:srgbClr val="7DB928"/>
                </a:solidFill>
              </a:rPr>
              <a:t> </a:t>
            </a:r>
            <a:r>
              <a:rPr lang="fr-FR" sz="4000" i="1" dirty="0" smtClean="0">
                <a:solidFill>
                  <a:srgbClr val="7DB928"/>
                </a:solidFill>
              </a:rPr>
              <a:t>Animation territoriale </a:t>
            </a:r>
            <a:r>
              <a:rPr lang="fr-FR" sz="4000" dirty="0" smtClean="0">
                <a:solidFill>
                  <a:srgbClr val="7DB928"/>
                </a:solidFill>
              </a:rPr>
              <a:t>: commerces de proximité ; insertion dans projets locaux</a:t>
            </a:r>
            <a:endParaRPr lang="fr-BE" sz="4000" dirty="0" smtClean="0">
              <a:solidFill>
                <a:srgbClr val="7DB928"/>
              </a:solidFill>
            </a:endParaRPr>
          </a:p>
          <a:p>
            <a:pPr marL="0" lvl="1" indent="0">
              <a:spcBef>
                <a:spcPts val="600"/>
              </a:spcBef>
              <a:buSzPct val="70000"/>
              <a:buNone/>
            </a:pPr>
            <a:endParaRPr lang="fr-FR" sz="4000" dirty="0" smtClean="0">
              <a:solidFill>
                <a:srgbClr val="7DB928"/>
              </a:solidFill>
            </a:endParaRPr>
          </a:p>
          <a:p>
            <a:pPr marL="274320" lvl="1">
              <a:spcBef>
                <a:spcPts val="600"/>
              </a:spcBef>
              <a:buSzPct val="70000"/>
              <a:buFont typeface="Wingdings"/>
              <a:buChar char=""/>
            </a:pPr>
            <a:r>
              <a:rPr lang="fr-FR" sz="4400" dirty="0" smtClean="0">
                <a:solidFill>
                  <a:srgbClr val="595959"/>
                </a:solidFill>
              </a:rPr>
              <a:t>Respect </a:t>
            </a:r>
            <a:r>
              <a:rPr lang="fr-FR" sz="4400" dirty="0">
                <a:solidFill>
                  <a:srgbClr val="595959"/>
                </a:solidFill>
              </a:rPr>
              <a:t>de l’environnement</a:t>
            </a:r>
            <a:r>
              <a:rPr lang="fr-FR" sz="4400" dirty="0" smtClean="0">
                <a:solidFill>
                  <a:srgbClr val="595959"/>
                </a:solidFill>
              </a:rPr>
              <a:t> (T44 &gt; PA)</a:t>
            </a:r>
          </a:p>
          <a:p>
            <a:pPr marL="457200" lvl="1" indent="0">
              <a:buFontTx/>
              <a:buChar char="-"/>
            </a:pPr>
            <a:r>
              <a:rPr lang="fr-FR" sz="4000" dirty="0" smtClean="0">
                <a:solidFill>
                  <a:srgbClr val="7DB928"/>
                </a:solidFill>
              </a:rPr>
              <a:t> </a:t>
            </a:r>
            <a:r>
              <a:rPr lang="fr-FR" sz="4000" i="1" dirty="0" smtClean="0">
                <a:solidFill>
                  <a:srgbClr val="7DB928"/>
                </a:solidFill>
              </a:rPr>
              <a:t>E</a:t>
            </a:r>
            <a:r>
              <a:rPr lang="fr-BE" sz="4000" i="1" dirty="0" smtClean="0">
                <a:solidFill>
                  <a:srgbClr val="7DB928"/>
                </a:solidFill>
              </a:rPr>
              <a:t>fficience énergétique </a:t>
            </a:r>
            <a:r>
              <a:rPr lang="fr-BE" sz="4000" dirty="0" smtClean="0">
                <a:solidFill>
                  <a:srgbClr val="7DB928"/>
                </a:solidFill>
              </a:rPr>
              <a:t>(foodmiles) : projets logistiques ; </a:t>
            </a:r>
          </a:p>
          <a:p>
            <a:pPr marL="457200" lvl="1" indent="0">
              <a:buNone/>
            </a:pPr>
            <a:r>
              <a:rPr lang="fr-BE" sz="4000" dirty="0" smtClean="0">
                <a:solidFill>
                  <a:srgbClr val="7DB928"/>
                </a:solidFill>
              </a:rPr>
              <a:t>- </a:t>
            </a:r>
            <a:r>
              <a:rPr lang="fr-BE" sz="4000" i="1" dirty="0" smtClean="0">
                <a:solidFill>
                  <a:srgbClr val="7DB928"/>
                </a:solidFill>
              </a:rPr>
              <a:t>Pratiques </a:t>
            </a:r>
            <a:r>
              <a:rPr lang="fr-BE" sz="4000" dirty="0" smtClean="0">
                <a:solidFill>
                  <a:srgbClr val="7DB928"/>
                </a:solidFill>
              </a:rPr>
              <a:t>de qualité (bio) : développement du local paysan, &amp; de l’AB (T44)</a:t>
            </a:r>
          </a:p>
        </p:txBody>
      </p:sp>
      <p:pic>
        <p:nvPicPr>
          <p:cNvPr id="9" name="Image 8"/>
          <p:cNvPicPr>
            <a:picLocks noChangeAspect="1"/>
          </p:cNvPicPr>
          <p:nvPr/>
        </p:nvPicPr>
        <p:blipFill>
          <a:blip r:embed="rId3"/>
          <a:srcRect l="5669" t="8504" r="5669" b="8504"/>
          <a:stretch>
            <a:fillRect/>
          </a:stretch>
        </p:blipFill>
        <p:spPr>
          <a:xfrm>
            <a:off x="6583135" y="804861"/>
            <a:ext cx="851369" cy="796925"/>
          </a:xfrm>
          <a:prstGeom prst="rect">
            <a:avLst/>
          </a:prstGeom>
        </p:spPr>
      </p:pic>
      <p:pic>
        <p:nvPicPr>
          <p:cNvPr id="10" name="Image 9"/>
          <p:cNvPicPr>
            <a:picLocks noChangeAspect="1"/>
          </p:cNvPicPr>
          <p:nvPr/>
        </p:nvPicPr>
        <p:blipFill>
          <a:blip r:embed="rId4"/>
          <a:srcRect t="18649" b="14919"/>
          <a:stretch>
            <a:fillRect/>
          </a:stretch>
        </p:blipFill>
        <p:spPr>
          <a:xfrm>
            <a:off x="7857054" y="838222"/>
            <a:ext cx="1149386" cy="763564"/>
          </a:xfrm>
          <a:prstGeom prst="rect">
            <a:avLst/>
          </a:prstGeom>
        </p:spPr>
      </p:pic>
      <p:sp>
        <p:nvSpPr>
          <p:cNvPr id="12" name="Titre 1"/>
          <p:cNvSpPr>
            <a:spLocks noGrp="1"/>
          </p:cNvSpPr>
          <p:nvPr>
            <p:ph type="title"/>
          </p:nvPr>
        </p:nvSpPr>
        <p:spPr>
          <a:xfrm>
            <a:off x="0" y="7745"/>
            <a:ext cx="9144000" cy="534288"/>
          </a:xfrm>
        </p:spPr>
        <p:txBody>
          <a:bodyPr>
            <a:noAutofit/>
          </a:bodyPr>
          <a:lstStyle/>
          <a:p>
            <a:r>
              <a:rPr lang="fr-FR" sz="3600" dirty="0" smtClean="0"/>
              <a:t>   Des </a:t>
            </a:r>
            <a:r>
              <a:rPr lang="fr-FR" sz="3600" dirty="0"/>
              <a:t>performances territoriales diversifiées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7978586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6705" y="4832367"/>
            <a:ext cx="4382513" cy="391884"/>
          </a:xfrm>
        </p:spPr>
        <p:txBody>
          <a:bodyPr/>
          <a:lstStyle/>
          <a:p>
            <a:pPr algn="l"/>
            <a:r>
              <a:rPr lang="fr-FR" sz="1400" dirty="0">
                <a:solidFill>
                  <a:schemeClr val="tx1">
                    <a:lumMod val="65000"/>
                    <a:lumOff val="35000"/>
                  </a:schemeClr>
                </a:solidFill>
              </a:rPr>
              <a:t>J. </a:t>
            </a:r>
            <a:r>
              <a:rPr lang="fr-FR" sz="1400" dirty="0" smtClean="0">
                <a:solidFill>
                  <a:schemeClr val="tx1">
                    <a:lumMod val="65000"/>
                    <a:lumOff val="35000"/>
                  </a:schemeClr>
                </a:solidFill>
              </a:rPr>
              <a:t>Noel ; Ch</a:t>
            </a:r>
            <a:r>
              <a:rPr lang="fr-FR" sz="1400" dirty="0">
                <a:solidFill>
                  <a:schemeClr val="tx1">
                    <a:lumMod val="65000"/>
                    <a:lumOff val="35000"/>
                  </a:schemeClr>
                </a:solidFill>
              </a:rPr>
              <a:t>. </a:t>
            </a:r>
            <a:r>
              <a:rPr lang="fr-FR" sz="1400" dirty="0" err="1">
                <a:solidFill>
                  <a:schemeClr val="tx1">
                    <a:lumMod val="65000"/>
                    <a:lumOff val="35000"/>
                  </a:schemeClr>
                </a:solidFill>
              </a:rPr>
              <a:t>Margetic</a:t>
            </a:r>
            <a:r>
              <a:rPr lang="fr-FR" sz="1400" dirty="0">
                <a:solidFill>
                  <a:schemeClr val="tx1">
                    <a:lumMod val="65000"/>
                    <a:lumOff val="35000"/>
                  </a:schemeClr>
                </a:solidFill>
              </a:rPr>
              <a:t> ; F. </a:t>
            </a:r>
            <a:r>
              <a:rPr lang="fr-FR" sz="1400" dirty="0" err="1" smtClean="0">
                <a:solidFill>
                  <a:schemeClr val="tx1">
                    <a:lumMod val="65000"/>
                    <a:lumOff val="35000"/>
                  </a:schemeClr>
                </a:solidFill>
              </a:rPr>
              <a:t>Lanzi</a:t>
            </a:r>
            <a:r>
              <a:rPr lang="fr-FR" sz="1400" dirty="0" smtClean="0">
                <a:solidFill>
                  <a:schemeClr val="tx1">
                    <a:lumMod val="65000"/>
                    <a:lumOff val="35000"/>
                  </a:schemeClr>
                </a:solidFill>
              </a:rPr>
              <a:t> ; </a:t>
            </a:r>
            <a:r>
              <a:rPr lang="fr-FR" sz="1400" dirty="0">
                <a:solidFill>
                  <a:schemeClr val="tx1">
                    <a:lumMod val="65000"/>
                    <a:lumOff val="35000"/>
                  </a:schemeClr>
                </a:solidFill>
              </a:rPr>
              <a:t>Th. Dogot ; K. Maréchal</a:t>
            </a:r>
          </a:p>
        </p:txBody>
      </p:sp>
      <p:grpSp>
        <p:nvGrpSpPr>
          <p:cNvPr id="4" name="Grouper 13"/>
          <p:cNvGrpSpPr/>
          <p:nvPr/>
        </p:nvGrpSpPr>
        <p:grpSpPr>
          <a:xfrm>
            <a:off x="6574600" y="13256"/>
            <a:ext cx="2575607" cy="1975532"/>
            <a:chOff x="6620320" y="58976"/>
            <a:chExt cx="2575607" cy="1975532"/>
          </a:xfrm>
        </p:grpSpPr>
        <p:pic>
          <p:nvPicPr>
            <p:cNvPr id="15" name="Image 14"/>
            <p:cNvPicPr>
              <a:picLocks noChangeAspect="1"/>
            </p:cNvPicPr>
            <p:nvPr/>
          </p:nvPicPr>
          <p:blipFill>
            <a:blip r:embed="rId3"/>
            <a:stretch>
              <a:fillRect/>
            </a:stretch>
          </p:blipFill>
          <p:spPr>
            <a:xfrm>
              <a:off x="8288197" y="1260677"/>
              <a:ext cx="784288" cy="773831"/>
            </a:xfrm>
            <a:prstGeom prst="rect">
              <a:avLst/>
            </a:prstGeom>
          </p:spPr>
        </p:pic>
        <p:sp>
          <p:nvSpPr>
            <p:cNvPr id="16" name="Rectangle 15"/>
            <p:cNvSpPr/>
            <p:nvPr/>
          </p:nvSpPr>
          <p:spPr>
            <a:xfrm>
              <a:off x="6620320" y="239547"/>
              <a:ext cx="2270035" cy="9998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7" name="Image 16"/>
            <p:cNvPicPr preferRelativeResize="0">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090"/>
            <a:stretch>
              <a:fillRect/>
            </a:stretch>
          </p:blipFill>
          <p:spPr>
            <a:xfrm>
              <a:off x="8182455" y="685820"/>
              <a:ext cx="903344" cy="470163"/>
            </a:xfrm>
            <a:prstGeom prst="rect">
              <a:avLst/>
            </a:prstGeom>
          </p:spPr>
        </p:pic>
        <p:pic>
          <p:nvPicPr>
            <p:cNvPr id="18" name="Image 17"/>
            <p:cNvPicPr>
              <a:picLocks noChangeAspect="1"/>
            </p:cNvPicPr>
            <p:nvPr/>
          </p:nvPicPr>
          <p:blipFill>
            <a:blip r:embed="rId5"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7744388" y="58976"/>
              <a:ext cx="1451539" cy="604306"/>
            </a:xfrm>
            <a:prstGeom prst="rect">
              <a:avLst/>
            </a:prstGeom>
          </p:spPr>
        </p:pic>
      </p:grpSp>
      <p:sp>
        <p:nvSpPr>
          <p:cNvPr id="19" name="Espace réservé du texte 2"/>
          <p:cNvSpPr txBox="1">
            <a:spLocks/>
          </p:cNvSpPr>
          <p:nvPr/>
        </p:nvSpPr>
        <p:spPr>
          <a:xfrm>
            <a:off x="1" y="-7298"/>
            <a:ext cx="4754880" cy="518182"/>
          </a:xfrm>
          <a:prstGeom prst="rect">
            <a:avLst/>
          </a:prstGeom>
        </p:spPr>
        <p:txBody>
          <a:bodyPr vert="horz" lIns="91440" tIns="45720" rIns="91440" bIns="45720" rtlCol="0">
            <a:noAutofit/>
          </a:bodyPr>
          <a:lstStyle/>
          <a:p>
            <a:pPr>
              <a:spcBef>
                <a:spcPct val="20000"/>
              </a:spcBef>
              <a:buClr>
                <a:srgbClr val="7DB928"/>
              </a:buClr>
              <a:buSzPct val="55000"/>
              <a:defRPr/>
            </a:pPr>
            <a:r>
              <a:rPr lang="fr-BE" sz="1200" i="1" dirty="0">
                <a:solidFill>
                  <a:schemeClr val="tx1">
                    <a:lumMod val="65000"/>
                    <a:lumOff val="35000"/>
                  </a:schemeClr>
                </a:solidFill>
              </a:rPr>
              <a:t>“Performances des circuits courts/proximité. Définitions et enjeux”</a:t>
            </a:r>
            <a:endParaRPr lang="fr-FR" sz="1200" i="1" dirty="0">
              <a:solidFill>
                <a:schemeClr val="tx1">
                  <a:lumMod val="65000"/>
                  <a:lumOff val="35000"/>
                </a:schemeClr>
              </a:solidFill>
            </a:endParaRPr>
          </a:p>
          <a:p>
            <a:pPr lvl="0">
              <a:spcBef>
                <a:spcPct val="20000"/>
              </a:spcBef>
              <a:buClr>
                <a:srgbClr val="7DB928"/>
              </a:buClr>
              <a:buSzPct val="55000"/>
              <a:defRPr/>
            </a:pPr>
            <a:r>
              <a:rPr lang="fr-FR" sz="1200" dirty="0">
                <a:solidFill>
                  <a:schemeClr val="tx1">
                    <a:lumMod val="65000"/>
                    <a:lumOff val="35000"/>
                  </a:schemeClr>
                </a:solidFill>
              </a:rPr>
              <a:t>13</a:t>
            </a:r>
            <a:r>
              <a:rPr lang="fr-FR" sz="1200" baseline="30000" dirty="0">
                <a:solidFill>
                  <a:schemeClr val="tx1">
                    <a:lumMod val="65000"/>
                    <a:lumOff val="35000"/>
                  </a:schemeClr>
                </a:solidFill>
              </a:rPr>
              <a:t>e</a:t>
            </a:r>
            <a:r>
              <a:rPr lang="fr-FR" sz="1200" dirty="0">
                <a:solidFill>
                  <a:schemeClr val="tx1">
                    <a:lumMod val="65000"/>
                    <a:lumOff val="35000"/>
                  </a:schemeClr>
                </a:solidFill>
              </a:rPr>
              <a:t> JRSS, Ecole d’Ingénieurs </a:t>
            </a:r>
            <a:r>
              <a:rPr kumimoji="0" lang="fr-FR" sz="1200" b="0" i="0" u="none" strike="noStrike" kern="1200" cap="none" spc="0" normalizeH="0" noProof="0" dirty="0">
                <a:ln>
                  <a:noFill/>
                </a:ln>
                <a:solidFill>
                  <a:schemeClr val="tx1">
                    <a:lumMod val="65000"/>
                    <a:lumOff val="35000"/>
                  </a:schemeClr>
                </a:solidFill>
                <a:effectLst/>
                <a:uLnTx/>
                <a:uFillTx/>
                <a:latin typeface="+mn-lt"/>
                <a:ea typeface="+mn-ea"/>
                <a:cs typeface="+mn-cs"/>
              </a:rPr>
              <a:t>Sciences Agro, Bordeaux, 12-13 déc.</a:t>
            </a:r>
            <a:r>
              <a:rPr lang="fr-FR" sz="1200" dirty="0">
                <a:solidFill>
                  <a:schemeClr val="tx1">
                    <a:lumMod val="65000"/>
                    <a:lumOff val="35000"/>
                  </a:schemeClr>
                </a:solidFill>
              </a:rPr>
              <a:t> </a:t>
            </a:r>
            <a:r>
              <a:rPr kumimoji="0" lang="fr-FR" sz="1200" b="0" i="0" u="none" strike="noStrike" kern="1200" cap="none" spc="0" normalizeH="0" noProof="0" dirty="0">
                <a:ln>
                  <a:noFill/>
                </a:ln>
                <a:solidFill>
                  <a:schemeClr val="tx1">
                    <a:lumMod val="65000"/>
                    <a:lumOff val="35000"/>
                  </a:schemeClr>
                </a:solidFill>
                <a:effectLst/>
                <a:uLnTx/>
                <a:uFillTx/>
                <a:latin typeface="+mn-lt"/>
                <a:ea typeface="+mn-ea"/>
                <a:cs typeface="+mn-cs"/>
              </a:rPr>
              <a:t>2019 </a:t>
            </a:r>
            <a:endParaRPr kumimoji="0" lang="fr-FR" sz="12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
        <p:nvSpPr>
          <p:cNvPr id="11" name="Titre 1"/>
          <p:cNvSpPr>
            <a:spLocks noGrp="1"/>
          </p:cNvSpPr>
          <p:nvPr>
            <p:ph type="title"/>
          </p:nvPr>
        </p:nvSpPr>
        <p:spPr>
          <a:xfrm>
            <a:off x="3961575" y="3478341"/>
            <a:ext cx="5152370" cy="521302"/>
          </a:xfrm>
        </p:spPr>
        <p:txBody>
          <a:bodyPr>
            <a:noAutofit/>
          </a:bodyPr>
          <a:lstStyle/>
          <a:p>
            <a:r>
              <a:rPr lang="fr-FR" dirty="0"/>
              <a:t>Merci de votre attention…</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626781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6" y="1000906"/>
            <a:ext cx="8301526" cy="2655668"/>
          </a:xfrm>
        </p:spPr>
        <p:txBody>
          <a:bodyPr>
            <a:normAutofit fontScale="77500" lnSpcReduction="20000"/>
          </a:bodyPr>
          <a:lstStyle/>
          <a:p>
            <a:r>
              <a:rPr lang="fr-BE" sz="2581" dirty="0">
                <a:solidFill>
                  <a:srgbClr val="595959"/>
                </a:solidFill>
              </a:rPr>
              <a:t>Les proximités : une école de pensée francophone</a:t>
            </a:r>
          </a:p>
          <a:p>
            <a:pPr>
              <a:buNone/>
            </a:pPr>
            <a:r>
              <a:rPr lang="fr-BE" sz="2600" dirty="0">
                <a:solidFill>
                  <a:srgbClr val="7DB928"/>
                </a:solidFill>
              </a:rPr>
              <a:t/>
            </a:r>
            <a:br>
              <a:rPr lang="fr-BE" sz="2600" dirty="0">
                <a:solidFill>
                  <a:srgbClr val="7DB928"/>
                </a:solidFill>
              </a:rPr>
            </a:br>
            <a:r>
              <a:rPr lang="fr-BE" sz="2323" dirty="0">
                <a:solidFill>
                  <a:srgbClr val="7DB928"/>
                </a:solidFill>
              </a:rPr>
              <a:t>Des proximités territoriales</a:t>
            </a:r>
            <a:endParaRPr lang="fr-BE" sz="1800" dirty="0">
              <a:solidFill>
                <a:srgbClr val="7DB928"/>
              </a:solidFill>
            </a:endParaRPr>
          </a:p>
          <a:p>
            <a:pPr>
              <a:buNone/>
            </a:pPr>
            <a:r>
              <a:rPr lang="fr-BE" sz="1290" dirty="0">
                <a:solidFill>
                  <a:srgbClr val="7DB928"/>
                </a:solidFill>
              </a:rPr>
              <a:t>	</a:t>
            </a:r>
            <a:r>
              <a:rPr lang="fr-BE" sz="2323" dirty="0">
                <a:solidFill>
                  <a:srgbClr val="7DB928"/>
                </a:solidFill>
              </a:rPr>
              <a:t>- </a:t>
            </a:r>
            <a:r>
              <a:rPr lang="fr-FR" sz="2286" i="1" dirty="0">
                <a:solidFill>
                  <a:srgbClr val="595959"/>
                </a:solidFill>
              </a:rPr>
              <a:t>géographique</a:t>
            </a:r>
            <a:r>
              <a:rPr lang="fr-FR" sz="2286" i="1" dirty="0">
                <a:solidFill>
                  <a:srgbClr val="7DB928"/>
                </a:solidFill>
              </a:rPr>
              <a:t> </a:t>
            </a:r>
            <a:r>
              <a:rPr lang="fr-FR" sz="2323" dirty="0">
                <a:solidFill>
                  <a:srgbClr val="7DB928"/>
                </a:solidFill>
                <a:latin typeface="Wingdings 3" charset="2"/>
                <a:cs typeface="Wingdings 3" charset="2"/>
              </a:rPr>
              <a:t>n</a:t>
            </a:r>
            <a:r>
              <a:rPr lang="fr-FR" sz="2323" dirty="0">
                <a:solidFill>
                  <a:srgbClr val="7DB928"/>
                </a:solidFill>
              </a:rPr>
              <a:t> distance spatiale</a:t>
            </a:r>
            <a:r>
              <a:rPr lang="fr-FR" sz="1290" dirty="0">
                <a:solidFill>
                  <a:srgbClr val="7DB928"/>
                </a:solidFill>
              </a:rPr>
              <a:t/>
            </a:r>
            <a:br>
              <a:rPr lang="fr-FR" sz="1290" dirty="0">
                <a:solidFill>
                  <a:srgbClr val="7DB928"/>
                </a:solidFill>
              </a:rPr>
            </a:br>
            <a:r>
              <a:rPr lang="fr-FR" sz="2323" dirty="0">
                <a:solidFill>
                  <a:srgbClr val="7DB928"/>
                </a:solidFill>
              </a:rPr>
              <a:t>- </a:t>
            </a:r>
            <a:r>
              <a:rPr lang="fr-FR" sz="2323" i="1" dirty="0">
                <a:solidFill>
                  <a:srgbClr val="595959"/>
                </a:solidFill>
              </a:rPr>
              <a:t>organisée</a:t>
            </a:r>
            <a:r>
              <a:rPr lang="fr-FR" sz="2323" dirty="0">
                <a:solidFill>
                  <a:srgbClr val="7DB928"/>
                </a:solidFill>
              </a:rPr>
              <a:t> </a:t>
            </a:r>
            <a:r>
              <a:rPr lang="fr-FR" sz="2323" dirty="0">
                <a:solidFill>
                  <a:srgbClr val="7DB928"/>
                </a:solidFill>
                <a:latin typeface="Wingdings 3" charset="2"/>
                <a:cs typeface="Wingdings 3" charset="2"/>
              </a:rPr>
              <a:t>n</a:t>
            </a:r>
            <a:r>
              <a:rPr lang="fr-FR" sz="2323" dirty="0">
                <a:solidFill>
                  <a:srgbClr val="7DB928"/>
                </a:solidFill>
              </a:rPr>
              <a:t> agencement socio-économique</a:t>
            </a:r>
            <a:br>
              <a:rPr lang="fr-FR" sz="2323" dirty="0">
                <a:solidFill>
                  <a:srgbClr val="7DB928"/>
                </a:solidFill>
              </a:rPr>
            </a:br>
            <a:r>
              <a:rPr lang="fr-FR" sz="2600" dirty="0">
                <a:solidFill>
                  <a:srgbClr val="7DB928"/>
                </a:solidFill>
              </a:rPr>
              <a:t/>
            </a:r>
            <a:br>
              <a:rPr lang="fr-FR" sz="2600" dirty="0">
                <a:solidFill>
                  <a:srgbClr val="7DB928"/>
                </a:solidFill>
              </a:rPr>
            </a:br>
            <a:r>
              <a:rPr lang="fr-FR" sz="2300" dirty="0">
                <a:solidFill>
                  <a:srgbClr val="7DB928"/>
                </a:solidFill>
              </a:rPr>
              <a:t>Couplée à d</a:t>
            </a:r>
            <a:r>
              <a:rPr lang="fr-BE" sz="2300" dirty="0">
                <a:solidFill>
                  <a:srgbClr val="7DB928"/>
                </a:solidFill>
              </a:rPr>
              <a:t>es préoccupations croisées sur le terrain  </a:t>
            </a:r>
            <a:endParaRPr lang="fr-FR" sz="2300" dirty="0"/>
          </a:p>
          <a:p>
            <a:pPr>
              <a:buNone/>
            </a:pPr>
            <a:r>
              <a:rPr lang="fr-FR" sz="1412" dirty="0"/>
              <a:t>											</a:t>
            </a:r>
            <a:endParaRPr lang="fr-FR" sz="1412" u="sng" dirty="0"/>
          </a:p>
          <a:p>
            <a:pPr>
              <a:buNone/>
            </a:pPr>
            <a:endParaRPr lang="fr-FR" sz="1412" u="sng" dirty="0"/>
          </a:p>
          <a:p>
            <a:pPr>
              <a:buNone/>
            </a:pPr>
            <a:r>
              <a:rPr lang="fr-FR" sz="1412" dirty="0"/>
              <a:t>															</a:t>
            </a:r>
          </a:p>
          <a:p>
            <a:pPr>
              <a:buNone/>
            </a:pPr>
            <a:r>
              <a:rPr lang="fr-FR" sz="1412" dirty="0"/>
              <a:t>												</a:t>
            </a:r>
          </a:p>
          <a:p>
            <a:pPr>
              <a:buNone/>
            </a:pPr>
            <a:r>
              <a:rPr lang="fr-FR" sz="1290" dirty="0"/>
              <a:t>												</a:t>
            </a:r>
            <a:endParaRPr lang="fr-BE" sz="2600" dirty="0">
              <a:solidFill>
                <a:srgbClr val="7DB928"/>
              </a:solidFill>
            </a:endParaRPr>
          </a:p>
          <a:p>
            <a:pPr marL="0" indent="0">
              <a:buNone/>
            </a:pPr>
            <a:endParaRPr lang="fr-BE" b="1" dirty="0">
              <a:solidFill>
                <a:srgbClr val="595959"/>
              </a:solidFill>
            </a:endParaRPr>
          </a:p>
          <a:p>
            <a:endParaRPr lang="fr-BE" b="1" dirty="0">
              <a:solidFill>
                <a:srgbClr val="595959"/>
              </a:solidFill>
            </a:endParaRPr>
          </a:p>
        </p:txBody>
      </p:sp>
      <p:sp>
        <p:nvSpPr>
          <p:cNvPr id="3" name="Titre 1"/>
          <p:cNvSpPr>
            <a:spLocks noGrp="1"/>
          </p:cNvSpPr>
          <p:nvPr>
            <p:ph type="title"/>
          </p:nvPr>
        </p:nvSpPr>
        <p:spPr>
          <a:xfrm>
            <a:off x="0" y="7745"/>
            <a:ext cx="9144000" cy="534288"/>
          </a:xfrm>
        </p:spPr>
        <p:txBody>
          <a:bodyPr>
            <a:noAutofit/>
          </a:bodyPr>
          <a:lstStyle/>
          <a:p>
            <a:pPr algn="ctr"/>
            <a:r>
              <a:rPr lang="fr-FR" sz="3600" dirty="0"/>
              <a:t>I. Un cadre conceptuel d’analyse</a:t>
            </a:r>
          </a:p>
        </p:txBody>
      </p:sp>
      <p:grpSp>
        <p:nvGrpSpPr>
          <p:cNvPr id="16" name="Groupe 15"/>
          <p:cNvGrpSpPr/>
          <p:nvPr/>
        </p:nvGrpSpPr>
        <p:grpSpPr>
          <a:xfrm>
            <a:off x="6437827" y="674424"/>
            <a:ext cx="2618126" cy="1742844"/>
            <a:chOff x="6498787" y="720144"/>
            <a:chExt cx="2618126" cy="1742844"/>
          </a:xfrm>
        </p:grpSpPr>
        <p:pic>
          <p:nvPicPr>
            <p:cNvPr id="4" name="Picture 9"/>
            <p:cNvPicPr>
              <a:picLocks noChangeAspect="1" noChangeArrowheads="1"/>
            </p:cNvPicPr>
            <p:nvPr/>
          </p:nvPicPr>
          <p:blipFill>
            <a:blip r:embed="rId3"/>
            <a:srcRect l="12966" t="21266" r="12966" b="6134"/>
            <a:stretch>
              <a:fillRect/>
            </a:stretch>
          </p:blipFill>
          <p:spPr bwMode="auto">
            <a:xfrm>
              <a:off x="6498787" y="720144"/>
              <a:ext cx="2618126" cy="1742844"/>
            </a:xfrm>
            <a:prstGeom prst="rect">
              <a:avLst/>
            </a:prstGeom>
            <a:noFill/>
            <a:ln w="9525">
              <a:noFill/>
              <a:miter lim="800000"/>
              <a:headEnd/>
              <a:tailEnd/>
            </a:ln>
            <a:effectLst/>
          </p:spPr>
        </p:pic>
        <p:sp>
          <p:nvSpPr>
            <p:cNvPr id="5" name="Rectangle 4"/>
            <p:cNvSpPr/>
            <p:nvPr/>
          </p:nvSpPr>
          <p:spPr>
            <a:xfrm>
              <a:off x="6540499" y="1899011"/>
              <a:ext cx="1475741" cy="430887"/>
            </a:xfrm>
            <a:prstGeom prst="rect">
              <a:avLst/>
            </a:prstGeom>
          </p:spPr>
          <p:txBody>
            <a:bodyPr wrap="square">
              <a:spAutoFit/>
            </a:bodyPr>
            <a:lstStyle/>
            <a:p>
              <a:pPr>
                <a:buNone/>
              </a:pPr>
              <a:r>
                <a:rPr lang="fr-FR" sz="1100" u="sng" dirty="0"/>
                <a:t>Source </a:t>
              </a:r>
              <a:r>
                <a:rPr lang="fr-FR" sz="1100" dirty="0"/>
                <a:t>:</a:t>
              </a:r>
              <a:br>
                <a:rPr lang="fr-FR" sz="1100" dirty="0"/>
              </a:br>
              <a:r>
                <a:rPr lang="fr-FR" sz="1100" dirty="0"/>
                <a:t>Torre &amp; Beuret, 2012 </a:t>
              </a:r>
              <a:endParaRPr lang="fr-BE" sz="1100" dirty="0">
                <a:solidFill>
                  <a:srgbClr val="7DB928"/>
                </a:solidFill>
              </a:endParaRPr>
            </a:p>
          </p:txBody>
        </p:sp>
      </p:grpSp>
      <p:grpSp>
        <p:nvGrpSpPr>
          <p:cNvPr id="6" name="Grouper 20"/>
          <p:cNvGrpSpPr>
            <a:grpSpLocks/>
          </p:cNvGrpSpPr>
          <p:nvPr/>
        </p:nvGrpSpPr>
        <p:grpSpPr bwMode="auto">
          <a:xfrm>
            <a:off x="188273" y="3116735"/>
            <a:ext cx="2466975" cy="1924050"/>
            <a:chOff x="7034048" y="1752600"/>
            <a:chExt cx="2467640" cy="2565652"/>
          </a:xfrm>
        </p:grpSpPr>
        <p:pic>
          <p:nvPicPr>
            <p:cNvPr id="7" name="Image 18"/>
            <p:cNvPicPr>
              <a:picLocks noChangeAspect="1"/>
            </p:cNvPicPr>
            <p:nvPr/>
          </p:nvPicPr>
          <p:blipFill>
            <a:blip r:embed="rId4"/>
            <a:srcRect l="26332" t="12807" r="2290" b="11385"/>
            <a:stretch>
              <a:fillRect/>
            </a:stretch>
          </p:blipFill>
          <p:spPr bwMode="auto">
            <a:xfrm>
              <a:off x="7034048" y="2209800"/>
              <a:ext cx="2467640" cy="2108452"/>
            </a:xfrm>
            <a:prstGeom prst="rect">
              <a:avLst/>
            </a:prstGeom>
            <a:noFill/>
            <a:ln w="9525">
              <a:noFill/>
              <a:miter lim="800000"/>
              <a:headEnd/>
              <a:tailEnd/>
            </a:ln>
          </p:spPr>
        </p:pic>
        <p:pic>
          <p:nvPicPr>
            <p:cNvPr id="8" name="Image 19"/>
            <p:cNvPicPr>
              <a:picLocks noChangeAspect="1"/>
            </p:cNvPicPr>
            <p:nvPr/>
          </p:nvPicPr>
          <p:blipFill>
            <a:blip r:embed="rId5"/>
            <a:srcRect/>
            <a:stretch>
              <a:fillRect/>
            </a:stretch>
          </p:blipFill>
          <p:spPr bwMode="auto">
            <a:xfrm>
              <a:off x="8001000" y="1752600"/>
              <a:ext cx="914400" cy="1016630"/>
            </a:xfrm>
            <a:prstGeom prst="rect">
              <a:avLst/>
            </a:prstGeom>
            <a:noFill/>
            <a:ln w="9525">
              <a:noFill/>
              <a:miter lim="800000"/>
              <a:headEnd/>
              <a:tailEnd/>
            </a:ln>
          </p:spPr>
        </p:pic>
      </p:grpSp>
      <p:grpSp>
        <p:nvGrpSpPr>
          <p:cNvPr id="9" name="Grouper 14"/>
          <p:cNvGrpSpPr>
            <a:grpSpLocks/>
          </p:cNvGrpSpPr>
          <p:nvPr/>
        </p:nvGrpSpPr>
        <p:grpSpPr bwMode="auto">
          <a:xfrm>
            <a:off x="3347906" y="3164627"/>
            <a:ext cx="2362775" cy="1632347"/>
            <a:chOff x="3733800" y="2057400"/>
            <a:chExt cx="2810900" cy="2362200"/>
          </a:xfrm>
        </p:grpSpPr>
        <p:pic>
          <p:nvPicPr>
            <p:cNvPr id="10" name="Image 11"/>
            <p:cNvPicPr>
              <a:picLocks noChangeAspect="1"/>
            </p:cNvPicPr>
            <p:nvPr/>
          </p:nvPicPr>
          <p:blipFill>
            <a:blip r:embed="rId6"/>
            <a:srcRect t="25368" r="1570" b="2455"/>
            <a:stretch>
              <a:fillRect/>
            </a:stretch>
          </p:blipFill>
          <p:spPr bwMode="auto">
            <a:xfrm>
              <a:off x="3733800" y="2442867"/>
              <a:ext cx="2810900" cy="1976733"/>
            </a:xfrm>
            <a:prstGeom prst="rect">
              <a:avLst/>
            </a:prstGeom>
            <a:noFill/>
            <a:ln w="9525">
              <a:noFill/>
              <a:miter lim="800000"/>
              <a:headEnd/>
              <a:tailEnd/>
            </a:ln>
          </p:spPr>
        </p:pic>
        <p:pic>
          <p:nvPicPr>
            <p:cNvPr id="11" name="Image 12"/>
            <p:cNvPicPr>
              <a:picLocks noChangeAspect="1"/>
            </p:cNvPicPr>
            <p:nvPr/>
          </p:nvPicPr>
          <p:blipFill>
            <a:blip r:embed="rId7"/>
            <a:srcRect t="5728" r="14127" b="71193"/>
            <a:stretch>
              <a:fillRect/>
            </a:stretch>
          </p:blipFill>
          <p:spPr bwMode="auto">
            <a:xfrm>
              <a:off x="3749786" y="2057400"/>
              <a:ext cx="2193814" cy="565461"/>
            </a:xfrm>
            <a:prstGeom prst="rect">
              <a:avLst/>
            </a:prstGeom>
            <a:noFill/>
            <a:ln w="9525">
              <a:noFill/>
              <a:miter lim="800000"/>
              <a:headEnd/>
              <a:tailEnd/>
            </a:ln>
          </p:spPr>
        </p:pic>
      </p:grpSp>
      <p:grpSp>
        <p:nvGrpSpPr>
          <p:cNvPr id="12" name="Grouper 21"/>
          <p:cNvGrpSpPr>
            <a:grpSpLocks/>
          </p:cNvGrpSpPr>
          <p:nvPr/>
        </p:nvGrpSpPr>
        <p:grpSpPr bwMode="auto">
          <a:xfrm>
            <a:off x="6418579" y="2808887"/>
            <a:ext cx="2567150" cy="2272904"/>
            <a:chOff x="3200399" y="2834561"/>
            <a:chExt cx="3048001" cy="2819400"/>
          </a:xfrm>
        </p:grpSpPr>
        <p:pic>
          <p:nvPicPr>
            <p:cNvPr id="13" name="Image 16"/>
            <p:cNvPicPr>
              <a:picLocks noChangeAspect="1"/>
            </p:cNvPicPr>
            <p:nvPr/>
          </p:nvPicPr>
          <p:blipFill>
            <a:blip r:embed="rId8"/>
            <a:srcRect l="30118" t="23032" r="27461" b="38091"/>
            <a:stretch>
              <a:fillRect/>
            </a:stretch>
          </p:blipFill>
          <p:spPr bwMode="auto">
            <a:xfrm>
              <a:off x="3200399" y="2863481"/>
              <a:ext cx="3001001" cy="2750404"/>
            </a:xfrm>
            <a:prstGeom prst="rect">
              <a:avLst/>
            </a:prstGeom>
            <a:noFill/>
            <a:ln w="9525">
              <a:noFill/>
              <a:miter lim="800000"/>
              <a:headEnd/>
              <a:tailEnd/>
            </a:ln>
          </p:spPr>
        </p:pic>
        <p:pic>
          <p:nvPicPr>
            <p:cNvPr id="14" name="Image 17"/>
            <p:cNvPicPr>
              <a:picLocks noChangeAspect="1"/>
            </p:cNvPicPr>
            <p:nvPr/>
          </p:nvPicPr>
          <p:blipFill>
            <a:blip r:embed="rId8"/>
            <a:srcRect l="30118" t="80611" r="27461" b="15945"/>
            <a:stretch>
              <a:fillRect/>
            </a:stretch>
          </p:blipFill>
          <p:spPr bwMode="auto">
            <a:xfrm>
              <a:off x="3239107" y="5410200"/>
              <a:ext cx="3000995" cy="243761"/>
            </a:xfrm>
            <a:prstGeom prst="rect">
              <a:avLst/>
            </a:prstGeom>
            <a:noFill/>
            <a:ln w="9525">
              <a:noFill/>
              <a:miter lim="800000"/>
              <a:headEnd/>
              <a:tailEnd/>
            </a:ln>
          </p:spPr>
        </p:pic>
        <p:pic>
          <p:nvPicPr>
            <p:cNvPr id="15" name="Image 18"/>
            <p:cNvPicPr>
              <a:picLocks noChangeAspect="1"/>
            </p:cNvPicPr>
            <p:nvPr/>
          </p:nvPicPr>
          <p:blipFill>
            <a:blip r:embed="rId8"/>
            <a:srcRect l="45177" t="15945" r="27461" b="82382"/>
            <a:stretch>
              <a:fillRect/>
            </a:stretch>
          </p:blipFill>
          <p:spPr bwMode="auto">
            <a:xfrm>
              <a:off x="3581400" y="2834561"/>
              <a:ext cx="2667000" cy="163059"/>
            </a:xfrm>
            <a:prstGeom prst="rect">
              <a:avLst/>
            </a:prstGeom>
            <a:noFill/>
            <a:ln w="9525">
              <a:noFill/>
              <a:miter lim="800000"/>
              <a:headEnd/>
              <a:tailEnd/>
            </a:ln>
          </p:spPr>
        </p:pic>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6" y="965232"/>
            <a:ext cx="7882659" cy="1044486"/>
          </a:xfrm>
        </p:spPr>
        <p:txBody>
          <a:bodyPr>
            <a:normAutofit fontScale="92500" lnSpcReduction="10000"/>
          </a:bodyPr>
          <a:lstStyle/>
          <a:p>
            <a:r>
              <a:rPr lang="fr-BE" sz="2200" dirty="0">
                <a:solidFill>
                  <a:srgbClr val="595959"/>
                </a:solidFill>
              </a:rPr>
              <a:t>Une application aux circuits courts alimentaires</a:t>
            </a:r>
            <a:endParaRPr lang="fr-BE" sz="2200" dirty="0">
              <a:solidFill>
                <a:srgbClr val="7DB928"/>
              </a:solidFill>
            </a:endParaRPr>
          </a:p>
          <a:p>
            <a:pPr>
              <a:buNone/>
            </a:pPr>
            <a:endParaRPr lang="fr-BE" sz="1900" dirty="0">
              <a:solidFill>
                <a:srgbClr val="595959"/>
              </a:solidFill>
            </a:endParaRPr>
          </a:p>
          <a:p>
            <a:pPr>
              <a:buNone/>
            </a:pPr>
            <a:r>
              <a:rPr lang="fr-BE" sz="1900" dirty="0">
                <a:solidFill>
                  <a:srgbClr val="7DB928"/>
                </a:solidFill>
              </a:rPr>
              <a:t>	6 dimensions de la proximité</a:t>
            </a:r>
          </a:p>
          <a:p>
            <a:pPr>
              <a:buNone/>
            </a:pPr>
            <a:endParaRPr lang="fr-BE" sz="2100" dirty="0">
              <a:solidFill>
                <a:srgbClr val="7DB928"/>
              </a:solidFill>
            </a:endParaRPr>
          </a:p>
          <a:p>
            <a:pPr>
              <a:buNone/>
            </a:pPr>
            <a:endParaRPr lang="fr-BE" sz="1800" b="1" dirty="0">
              <a:solidFill>
                <a:srgbClr val="7DB928"/>
              </a:solidFill>
            </a:endParaRPr>
          </a:p>
          <a:p>
            <a:pPr>
              <a:buNone/>
            </a:pPr>
            <a:endParaRPr lang="fr-BE" sz="1800" b="1" dirty="0">
              <a:solidFill>
                <a:srgbClr val="7DB928"/>
              </a:solidFill>
            </a:endParaRPr>
          </a:p>
          <a:p>
            <a:pPr>
              <a:buNone/>
            </a:pPr>
            <a:endParaRPr lang="fr-BE" sz="1800" b="1" dirty="0">
              <a:solidFill>
                <a:srgbClr val="7DB928"/>
              </a:solidFill>
            </a:endParaRPr>
          </a:p>
          <a:p>
            <a:pPr>
              <a:buNone/>
            </a:pPr>
            <a:endParaRPr lang="fr-BE" sz="1800" b="1" dirty="0">
              <a:solidFill>
                <a:srgbClr val="7DB928"/>
              </a:solidFill>
            </a:endParaRPr>
          </a:p>
          <a:p>
            <a:pPr>
              <a:buNone/>
            </a:pPr>
            <a:endParaRPr lang="fr-BE" sz="1800" b="1" dirty="0">
              <a:solidFill>
                <a:srgbClr val="7DB928"/>
              </a:solidFill>
            </a:endParaRPr>
          </a:p>
          <a:p>
            <a:pPr>
              <a:buNone/>
            </a:pPr>
            <a:endParaRPr lang="fr-BE" sz="1800" b="1" dirty="0">
              <a:solidFill>
                <a:srgbClr val="7DB928"/>
              </a:solidFill>
            </a:endParaRPr>
          </a:p>
          <a:p>
            <a:pPr>
              <a:buNone/>
            </a:pPr>
            <a:endParaRPr lang="fr-BE" sz="1800" b="1" dirty="0">
              <a:solidFill>
                <a:srgbClr val="595959"/>
              </a:solidFill>
            </a:endParaRPr>
          </a:p>
          <a:p>
            <a:endParaRPr lang="fr-FR" sz="1800" dirty="0"/>
          </a:p>
          <a:p>
            <a:pPr marL="0" indent="0">
              <a:buNone/>
            </a:pPr>
            <a:endParaRPr lang="fr-FR" sz="700" dirty="0"/>
          </a:p>
        </p:txBody>
      </p:sp>
      <p:pic>
        <p:nvPicPr>
          <p:cNvPr id="5" name="Image 4"/>
          <p:cNvPicPr>
            <a:picLocks noChangeAspect="1"/>
          </p:cNvPicPr>
          <p:nvPr/>
        </p:nvPicPr>
        <p:blipFill>
          <a:blip r:embed="rId3"/>
          <a:srcRect l="15571"/>
          <a:stretch>
            <a:fillRect/>
          </a:stretch>
        </p:blipFill>
        <p:spPr>
          <a:xfrm>
            <a:off x="121921" y="2196070"/>
            <a:ext cx="5780870" cy="1980443"/>
          </a:xfrm>
          <a:prstGeom prst="rect">
            <a:avLst/>
          </a:prstGeom>
        </p:spPr>
      </p:pic>
      <p:sp>
        <p:nvSpPr>
          <p:cNvPr id="6" name="Rectangle 5"/>
          <p:cNvSpPr/>
          <p:nvPr/>
        </p:nvSpPr>
        <p:spPr>
          <a:xfrm>
            <a:off x="343988" y="4322317"/>
            <a:ext cx="7949407" cy="276999"/>
          </a:xfrm>
          <a:prstGeom prst="rect">
            <a:avLst/>
          </a:prstGeom>
        </p:spPr>
        <p:txBody>
          <a:bodyPr wrap="square">
            <a:spAutoFit/>
          </a:bodyPr>
          <a:lstStyle/>
          <a:p>
            <a:r>
              <a:rPr lang="fr-FR" sz="1200" u="sng" dirty="0"/>
              <a:t>Sources </a:t>
            </a:r>
            <a:r>
              <a:rPr lang="fr-FR" sz="1200" dirty="0"/>
              <a:t>: </a:t>
            </a:r>
            <a:r>
              <a:rPr lang="fr-BE" sz="1200" dirty="0">
                <a:solidFill>
                  <a:srgbClr val="000000"/>
                </a:solidFill>
                <a:latin typeface="Calibri" charset="0"/>
                <a:ea typeface="Calibri" charset="0"/>
                <a:cs typeface="Times New Roman" charset="0"/>
              </a:rPr>
              <a:t>Praly </a:t>
            </a:r>
            <a:r>
              <a:rPr lang="fr-BE" sz="1200" i="1" dirty="0">
                <a:solidFill>
                  <a:srgbClr val="000000"/>
                </a:solidFill>
                <a:latin typeface="Calibri" charset="0"/>
                <a:ea typeface="Calibri" charset="0"/>
                <a:cs typeface="Times New Roman" charset="0"/>
              </a:rPr>
              <a:t>et al, </a:t>
            </a:r>
            <a:r>
              <a:rPr lang="fr-BE" sz="1200" dirty="0">
                <a:solidFill>
                  <a:srgbClr val="000000"/>
                </a:solidFill>
                <a:latin typeface="Calibri" charset="0"/>
                <a:ea typeface="Calibri" charset="0"/>
                <a:cs typeface="Times New Roman" charset="0"/>
              </a:rPr>
              <a:t>2014; Prigent-Simonin &amp; Hérault-Fournier, 2012; Talbot, 2010; Avilés &amp; Roque, 2005</a:t>
            </a:r>
            <a:endParaRPr lang="fr-FR" sz="1200" dirty="0">
              <a:latin typeface="Calibri" charset="0"/>
              <a:ea typeface="Calibri" charset="0"/>
              <a:cs typeface="Times New Roman" charset="0"/>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a:ln>
                  <a:noFill/>
                </a:ln>
                <a:solidFill>
                  <a:srgbClr val="7DB928"/>
                </a:solidFill>
                <a:effectLst/>
                <a:uLnTx/>
                <a:uFillTx/>
                <a:latin typeface="+mj-lt"/>
                <a:ea typeface="+mj-ea"/>
                <a:cs typeface="+mj-cs"/>
              </a:rPr>
              <a:t>I. </a:t>
            </a:r>
            <a:r>
              <a:rPr kumimoji="0" lang="fr-FR" sz="3600" b="0" i="0" u="none" strike="noStrike" kern="1200" cap="none" spc="0" normalizeH="0" baseline="0" noProof="0" dirty="0">
                <a:ln>
                  <a:noFill/>
                </a:ln>
                <a:solidFill>
                  <a:srgbClr val="7DB928"/>
                </a:solidFill>
                <a:effectLst/>
                <a:uLnTx/>
                <a:uFillTx/>
                <a:latin typeface="+mj-lt"/>
                <a:ea typeface="+mj-ea"/>
                <a:cs typeface="+mj-cs"/>
              </a:rPr>
              <a:t>Un cadre conceptuel d’analyse</a:t>
            </a:r>
          </a:p>
        </p:txBody>
      </p:sp>
      <p:graphicFrame>
        <p:nvGraphicFramePr>
          <p:cNvPr id="3" name="Tableau 2"/>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91249622"/>
              </p:ext>
            </p:extLst>
          </p:nvPr>
        </p:nvGraphicFramePr>
        <p:xfrm>
          <a:off x="5821975" y="2231331"/>
          <a:ext cx="3179600" cy="1880244"/>
        </p:xfrm>
        <a:graphic>
          <a:graphicData uri="http://schemas.openxmlformats.org/drawingml/2006/table">
            <a:tbl>
              <a:tblPr>
                <a:tableStyleId>{073A0DAA-6AF3-43AB-8588-CEC1D06C72B9}</a:tableStyleId>
              </a:tblPr>
              <a:tblGrid>
                <a:gridCol w="1589800">
                  <a:extLst>
                    <a:ext uri="{9D8B030D-6E8A-4147-A177-3AD203B41FA5}">
                      <a16:col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val="20000"/>
                    </a:ext>
                  </a:extLst>
                </a:gridCol>
                <a:gridCol w="1589800">
                  <a:extLst>
                    <a:ext uri="{9D8B030D-6E8A-4147-A177-3AD203B41FA5}">
                      <a16:col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val="20001"/>
                    </a:ext>
                  </a:extLst>
                </a:gridCol>
              </a:tblGrid>
              <a:tr h="545822">
                <a:tc>
                  <a:txBody>
                    <a:bodyPr/>
                    <a:lstStyle/>
                    <a:p>
                      <a:pPr algn="ctr"/>
                      <a:r>
                        <a:rPr lang="fr-FR" sz="1200" b="1" dirty="0"/>
                        <a:t>Dimension</a:t>
                      </a:r>
                      <a:br>
                        <a:rPr lang="fr-FR" sz="1200" b="1" dirty="0"/>
                      </a:br>
                      <a:r>
                        <a:rPr lang="fr-FR" sz="1200" b="1" dirty="0"/>
                        <a:t> politique</a:t>
                      </a:r>
                    </a:p>
                  </a:txBody>
                  <a:tcPr marL="95847" marR="95847" marT="47923" marB="479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b="1" dirty="0"/>
                        <a:t>Dimension</a:t>
                      </a:r>
                      <a:r>
                        <a:rPr lang="fr-FR" sz="1200" b="1" baseline="0" dirty="0"/>
                        <a:t> </a:t>
                      </a:r>
                    </a:p>
                    <a:p>
                      <a:pPr algn="ctr"/>
                      <a:r>
                        <a:rPr lang="fr-FR" sz="1200" b="1" baseline="0" dirty="0"/>
                        <a:t>environnementale</a:t>
                      </a:r>
                      <a:endParaRPr lang="fr-FR" sz="1200" b="1" dirty="0"/>
                    </a:p>
                  </a:txBody>
                  <a:tcPr marL="95847" marR="95847" marT="47923" marB="479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val="10000"/>
                  </a:ext>
                </a:extLst>
              </a:tr>
              <a:tr h="133442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b="0" dirty="0"/>
                        <a:t>Modes de coordination</a:t>
                      </a:r>
                      <a:r>
                        <a:rPr lang="fr-FR" sz="1100" b="0" baseline="0" dirty="0"/>
                        <a:t> partenariale ; </a:t>
                      </a:r>
                    </a:p>
                    <a:p>
                      <a:pPr marL="0" marR="0" indent="0" algn="l" defTabSz="457200" rtl="0" eaLnBrk="1" fontAlgn="auto" latinLnBrk="0" hangingPunct="1">
                        <a:lnSpc>
                          <a:spcPct val="100000"/>
                        </a:lnSpc>
                        <a:spcBef>
                          <a:spcPts val="0"/>
                        </a:spcBef>
                        <a:spcAft>
                          <a:spcPts val="0"/>
                        </a:spcAft>
                        <a:buClrTx/>
                        <a:buSzTx/>
                        <a:buFontTx/>
                        <a:buNone/>
                        <a:tabLst/>
                        <a:defRPr/>
                      </a:pPr>
                      <a:r>
                        <a:rPr lang="fr-FR" sz="1100" b="0" dirty="0"/>
                        <a:t>Degré d’implication</a:t>
                      </a:r>
                      <a:r>
                        <a:rPr lang="fr-FR" sz="1100" b="0" baseline="0" dirty="0"/>
                        <a:t> des acteurs ; </a:t>
                      </a:r>
                    </a:p>
                    <a:p>
                      <a:r>
                        <a:rPr lang="fr-FR" sz="1100" b="0" dirty="0"/>
                        <a:t>Relations de pouvoir ;</a:t>
                      </a:r>
                      <a:r>
                        <a:rPr lang="fr-FR" sz="1100" b="0" baseline="0" dirty="0"/>
                        <a:t> </a:t>
                      </a:r>
                    </a:p>
                    <a:p>
                      <a:r>
                        <a:rPr lang="fr-FR" sz="1100" b="0" baseline="0" dirty="0"/>
                        <a:t>Gestion des conflits</a:t>
                      </a:r>
                    </a:p>
                  </a:txBody>
                  <a:tcPr marL="95847" marR="95847" marT="47923" marB="479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0" dirty="0"/>
                        <a:t>Aménités</a:t>
                      </a:r>
                      <a:r>
                        <a:rPr lang="fr-FR" sz="1100" b="0" baseline="0" dirty="0"/>
                        <a:t> en termes de biodiversité, paysages;</a:t>
                      </a:r>
                    </a:p>
                    <a:p>
                      <a:r>
                        <a:rPr lang="fr-FR" sz="1100" b="0" baseline="0" dirty="0"/>
                        <a:t>Efficience énergétique;</a:t>
                      </a:r>
                    </a:p>
                    <a:p>
                      <a:r>
                        <a:rPr lang="fr-FR" sz="1100" b="0" baseline="0" dirty="0"/>
                        <a:t>Pratiques plus « écologiques » (AB)</a:t>
                      </a:r>
                      <a:endParaRPr lang="fr-FR" sz="1100" b="0" dirty="0"/>
                    </a:p>
                  </a:txBody>
                  <a:tcPr marL="95847" marR="95847" marT="47923" marB="479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val="10001"/>
                  </a:ext>
                </a:extLst>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Espace réservé du contenu 1"/>
          <p:cNvSpPr>
            <a:spLocks noGrp="1"/>
          </p:cNvSpPr>
          <p:nvPr>
            <p:ph idx="1"/>
          </p:nvPr>
        </p:nvSpPr>
        <p:spPr>
          <a:xfrm>
            <a:off x="410734" y="1000904"/>
            <a:ext cx="8733265" cy="4142595"/>
          </a:xfrm>
        </p:spPr>
        <p:txBody>
          <a:bodyPr>
            <a:normAutofit fontScale="40000" lnSpcReduction="20000"/>
          </a:bodyPr>
          <a:lstStyle/>
          <a:p>
            <a:r>
              <a:rPr lang="fr-BE" sz="5000" dirty="0">
                <a:solidFill>
                  <a:srgbClr val="595959"/>
                </a:solidFill>
              </a:rPr>
              <a:t>Performances et viabilité des </a:t>
            </a:r>
            <a:r>
              <a:rPr lang="fr-FR" sz="5000" dirty="0">
                <a:solidFill>
                  <a:srgbClr val="595959"/>
                </a:solidFill>
              </a:rPr>
              <a:t>circuits courts alimentaires de proximité</a:t>
            </a:r>
          </a:p>
          <a:p>
            <a:pPr>
              <a:buNone/>
            </a:pPr>
            <a:endParaRPr lang="fr-FR" sz="5000" dirty="0">
              <a:solidFill>
                <a:srgbClr val="7DB928"/>
              </a:solidFill>
            </a:endParaRPr>
          </a:p>
          <a:p>
            <a:pPr marL="400050" lvl="2" indent="0">
              <a:spcBef>
                <a:spcPts val="600"/>
              </a:spcBef>
              <a:buSzPct val="70000"/>
              <a:buNone/>
            </a:pPr>
            <a:r>
              <a:rPr lang="fr-FR" sz="4500" dirty="0">
                <a:solidFill>
                  <a:srgbClr val="7DB928"/>
                </a:solidFill>
              </a:rPr>
              <a:t>=&gt; Grille d’analyse combinant plusieurs indicateurs de chercheurs francophones</a:t>
            </a:r>
            <a:r>
              <a:rPr lang="fr-FR" sz="4000" dirty="0">
                <a:solidFill>
                  <a:srgbClr val="7DB928"/>
                </a:solidFill>
              </a:rPr>
              <a:t> : </a:t>
            </a:r>
          </a:p>
          <a:p>
            <a:pPr marL="400050" lvl="2" indent="0">
              <a:spcBef>
                <a:spcPts val="600"/>
              </a:spcBef>
              <a:buSzPct val="70000"/>
              <a:buNone/>
            </a:pPr>
            <a:r>
              <a:rPr lang="fr-FR" sz="4000" dirty="0" err="1">
                <a:solidFill>
                  <a:srgbClr val="7DB928"/>
                </a:solidFill>
              </a:rPr>
              <a:t>Mundler</a:t>
            </a:r>
            <a:r>
              <a:rPr lang="fr-FR" sz="4000" dirty="0">
                <a:solidFill>
                  <a:srgbClr val="7DB928"/>
                </a:solidFill>
              </a:rPr>
              <a:t> &amp; </a:t>
            </a:r>
            <a:r>
              <a:rPr lang="fr-FR" sz="4000" dirty="0" err="1">
                <a:solidFill>
                  <a:srgbClr val="7DB928"/>
                </a:solidFill>
              </a:rPr>
              <a:t>Laughréa</a:t>
            </a:r>
            <a:r>
              <a:rPr lang="fr-FR" sz="4000" dirty="0">
                <a:solidFill>
                  <a:srgbClr val="7DB928"/>
                </a:solidFill>
              </a:rPr>
              <a:t>, 2016 ; </a:t>
            </a:r>
            <a:r>
              <a:rPr lang="fr-FR" sz="4000" dirty="0" err="1">
                <a:solidFill>
                  <a:srgbClr val="7DB928"/>
                </a:solidFill>
              </a:rPr>
              <a:t>Boutry</a:t>
            </a:r>
            <a:r>
              <a:rPr lang="fr-FR" sz="4000" dirty="0">
                <a:solidFill>
                  <a:srgbClr val="7DB928"/>
                </a:solidFill>
              </a:rPr>
              <a:t> &amp; </a:t>
            </a:r>
            <a:r>
              <a:rPr lang="fr-FR" sz="4000" dirty="0" err="1">
                <a:solidFill>
                  <a:srgbClr val="7DB928"/>
                </a:solidFill>
              </a:rPr>
              <a:t>Ferru</a:t>
            </a:r>
            <a:r>
              <a:rPr lang="fr-FR" sz="4000" dirty="0">
                <a:solidFill>
                  <a:srgbClr val="7DB928"/>
                </a:solidFill>
              </a:rPr>
              <a:t>, 2016 ; </a:t>
            </a:r>
            <a:r>
              <a:rPr lang="fr-FR" sz="4000" dirty="0" err="1">
                <a:solidFill>
                  <a:srgbClr val="7DB928"/>
                </a:solidFill>
              </a:rPr>
              <a:t>Chiffoleau</a:t>
            </a:r>
            <a:r>
              <a:rPr lang="fr-FR" sz="4000" dirty="0">
                <a:solidFill>
                  <a:srgbClr val="7DB928"/>
                </a:solidFill>
              </a:rPr>
              <a:t>, 2018 ; Maréchal </a:t>
            </a:r>
            <a:r>
              <a:rPr lang="fr-FR" sz="4000" i="1" dirty="0">
                <a:solidFill>
                  <a:srgbClr val="7DB928"/>
                </a:solidFill>
              </a:rPr>
              <a:t>et al</a:t>
            </a:r>
            <a:r>
              <a:rPr lang="fr-FR" sz="4000" dirty="0">
                <a:solidFill>
                  <a:srgbClr val="7DB928"/>
                </a:solidFill>
              </a:rPr>
              <a:t>, 2019</a:t>
            </a:r>
            <a:r>
              <a:rPr lang="fr-FR" sz="4500" dirty="0">
                <a:solidFill>
                  <a:srgbClr val="7DB928"/>
                </a:solidFill>
              </a:rPr>
              <a:t/>
            </a:r>
            <a:br>
              <a:rPr lang="fr-FR" sz="4500" dirty="0">
                <a:solidFill>
                  <a:srgbClr val="7DB928"/>
                </a:solidFill>
              </a:rPr>
            </a:br>
            <a:endParaRPr lang="fr-FR" sz="5500" dirty="0">
              <a:solidFill>
                <a:srgbClr val="7DB928"/>
              </a:solidFill>
            </a:endParaRPr>
          </a:p>
          <a:p>
            <a:pPr marL="400050" lvl="2" indent="0">
              <a:spcBef>
                <a:spcPts val="600"/>
              </a:spcBef>
              <a:buSzPct val="70000"/>
              <a:buNone/>
            </a:pPr>
            <a:r>
              <a:rPr lang="fr-FR" sz="4000" dirty="0">
                <a:solidFill>
                  <a:srgbClr val="7DB928"/>
                </a:solidFill>
              </a:rPr>
              <a:t>- </a:t>
            </a:r>
            <a:r>
              <a:rPr lang="fr-FR" sz="4500" i="1" dirty="0">
                <a:solidFill>
                  <a:srgbClr val="595959"/>
                </a:solidFill>
              </a:rPr>
              <a:t>Bien-être des agriculteurs </a:t>
            </a:r>
            <a:r>
              <a:rPr lang="fr-FR" sz="4000" dirty="0">
                <a:solidFill>
                  <a:srgbClr val="7DB928"/>
                </a:solidFill>
              </a:rPr>
              <a:t>: stabilité de revenus &amp; prix / diversification des débouchés / </a:t>
            </a:r>
            <a:br>
              <a:rPr lang="fr-FR" sz="4000" dirty="0">
                <a:solidFill>
                  <a:srgbClr val="7DB928"/>
                </a:solidFill>
              </a:rPr>
            </a:br>
            <a:r>
              <a:rPr lang="fr-FR" sz="4000" dirty="0">
                <a:solidFill>
                  <a:srgbClr val="7DB928"/>
                </a:solidFill>
              </a:rPr>
              <a:t>						      autonomie / reconnaissance sociale &amp; professionnelle / 						    		      amélioration des compétences </a:t>
            </a:r>
          </a:p>
          <a:p>
            <a:pPr marL="400050" lvl="2" indent="0">
              <a:spcBef>
                <a:spcPts val="600"/>
              </a:spcBef>
              <a:buSzPct val="70000"/>
              <a:buNone/>
            </a:pPr>
            <a:r>
              <a:rPr lang="fr-FR" sz="4500" i="1" dirty="0">
                <a:solidFill>
                  <a:srgbClr val="7DB928"/>
                </a:solidFill>
              </a:rPr>
              <a:t/>
            </a:r>
            <a:br>
              <a:rPr lang="fr-FR" sz="4500" i="1" dirty="0">
                <a:solidFill>
                  <a:srgbClr val="7DB928"/>
                </a:solidFill>
              </a:rPr>
            </a:br>
            <a:r>
              <a:rPr lang="fr-FR" sz="4500" i="1" dirty="0">
                <a:solidFill>
                  <a:srgbClr val="7DB928"/>
                </a:solidFill>
              </a:rPr>
              <a:t>- </a:t>
            </a:r>
            <a:r>
              <a:rPr lang="fr-FR" sz="4500" i="1" dirty="0">
                <a:solidFill>
                  <a:srgbClr val="595959"/>
                </a:solidFill>
              </a:rPr>
              <a:t>Développement local</a:t>
            </a:r>
            <a:r>
              <a:rPr lang="fr-FR" sz="4500" i="1" dirty="0">
                <a:solidFill>
                  <a:srgbClr val="7DB928"/>
                </a:solidFill>
              </a:rPr>
              <a:t> </a:t>
            </a:r>
            <a:r>
              <a:rPr lang="fr-FR" sz="4000" dirty="0">
                <a:solidFill>
                  <a:srgbClr val="7DB928"/>
                </a:solidFill>
              </a:rPr>
              <a:t>: créations emplois / installation agricole / impacts sur commerce</a:t>
            </a:r>
            <a:br>
              <a:rPr lang="fr-FR" sz="4000" dirty="0">
                <a:solidFill>
                  <a:srgbClr val="7DB928"/>
                </a:solidFill>
              </a:rPr>
            </a:br>
            <a:r>
              <a:rPr lang="fr-FR" sz="4000" dirty="0">
                <a:solidFill>
                  <a:srgbClr val="7DB928"/>
                </a:solidFill>
              </a:rPr>
              <a:t>					       local / lien social &amp; éducation / gouvernance territoriale </a:t>
            </a:r>
          </a:p>
          <a:p>
            <a:pPr marL="400050" lvl="2" indent="0">
              <a:spcBef>
                <a:spcPts val="600"/>
              </a:spcBef>
              <a:buSzPct val="70000"/>
              <a:buNone/>
            </a:pPr>
            <a:r>
              <a:rPr lang="fr-FR" sz="4500" i="1" dirty="0">
                <a:solidFill>
                  <a:srgbClr val="595959"/>
                </a:solidFill>
              </a:rPr>
              <a:t/>
            </a:r>
            <a:br>
              <a:rPr lang="fr-FR" sz="4500" i="1" dirty="0">
                <a:solidFill>
                  <a:srgbClr val="595959"/>
                </a:solidFill>
              </a:rPr>
            </a:br>
            <a:r>
              <a:rPr lang="fr-FR" sz="4500" i="1" dirty="0">
                <a:solidFill>
                  <a:srgbClr val="7DB928"/>
                </a:solidFill>
              </a:rPr>
              <a:t>- </a:t>
            </a:r>
            <a:r>
              <a:rPr lang="fr-FR" sz="4500" i="1" dirty="0">
                <a:solidFill>
                  <a:srgbClr val="595959"/>
                </a:solidFill>
              </a:rPr>
              <a:t>Respect environnement </a:t>
            </a:r>
            <a:r>
              <a:rPr lang="fr-FR" sz="4000" dirty="0">
                <a:solidFill>
                  <a:srgbClr val="7DB928"/>
                </a:solidFill>
              </a:rPr>
              <a:t>: pratiques AB / préservation biodiversité &amp; paysages / 			 				 	            réduction des emballages / efficacité énergétique &amp; </a:t>
            </a:r>
            <a:r>
              <a:rPr lang="fr-FR" sz="4000" dirty="0" err="1">
                <a:solidFill>
                  <a:srgbClr val="7DB928"/>
                </a:solidFill>
              </a:rPr>
              <a:t>foodmiles</a:t>
            </a:r>
            <a:endParaRPr lang="fr-FR" sz="4000" dirty="0">
              <a:solidFill>
                <a:srgbClr val="7DB928"/>
              </a:solidFill>
            </a:endParaRPr>
          </a:p>
          <a:p>
            <a:pPr marL="400050" lvl="2" indent="0">
              <a:spcBef>
                <a:spcPts val="600"/>
              </a:spcBef>
              <a:buSzPct val="70000"/>
              <a:buNone/>
            </a:pPr>
            <a:endParaRPr lang="fr-FR" sz="4000" dirty="0">
              <a:solidFill>
                <a:srgbClr val="7DB928"/>
              </a:solidFill>
            </a:endParaRPr>
          </a:p>
          <a:p>
            <a:pPr marL="400050" lvl="2" indent="0">
              <a:spcBef>
                <a:spcPts val="600"/>
              </a:spcBef>
              <a:buSzPct val="70000"/>
              <a:buNone/>
            </a:pPr>
            <a:endParaRPr lang="fr-FR" sz="3700" dirty="0">
              <a:solidFill>
                <a:srgbClr val="7DB928"/>
              </a:solidFill>
            </a:endParaRPr>
          </a:p>
        </p:txBody>
      </p:sp>
      <p:sp>
        <p:nvSpPr>
          <p:cNvPr id="7"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a:ln>
                  <a:noFill/>
                </a:ln>
                <a:solidFill>
                  <a:srgbClr val="7DB928"/>
                </a:solidFill>
                <a:effectLst/>
                <a:uLnTx/>
                <a:uFillTx/>
                <a:latin typeface="+mj-lt"/>
                <a:ea typeface="+mj-ea"/>
                <a:cs typeface="+mj-cs"/>
              </a:rPr>
              <a:t>I. </a:t>
            </a:r>
            <a:r>
              <a:rPr kumimoji="0" lang="fr-FR" sz="3600" b="0" i="0" u="none" strike="noStrike" kern="1200" cap="none" spc="0" normalizeH="0" baseline="0" noProof="0" dirty="0">
                <a:ln>
                  <a:noFill/>
                </a:ln>
                <a:solidFill>
                  <a:srgbClr val="7DB928"/>
                </a:solidFill>
                <a:effectLst/>
                <a:uLnTx/>
                <a:uFillTx/>
                <a:latin typeface="+mj-lt"/>
                <a:ea typeface="+mj-ea"/>
                <a:cs typeface="+mj-cs"/>
              </a:rPr>
              <a:t>Un cadre conceptuel d’analyse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448886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1"/>
          <p:cNvSpPr>
            <a:spLocks noGrp="1"/>
          </p:cNvSpPr>
          <p:nvPr>
            <p:ph type="title"/>
          </p:nvPr>
        </p:nvSpPr>
        <p:spPr>
          <a:xfrm>
            <a:off x="1796815" y="1269904"/>
            <a:ext cx="7203027" cy="2253306"/>
          </a:xfrm>
        </p:spPr>
        <p:txBody>
          <a:bodyPr>
            <a:noAutofit/>
          </a:bodyPr>
          <a:lstStyle/>
          <a:p>
            <a:pPr algn="r"/>
            <a:r>
              <a:rPr lang="fr-FR" sz="4800" dirty="0"/>
              <a:t>II. Démarche de recherche : </a:t>
            </a:r>
            <a:br>
              <a:rPr lang="fr-FR" sz="4800" dirty="0"/>
            </a:br>
            <a:r>
              <a:rPr lang="fr-FR" sz="4800" dirty="0"/>
              <a:t>méthodologie d’enquête</a:t>
            </a:r>
            <a:br>
              <a:rPr lang="fr-FR" sz="4800" dirty="0"/>
            </a:br>
            <a:r>
              <a:rPr lang="fr-FR" sz="4800" dirty="0"/>
              <a:t>et études de cas</a:t>
            </a:r>
          </a:p>
        </p:txBody>
      </p:sp>
      <p:pic>
        <p:nvPicPr>
          <p:cNvPr id="6" name="Image 5"/>
          <p:cNvPicPr preferRelativeResize="0">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090"/>
          <a:stretch>
            <a:fillRect/>
          </a:stretch>
        </p:blipFill>
        <p:spPr>
          <a:xfrm>
            <a:off x="6253261" y="140384"/>
            <a:ext cx="898770" cy="467782"/>
          </a:xfrm>
          <a:prstGeom prst="rect">
            <a:avLst/>
          </a:prstGeom>
        </p:spPr>
      </p:pic>
      <p:pic>
        <p:nvPicPr>
          <p:cNvPr id="5" name="Image 4"/>
          <p:cNvPicPr>
            <a:picLocks noChangeAspect="1"/>
          </p:cNvPicPr>
          <p:nvPr/>
        </p:nvPicPr>
        <p:blipFill>
          <a:blip r:embed="rId4"/>
          <a:stretch>
            <a:fillRect/>
          </a:stretch>
        </p:blipFill>
        <p:spPr>
          <a:xfrm>
            <a:off x="4929950" y="0"/>
            <a:ext cx="784288" cy="773831"/>
          </a:xfrm>
          <a:prstGeom prst="rect">
            <a:avLst/>
          </a:prstGeom>
        </p:spPr>
      </p:pic>
      <p:sp>
        <p:nvSpPr>
          <p:cNvPr id="7" name="Espace réservé du texte 2"/>
          <p:cNvSpPr>
            <a:spLocks noGrp="1"/>
          </p:cNvSpPr>
          <p:nvPr>
            <p:ph type="body" sz="quarter" idx="10"/>
          </p:nvPr>
        </p:nvSpPr>
        <p:spPr>
          <a:xfrm>
            <a:off x="36705" y="4832367"/>
            <a:ext cx="4382513" cy="391884"/>
          </a:xfrm>
        </p:spPr>
        <p:txBody>
          <a:bodyPr/>
          <a:lstStyle/>
          <a:p>
            <a:pPr algn="l"/>
            <a:r>
              <a:rPr lang="fr-FR" dirty="0">
                <a:solidFill>
                  <a:schemeClr val="tx1">
                    <a:lumMod val="65000"/>
                    <a:lumOff val="35000"/>
                  </a:schemeClr>
                </a:solidFill>
              </a:rPr>
              <a:t>J. </a:t>
            </a:r>
            <a:r>
              <a:rPr lang="fr-FR" dirty="0" smtClean="0">
                <a:solidFill>
                  <a:schemeClr val="tx1">
                    <a:lumMod val="65000"/>
                    <a:lumOff val="35000"/>
                  </a:schemeClr>
                </a:solidFill>
              </a:rPr>
              <a:t>Noel ; Ch</a:t>
            </a:r>
            <a:r>
              <a:rPr lang="fr-FR" dirty="0">
                <a:solidFill>
                  <a:schemeClr val="tx1">
                    <a:lumMod val="65000"/>
                    <a:lumOff val="35000"/>
                  </a:schemeClr>
                </a:solidFill>
              </a:rPr>
              <a:t>. </a:t>
            </a:r>
            <a:r>
              <a:rPr lang="fr-FR" dirty="0" err="1">
                <a:solidFill>
                  <a:schemeClr val="tx1">
                    <a:lumMod val="65000"/>
                    <a:lumOff val="35000"/>
                  </a:schemeClr>
                </a:solidFill>
              </a:rPr>
              <a:t>Margetic</a:t>
            </a:r>
            <a:r>
              <a:rPr lang="fr-FR" dirty="0">
                <a:solidFill>
                  <a:schemeClr val="tx1">
                    <a:lumMod val="65000"/>
                    <a:lumOff val="35000"/>
                  </a:schemeClr>
                </a:solidFill>
              </a:rPr>
              <a:t> ; F. </a:t>
            </a:r>
            <a:r>
              <a:rPr lang="fr-FR" dirty="0" err="1" smtClean="0">
                <a:solidFill>
                  <a:schemeClr val="tx1">
                    <a:lumMod val="65000"/>
                    <a:lumOff val="35000"/>
                  </a:schemeClr>
                </a:solidFill>
              </a:rPr>
              <a:t>Lanzi</a:t>
            </a:r>
            <a:r>
              <a:rPr lang="fr-FR" dirty="0" smtClean="0">
                <a:solidFill>
                  <a:schemeClr val="tx1">
                    <a:lumMod val="65000"/>
                    <a:lumOff val="35000"/>
                  </a:schemeClr>
                </a:solidFill>
              </a:rPr>
              <a:t> ; </a:t>
            </a:r>
            <a:r>
              <a:rPr lang="fr-FR" dirty="0">
                <a:solidFill>
                  <a:schemeClr val="tx1">
                    <a:lumMod val="65000"/>
                    <a:lumOff val="35000"/>
                  </a:schemeClr>
                </a:solidFill>
              </a:rPr>
              <a:t>Th. Dogot ; K. Maréchal</a:t>
            </a:r>
          </a:p>
        </p:txBody>
      </p:sp>
      <p:sp>
        <p:nvSpPr>
          <p:cNvPr id="8" name="Espace réservé du texte 2"/>
          <p:cNvSpPr txBox="1">
            <a:spLocks/>
          </p:cNvSpPr>
          <p:nvPr/>
        </p:nvSpPr>
        <p:spPr>
          <a:xfrm>
            <a:off x="1" y="-7298"/>
            <a:ext cx="4754880" cy="518182"/>
          </a:xfrm>
          <a:prstGeom prst="rect">
            <a:avLst/>
          </a:prstGeom>
        </p:spPr>
        <p:txBody>
          <a:bodyPr vert="horz" lIns="91440" tIns="45720" rIns="91440" bIns="45720" rtlCol="0">
            <a:noAutofit/>
          </a:bodyPr>
          <a:lstStyle/>
          <a:p>
            <a:pPr>
              <a:spcBef>
                <a:spcPct val="20000"/>
              </a:spcBef>
              <a:buClr>
                <a:srgbClr val="7DB928"/>
              </a:buClr>
              <a:buSzPct val="55000"/>
              <a:defRPr/>
            </a:pPr>
            <a:r>
              <a:rPr lang="fr-BE" sz="1000" i="1" dirty="0">
                <a:solidFill>
                  <a:schemeClr val="tx1">
                    <a:lumMod val="65000"/>
                    <a:lumOff val="35000"/>
                  </a:schemeClr>
                </a:solidFill>
              </a:rPr>
              <a:t>“Performances des circuits courts/proximité. Définitions et enjeux”</a:t>
            </a:r>
            <a:endParaRPr lang="fr-FR" sz="1000" i="1" dirty="0">
              <a:solidFill>
                <a:schemeClr val="tx1">
                  <a:lumMod val="65000"/>
                  <a:lumOff val="35000"/>
                </a:schemeClr>
              </a:solidFill>
            </a:endParaRPr>
          </a:p>
          <a:p>
            <a:pPr lvl="0">
              <a:spcBef>
                <a:spcPct val="20000"/>
              </a:spcBef>
              <a:buClr>
                <a:srgbClr val="7DB928"/>
              </a:buClr>
              <a:buSzPct val="55000"/>
              <a:defRPr/>
            </a:pPr>
            <a:r>
              <a:rPr lang="fr-FR" sz="1000" dirty="0">
                <a:solidFill>
                  <a:schemeClr val="tx1">
                    <a:lumMod val="65000"/>
                    <a:lumOff val="35000"/>
                  </a:schemeClr>
                </a:solidFill>
              </a:rPr>
              <a:t>13</a:t>
            </a:r>
            <a:r>
              <a:rPr lang="fr-FR" sz="1000" baseline="30000" dirty="0">
                <a:solidFill>
                  <a:schemeClr val="tx1">
                    <a:lumMod val="65000"/>
                    <a:lumOff val="35000"/>
                  </a:schemeClr>
                </a:solidFill>
              </a:rPr>
              <a:t>e</a:t>
            </a:r>
            <a:r>
              <a:rPr lang="fr-FR" sz="1000" dirty="0">
                <a:solidFill>
                  <a:schemeClr val="tx1">
                    <a:lumMod val="65000"/>
                    <a:lumOff val="35000"/>
                  </a:schemeClr>
                </a:solidFill>
              </a:rPr>
              <a:t> JRSS, Ecole d’Ingénieurs </a:t>
            </a:r>
            <a:r>
              <a:rPr kumimoji="0" lang="fr-FR" sz="1000" b="0" i="0" u="none" strike="noStrike" kern="1200" cap="none" spc="0" normalizeH="0" noProof="0" dirty="0">
                <a:ln>
                  <a:noFill/>
                </a:ln>
                <a:solidFill>
                  <a:schemeClr val="tx1">
                    <a:lumMod val="65000"/>
                    <a:lumOff val="35000"/>
                  </a:schemeClr>
                </a:solidFill>
                <a:effectLst/>
                <a:uLnTx/>
                <a:uFillTx/>
                <a:latin typeface="+mn-lt"/>
                <a:ea typeface="+mn-ea"/>
                <a:cs typeface="+mn-cs"/>
              </a:rPr>
              <a:t>Sciences Agro, Bordeaux, 12-13 déc.</a:t>
            </a:r>
            <a:r>
              <a:rPr lang="fr-FR" sz="1000" dirty="0">
                <a:solidFill>
                  <a:schemeClr val="tx1">
                    <a:lumMod val="65000"/>
                    <a:lumOff val="35000"/>
                  </a:schemeClr>
                </a:solidFill>
              </a:rPr>
              <a:t> </a:t>
            </a:r>
            <a:r>
              <a:rPr kumimoji="0" lang="fr-FR" sz="1000" b="0" i="0" u="none" strike="noStrike" kern="1200" cap="none" spc="0" normalizeH="0" noProof="0" dirty="0">
                <a:ln>
                  <a:noFill/>
                </a:ln>
                <a:solidFill>
                  <a:schemeClr val="tx1">
                    <a:lumMod val="65000"/>
                    <a:lumOff val="35000"/>
                  </a:schemeClr>
                </a:solidFill>
                <a:effectLst/>
                <a:uLnTx/>
                <a:uFillTx/>
                <a:latin typeface="+mn-lt"/>
                <a:ea typeface="+mn-ea"/>
                <a:cs typeface="+mn-cs"/>
              </a:rPr>
              <a:t>2019 </a:t>
            </a:r>
            <a:endParaRPr kumimoji="0" lang="fr-FR" sz="10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084754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6" y="965232"/>
            <a:ext cx="8301526" cy="4095866"/>
          </a:xfrm>
        </p:spPr>
        <p:txBody>
          <a:bodyPr>
            <a:normAutofit/>
          </a:bodyPr>
          <a:lstStyle/>
          <a:p>
            <a:r>
              <a:rPr lang="fr-BE" sz="2000" dirty="0">
                <a:solidFill>
                  <a:srgbClr val="595959"/>
                </a:solidFill>
              </a:rPr>
              <a:t>Recueil et traitement des données</a:t>
            </a:r>
            <a:r>
              <a:rPr lang="fr-BE" sz="1800" dirty="0">
                <a:solidFill>
                  <a:srgbClr val="595959"/>
                </a:solidFill>
              </a:rPr>
              <a:t/>
            </a:r>
            <a:br>
              <a:rPr lang="fr-BE" sz="1800" dirty="0">
                <a:solidFill>
                  <a:srgbClr val="595959"/>
                </a:solidFill>
              </a:rPr>
            </a:br>
            <a:r>
              <a:rPr lang="fr-BE" sz="1800" dirty="0">
                <a:solidFill>
                  <a:srgbClr val="7DB928"/>
                </a:solidFill>
              </a:rPr>
              <a:t/>
            </a:r>
            <a:br>
              <a:rPr lang="fr-BE" sz="1800" dirty="0">
                <a:solidFill>
                  <a:srgbClr val="7DB928"/>
                </a:solidFill>
              </a:rPr>
            </a:br>
            <a:r>
              <a:rPr lang="fr-BE" sz="1800" dirty="0">
                <a:solidFill>
                  <a:srgbClr val="595959"/>
                </a:solidFill>
              </a:rPr>
              <a:t>Données primaires</a:t>
            </a:r>
            <a:r>
              <a:rPr lang="fr-BE" sz="1800" dirty="0">
                <a:solidFill>
                  <a:srgbClr val="7DB928"/>
                </a:solidFill>
              </a:rPr>
              <a:t/>
            </a:r>
            <a:br>
              <a:rPr lang="fr-BE" sz="1800" dirty="0">
                <a:solidFill>
                  <a:srgbClr val="7DB928"/>
                </a:solidFill>
              </a:rPr>
            </a:br>
            <a:r>
              <a:rPr lang="fr-BE" sz="1600" dirty="0">
                <a:solidFill>
                  <a:srgbClr val="7DB928"/>
                </a:solidFill>
              </a:rPr>
              <a:t>- Observation participante (capitalisation)</a:t>
            </a:r>
          </a:p>
          <a:p>
            <a:pPr marL="400050" lvl="1" indent="0">
              <a:buNone/>
            </a:pPr>
            <a:r>
              <a:rPr lang="fr-BE" sz="400" dirty="0">
                <a:solidFill>
                  <a:srgbClr val="7DB928"/>
                </a:solidFill>
              </a:rPr>
              <a:t/>
            </a:r>
            <a:br>
              <a:rPr lang="fr-BE" sz="400" dirty="0">
                <a:solidFill>
                  <a:srgbClr val="7DB928"/>
                </a:solidFill>
              </a:rPr>
            </a:br>
            <a:r>
              <a:rPr lang="fr-BE" sz="1600" i="1" dirty="0">
                <a:solidFill>
                  <a:srgbClr val="7DB928"/>
                </a:solidFill>
              </a:rPr>
              <a:t>- </a:t>
            </a:r>
            <a:r>
              <a:rPr lang="fr-FR" sz="1600" i="1" dirty="0">
                <a:solidFill>
                  <a:srgbClr val="7DB928"/>
                </a:solidFill>
              </a:rPr>
              <a:t>6 entretiens semi-directifs ciblés</a:t>
            </a:r>
            <a:r>
              <a:rPr lang="fr-FR" sz="1600" dirty="0">
                <a:solidFill>
                  <a:srgbClr val="7DB928"/>
                </a:solidFill>
              </a:rPr>
              <a:t/>
            </a:r>
            <a:br>
              <a:rPr lang="fr-FR" sz="1600" dirty="0">
                <a:solidFill>
                  <a:srgbClr val="7DB928"/>
                </a:solidFill>
              </a:rPr>
            </a:br>
            <a:r>
              <a:rPr lang="fr-FR" sz="1600" dirty="0">
                <a:solidFill>
                  <a:srgbClr val="7DB928"/>
                </a:solidFill>
                <a:latin typeface="Wingdings 3" charset="2"/>
                <a:ea typeface="Wingdings 3" charset="2"/>
                <a:cs typeface="Wingdings 3" charset="2"/>
              </a:rPr>
              <a:t>A</a:t>
            </a:r>
            <a:r>
              <a:rPr lang="fr-FR" sz="1600" dirty="0">
                <a:solidFill>
                  <a:srgbClr val="7DB928"/>
                </a:solidFill>
              </a:rPr>
              <a:t> Responsable de chaque structure : présidente de PA  </a:t>
            </a:r>
            <a:br>
              <a:rPr lang="fr-FR" sz="1600" dirty="0">
                <a:solidFill>
                  <a:srgbClr val="7DB928"/>
                </a:solidFill>
              </a:rPr>
            </a:br>
            <a:r>
              <a:rPr lang="fr-FR" sz="1600" dirty="0">
                <a:solidFill>
                  <a:srgbClr val="7DB928"/>
                </a:solidFill>
              </a:rPr>
              <a:t>/ coordinatrice de T44</a:t>
            </a:r>
            <a:r>
              <a:rPr lang="fr-BE" sz="1600" dirty="0">
                <a:solidFill>
                  <a:srgbClr val="7DB928"/>
                </a:solidFill>
              </a:rPr>
              <a:t/>
            </a:r>
            <a:br>
              <a:rPr lang="fr-BE" sz="1600" dirty="0">
                <a:solidFill>
                  <a:srgbClr val="7DB928"/>
                </a:solidFill>
              </a:rPr>
            </a:br>
            <a:r>
              <a:rPr lang="fr-BE" sz="1600" dirty="0">
                <a:solidFill>
                  <a:srgbClr val="7DB928"/>
                </a:solidFill>
                <a:latin typeface="Wingdings 3" charset="2"/>
                <a:ea typeface="Wingdings 3" charset="2"/>
                <a:cs typeface="Wingdings 3" charset="2"/>
              </a:rPr>
              <a:t>A</a:t>
            </a:r>
            <a:r>
              <a:rPr lang="fr-BE" sz="1600" b="1" dirty="0">
                <a:solidFill>
                  <a:srgbClr val="595959"/>
                </a:solidFill>
              </a:rPr>
              <a:t> </a:t>
            </a:r>
            <a:r>
              <a:rPr lang="fr-BE" sz="1600" dirty="0">
                <a:solidFill>
                  <a:srgbClr val="7DB928"/>
                </a:solidFill>
              </a:rPr>
              <a:t>4 agriculteurs/</a:t>
            </a:r>
            <a:r>
              <a:rPr lang="fr-BE" sz="1600" dirty="0" err="1">
                <a:solidFill>
                  <a:srgbClr val="7DB928"/>
                </a:solidFill>
              </a:rPr>
              <a:t>trices</a:t>
            </a:r>
            <a:r>
              <a:rPr lang="fr-BE" sz="1600" dirty="0">
                <a:solidFill>
                  <a:srgbClr val="7DB928"/>
                </a:solidFill>
              </a:rPr>
              <a:t> aux profils </a:t>
            </a:r>
            <a:r>
              <a:rPr lang="fr-BE" sz="1600" dirty="0" err="1">
                <a:solidFill>
                  <a:srgbClr val="7DB928"/>
                </a:solidFill>
              </a:rPr>
              <a:t>socio-démographiques</a:t>
            </a:r>
            <a:r>
              <a:rPr lang="fr-BE" sz="1600" dirty="0">
                <a:solidFill>
                  <a:srgbClr val="7DB928"/>
                </a:solidFill>
              </a:rPr>
              <a:t> </a:t>
            </a:r>
            <a:br>
              <a:rPr lang="fr-BE" sz="1600" dirty="0">
                <a:solidFill>
                  <a:srgbClr val="7DB928"/>
                </a:solidFill>
              </a:rPr>
            </a:br>
            <a:r>
              <a:rPr lang="fr-BE" sz="1600" dirty="0">
                <a:solidFill>
                  <a:srgbClr val="7DB928"/>
                </a:solidFill>
              </a:rPr>
              <a:t>et technico-économiques variés (maraichers/éleveurs ; </a:t>
            </a:r>
            <a:br>
              <a:rPr lang="fr-BE" sz="1600" dirty="0">
                <a:solidFill>
                  <a:srgbClr val="7DB928"/>
                </a:solidFill>
              </a:rPr>
            </a:br>
            <a:r>
              <a:rPr lang="fr-BE" sz="1600" dirty="0">
                <a:solidFill>
                  <a:srgbClr val="7DB928"/>
                </a:solidFill>
              </a:rPr>
              <a:t>homme/femme; rural/périurbain; jeunes/</a:t>
            </a:r>
            <a:r>
              <a:rPr lang="fr-FR" sz="1600" dirty="0">
                <a:solidFill>
                  <a:srgbClr val="7DB928"/>
                </a:solidFill>
              </a:rPr>
              <a:t>âgés</a:t>
            </a:r>
            <a:r>
              <a:rPr lang="mr-IN" sz="1600" dirty="0">
                <a:solidFill>
                  <a:srgbClr val="7DB928"/>
                </a:solidFill>
              </a:rPr>
              <a:t>…</a:t>
            </a:r>
            <a:r>
              <a:rPr lang="fr-FR" sz="1600" dirty="0">
                <a:solidFill>
                  <a:srgbClr val="7DB928"/>
                </a:solidFill>
              </a:rPr>
              <a:t>)</a:t>
            </a:r>
          </a:p>
          <a:p>
            <a:pPr>
              <a:buNone/>
            </a:pPr>
            <a:r>
              <a:rPr lang="fr-FR" sz="1600" dirty="0">
                <a:solidFill>
                  <a:srgbClr val="7DB928"/>
                </a:solidFill>
              </a:rPr>
              <a:t>	</a:t>
            </a:r>
          </a:p>
          <a:p>
            <a:pPr>
              <a:buNone/>
            </a:pPr>
            <a:r>
              <a:rPr lang="fr-FR" sz="1800" dirty="0">
                <a:solidFill>
                  <a:srgbClr val="7DB928"/>
                </a:solidFill>
              </a:rPr>
              <a:t>	</a:t>
            </a:r>
            <a:r>
              <a:rPr lang="fr-FR" sz="1800" dirty="0">
                <a:solidFill>
                  <a:srgbClr val="595959"/>
                </a:solidFill>
              </a:rPr>
              <a:t>Données secondaires </a:t>
            </a:r>
            <a:r>
              <a:rPr lang="fr-FR" sz="1800" dirty="0">
                <a:solidFill>
                  <a:srgbClr val="7DB928"/>
                </a:solidFill>
              </a:rPr>
              <a:t/>
            </a:r>
            <a:br>
              <a:rPr lang="fr-FR" sz="1800" dirty="0">
                <a:solidFill>
                  <a:srgbClr val="7DB928"/>
                </a:solidFill>
              </a:rPr>
            </a:br>
            <a:r>
              <a:rPr lang="fr-FR" sz="1600" dirty="0">
                <a:solidFill>
                  <a:srgbClr val="7DB928"/>
                </a:solidFill>
              </a:rPr>
              <a:t>- Sites Internet</a:t>
            </a:r>
            <a:br>
              <a:rPr lang="fr-FR" sz="1600" dirty="0">
                <a:solidFill>
                  <a:srgbClr val="7DB928"/>
                </a:solidFill>
              </a:rPr>
            </a:br>
            <a:r>
              <a:rPr lang="fr-FR" sz="1600" dirty="0">
                <a:solidFill>
                  <a:srgbClr val="7DB928"/>
                </a:solidFill>
              </a:rPr>
              <a:t>- Documents internes : chartes, statuts, bulletins, flyers</a:t>
            </a:r>
            <a:r>
              <a:rPr lang="mr-IN" sz="1600" dirty="0">
                <a:solidFill>
                  <a:srgbClr val="7DB928"/>
                </a:solidFill>
              </a:rPr>
              <a:t>…</a:t>
            </a:r>
            <a:endParaRPr lang="fr-FR" sz="1600" dirty="0">
              <a:solidFill>
                <a:srgbClr val="7DB928"/>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 Une démarche</a:t>
            </a:r>
            <a:r>
              <a:rPr kumimoji="0" lang="fr-FR" sz="3600" b="0" i="0" u="none" strike="noStrike" kern="1200" cap="none" spc="0" normalizeH="0" noProof="0" dirty="0">
                <a:ln>
                  <a:noFill/>
                </a:ln>
                <a:solidFill>
                  <a:srgbClr val="7DB928"/>
                </a:solidFill>
                <a:effectLst/>
                <a:uLnTx/>
                <a:uFillTx/>
                <a:latin typeface="+mj-lt"/>
                <a:ea typeface="+mj-ea"/>
                <a:cs typeface="+mj-cs"/>
              </a:rPr>
              <a:t> </a:t>
            </a:r>
            <a:r>
              <a:rPr kumimoji="0" lang="fr-FR" sz="3600" b="0" i="0" u="none" strike="noStrike" kern="1200" cap="none" spc="0" normalizeH="0" baseline="0" noProof="0" dirty="0">
                <a:ln>
                  <a:noFill/>
                </a:ln>
                <a:solidFill>
                  <a:srgbClr val="7DB928"/>
                </a:solidFill>
                <a:effectLst/>
                <a:uLnTx/>
                <a:uFillTx/>
                <a:latin typeface="+mj-lt"/>
                <a:ea typeface="+mj-ea"/>
                <a:cs typeface="+mj-cs"/>
              </a:rPr>
              <a:t>méthodologique de terrain</a:t>
            </a:r>
          </a:p>
        </p:txBody>
      </p:sp>
      <p:pic>
        <p:nvPicPr>
          <p:cNvPr id="4" name="Image 3"/>
          <p:cNvPicPr>
            <a:picLocks noChangeAspect="1"/>
          </p:cNvPicPr>
          <p:nvPr/>
        </p:nvPicPr>
        <p:blipFill rotWithShape="1">
          <a:blip r:embed="rId3"/>
          <a:srcRect b="14419"/>
          <a:stretch/>
        </p:blipFill>
        <p:spPr>
          <a:xfrm>
            <a:off x="5762848" y="1483660"/>
            <a:ext cx="3268395" cy="342858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8305819" y="2205339"/>
            <a:ext cx="838181" cy="822659"/>
          </a:xfrm>
          <a:prstGeom prst="rect">
            <a:avLst/>
          </a:prstGeom>
        </p:spPr>
      </p:pic>
      <p:pic>
        <p:nvPicPr>
          <p:cNvPr id="11" name="Image 10"/>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523" t="11523" r="11523" b="5761"/>
          <a:stretch>
            <a:fillRect/>
          </a:stretch>
        </p:blipFill>
        <p:spPr>
          <a:xfrm>
            <a:off x="7831106" y="1336588"/>
            <a:ext cx="808235" cy="868751"/>
          </a:xfrm>
          <a:prstGeom prst="rect">
            <a:avLst/>
          </a:prstGeom>
        </p:spPr>
      </p:pic>
      <p:pic>
        <p:nvPicPr>
          <p:cNvPr id="10" name="Image 9"/>
          <p:cNvPicPr>
            <a:picLocks noChangeAspect="1"/>
          </p:cNvPicPr>
          <p:nvPr/>
        </p:nvPicPr>
        <p:blipFill>
          <a:blip r:embed="rId5"/>
          <a:stretch>
            <a:fillRect/>
          </a:stretch>
        </p:blipFill>
        <p:spPr>
          <a:xfrm>
            <a:off x="7831106" y="4198472"/>
            <a:ext cx="832505" cy="894172"/>
          </a:xfrm>
          <a:prstGeom prst="rect">
            <a:avLst/>
          </a:prstGeom>
        </p:spPr>
      </p:pic>
      <p:sp>
        <p:nvSpPr>
          <p:cNvPr id="2" name="Espace réservé du contenu 1"/>
          <p:cNvSpPr>
            <a:spLocks noGrp="1"/>
          </p:cNvSpPr>
          <p:nvPr>
            <p:ph idx="1"/>
          </p:nvPr>
        </p:nvSpPr>
        <p:spPr>
          <a:xfrm>
            <a:off x="410735" y="965232"/>
            <a:ext cx="8016089" cy="4127412"/>
          </a:xfrm>
        </p:spPr>
        <p:txBody>
          <a:bodyPr>
            <a:normAutofit/>
          </a:bodyPr>
          <a:lstStyle/>
          <a:p>
            <a:pPr marL="342900" lvl="1" indent="-342900">
              <a:buSzPct val="55000"/>
              <a:buFont typeface="Lucida Grande"/>
              <a:buChar char="▶"/>
            </a:pPr>
            <a:r>
              <a:rPr lang="fr-BE" sz="2000" dirty="0">
                <a:solidFill>
                  <a:srgbClr val="595959"/>
                </a:solidFill>
              </a:rPr>
              <a:t>Une association de producteurs fermiers en vente directe</a:t>
            </a:r>
            <a:r>
              <a:rPr lang="fr-BE" sz="1800" dirty="0">
                <a:solidFill>
                  <a:srgbClr val="595959"/>
                </a:solidFill>
              </a:rPr>
              <a:t/>
            </a:r>
            <a:br>
              <a:rPr lang="fr-BE" sz="1800" dirty="0">
                <a:solidFill>
                  <a:srgbClr val="595959"/>
                </a:solidFill>
              </a:rPr>
            </a:br>
            <a:r>
              <a:rPr lang="fr-BE" sz="1800" dirty="0">
                <a:solidFill>
                  <a:srgbClr val="7DB928"/>
                </a:solidFill>
              </a:rPr>
              <a:t/>
            </a:r>
            <a:br>
              <a:rPr lang="fr-BE" sz="1800" dirty="0">
                <a:solidFill>
                  <a:srgbClr val="7DB928"/>
                </a:solidFill>
              </a:rPr>
            </a:br>
            <a:r>
              <a:rPr lang="fr-BE" sz="1800" dirty="0">
                <a:solidFill>
                  <a:srgbClr val="7DB928"/>
                </a:solidFill>
              </a:rPr>
              <a:t>- Depuis 1988 : </a:t>
            </a:r>
            <a:r>
              <a:rPr lang="fr-BE" sz="1800" dirty="0">
                <a:solidFill>
                  <a:srgbClr val="595959"/>
                </a:solidFill>
              </a:rPr>
              <a:t>regroupement fédératif d’associations locales du Dép.44</a:t>
            </a:r>
            <a:r>
              <a:rPr lang="fr-BE" sz="1600" dirty="0">
                <a:solidFill>
                  <a:srgbClr val="7DB928"/>
                </a:solidFill>
              </a:rPr>
              <a:t/>
            </a:r>
            <a:br>
              <a:rPr lang="fr-BE" sz="1600" dirty="0">
                <a:solidFill>
                  <a:srgbClr val="7DB928"/>
                </a:solidFill>
              </a:rPr>
            </a:br>
            <a:r>
              <a:rPr lang="fr-BE" sz="1600" dirty="0">
                <a:solidFill>
                  <a:srgbClr val="7DB928"/>
                </a:solidFill>
              </a:rPr>
              <a:t> </a:t>
            </a:r>
            <a:r>
              <a:rPr lang="fr-FR" sz="1600" dirty="0">
                <a:solidFill>
                  <a:srgbClr val="7DB928"/>
                </a:solidFill>
                <a:latin typeface="Wingdings 3" charset="2"/>
                <a:ea typeface="Wingdings 3" charset="2"/>
                <a:cs typeface="Wingdings 3" charset="2"/>
              </a:rPr>
              <a:t>A</a:t>
            </a:r>
            <a:r>
              <a:rPr lang="fr-FR" sz="1600" dirty="0">
                <a:solidFill>
                  <a:srgbClr val="7DB928"/>
                </a:solidFill>
              </a:rPr>
              <a:t> Terroir et Sel ; Terroir de la Baie ; Terroir de Retz…</a:t>
            </a:r>
          </a:p>
          <a:p>
            <a:pPr marL="400050" lvl="2" indent="0">
              <a:buSzPct val="55000"/>
              <a:buNone/>
            </a:pPr>
            <a:r>
              <a:rPr lang="fr-FR" sz="1600" dirty="0">
                <a:solidFill>
                  <a:srgbClr val="7DB928"/>
                </a:solidFill>
              </a:rPr>
              <a:t>75 producteurs adhérents + 5 salariées + 1 animatrice (CA de 8 </a:t>
            </a:r>
            <a:r>
              <a:rPr lang="fr-FR" sz="1600" dirty="0" err="1">
                <a:solidFill>
                  <a:srgbClr val="7DB928"/>
                </a:solidFill>
              </a:rPr>
              <a:t>admin</a:t>
            </a:r>
            <a:r>
              <a:rPr lang="fr-FR" sz="1600" dirty="0">
                <a:solidFill>
                  <a:srgbClr val="7DB928"/>
                </a:solidFill>
              </a:rPr>
              <a:t>. Producteurs)</a:t>
            </a:r>
            <a:br>
              <a:rPr lang="fr-FR" sz="1600" dirty="0">
                <a:solidFill>
                  <a:srgbClr val="7DB928"/>
                </a:solidFill>
              </a:rPr>
            </a:br>
            <a:r>
              <a:rPr lang="fr-FR" sz="1600" dirty="0">
                <a:solidFill>
                  <a:srgbClr val="7DB928"/>
                </a:solidFill>
              </a:rPr>
              <a:t>50 lieux de distribution (fermes, marchés, magasins de producteurs, vente en ligne)</a:t>
            </a:r>
            <a:r>
              <a:rPr lang="fr-BE" sz="2000" dirty="0">
                <a:solidFill>
                  <a:srgbClr val="7DB928"/>
                </a:solidFill>
              </a:rPr>
              <a:t/>
            </a:r>
            <a:br>
              <a:rPr lang="fr-BE" sz="2000" dirty="0">
                <a:solidFill>
                  <a:srgbClr val="7DB928"/>
                </a:solidFill>
              </a:rPr>
            </a:br>
            <a:r>
              <a:rPr lang="fr-BE" sz="2000" dirty="0">
                <a:solidFill>
                  <a:srgbClr val="7DB928"/>
                </a:solidFill>
              </a:rPr>
              <a:t/>
            </a:r>
            <a:br>
              <a:rPr lang="fr-BE" sz="2000" dirty="0">
                <a:solidFill>
                  <a:srgbClr val="7DB928"/>
                </a:solidFill>
              </a:rPr>
            </a:br>
            <a:r>
              <a:rPr lang="fr-BE" sz="1800" dirty="0">
                <a:solidFill>
                  <a:srgbClr val="7DB928"/>
                </a:solidFill>
              </a:rPr>
              <a:t>- </a:t>
            </a:r>
            <a:r>
              <a:rPr lang="fr-FR" sz="1800" dirty="0">
                <a:solidFill>
                  <a:srgbClr val="7DB928"/>
                </a:solidFill>
              </a:rPr>
              <a:t>1988-2007 : </a:t>
            </a:r>
            <a:r>
              <a:rPr lang="fr-FR" sz="1800" dirty="0">
                <a:solidFill>
                  <a:srgbClr val="595959"/>
                </a:solidFill>
              </a:rPr>
              <a:t>défense/promotion de vente directe </a:t>
            </a:r>
            <a:r>
              <a:rPr lang="fr-FR" sz="1800" dirty="0">
                <a:solidFill>
                  <a:srgbClr val="595959"/>
                </a:solidFill>
                <a:latin typeface="Wingdings 3" charset="2"/>
                <a:cs typeface="Wingdings 3" charset="2"/>
              </a:rPr>
              <a:t>n</a:t>
            </a:r>
            <a:r>
              <a:rPr lang="fr-FR" sz="1800" dirty="0">
                <a:solidFill>
                  <a:srgbClr val="595959"/>
                </a:solidFill>
              </a:rPr>
              <a:t> événements ponctuels </a:t>
            </a:r>
            <a:r>
              <a:rPr lang="fr-FR" sz="1600" dirty="0">
                <a:solidFill>
                  <a:srgbClr val="7DB928"/>
                </a:solidFill>
              </a:rPr>
              <a:t/>
            </a:r>
            <a:br>
              <a:rPr lang="fr-FR" sz="1600" dirty="0">
                <a:solidFill>
                  <a:srgbClr val="7DB928"/>
                </a:solidFill>
              </a:rPr>
            </a:br>
            <a:r>
              <a:rPr lang="fr-FR" sz="1600" dirty="0">
                <a:solidFill>
                  <a:srgbClr val="7DB928"/>
                </a:solidFill>
              </a:rPr>
              <a:t>	</a:t>
            </a:r>
            <a:r>
              <a:rPr lang="fr-FR" sz="1600" dirty="0">
                <a:solidFill>
                  <a:srgbClr val="7DB928"/>
                </a:solidFill>
                <a:latin typeface="Wingdings 3" charset="2"/>
                <a:ea typeface="Wingdings 3" charset="2"/>
                <a:cs typeface="Wingdings 3" charset="2"/>
              </a:rPr>
              <a:t>A</a:t>
            </a:r>
            <a:r>
              <a:rPr lang="fr-FR" sz="1600" dirty="0">
                <a:solidFill>
                  <a:srgbClr val="7DB928"/>
                </a:solidFill>
              </a:rPr>
              <a:t> coffrets et buffets (1988- ) ; marchés fermiers saisonniers</a:t>
            </a:r>
            <a:br>
              <a:rPr lang="fr-FR" sz="1600" dirty="0">
                <a:solidFill>
                  <a:srgbClr val="7DB928"/>
                </a:solidFill>
              </a:rPr>
            </a:br>
            <a:r>
              <a:rPr lang="fr-FR" sz="1600" dirty="0">
                <a:solidFill>
                  <a:srgbClr val="7DB928"/>
                </a:solidFill>
              </a:rPr>
              <a:t>	</a:t>
            </a:r>
            <a:r>
              <a:rPr lang="fr-FR" sz="1600" dirty="0">
                <a:solidFill>
                  <a:srgbClr val="7DB928"/>
                </a:solidFill>
                <a:latin typeface="Wingdings 3" charset="2"/>
                <a:ea typeface="Wingdings 3" charset="2"/>
                <a:cs typeface="Wingdings 3" charset="2"/>
              </a:rPr>
              <a:t>A</a:t>
            </a:r>
            <a:r>
              <a:rPr lang="fr-FR" sz="1600" dirty="0">
                <a:solidFill>
                  <a:srgbClr val="7DB928"/>
                </a:solidFill>
              </a:rPr>
              <a:t> magasins de producteurs : Halles Paysannes (1995) ; </a:t>
            </a:r>
            <a:r>
              <a:rPr lang="fr-FR" sz="1600" dirty="0" err="1">
                <a:solidFill>
                  <a:srgbClr val="7DB928"/>
                </a:solidFill>
              </a:rPr>
              <a:t>Ranjonnière</a:t>
            </a:r>
            <a:r>
              <a:rPr lang="fr-FR" sz="1600" dirty="0">
                <a:solidFill>
                  <a:srgbClr val="7DB928"/>
                </a:solidFill>
              </a:rPr>
              <a:t> (2003)</a:t>
            </a:r>
            <a:r>
              <a:rPr lang="fr-FR" sz="1000" dirty="0">
                <a:solidFill>
                  <a:srgbClr val="7DB928"/>
                </a:solidFill>
              </a:rPr>
              <a:t/>
            </a:r>
            <a:br>
              <a:rPr lang="fr-FR" sz="1000" dirty="0">
                <a:solidFill>
                  <a:srgbClr val="7DB928"/>
                </a:solidFill>
              </a:rPr>
            </a:br>
            <a:r>
              <a:rPr lang="fr-FR" sz="1000" dirty="0">
                <a:solidFill>
                  <a:srgbClr val="7DB928"/>
                </a:solidFill>
              </a:rPr>
              <a:t/>
            </a:r>
            <a:br>
              <a:rPr lang="fr-FR" sz="1000" dirty="0">
                <a:solidFill>
                  <a:srgbClr val="7DB928"/>
                </a:solidFill>
              </a:rPr>
            </a:br>
            <a:r>
              <a:rPr lang="fr-FR" sz="1800" dirty="0">
                <a:solidFill>
                  <a:srgbClr val="7DB928"/>
                </a:solidFill>
              </a:rPr>
              <a:t>- 2007-2019 : </a:t>
            </a:r>
            <a:r>
              <a:rPr lang="fr-FR" sz="1800" dirty="0">
                <a:solidFill>
                  <a:srgbClr val="595959"/>
                </a:solidFill>
              </a:rPr>
              <a:t>animation/accompagnement de projets de coopération locale</a:t>
            </a:r>
            <a:r>
              <a:rPr lang="fr-FR" sz="1600" dirty="0">
                <a:solidFill>
                  <a:srgbClr val="7DB928"/>
                </a:solidFill>
                <a:latin typeface="Wingdings 3" charset="2"/>
                <a:ea typeface="Wingdings 3" charset="2"/>
                <a:cs typeface="Wingdings 3" charset="2"/>
              </a:rPr>
              <a:t/>
            </a:r>
            <a:br>
              <a:rPr lang="fr-FR" sz="1600" dirty="0">
                <a:solidFill>
                  <a:srgbClr val="7DB928"/>
                </a:solidFill>
                <a:latin typeface="Wingdings 3" charset="2"/>
                <a:ea typeface="Wingdings 3" charset="2"/>
                <a:cs typeface="Wingdings 3" charset="2"/>
              </a:rPr>
            </a:br>
            <a:r>
              <a:rPr lang="fr-FR" sz="1600" dirty="0">
                <a:solidFill>
                  <a:srgbClr val="7DB928"/>
                </a:solidFill>
                <a:latin typeface="Wingdings 3" charset="2"/>
                <a:ea typeface="Wingdings 3" charset="2"/>
                <a:cs typeface="Wingdings 3" charset="2"/>
              </a:rPr>
              <a:t>	A</a:t>
            </a:r>
            <a:r>
              <a:rPr lang="fr-FR" sz="1600" dirty="0">
                <a:solidFill>
                  <a:srgbClr val="7DB928"/>
                </a:solidFill>
              </a:rPr>
              <a:t> étoffement d’événementiels : marchés, paniers de biens (2008-2010)</a:t>
            </a:r>
            <a:br>
              <a:rPr lang="fr-FR" sz="1600" dirty="0">
                <a:solidFill>
                  <a:srgbClr val="7DB928"/>
                </a:solidFill>
              </a:rPr>
            </a:br>
            <a:r>
              <a:rPr lang="fr-FR" sz="1600" dirty="0">
                <a:solidFill>
                  <a:srgbClr val="7DB928"/>
                </a:solidFill>
              </a:rPr>
              <a:t>	</a:t>
            </a:r>
            <a:r>
              <a:rPr lang="fr-FR" sz="1600" dirty="0">
                <a:solidFill>
                  <a:srgbClr val="7DB928"/>
                </a:solidFill>
                <a:latin typeface="Wingdings 3" charset="2"/>
                <a:ea typeface="Wingdings 3" charset="2"/>
                <a:cs typeface="Wingdings 3" charset="2"/>
              </a:rPr>
              <a:t>A</a:t>
            </a:r>
            <a:r>
              <a:rPr lang="fr-FR" sz="1600" dirty="0">
                <a:solidFill>
                  <a:srgbClr val="7DB928"/>
                </a:solidFill>
              </a:rPr>
              <a:t> projets logistiques : Terroirs sur la Route (2011) ; Kiosque paysan (2017)</a:t>
            </a: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a:ln>
                  <a:noFill/>
                </a:ln>
                <a:solidFill>
                  <a:srgbClr val="7DB928"/>
                </a:solidFill>
                <a:effectLst/>
                <a:uLnTx/>
                <a:uFillTx/>
                <a:latin typeface="+mj-lt"/>
                <a:ea typeface="+mj-ea"/>
                <a:cs typeface="+mj-cs"/>
              </a:rPr>
              <a:t>II. Deux études de cas complémentaires</a:t>
            </a:r>
          </a:p>
        </p:txBody>
      </p:sp>
      <p:sp>
        <p:nvSpPr>
          <p:cNvPr id="6" name="Rectangle 5"/>
          <p:cNvSpPr/>
          <p:nvPr/>
        </p:nvSpPr>
        <p:spPr>
          <a:xfrm rot="17428461">
            <a:off x="-564786" y="3808901"/>
            <a:ext cx="2040693" cy="307777"/>
          </a:xfrm>
          <a:prstGeom prst="rect">
            <a:avLst/>
          </a:prstGeom>
        </p:spPr>
        <p:txBody>
          <a:bodyPr wrap="none">
            <a:spAutoFit/>
          </a:bodyPr>
          <a:lstStyle/>
          <a:p>
            <a:r>
              <a:rPr lang="fr-BE" sz="1400" dirty="0">
                <a:solidFill>
                  <a:srgbClr val="595959"/>
                </a:solidFill>
              </a:rPr>
              <a:t>événementiels vs. projets</a:t>
            </a:r>
            <a:endParaRPr lang="fr-FR" sz="1400" dirty="0"/>
          </a:p>
        </p:txBody>
      </p:sp>
      <p:pic>
        <p:nvPicPr>
          <p:cNvPr id="9" name="Image 8"/>
          <p:cNvPicPr>
            <a:picLocks noChangeAspect="1"/>
          </p:cNvPicPr>
          <p:nvPr/>
        </p:nvPicPr>
        <p:blipFill>
          <a:blip r:embed="rId6"/>
          <a:stretch>
            <a:fillRect/>
          </a:stretch>
        </p:blipFill>
        <p:spPr>
          <a:xfrm>
            <a:off x="8051542" y="3302570"/>
            <a:ext cx="1091338" cy="83779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lnSpcReduction="10000"/>
      </a:bodyPr>
      <a:lstStyle>
        <a:defPPr>
          <a:defRPr dirty="0" smtClean="0"/>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7484</TotalTime>
  <Words>3059</Words>
  <Application>Microsoft Macintosh PowerPoint</Application>
  <PresentationFormat>Présentation à l'écran (16:9)</PresentationFormat>
  <Paragraphs>256</Paragraphs>
  <Slides>32</Slides>
  <Notes>32</Notes>
  <HiddenSlides>0</HiddenSlides>
  <MMClips>0</MMClips>
  <ScaleCrop>false</ScaleCrop>
  <HeadingPairs>
    <vt:vector size="6" baseType="variant">
      <vt:variant>
        <vt:lpstr>Modèle de conception</vt:lpstr>
      </vt:variant>
      <vt:variant>
        <vt:i4>1</vt:i4>
      </vt:variant>
      <vt:variant>
        <vt:lpstr>Liaisons</vt:lpstr>
      </vt:variant>
      <vt:variant>
        <vt:i4>2</vt:i4>
      </vt:variant>
      <vt:variant>
        <vt:lpstr>Titres des diapositives</vt:lpstr>
      </vt:variant>
      <vt:variant>
        <vt:i4>32</vt:i4>
      </vt:variant>
    </vt:vector>
  </HeadingPairs>
  <TitlesOfParts>
    <vt:vector size="35" baseType="lpstr">
      <vt:lpstr>Thème Office</vt:lpstr>
      <vt:lpstr>???</vt:lpstr>
      <vt:lpstr>???</vt:lpstr>
      <vt:lpstr>Les performances  territoriales des circuits  courts alimentaires   Le cas de 2 structures collectives  paysannes, Terroirs 44 (France) et  Paysans Artisans (Belgique)</vt:lpstr>
      <vt:lpstr>I. Démarche de recherche :  concepts et notions-clés</vt:lpstr>
      <vt:lpstr>Diapositive 3</vt:lpstr>
      <vt:lpstr>I. Un cadre conceptuel d’analyse</vt:lpstr>
      <vt:lpstr>Diapositive 5</vt:lpstr>
      <vt:lpstr>Diapositive 6</vt:lpstr>
      <vt:lpstr>II. Démarche de recherche :  méthodologie d’enquête et études de cas</vt:lpstr>
      <vt:lpstr>Diapositive 8</vt:lpstr>
      <vt:lpstr>Diapositive 9</vt:lpstr>
      <vt:lpstr>Diapositive 10</vt:lpstr>
      <vt:lpstr>Diapositive 11</vt:lpstr>
      <vt:lpstr>Diapositive 12</vt:lpstr>
      <vt:lpstr>III. Les performances territoriales de 2 structures collectives alimentaire  de proximité</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Conclusion  Eléments de discussion</vt:lpstr>
      <vt:lpstr>   Des performances territoriales diversifiées</vt:lpstr>
      <vt:lpstr>   Des performances territoriales diversifiées</vt:lpstr>
      <vt:lpstr>   Des performances territoriales diversifiées©</vt:lpstr>
      <vt:lpstr>   Des performances territoriales diversifiées</vt:lpstr>
      <vt:lpstr>Merci de votre attention…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Minon</dc:creator>
  <cp:lastModifiedBy>Juliette Desfrançois</cp:lastModifiedBy>
  <cp:revision>318</cp:revision>
  <cp:lastPrinted>2019-06-18T08:23:19Z</cp:lastPrinted>
  <dcterms:created xsi:type="dcterms:W3CDTF">2019-12-03T14:57:18Z</dcterms:created>
  <dcterms:modified xsi:type="dcterms:W3CDTF">2019-12-03T15:07:58Z</dcterms:modified>
</cp:coreProperties>
</file>