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7" r:id="rId4"/>
    <p:sldId id="271" r:id="rId5"/>
    <p:sldId id="258" r:id="rId6"/>
    <p:sldId id="260" r:id="rId7"/>
    <p:sldId id="263" r:id="rId8"/>
    <p:sldId id="264" r:id="rId9"/>
    <p:sldId id="270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2F1A"/>
    <a:srgbClr val="80A696"/>
    <a:srgbClr val="002833"/>
    <a:srgbClr val="ACD3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0" autoAdjust="0"/>
    <p:restoredTop sz="92289" autoAdjust="0"/>
  </p:normalViewPr>
  <p:slideViewPr>
    <p:cSldViewPr snapToGrid="0">
      <p:cViewPr varScale="1">
        <p:scale>
          <a:sx n="60" d="100"/>
          <a:sy n="60" d="100"/>
        </p:scale>
        <p:origin x="-1216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37B01-1BA7-4210-A714-46FC803CB596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FE1B0-1AC7-4F5F-9034-DB8D890E4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922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lIns="108000" tIns="108000" rIns="72000" bIns="108000" anchor="ctr" anchorCtr="0">
            <a:normAutofit/>
          </a:bodyPr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10957"/>
            <a:ext cx="6858000" cy="87110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BFA4B-4215-4AD0-B279-65A1C69F3FC9}" type="datetime1">
              <a:rPr lang="fr-FR" smtClean="0"/>
              <a:t>27/11/2019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46E8-2713-4440-8B60-7B2512722969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Connecteur droit 8"/>
          <p:cNvCxnSpPr/>
          <p:nvPr userDrawn="1"/>
        </p:nvCxnSpPr>
        <p:spPr>
          <a:xfrm flipV="1">
            <a:off x="3312000" y="3694670"/>
            <a:ext cx="252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7707615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ctr" anchorCtr="0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81168" y="457200"/>
            <a:ext cx="4735373" cy="540385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74788"/>
            <a:ext cx="2949178" cy="369419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0C8C-FFF3-4B43-B38C-E7BED9F5FBB9}" type="datetime1">
              <a:rPr lang="fr-FR" smtClean="0"/>
              <a:t>27/11/2019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46E8-2713-4440-8B60-7B25127229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8433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Ss 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299" y="299709"/>
            <a:ext cx="7886700" cy="676475"/>
          </a:xfrm>
        </p:spPr>
        <p:txBody>
          <a:bodyPr bIns="3600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251E-8DBB-4742-A3FB-ECEFA9C3DF17}" type="datetime1">
              <a:rPr lang="fr-FR" smtClean="0"/>
              <a:t>27/11/2019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46E8-2713-4440-8B60-7B2512722969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/>
          </p:nvPr>
        </p:nvSpPr>
        <p:spPr>
          <a:xfrm>
            <a:off x="4374292" y="1087053"/>
            <a:ext cx="4769707" cy="435617"/>
          </a:xfrm>
          <a:solidFill>
            <a:srgbClr val="80A696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70332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299" y="299708"/>
            <a:ext cx="7886700" cy="1034821"/>
          </a:xfrm>
        </p:spPr>
        <p:txBody>
          <a:bodyPr bIns="36000"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56351"/>
            <a:ext cx="1257299" cy="365125"/>
          </a:xfrm>
        </p:spPr>
        <p:txBody>
          <a:bodyPr/>
          <a:lstStyle/>
          <a:p>
            <a:fld id="{0DD70F11-5079-4A4E-9713-EEF0171614AA}" type="datetime1">
              <a:rPr lang="fr-FR" smtClean="0"/>
              <a:t>27/11/2019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46E8-2713-4440-8B60-7B25127229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113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639839"/>
          </a:xfrm>
        </p:spPr>
        <p:txBody>
          <a:bodyPr lIns="180000" tIns="108000" rIns="180000" bIns="108000" anchor="ctr" anchorCtr="1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18114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D6C7-F221-46E8-8EB9-9486534963E6}" type="datetime1">
              <a:rPr lang="fr-FR" smtClean="0"/>
              <a:t>27/11/2019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46E8-2713-4440-8B60-7B25127229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681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DC11-BD93-4116-96B7-FF6A15BCAD57}" type="datetime1">
              <a:rPr lang="fr-FR" smtClean="0"/>
              <a:t>27/11/2019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46E8-2713-4440-8B60-7B25127229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9863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ctr" anchorCtr="0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9F65-5157-448A-A668-B0754E64D943}" type="datetime1">
              <a:rPr lang="fr-FR" smtClean="0"/>
              <a:t>27/11/2019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46E8-2713-4440-8B60-7B25127229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507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2EA3-753E-487C-91CD-A30DAB41D3B2}" type="datetime1">
              <a:rPr lang="fr-FR" smtClean="0"/>
              <a:t>27/11/2019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46E8-2713-4440-8B60-7B25127229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96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FA3C5-F77E-46EA-9EE1-3402E06E430E}" type="datetime1">
              <a:rPr lang="fr-FR" smtClean="0"/>
              <a:t>27/11/2019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46E8-2713-4440-8B60-7B25127229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431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223319"/>
          </a:xfrm>
        </p:spPr>
        <p:txBody>
          <a:bodyPr anchor="ctr" anchorCtr="0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0"/>
            <a:ext cx="4629150" cy="54038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91730"/>
            <a:ext cx="2949178" cy="407725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54B-030C-4580-9377-B62E635FF74A}" type="datetime1">
              <a:rPr lang="fr-FR" smtClean="0"/>
              <a:t>27/11/2019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46E8-2713-4440-8B60-7B25127229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009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60347"/>
            <a:ext cx="7886700" cy="849469"/>
          </a:xfrm>
          <a:prstGeom prst="rect">
            <a:avLst/>
          </a:prstGeom>
          <a:solidFill>
            <a:srgbClr val="ACD3C2"/>
          </a:solidFill>
          <a:ln>
            <a:noFill/>
          </a:ln>
        </p:spPr>
        <p:txBody>
          <a:bodyPr vert="horz" wrap="square" lIns="91440" tIns="45720" rIns="4680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356351"/>
            <a:ext cx="1419225" cy="365125"/>
          </a:xfrm>
          <a:prstGeom prst="rect">
            <a:avLst/>
          </a:prstGeom>
          <a:solidFill>
            <a:srgbClr val="ACD3C2"/>
          </a:solidFill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2833"/>
                </a:solidFill>
                <a:latin typeface="Helvetica" panose="020B0604020202020204" pitchFamily="34" charset="0"/>
              </a:defRPr>
            </a:lvl1pPr>
          </a:lstStyle>
          <a:p>
            <a:fld id="{64C0AC04-08B3-4B29-AB96-87C44329A90E}" type="datetime1">
              <a:rPr lang="fr-FR" smtClean="0"/>
              <a:t>27/11/2019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2833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80172" y="6361329"/>
            <a:ext cx="963827" cy="365125"/>
          </a:xfrm>
          <a:prstGeom prst="rect">
            <a:avLst/>
          </a:prstGeom>
          <a:solidFill>
            <a:srgbClr val="ACD3C2"/>
          </a:solidFill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2833"/>
                </a:solidFill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284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0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002833"/>
          </a:solidFill>
          <a:latin typeface="Source Sans Pro Semibold" panose="020B0603030403020204" pitchFamily="34" charset="0"/>
          <a:ea typeface="Source Sans Pro Semibold" panose="020B060303040302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833"/>
          </a:solidFill>
          <a:latin typeface="Helvetica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833"/>
          </a:solidFill>
          <a:latin typeface="Helvetica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833"/>
          </a:solidFill>
          <a:latin typeface="Helvetica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833"/>
          </a:solidFill>
          <a:latin typeface="Helvetica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833"/>
          </a:solidFill>
          <a:latin typeface="Helvetica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02920" y="1122363"/>
            <a:ext cx="7955280" cy="2387600"/>
          </a:xfrm>
        </p:spPr>
        <p:txBody>
          <a:bodyPr>
            <a:normAutofit/>
          </a:bodyPr>
          <a:lstStyle/>
          <a:p>
            <a:r>
              <a:rPr lang="fr-FR" sz="4800" dirty="0" smtClean="0"/>
              <a:t>Résultats de l’enquête nationale</a:t>
            </a:r>
            <a:endParaRPr lang="fr-FR" sz="4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73842" y="3910952"/>
            <a:ext cx="7309884" cy="164748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fr-FR" b="1" dirty="0" smtClean="0"/>
              <a:t>Yuna </a:t>
            </a:r>
            <a:r>
              <a:rPr lang="fr-FR" b="1" dirty="0" err="1" smtClean="0"/>
              <a:t>Chiffoleau</a:t>
            </a:r>
            <a:r>
              <a:rPr lang="fr-FR" dirty="0" smtClean="0"/>
              <a:t>, INRA UMR Innovation ; </a:t>
            </a:r>
            <a:r>
              <a:rPr lang="fr-FR" b="1" dirty="0" smtClean="0"/>
              <a:t>Gilles Maréchal</a:t>
            </a:r>
            <a:r>
              <a:rPr lang="fr-FR" dirty="0" smtClean="0"/>
              <a:t>, </a:t>
            </a:r>
            <a:r>
              <a:rPr lang="fr-FR" dirty="0" err="1" smtClean="0"/>
              <a:t>Terralim</a:t>
            </a:r>
            <a:endParaRPr lang="fr-FR" dirty="0" smtClean="0"/>
          </a:p>
          <a:p>
            <a:pPr>
              <a:lnSpc>
                <a:spcPct val="120000"/>
              </a:lnSpc>
            </a:pPr>
            <a:r>
              <a:rPr lang="fr-FR" dirty="0" smtClean="0"/>
              <a:t>Avec les contributions de </a:t>
            </a:r>
            <a:r>
              <a:rPr lang="fr-FR" b="1" dirty="0" err="1" smtClean="0"/>
              <a:t>Grégori</a:t>
            </a:r>
            <a:r>
              <a:rPr lang="fr-FR" b="1" dirty="0" smtClean="0"/>
              <a:t> </a:t>
            </a:r>
            <a:r>
              <a:rPr lang="fr-FR" b="1" dirty="0" err="1" smtClean="0"/>
              <a:t>Akermann</a:t>
            </a:r>
            <a:r>
              <a:rPr lang="fr-FR" b="1" dirty="0" smtClean="0"/>
              <a:t> </a:t>
            </a:r>
            <a:r>
              <a:rPr lang="fr-FR" dirty="0" smtClean="0"/>
              <a:t>(INRA UMR Innovation), </a:t>
            </a:r>
            <a:r>
              <a:rPr lang="fr-FR" b="1" dirty="0" smtClean="0"/>
              <a:t>Constance </a:t>
            </a:r>
            <a:r>
              <a:rPr lang="fr-FR" b="1" dirty="0"/>
              <a:t>de </a:t>
            </a:r>
            <a:r>
              <a:rPr lang="fr-FR" b="1" dirty="0" err="1" smtClean="0"/>
              <a:t>Alexandris</a:t>
            </a:r>
            <a:r>
              <a:rPr lang="fr-FR" b="1" dirty="0" smtClean="0"/>
              <a:t> </a:t>
            </a:r>
            <a:r>
              <a:rPr lang="fr-FR" dirty="0" smtClean="0"/>
              <a:t>(</a:t>
            </a:r>
            <a:r>
              <a:rPr lang="fr-FR" dirty="0" err="1" smtClean="0"/>
              <a:t>Ecoceaty</a:t>
            </a:r>
            <a:r>
              <a:rPr lang="fr-FR" dirty="0" smtClean="0"/>
              <a:t>), </a:t>
            </a:r>
            <a:r>
              <a:rPr lang="fr-FR" b="1" dirty="0"/>
              <a:t>Sarah </a:t>
            </a:r>
            <a:r>
              <a:rPr lang="fr-FR" b="1" dirty="0" err="1"/>
              <a:t>Lachenal</a:t>
            </a:r>
            <a:r>
              <a:rPr lang="fr-FR" b="1" dirty="0"/>
              <a:t> </a:t>
            </a:r>
            <a:r>
              <a:rPr lang="fr-FR" dirty="0"/>
              <a:t>(UMR Innovation</a:t>
            </a:r>
            <a:r>
              <a:rPr lang="fr-FR" dirty="0" smtClean="0"/>
              <a:t>), </a:t>
            </a:r>
            <a:r>
              <a:rPr lang="fr-FR" b="1" dirty="0" smtClean="0"/>
              <a:t>Charlène </a:t>
            </a:r>
            <a:r>
              <a:rPr lang="fr-FR" b="1" dirty="0" err="1"/>
              <a:t>Nicolay</a:t>
            </a:r>
            <a:r>
              <a:rPr lang="fr-FR" b="1" dirty="0"/>
              <a:t> </a:t>
            </a:r>
            <a:r>
              <a:rPr lang="fr-FR" dirty="0"/>
              <a:t>(</a:t>
            </a:r>
            <a:r>
              <a:rPr lang="fr-FR" dirty="0" err="1"/>
              <a:t>Terralim</a:t>
            </a:r>
            <a:r>
              <a:rPr lang="fr-FR" dirty="0"/>
              <a:t>), </a:t>
            </a:r>
            <a:r>
              <a:rPr lang="fr-FR" b="1" dirty="0"/>
              <a:t>Julien </a:t>
            </a:r>
            <a:r>
              <a:rPr lang="fr-FR" b="1" dirty="0" smtClean="0"/>
              <a:t>Noël </a:t>
            </a:r>
            <a:r>
              <a:rPr lang="fr-FR" dirty="0" smtClean="0"/>
              <a:t>(</a:t>
            </a:r>
            <a:r>
              <a:rPr lang="fr-FR" dirty="0" err="1" smtClean="0"/>
              <a:t>Terrralim</a:t>
            </a:r>
            <a:r>
              <a:rPr lang="fr-FR" dirty="0" smtClean="0"/>
              <a:t>)</a:t>
            </a:r>
            <a:endParaRPr lang="fr-FR" dirty="0"/>
          </a:p>
        </p:txBody>
      </p:sp>
      <p:grpSp>
        <p:nvGrpSpPr>
          <p:cNvPr id="7" name="Groupe 6"/>
          <p:cNvGrpSpPr/>
          <p:nvPr/>
        </p:nvGrpSpPr>
        <p:grpSpPr>
          <a:xfrm>
            <a:off x="2873679" y="5558442"/>
            <a:ext cx="3396641" cy="1119057"/>
            <a:chOff x="2873680" y="5594656"/>
            <a:chExt cx="3396641" cy="1119057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3680" y="6121699"/>
              <a:ext cx="1360919" cy="430465"/>
            </a:xfrm>
            <a:prstGeom prst="rect">
              <a:avLst/>
            </a:prstGeom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04493" y="6154184"/>
              <a:ext cx="965828" cy="397980"/>
            </a:xfrm>
            <a:prstGeom prst="rect">
              <a:avLst/>
            </a:prstGeom>
          </p:spPr>
        </p:pic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8657" y="5594656"/>
              <a:ext cx="821778" cy="1119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16101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 smtClean="0"/>
              <a:t>Risques et limites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4670" y="1520456"/>
            <a:ext cx="8537944" cy="5241858"/>
          </a:xfrm>
        </p:spPr>
        <p:txBody>
          <a:bodyPr>
            <a:normAutofit lnSpcReduction="10000"/>
          </a:bodyPr>
          <a:lstStyle/>
          <a:p>
            <a:r>
              <a:rPr lang="fr-FR" sz="2000" b="1" dirty="0" smtClean="0"/>
              <a:t>Reterritorialisation limitée à la restauration collective ?</a:t>
            </a:r>
            <a:r>
              <a:rPr lang="fr-FR" sz="2000" dirty="0" smtClean="0"/>
              <a:t> volumes limités, pédagogie insuffisante vs. commande planifiable, éducation, tremplin…</a:t>
            </a:r>
          </a:p>
          <a:p>
            <a:r>
              <a:rPr lang="fr-FR" sz="2000" b="1" dirty="0" smtClean="0"/>
              <a:t>Risques de définir un « local » inadapté</a:t>
            </a:r>
          </a:p>
          <a:p>
            <a:r>
              <a:rPr lang="fr-FR" sz="2000" b="1" dirty="0" smtClean="0"/>
              <a:t>Pression forte sur producteur, consommateurs, TPE-PME</a:t>
            </a:r>
            <a:endParaRPr lang="fr-FR" sz="2000" b="1" dirty="0" smtClean="0"/>
          </a:p>
          <a:p>
            <a:r>
              <a:rPr lang="fr-FR" sz="2000" b="1" dirty="0" smtClean="0"/>
              <a:t>Reterritorialisation sans « circuits courts »</a:t>
            </a:r>
            <a:endParaRPr lang="fr-FR" sz="2000" b="1" dirty="0" smtClean="0"/>
          </a:p>
          <a:p>
            <a:r>
              <a:rPr lang="fr-FR" sz="2000" b="1" dirty="0" smtClean="0"/>
              <a:t>Reterritorialisation sans agriculteurs </a:t>
            </a:r>
            <a:r>
              <a:rPr lang="fr-FR" sz="2000" dirty="0" smtClean="0"/>
              <a:t>: approvisionnement local </a:t>
            </a:r>
            <a:r>
              <a:rPr lang="fr-FR" sz="2000" dirty="0" smtClean="0"/>
              <a:t>orienté </a:t>
            </a:r>
            <a:r>
              <a:rPr lang="fr-FR" sz="2000" dirty="0" smtClean="0"/>
              <a:t>vers petites fermes </a:t>
            </a:r>
            <a:r>
              <a:rPr lang="fr-FR" sz="2000" dirty="0" smtClean="0"/>
              <a:t>; </a:t>
            </a:r>
            <a:r>
              <a:rPr lang="fr-FR" sz="2000" dirty="0" smtClean="0"/>
              <a:t>prise en compte de l’installation encore symbolique </a:t>
            </a:r>
            <a:endParaRPr lang="fr-FR" sz="2000" dirty="0" smtClean="0"/>
          </a:p>
          <a:p>
            <a:r>
              <a:rPr lang="fr-FR" sz="2000" b="1" dirty="0" smtClean="0"/>
              <a:t>Reterritorialisation </a:t>
            </a:r>
            <a:r>
              <a:rPr lang="fr-FR" sz="2000" b="1" dirty="0" smtClean="0"/>
              <a:t>sans (autres) acteurs économiques </a:t>
            </a:r>
            <a:r>
              <a:rPr lang="fr-FR" sz="2000" dirty="0" smtClean="0"/>
              <a:t>: exclusion ou sentiment </a:t>
            </a:r>
            <a:r>
              <a:rPr lang="fr-FR" sz="2000" dirty="0" smtClean="0"/>
              <a:t>d’exclusion ; </a:t>
            </a:r>
            <a:r>
              <a:rPr lang="fr-FR" sz="2000" dirty="0" smtClean="0"/>
              <a:t>enjeu moyenne et petite GMS ? ; rôle des MIN ?</a:t>
            </a:r>
          </a:p>
          <a:p>
            <a:r>
              <a:rPr lang="fr-FR" sz="2000" b="1" dirty="0" smtClean="0"/>
              <a:t>Reterritorialisation sans cahier des charges transparents</a:t>
            </a:r>
            <a:r>
              <a:rPr lang="fr-FR" sz="2000" dirty="0" smtClean="0"/>
              <a:t> ; local = bio = bon = durable… ; transformé localement ou matières premières locales ?</a:t>
            </a:r>
            <a:endParaRPr lang="fr-FR" sz="2000" b="1" dirty="0" smtClean="0"/>
          </a:p>
          <a:p>
            <a:r>
              <a:rPr lang="fr-FR" sz="2000" b="1" dirty="0" smtClean="0"/>
              <a:t>Reterritorialisation sans </a:t>
            </a:r>
            <a:r>
              <a:rPr lang="fr-FR" sz="2000" b="1" dirty="0" smtClean="0"/>
              <a:t>Etat, sans </a:t>
            </a:r>
            <a:r>
              <a:rPr lang="fr-FR" sz="2000" b="1" dirty="0" smtClean="0"/>
              <a:t>acteurs de la </a:t>
            </a:r>
            <a:r>
              <a:rPr lang="fr-FR" sz="2000" b="1" dirty="0" smtClean="0"/>
              <a:t>santé, sans </a:t>
            </a:r>
            <a:r>
              <a:rPr lang="fr-FR" sz="2000" b="1" dirty="0" smtClean="0"/>
              <a:t>familles à petits budget</a:t>
            </a:r>
          </a:p>
          <a:p>
            <a:endParaRPr lang="fr-FR" sz="2000" dirty="0" smtClean="0"/>
          </a:p>
          <a:p>
            <a:pPr marL="0" indent="0">
              <a:buNone/>
            </a:pPr>
            <a:endParaRPr lang="fr-FR" sz="2400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46E8-2713-4440-8B60-7B2512722969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3788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 smtClean="0"/>
              <a:t>Risques et limites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49" y="1531082"/>
            <a:ext cx="8153843" cy="5103628"/>
          </a:xfrm>
        </p:spPr>
        <p:txBody>
          <a:bodyPr>
            <a:normAutofit lnSpcReduction="10000"/>
          </a:bodyPr>
          <a:lstStyle/>
          <a:p>
            <a:r>
              <a:rPr lang="fr-FR" sz="2400" dirty="0" smtClean="0"/>
              <a:t>Approches technicistes, réduites à une procédure, un </a:t>
            </a:r>
            <a:r>
              <a:rPr lang="fr-FR" sz="2400" dirty="0" smtClean="0"/>
              <a:t>outil</a:t>
            </a:r>
          </a:p>
          <a:p>
            <a:r>
              <a:rPr lang="fr-FR" sz="2400" dirty="0"/>
              <a:t>Euphorie autour des PAT</a:t>
            </a:r>
          </a:p>
          <a:p>
            <a:r>
              <a:rPr lang="fr-FR" sz="2400" dirty="0" smtClean="0"/>
              <a:t>Optimisation </a:t>
            </a:r>
            <a:r>
              <a:rPr lang="fr-FR" sz="2400" dirty="0" smtClean="0"/>
              <a:t>logistique qui déshumanise </a:t>
            </a:r>
            <a:r>
              <a:rPr lang="fr-FR" sz="2400" dirty="0" smtClean="0"/>
              <a:t>(et capte la valeur)</a:t>
            </a:r>
          </a:p>
          <a:p>
            <a:r>
              <a:rPr lang="fr-FR" sz="2400" dirty="0" smtClean="0"/>
              <a:t>Manque </a:t>
            </a:r>
            <a:r>
              <a:rPr lang="fr-FR" sz="2400" dirty="0"/>
              <a:t>de coordination, nouvelles concurrences entre élus, entre échelles d’action publique, entre organisations d’accompagnement : ex. </a:t>
            </a:r>
            <a:r>
              <a:rPr lang="fr-FR" sz="2400" dirty="0" smtClean="0"/>
              <a:t>légumeries</a:t>
            </a:r>
            <a:endParaRPr lang="fr-FR" sz="2400" dirty="0"/>
          </a:p>
          <a:p>
            <a:r>
              <a:rPr lang="fr-FR" sz="2400" dirty="0"/>
              <a:t>Rupture solidarités </a:t>
            </a:r>
            <a:r>
              <a:rPr lang="fr-FR" sz="2400" dirty="0" err="1"/>
              <a:t>inter-territoriales</a:t>
            </a:r>
            <a:r>
              <a:rPr lang="fr-FR" sz="2400" dirty="0"/>
              <a:t> ; grandes villes qui s’annexent les territoires environnants</a:t>
            </a:r>
          </a:p>
          <a:p>
            <a:r>
              <a:rPr lang="fr-FR" sz="2400" dirty="0" smtClean="0"/>
              <a:t>Marché </a:t>
            </a:r>
            <a:r>
              <a:rPr lang="fr-FR" sz="2400" dirty="0" smtClean="0"/>
              <a:t>florissant des « études »</a:t>
            </a:r>
          </a:p>
          <a:p>
            <a:r>
              <a:rPr lang="fr-FR" sz="2400" dirty="0" smtClean="0"/>
              <a:t>« Abus du territoire </a:t>
            </a:r>
            <a:r>
              <a:rPr lang="fr-FR" sz="2400" dirty="0" smtClean="0"/>
              <a:t>»</a:t>
            </a:r>
            <a:endParaRPr lang="fr-FR" sz="2400" dirty="0" smtClean="0"/>
          </a:p>
          <a:p>
            <a:r>
              <a:rPr lang="fr-FR" sz="2400" dirty="0" smtClean="0"/>
              <a:t>Manque de connaissance des consommateurs sur </a:t>
            </a:r>
            <a:r>
              <a:rPr lang="fr-FR" sz="2400" dirty="0" smtClean="0"/>
              <a:t>les systèmes alimentaires</a:t>
            </a:r>
            <a:endParaRPr lang="fr-FR" sz="2400" dirty="0" smtClean="0"/>
          </a:p>
          <a:p>
            <a:pPr marL="0" indent="0">
              <a:buNone/>
            </a:pPr>
            <a:endParaRPr lang="fr-FR" sz="2000" dirty="0" smtClean="0"/>
          </a:p>
          <a:p>
            <a:pPr>
              <a:buFont typeface="Wingdings" panose="05000000000000000000" pitchFamily="2" charset="2"/>
              <a:buChar char="§"/>
            </a:pPr>
            <a:endParaRPr lang="fr-FR" sz="2000" dirty="0" smtClean="0"/>
          </a:p>
          <a:p>
            <a:pPr>
              <a:buFont typeface="Wingdings" panose="05000000000000000000" pitchFamily="2" charset="2"/>
              <a:buChar char="§"/>
            </a:pPr>
            <a:endParaRPr lang="fr-FR" sz="2000" dirty="0" smtClean="0"/>
          </a:p>
          <a:p>
            <a:pPr>
              <a:buFont typeface="Wingdings" panose="05000000000000000000" pitchFamily="2" charset="2"/>
              <a:buChar char="§"/>
            </a:pPr>
            <a:endParaRPr lang="fr-FR" sz="2000" dirty="0" smtClean="0"/>
          </a:p>
          <a:p>
            <a:pPr>
              <a:buFont typeface="Wingdings" panose="05000000000000000000" pitchFamily="2" charset="2"/>
              <a:buChar char="§"/>
            </a:pPr>
            <a:endParaRPr lang="fr-FR" sz="2000" dirty="0" smtClean="0"/>
          </a:p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46E8-2713-4440-8B60-7B2512722969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4039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 smtClean="0"/>
              <a:t>Questions soulevées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2771" y="1825624"/>
            <a:ext cx="8367823" cy="4617705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Besoin de données</a:t>
            </a:r>
          </a:p>
          <a:p>
            <a:r>
              <a:rPr lang="fr-FR" dirty="0" smtClean="0"/>
              <a:t>Résultats de la recherche peu ou pas connus, difficiles à s’approprier</a:t>
            </a:r>
            <a:endParaRPr lang="fr-FR" dirty="0" smtClean="0"/>
          </a:p>
          <a:p>
            <a:r>
              <a:rPr lang="fr-FR" dirty="0" smtClean="0"/>
              <a:t>Performances (transition), conditions (collectif, territoire, gouvernance, numérique…), facteurs et moyens de renforcer, valoriser ces performances (ex. contrats, rémunération services écosystémiques…)</a:t>
            </a:r>
          </a:p>
          <a:p>
            <a:r>
              <a:rPr lang="fr-FR" dirty="0" smtClean="0"/>
              <a:t>Coexistence et complémentarité local-global dans les exploitations, dans l’approvisionnement, dans les territoires</a:t>
            </a:r>
          </a:p>
          <a:p>
            <a:r>
              <a:rPr lang="fr-FR" dirty="0" smtClean="0"/>
              <a:t>Nouvelles inégalités ?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46E8-2713-4440-8B60-7B2512722969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508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45488" y="333574"/>
            <a:ext cx="6698511" cy="1006138"/>
          </a:xfrm>
        </p:spPr>
        <p:txBody>
          <a:bodyPr>
            <a:noAutofit/>
          </a:bodyPr>
          <a:lstStyle/>
          <a:p>
            <a:pPr algn="r"/>
            <a:r>
              <a:rPr lang="fr-FR" sz="4000" dirty="0" smtClean="0"/>
              <a:t>Objectifs et méthode</a:t>
            </a:r>
            <a:endParaRPr lang="fr-FR" sz="4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46E8-2713-4440-8B60-7B2512722969}" type="slidenum">
              <a:rPr lang="fr-FR" smtClean="0"/>
              <a:t>2</a:t>
            </a:fld>
            <a:endParaRPr lang="fr-FR"/>
          </a:p>
        </p:txBody>
      </p:sp>
      <p:sp>
        <p:nvSpPr>
          <p:cNvPr id="6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393405" y="1669312"/>
            <a:ext cx="8474148" cy="5039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normAutofit fontScale="92500" lnSpcReduction="10000"/>
          </a:bodyPr>
          <a:lstStyle>
            <a:lvl1pPr marL="339725" indent="-33972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Wingdings" charset="2"/>
              <a:buChar char=""/>
            </a:pPr>
            <a:r>
              <a:rPr lang="fr-FR" altLang="fr-FR" sz="2600" b="1" dirty="0">
                <a:solidFill>
                  <a:srgbClr val="002833"/>
                </a:solidFill>
                <a:latin typeface="Helvetica" panose="020B0604020202020204" pitchFamily="34" charset="0"/>
                <a:cs typeface="+mn-cs"/>
              </a:rPr>
              <a:t>Identifier les grandes tendances autour de la reterritorialisation de l’alimentation, chiffrer, cartographier</a:t>
            </a:r>
            <a:r>
              <a:rPr lang="fr-FR" altLang="fr-FR" sz="2600" dirty="0">
                <a:solidFill>
                  <a:srgbClr val="002833"/>
                </a:solidFill>
                <a:latin typeface="Helvetica" panose="020B0604020202020204" pitchFamily="34" charset="0"/>
                <a:cs typeface="+mn-cs"/>
              </a:rPr>
              <a:t> : entretiens, collecte de données secondaires, structuration d’une base de données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Wingdings" charset="2"/>
              <a:buChar char=""/>
            </a:pPr>
            <a:r>
              <a:rPr lang="fr-FR" altLang="fr-FR" sz="2600" b="1" dirty="0">
                <a:solidFill>
                  <a:srgbClr val="002833"/>
                </a:solidFill>
                <a:latin typeface="Helvetica" panose="020B0604020202020204" pitchFamily="34" charset="0"/>
                <a:cs typeface="+mn-cs"/>
              </a:rPr>
              <a:t>Approfondir les enjeux du point de vue de la durabilité des systèmes alimentaires </a:t>
            </a:r>
            <a:r>
              <a:rPr lang="fr-FR" altLang="fr-FR" sz="2600" dirty="0">
                <a:solidFill>
                  <a:srgbClr val="002833"/>
                </a:solidFill>
                <a:latin typeface="Helvetica" panose="020B0604020202020204" pitchFamily="34" charset="0"/>
                <a:cs typeface="+mn-cs"/>
              </a:rPr>
              <a:t>: entretiens, revue bibliographique, comité de pilotage, ateliers citoyens, études de cas (filières blés territorialisées)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Wingdings" charset="2"/>
              <a:buChar char=""/>
            </a:pPr>
            <a:r>
              <a:rPr lang="fr-FR" altLang="fr-FR" sz="2600" b="1" dirty="0">
                <a:solidFill>
                  <a:srgbClr val="002833"/>
                </a:solidFill>
                <a:latin typeface="Helvetica" panose="020B0604020202020204" pitchFamily="34" charset="0"/>
                <a:cs typeface="+mn-cs"/>
              </a:rPr>
              <a:t>Diffuser, discuter autour des résultats et des questions identifiées lors de l’enquête </a:t>
            </a:r>
            <a:r>
              <a:rPr lang="fr-FR" altLang="fr-FR" sz="2600" dirty="0">
                <a:solidFill>
                  <a:srgbClr val="002833"/>
                </a:solidFill>
                <a:latin typeface="Helvetica" panose="020B0604020202020204" pitchFamily="34" charset="0"/>
                <a:cs typeface="+mn-cs"/>
              </a:rPr>
              <a:t>: hors-série, recensement des thèses en cours et récentes, débats locaux, colloque, réunions à venir (DRAAF…)</a:t>
            </a:r>
            <a:endParaRPr lang="fr-FR" altLang="fr-FR" sz="2600" dirty="0">
              <a:solidFill>
                <a:srgbClr val="002833"/>
              </a:solidFill>
              <a:latin typeface="Helvetica" panose="020B0604020202020204" pitchFamily="34" charset="0"/>
              <a:cs typeface="+mn-cs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</a:pPr>
            <a:endParaRPr lang="fr-FR" altLang="fr-FR" sz="16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276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1693" y="299708"/>
            <a:ext cx="6762306" cy="1034821"/>
          </a:xfrm>
        </p:spPr>
        <p:txBody>
          <a:bodyPr/>
          <a:lstStyle/>
          <a:p>
            <a:pPr algn="r"/>
            <a:r>
              <a:rPr lang="fr-FR" dirty="0" smtClean="0"/>
              <a:t>Interviewés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4221" y="1772462"/>
            <a:ext cx="8217639" cy="4628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 smtClean="0"/>
              <a:t>172 entretiens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46E8-2713-4440-8B60-7B2512722969}" type="slidenum">
              <a:rPr lang="fr-FR" smtClean="0"/>
              <a:t>3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88" y="2233501"/>
            <a:ext cx="7985073" cy="4050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447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17627" y="299708"/>
            <a:ext cx="6326371" cy="1034821"/>
          </a:xfrm>
        </p:spPr>
        <p:txBody>
          <a:bodyPr/>
          <a:lstStyle/>
          <a:p>
            <a:pPr algn="r"/>
            <a:r>
              <a:rPr lang="fr-FR" dirty="0" smtClean="0"/>
              <a:t>Interviewés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46E8-2713-4440-8B60-7B2512722969}" type="slidenum">
              <a:rPr lang="fr-FR" smtClean="0"/>
              <a:t>4</a:t>
            </a:fld>
            <a:endParaRPr lang="fr-FR"/>
          </a:p>
        </p:txBody>
      </p:sp>
      <p:pic>
        <p:nvPicPr>
          <p:cNvPr id="5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8679" y="2501899"/>
            <a:ext cx="5390707" cy="2729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717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r-FR" sz="4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Quelles approches ?</a:t>
            </a:r>
            <a:endParaRPr lang="fr-FR" sz="4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679930"/>
            <a:ext cx="8132578" cy="4603912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Consommer local : </a:t>
            </a:r>
            <a:r>
              <a:rPr lang="fr-FR" sz="2400" dirty="0" smtClean="0"/>
              <a:t>circuits de proximité ; approvisionnement local de la restauration collective, </a:t>
            </a:r>
            <a:r>
              <a:rPr lang="fr-FR" sz="2400" dirty="0" smtClean="0"/>
              <a:t>appuyé sur outils et filières locales, souvent </a:t>
            </a:r>
            <a:r>
              <a:rPr lang="fr-FR" sz="2400" dirty="0" smtClean="0"/>
              <a:t>en tant que première étape vers…</a:t>
            </a:r>
          </a:p>
          <a:p>
            <a:pPr marL="457200" lvl="1" indent="0">
              <a:buNone/>
            </a:pPr>
            <a:endParaRPr lang="fr-FR" dirty="0" smtClean="0"/>
          </a:p>
          <a:p>
            <a:r>
              <a:rPr lang="fr-FR" sz="2400" b="1" dirty="0" smtClean="0"/>
              <a:t>Consommer localisé : </a:t>
            </a:r>
            <a:r>
              <a:rPr lang="fr-FR" sz="2400" dirty="0" smtClean="0"/>
              <a:t>reconnexion de l’aliment avec le territoire de provenance, via relocalisation de la transformation, marques territoriales et/ou stratégies marketing</a:t>
            </a:r>
          </a:p>
          <a:p>
            <a:endParaRPr lang="fr-FR" sz="800" dirty="0"/>
          </a:p>
          <a:p>
            <a:pPr marL="0" indent="0">
              <a:buNone/>
            </a:pPr>
            <a:r>
              <a:rPr lang="fr-FR" sz="2400" dirty="0" smtClean="0">
                <a:latin typeface="Calibri"/>
                <a:cs typeface="Calibri"/>
              </a:rPr>
              <a:t>→</a:t>
            </a:r>
            <a:r>
              <a:rPr lang="fr-FR" sz="2400" dirty="0" smtClean="0"/>
              <a:t> Approches non opposées a priori, certains acteurs </a:t>
            </a:r>
            <a:r>
              <a:rPr lang="fr-FR" sz="2400" dirty="0" smtClean="0"/>
              <a:t>participent </a:t>
            </a:r>
            <a:r>
              <a:rPr lang="fr-FR" sz="2400" dirty="0" smtClean="0"/>
              <a:t>aux deux</a:t>
            </a:r>
            <a:endParaRPr lang="fr-FR" sz="2400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46E8-2713-4440-8B60-7B2512722969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721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r-FR" sz="3600" dirty="0" smtClean="0"/>
              <a:t>Origines du mouvement  ?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8464" y="1655497"/>
            <a:ext cx="8293395" cy="4702766"/>
          </a:xfrm>
        </p:spPr>
        <p:txBody>
          <a:bodyPr>
            <a:normAutofit/>
          </a:bodyPr>
          <a:lstStyle/>
          <a:p>
            <a:r>
              <a:rPr lang="fr-FR" sz="2400" dirty="0" smtClean="0"/>
              <a:t>Besoin de réassurance et de transparence chez les consommateurs</a:t>
            </a:r>
          </a:p>
          <a:p>
            <a:r>
              <a:rPr lang="fr-FR" sz="2400" dirty="0" smtClean="0"/>
              <a:t>Réappropriation de la valeur ajoutée et/ou diversification des sources de </a:t>
            </a:r>
            <a:r>
              <a:rPr lang="fr-FR" sz="2400" dirty="0" smtClean="0"/>
              <a:t>revenu pour les agriculteurs</a:t>
            </a:r>
            <a:endParaRPr lang="fr-FR" sz="2400" dirty="0" smtClean="0"/>
          </a:p>
          <a:p>
            <a:r>
              <a:rPr lang="fr-FR" sz="2400" dirty="0" smtClean="0"/>
              <a:t>Volontés politiques </a:t>
            </a:r>
            <a:r>
              <a:rPr lang="fr-FR" sz="2400" dirty="0" smtClean="0"/>
              <a:t>pour accès</a:t>
            </a:r>
            <a:r>
              <a:rPr lang="fr-FR" sz="2400" dirty="0" smtClean="0"/>
              <a:t>, emploi (grandes villes, communautés de communes, villes moyennes)</a:t>
            </a:r>
          </a:p>
          <a:p>
            <a:r>
              <a:rPr lang="fr-FR" sz="2400" dirty="0" smtClean="0"/>
              <a:t>Sécurité alimentaire, </a:t>
            </a:r>
            <a:r>
              <a:rPr lang="fr-FR" sz="2400" dirty="0" smtClean="0"/>
              <a:t>moindre dépendance au pétrole, résilience </a:t>
            </a:r>
            <a:r>
              <a:rPr lang="fr-FR" sz="2400" dirty="0" smtClean="0"/>
              <a:t>des territoires </a:t>
            </a:r>
          </a:p>
          <a:p>
            <a:r>
              <a:rPr lang="fr-FR" sz="2400" dirty="0" smtClean="0"/>
              <a:t>Nouvelles formes d’engagement citoyen, surtout chez les jeunes</a:t>
            </a:r>
          </a:p>
          <a:p>
            <a:r>
              <a:rPr lang="fr-FR" sz="2400" dirty="0" smtClean="0"/>
              <a:t>Opposition au système alimentaire mondialisé ou volonté de rééquilibrer les rapports de force</a:t>
            </a:r>
          </a:p>
          <a:p>
            <a:pPr marL="0" indent="0">
              <a:buNone/>
            </a:pPr>
            <a:endParaRPr lang="fr-FR" sz="2400" dirty="0"/>
          </a:p>
          <a:p>
            <a:endParaRPr lang="fr-FR" sz="2400" dirty="0" smtClean="0"/>
          </a:p>
          <a:p>
            <a:endParaRPr lang="fr-FR" sz="2400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46E8-2713-4440-8B60-7B2512722969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6826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r-FR" sz="3600" dirty="0" smtClean="0"/>
              <a:t>Mode ou tendance de fond ?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9731" y="1698029"/>
            <a:ext cx="8282762" cy="4894152"/>
          </a:xfrm>
        </p:spPr>
        <p:txBody>
          <a:bodyPr>
            <a:normAutofit lnSpcReduction="10000"/>
          </a:bodyPr>
          <a:lstStyle/>
          <a:p>
            <a:r>
              <a:rPr lang="fr-FR" sz="2400" dirty="0" smtClean="0"/>
              <a:t>« Lame de fond » pour la plupart des interviewés, </a:t>
            </a:r>
            <a:r>
              <a:rPr lang="fr-FR" sz="2400" dirty="0" smtClean="0"/>
              <a:t>confortée par numérique, </a:t>
            </a:r>
            <a:r>
              <a:rPr lang="fr-FR" sz="2400" dirty="0" smtClean="0"/>
              <a:t>même </a:t>
            </a:r>
            <a:r>
              <a:rPr lang="fr-FR" sz="2400" dirty="0" smtClean="0"/>
              <a:t>si ne se traduit (traduira) pas par d’importantes parts de marché</a:t>
            </a:r>
          </a:p>
          <a:p>
            <a:r>
              <a:rPr lang="fr-FR" sz="2400" dirty="0" smtClean="0"/>
              <a:t>Politiques d’investissements économiques mais aussi humains ; partenariats public-privé</a:t>
            </a:r>
          </a:p>
          <a:p>
            <a:r>
              <a:rPr lang="fr-FR" sz="2400" dirty="0" smtClean="0"/>
              <a:t>6 tendances qui transforment les territoires (voir hors-série)</a:t>
            </a:r>
          </a:p>
          <a:p>
            <a:r>
              <a:rPr lang="fr-FR" sz="2400" dirty="0" smtClean="0"/>
              <a:t>Implication acteurs économiques (image, différenciation, RSE, concurrence)</a:t>
            </a:r>
          </a:p>
          <a:p>
            <a:r>
              <a:rPr lang="fr-FR" sz="2400" dirty="0" smtClean="0"/>
              <a:t>Vers une subsidiarité alimentaire vs. autonomie ; solidarités entre territoires</a:t>
            </a:r>
          </a:p>
          <a:p>
            <a:r>
              <a:rPr lang="fr-FR" sz="2400" dirty="0" smtClean="0"/>
              <a:t>Levier </a:t>
            </a:r>
            <a:r>
              <a:rPr lang="fr-FR" sz="2400" dirty="0" smtClean="0"/>
              <a:t>dans </a:t>
            </a:r>
            <a:r>
              <a:rPr lang="fr-FR" sz="2400" dirty="0" smtClean="0"/>
              <a:t>la transition </a:t>
            </a:r>
            <a:r>
              <a:rPr lang="fr-FR" sz="2400" dirty="0" err="1" smtClean="0"/>
              <a:t>agroécologique</a:t>
            </a:r>
            <a:r>
              <a:rPr lang="fr-FR" sz="2400" dirty="0" smtClean="0"/>
              <a:t> et alimentaire, dans la mise en cohérence de différents programmes dans les </a:t>
            </a:r>
            <a:r>
              <a:rPr lang="fr-FR" sz="2400" dirty="0" smtClean="0"/>
              <a:t>collectivités</a:t>
            </a:r>
            <a:endParaRPr lang="fr-FR" sz="2400" dirty="0" smtClean="0"/>
          </a:p>
          <a:p>
            <a:pPr marL="0" indent="0">
              <a:buNone/>
            </a:pPr>
            <a:endParaRPr lang="fr-FR" sz="20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46E8-2713-4440-8B60-7B2512722969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1513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Intérêts pour la durabilité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49" y="1605516"/>
            <a:ext cx="8270801" cy="5050465"/>
          </a:xfrm>
        </p:spPr>
        <p:txBody>
          <a:bodyPr>
            <a:normAutofit fontScale="92500"/>
          </a:bodyPr>
          <a:lstStyle/>
          <a:p>
            <a:r>
              <a:rPr lang="fr-FR" sz="2400" b="1" dirty="0" smtClean="0"/>
              <a:t>Sociale</a:t>
            </a:r>
            <a:r>
              <a:rPr lang="fr-FR" sz="2400" dirty="0" smtClean="0"/>
              <a:t> : lien social, rupture de l’isolement, fierté, valorisation des bonnes pratiques, </a:t>
            </a:r>
            <a:r>
              <a:rPr lang="fr-FR" sz="2400" dirty="0" smtClean="0"/>
              <a:t>apprentissages… </a:t>
            </a:r>
            <a:r>
              <a:rPr lang="fr-FR" sz="2400" dirty="0" smtClean="0"/>
              <a:t>même si…</a:t>
            </a:r>
            <a:endParaRPr lang="fr-FR" sz="2400" dirty="0"/>
          </a:p>
          <a:p>
            <a:r>
              <a:rPr lang="fr-FR" sz="2400" b="1" dirty="0" smtClean="0"/>
              <a:t>Economique</a:t>
            </a:r>
            <a:r>
              <a:rPr lang="fr-FR" sz="2400" dirty="0" smtClean="0"/>
              <a:t> : captation de la valeur ajoutée, </a:t>
            </a:r>
            <a:r>
              <a:rPr lang="fr-FR" sz="2400" dirty="0" smtClean="0"/>
              <a:t>revenu régulier, emploi… </a:t>
            </a:r>
            <a:r>
              <a:rPr lang="fr-FR" sz="2400" dirty="0" smtClean="0"/>
              <a:t>même si modèles économiques fragiles, </a:t>
            </a:r>
            <a:r>
              <a:rPr lang="fr-FR" sz="2400" dirty="0" smtClean="0"/>
              <a:t>rôle </a:t>
            </a:r>
            <a:r>
              <a:rPr lang="fr-FR" sz="2400" dirty="0" smtClean="0"/>
              <a:t>ambigu de l’ESS</a:t>
            </a:r>
          </a:p>
          <a:p>
            <a:r>
              <a:rPr lang="fr-FR" sz="2400" b="1" dirty="0" smtClean="0"/>
              <a:t>Environnementale : </a:t>
            </a:r>
            <a:r>
              <a:rPr lang="fr-FR" sz="2400" dirty="0" smtClean="0"/>
              <a:t>diminution des intrants, préservation </a:t>
            </a:r>
            <a:r>
              <a:rPr lang="fr-FR" sz="2400" dirty="0" smtClean="0"/>
              <a:t>de </a:t>
            </a:r>
            <a:r>
              <a:rPr lang="fr-FR" sz="2400" dirty="0" smtClean="0"/>
              <a:t>la biodiversité, </a:t>
            </a:r>
            <a:r>
              <a:rPr lang="fr-FR" sz="2400" dirty="0" smtClean="0"/>
              <a:t>qualité eau, nature </a:t>
            </a:r>
            <a:r>
              <a:rPr lang="fr-FR" sz="2400" dirty="0" smtClean="0"/>
              <a:t>en ville, évolution des pratiques agricoles et alimentaires, connexion avec zéro déchet… même si contraintes logistiques</a:t>
            </a:r>
          </a:p>
          <a:p>
            <a:r>
              <a:rPr lang="fr-FR" sz="2400" b="1" dirty="0" smtClean="0"/>
              <a:t>Nutrition/santé</a:t>
            </a:r>
            <a:r>
              <a:rPr lang="fr-FR" sz="2400" dirty="0" smtClean="0"/>
              <a:t> : fraîcheur, produits de saison, recherche de la qualité nutritionnelle… même si risque de réduire la diversité des diètes et la </a:t>
            </a:r>
            <a:r>
              <a:rPr lang="fr-FR" sz="2400" dirty="0" smtClean="0"/>
              <a:t>consommation </a:t>
            </a:r>
            <a:r>
              <a:rPr lang="fr-FR" sz="2400" dirty="0" smtClean="0"/>
              <a:t>de F&amp;L</a:t>
            </a:r>
          </a:p>
          <a:p>
            <a:r>
              <a:rPr lang="fr-FR" sz="2400" b="1" dirty="0" smtClean="0"/>
              <a:t>Ethique</a:t>
            </a:r>
            <a:r>
              <a:rPr lang="fr-FR" sz="2400" dirty="0" smtClean="0"/>
              <a:t> : répartition plus équitable de la valeur, participation des citoyens même si peu associés à mise en </a:t>
            </a:r>
            <a:r>
              <a:rPr lang="fr-FR" sz="2400" dirty="0" smtClean="0"/>
              <a:t>œuvre</a:t>
            </a:r>
            <a:endParaRPr lang="fr-FR" sz="2400" dirty="0" smtClean="0"/>
          </a:p>
          <a:p>
            <a:endParaRPr lang="fr-FR" sz="2400" dirty="0" smtClean="0"/>
          </a:p>
          <a:p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46E8-2713-4440-8B60-7B2512722969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0467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825625"/>
            <a:ext cx="8090048" cy="47027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>
                <a:latin typeface="Calibri"/>
                <a:cs typeface="Calibri"/>
              </a:rPr>
              <a:t>→</a:t>
            </a:r>
            <a:r>
              <a:rPr lang="fr-FR" dirty="0" smtClean="0"/>
              <a:t> </a:t>
            </a:r>
            <a:r>
              <a:rPr lang="fr-FR" dirty="0"/>
              <a:t>Gamme large </a:t>
            </a:r>
            <a:r>
              <a:rPr lang="fr-FR" dirty="0" smtClean="0"/>
              <a:t>d’indicateurs, indicateurs </a:t>
            </a:r>
            <a:r>
              <a:rPr lang="fr-FR" dirty="0"/>
              <a:t>de changement de </a:t>
            </a:r>
            <a:r>
              <a:rPr lang="fr-FR" dirty="0" smtClean="0"/>
              <a:t>pratiques et de </a:t>
            </a:r>
            <a:r>
              <a:rPr lang="fr-FR" dirty="0" smtClean="0"/>
              <a:t>services/fonctions</a:t>
            </a:r>
          </a:p>
          <a:p>
            <a:pPr marL="0" indent="0">
              <a:buNone/>
            </a:pPr>
            <a:r>
              <a:rPr lang="fr-FR" dirty="0">
                <a:latin typeface="Calibri"/>
                <a:cs typeface="Calibri"/>
              </a:rPr>
              <a:t>→ </a:t>
            </a:r>
            <a:r>
              <a:rPr lang="fr-FR" dirty="0"/>
              <a:t>Durabilité contrainte par la réglementation </a:t>
            </a:r>
          </a:p>
          <a:p>
            <a:pPr marL="0" indent="0">
              <a:buNone/>
            </a:pPr>
            <a:r>
              <a:rPr lang="fr-FR" dirty="0" smtClean="0">
                <a:latin typeface="Calibri"/>
                <a:cs typeface="Calibri"/>
              </a:rPr>
              <a:t>→ </a:t>
            </a:r>
            <a:r>
              <a:rPr lang="fr-FR" dirty="0" smtClean="0"/>
              <a:t>Reterritorialisation favorise systèmes alimentaires territorialisés et </a:t>
            </a:r>
            <a:r>
              <a:rPr lang="fr-FR" dirty="0"/>
              <a:t>é</a:t>
            </a:r>
            <a:r>
              <a:rPr lang="fr-FR" dirty="0" smtClean="0"/>
              <a:t>cosystèmes territoriau</a:t>
            </a:r>
            <a:r>
              <a:rPr lang="fr-FR" dirty="0" smtClean="0"/>
              <a:t>x (avec le non-alimentaire)</a:t>
            </a:r>
            <a:r>
              <a:rPr lang="fr-FR" dirty="0" smtClean="0"/>
              <a:t>, qui reconnectent les dimensions du développement durable</a:t>
            </a:r>
          </a:p>
          <a:p>
            <a:pPr marL="0" indent="0">
              <a:buNone/>
            </a:pPr>
            <a:r>
              <a:rPr lang="fr-FR" dirty="0" smtClean="0">
                <a:latin typeface="Calibri"/>
                <a:cs typeface="Calibri"/>
              </a:rPr>
              <a:t>→ </a:t>
            </a:r>
            <a:r>
              <a:rPr lang="fr-FR" dirty="0" smtClean="0"/>
              <a:t>Effets </a:t>
            </a:r>
            <a:r>
              <a:rPr lang="fr-FR" dirty="0"/>
              <a:t>sur les autres systèmes </a:t>
            </a:r>
            <a:r>
              <a:rPr lang="fr-FR" dirty="0" smtClean="0"/>
              <a:t>alimentaires </a:t>
            </a:r>
          </a:p>
          <a:p>
            <a:pPr marL="0" indent="0">
              <a:buNone/>
            </a:pPr>
            <a:r>
              <a:rPr lang="fr-FR" dirty="0" smtClean="0">
                <a:latin typeface="Calibri"/>
                <a:cs typeface="Calibri"/>
              </a:rPr>
              <a:t>→ </a:t>
            </a:r>
            <a:r>
              <a:rPr lang="fr-FR" dirty="0"/>
              <a:t>Diversification du champ à l’assiette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46E8-2713-4440-8B60-7B2512722969}" type="slidenum">
              <a:rPr lang="fr-FR" smtClean="0"/>
              <a:t>9</a:t>
            </a:fld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Intérêts pour la durabilité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03352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Colloque Reterritorialisation">
      <a:dk1>
        <a:srgbClr val="002833"/>
      </a:dk1>
      <a:lt1>
        <a:srgbClr val="002833"/>
      </a:lt1>
      <a:dk2>
        <a:srgbClr val="ACD3C2"/>
      </a:dk2>
      <a:lt2>
        <a:srgbClr val="FFFFFF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rgbClr val="80A696"/>
        </a:solidFill>
      </a:spPr>
      <a:bodyPr wrap="square" rtlCol="0">
        <a:spAutoFit/>
      </a:bodyPr>
      <a:lstStyle>
        <a:defPPr algn="ctr">
          <a:defRPr b="0" dirty="0" smtClean="0">
            <a:solidFill>
              <a:schemeClr val="bg2"/>
            </a:solidFill>
            <a:latin typeface="Corbel" panose="020B0503020204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résentation1" id="{73D32784-3D25-4EF6-8CC3-86D4A36FC3F0}" vid="{EAB1F560-1500-4C5C-91D1-57C57863555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pptx colloque reterritorialisation</Template>
  <TotalTime>873</TotalTime>
  <Words>660</Words>
  <Application>Microsoft Office PowerPoint</Application>
  <PresentationFormat>Affichage à l'écran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Résultats de l’enquête nationale</vt:lpstr>
      <vt:lpstr>Objectifs et méthode</vt:lpstr>
      <vt:lpstr>Interviewés</vt:lpstr>
      <vt:lpstr>Interviewés</vt:lpstr>
      <vt:lpstr>Quelles approches ?</vt:lpstr>
      <vt:lpstr>Origines du mouvement  ?</vt:lpstr>
      <vt:lpstr>Mode ou tendance de fond ?</vt:lpstr>
      <vt:lpstr>Intérêts pour la durabilité ?</vt:lpstr>
      <vt:lpstr>Intérêts pour la durabilité ?</vt:lpstr>
      <vt:lpstr>Risques et limites</vt:lpstr>
      <vt:lpstr>Risques et limites</vt:lpstr>
      <vt:lpstr>Questions soulevées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Thibaut MULLER</dc:creator>
  <cp:lastModifiedBy>Yuna Chiffoleau</cp:lastModifiedBy>
  <cp:revision>54</cp:revision>
  <dcterms:created xsi:type="dcterms:W3CDTF">2019-11-04T14:23:21Z</dcterms:created>
  <dcterms:modified xsi:type="dcterms:W3CDTF">2019-11-27T22:27:16Z</dcterms:modified>
</cp:coreProperties>
</file>