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72" r:id="rId3"/>
    <p:sldId id="260" r:id="rId4"/>
    <p:sldId id="258" r:id="rId5"/>
    <p:sldId id="261" r:id="rId6"/>
    <p:sldId id="263" r:id="rId7"/>
    <p:sldId id="27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457" autoAdjust="0"/>
  </p:normalViewPr>
  <p:slideViewPr>
    <p:cSldViewPr>
      <p:cViewPr varScale="1">
        <p:scale>
          <a:sx n="57" d="100"/>
          <a:sy n="57" d="100"/>
        </p:scale>
        <p:origin x="-151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EE3B1-F26E-44ED-8DA8-5F4E94989C5B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A11BD-033A-438E-A9EE-74B6B15DCE2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consonnes finales p, t le et s rares dans lexique de base (&lt; 5%) sont mieux attestées pour les adjectifs-adverbes où elles doublent leur fréquence. L’occlusive k, les nasales m et ŋ qui se situe entre 15% et 20% dans le lexique maintiennent ou augmentent leur fréquence pour les </a:t>
            </a:r>
            <a:r>
              <a:rPr lang="fr-FR" sz="1200" kern="1200" cap="sm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le k atteignant plus de 20 % et le ŋ dépassant largement les 25%. La variation de fréquence du l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suit également un mouvement légèrement ascendant. Par contre la vibrante 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r,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plus fréquente de toutes les consonnes finales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lexi­que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chute de plus de moitié pour les adjectifs-adverbes. Ce mouvement est encore plus accentué pour la nasale m qui passe de 12% à un peu plus de 1%.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Enfin, les finales intermédiaires des adjectifs-adverbes n’attestent que les quatre consonnes qui sont, dans le lexique de base, les plus fréquentes en finale absolue à savoir ŋ, k, m et r.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A11BD-033A-438E-A9EE-74B6B15DCE2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Ils se placent devant le nom qu’ils déterminent ou qualifient (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Dt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/ Dé). Dans cette position, le </a:t>
            </a:r>
            <a:r>
              <a:rPr lang="fr-FR" sz="1200" kern="1200" cap="sm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subit un relèvement tonal </a:t>
            </a:r>
            <a:r>
              <a:rPr lang="fr-FR" sz="1200" kern="1200" cap="sm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(‘</a:t>
            </a:r>
            <a:r>
              <a:rPr lang="fr-FR" sz="1200" kern="1200" cap="smal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</a:t>
            </a:r>
            <a:r>
              <a:rPr lang="fr-FR" sz="1200" kern="1200" cap="small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mot à mot) qui n’est perceptible que pour ceux à schème tonal lexical bas, ceux à schème tonal lexical haut restent inchangés.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Cette construction est propre aux adjectifs-adverbes, les autres catégories d’adjectifs, je le rappelle, doivent recourir à la construction &lt; 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nɛ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̀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fr-FR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AV.</a:t>
            </a:r>
            <a:r>
              <a:rPr lang="fr-FR" sz="1200" kern="1200" cap="small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nmls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&gt; pour pouvoir être postposé au nom qu’ils déterminent.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A11BD-033A-438E-A9EE-74B6B15DCE2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A11BD-033A-438E-A9EE-74B6B15DCE2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A11BD-033A-438E-A9EE-74B6B15DCE2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C4D84E6-D121-455F-9A24-5ACBC238FF45}" type="datetimeFigureOut">
              <a:rPr lang="fr-FR" smtClean="0"/>
              <a:pPr/>
              <a:t>05/12/2018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EB3FD-8272-4A64-A2ED-274AC9E10F8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620688"/>
            <a:ext cx="7488832" cy="1656184"/>
          </a:xfrm>
        </p:spPr>
        <p:txBody>
          <a:bodyPr>
            <a:normAutofit/>
          </a:bodyPr>
          <a:lstStyle/>
          <a:p>
            <a:r>
              <a:rPr lang="fr-FR" dirty="0" smtClean="0"/>
              <a:t>Des marqueurs de position </a:t>
            </a:r>
            <a:br>
              <a:rPr lang="fr-FR" dirty="0" smtClean="0"/>
            </a:br>
            <a:r>
              <a:rPr lang="fr-FR" dirty="0" smtClean="0"/>
              <a:t>en gbaya (RCA)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305300"/>
            <a:ext cx="6400800" cy="133350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Paulette Roulon-</a:t>
            </a:r>
            <a:r>
              <a:rPr lang="fr-FR" dirty="0" err="1" smtClean="0">
                <a:solidFill>
                  <a:schemeClr val="tx1"/>
                </a:solidFill>
              </a:rPr>
              <a:t>Doko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LLACAN (UMR 8135 du CNRS)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Situation des langues gbaya</a:t>
            </a:r>
            <a:endParaRPr lang="fr-FR" dirty="0"/>
          </a:p>
        </p:txBody>
      </p:sp>
      <p:pic>
        <p:nvPicPr>
          <p:cNvPr id="4" name="Picture 4" descr="gbay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017" y="1447800"/>
            <a:ext cx="7245515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construction sérielle V1 V2 est en gbaya un chemin de grammaticalisation utilisé pour former certaines prépositions issues d’un Verbe. Par exemple :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há̰ « pour » &lt; V  ha̰ « donner »,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des directionnels :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sí « vers[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cfuge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 » &lt; V sí « s’en aller », 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́í « vers[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ctpe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 » &lt; V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pei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 revenir »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hɔ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́ « jusqu’à » &lt; V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hɔ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 arriver » ; </a:t>
            </a:r>
          </a:p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gbo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́ « jusqu’à » &lt; V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gbo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« sortir »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832648"/>
          </a:xfrm>
        </p:spPr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 gbaya le complément locatif peut se placer directement après le groupe verbal.</a:t>
            </a:r>
          </a:p>
          <a:p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̰̀ 	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tèka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nù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cap="small" dirty="0" smtClean="0">
                <a:latin typeface="Times New Roman" pitchFamily="18" charset="0"/>
                <a:cs typeface="Times New Roman" pitchFamily="18" charset="0"/>
              </a:rPr>
              <a:t>3sg acc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.tomber.</a:t>
            </a:r>
            <a:r>
              <a:rPr lang="fr-FR" sz="2800" cap="small" dirty="0" smtClean="0">
                <a:latin typeface="Times New Roman" pitchFamily="18" charset="0"/>
                <a:cs typeface="Times New Roman" pitchFamily="18" charset="0"/>
              </a:rPr>
              <a:t>mt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terre</a:t>
            </a:r>
          </a:p>
          <a:p>
            <a:r>
              <a:rPr lang="fr-FR" sz="2800" i="1" dirty="0" smtClean="0"/>
              <a:t>Il est tombé à terre</a:t>
            </a:r>
          </a:p>
          <a:p>
            <a:r>
              <a:rPr lang="fr-FR" sz="2800" dirty="0" smtClean="0"/>
              <a:t> </a:t>
            </a:r>
          </a:p>
          <a:p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̰̀ pḭ́ tà nù</a:t>
            </a:r>
          </a:p>
          <a:p>
            <a:r>
              <a:rPr lang="fr-FR" sz="2800" dirty="0" smtClean="0"/>
              <a:t> </a:t>
            </a:r>
            <a:r>
              <a:rPr lang="fr-FR" sz="2800" cap="small" dirty="0" smtClean="0">
                <a:latin typeface="Times New Roman" pitchFamily="18" charset="0"/>
                <a:cs typeface="Times New Roman" pitchFamily="18" charset="0"/>
              </a:rPr>
              <a:t>3sg </a:t>
            </a:r>
            <a:r>
              <a:rPr lang="fr-FR" sz="2800" cap="small" dirty="0" err="1" smtClean="0">
                <a:latin typeface="Times New Roman" pitchFamily="18" charset="0"/>
                <a:cs typeface="Times New Roman" pitchFamily="18" charset="0"/>
              </a:rPr>
              <a:t>inac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.jeter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pierre terre</a:t>
            </a:r>
          </a:p>
          <a:p>
            <a:r>
              <a:rPr lang="fr-FR" sz="2800" i="1" dirty="0" smtClean="0"/>
              <a:t>Il jette la pierre par terre.</a:t>
            </a:r>
          </a:p>
          <a:p>
            <a:endParaRPr lang="fr-FR" sz="2800" i="1" dirty="0" smtClean="0"/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88632"/>
          </a:xfrm>
        </p:spPr>
        <p:txBody>
          <a:bodyPr/>
          <a:lstStyle/>
          <a:p>
            <a:pPr lvl="1">
              <a:lnSpc>
                <a:spcPts val="3000"/>
              </a:lnSpc>
            </a:pP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Pour indiquer une localisation « à terre », le terme </a:t>
            </a:r>
            <a:r>
              <a:rPr lang="fr-FR" sz="3200" i="1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nù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terre » est donc régulièrement utilisé en particulier avec des V </a:t>
            </a:r>
            <a:r>
              <a:rPr lang="fr-FR" sz="3200" dirty="0" err="1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intr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comme </a:t>
            </a:r>
            <a:r>
              <a:rPr lang="fr-FR" sz="3200" i="1" dirty="0" err="1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ʔɔ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s’étendre », </a:t>
            </a:r>
            <a:r>
              <a:rPr lang="fr-FR" sz="3200" i="1" dirty="0" err="1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duk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rester », </a:t>
            </a:r>
            <a:r>
              <a:rPr lang="fr-FR" sz="3200" i="1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ya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rester (</a:t>
            </a:r>
            <a:r>
              <a:rPr lang="fr-FR" sz="3200" dirty="0" err="1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pl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) », </a:t>
            </a:r>
            <a:r>
              <a:rPr lang="fr-FR" sz="3200" i="1" dirty="0" err="1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ɓɔn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être encore » </a:t>
            </a:r>
            <a:r>
              <a:rPr lang="fr-FR" sz="3200" i="1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tek</a:t>
            </a:r>
            <a:r>
              <a:rPr lang="fr-FR" sz="3200" dirty="0" smtClean="0">
                <a:latin typeface="Times New Roman" pitchFamily="18" charset="0"/>
                <a:ea typeface="Doulos SIL" pitchFamily="2" charset="0"/>
                <a:cs typeface="Times New Roman" pitchFamily="18" charset="0"/>
              </a:rPr>
              <a:t> « tomber »</a:t>
            </a:r>
          </a:p>
          <a:p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ngɔ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̀yá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pe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́í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ték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 nù </a:t>
            </a:r>
          </a:p>
          <a:p>
            <a:r>
              <a:rPr lang="fr-FR" dirty="0" smtClean="0"/>
              <a:t>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potamochère </a:t>
            </a:r>
            <a:r>
              <a:rPr lang="fr-FR" sz="2800" cap="small" dirty="0" err="1" smtClean="0">
                <a:latin typeface="Times New Roman" pitchFamily="18" charset="0"/>
                <a:cs typeface="Times New Roman" pitchFamily="18" charset="0"/>
              </a:rPr>
              <a:t>inac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.revenir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cap="small" dirty="0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800" cap="small" dirty="0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.tomber terre</a:t>
            </a:r>
          </a:p>
          <a:p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Le phacochère revient s’écrouler à terre</a:t>
            </a:r>
          </a:p>
          <a:p>
            <a:pPr lvl="1">
              <a:lnSpc>
                <a:spcPts val="3000"/>
              </a:lnSpc>
            </a:pP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ts val="3000"/>
              </a:lnSpc>
            </a:pP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cas des trois verbes </a:t>
            </a:r>
            <a:r>
              <a:rPr lang="fr-FR" sz="3000" i="1" dirty="0" err="1" smtClean="0">
                <a:latin typeface="Times New Roman" pitchFamily="18" charset="0"/>
                <a:cs typeface="Times New Roman" pitchFamily="18" charset="0"/>
              </a:rPr>
              <a:t>ʔe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« poser », </a:t>
            </a:r>
            <a:r>
              <a:rPr lang="fr-FR" sz="3000" i="1" dirty="0" err="1" smtClean="0">
                <a:latin typeface="Times New Roman" pitchFamily="18" charset="0"/>
                <a:cs typeface="Times New Roman" pitchFamily="18" charset="0"/>
              </a:rPr>
              <a:t>ʔa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« verser », </a:t>
            </a:r>
            <a:r>
              <a:rPr lang="fr-FR" sz="3000" i="1" dirty="0" smtClean="0">
                <a:latin typeface="Times New Roman" pitchFamily="18" charset="0"/>
                <a:cs typeface="Times New Roman" pitchFamily="18" charset="0"/>
              </a:rPr>
              <a:t>pi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̰ « jeter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» au sein d’une suite verbale dont ces verbes sont le V2.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ba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kà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àmi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ʔe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nù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cap="small" dirty="0" smtClean="0">
                <a:latin typeface="Times New Roman" pitchFamily="18" charset="0"/>
                <a:cs typeface="Times New Roman" pitchFamily="18" charset="0"/>
              </a:rPr>
              <a:t>3sg </a:t>
            </a:r>
            <a:r>
              <a:rPr lang="fr-FR" sz="2400" cap="small" dirty="0" err="1" smtClean="0">
                <a:latin typeface="Times New Roman" pitchFamily="18" charset="0"/>
                <a:cs typeface="Times New Roman" pitchFamily="18" charset="0"/>
              </a:rPr>
              <a:t>inac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.prendre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boule.</a:t>
            </a:r>
            <a:r>
              <a:rPr lang="fr-FR" sz="2400" cap="small" dirty="0" err="1" smtClean="0">
                <a:latin typeface="Times New Roman" pitchFamily="18" charset="0"/>
                <a:cs typeface="Times New Roman" pitchFamily="18" charset="0"/>
              </a:rPr>
              <a:t>anaph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cap="small" dirty="0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400" cap="small" dirty="0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.poser terre</a:t>
            </a:r>
          </a:p>
          <a:p>
            <a:r>
              <a:rPr lang="fr-FR" sz="2800" i="1" dirty="0" smtClean="0"/>
              <a:t>Elle pose la boule de manioc sur le sol.</a:t>
            </a:r>
          </a:p>
          <a:p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kái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sɛ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́ɛ̀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́ nù</a:t>
            </a:r>
          </a:p>
          <a:p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3sg </a:t>
            </a:r>
            <a:r>
              <a:rPr lang="fr-FR" sz="2600" cap="small" dirty="0" err="1" smtClean="0">
                <a:latin typeface="Times New Roman" pitchFamily="18" charset="0"/>
                <a:cs typeface="Times New Roman" pitchFamily="18" charset="0"/>
              </a:rPr>
              <a:t>inac</a:t>
            </a:r>
            <a:r>
              <a:rPr lang="fr-FR" sz="2600" dirty="0" err="1" smtClean="0">
                <a:latin typeface="Times New Roman" pitchFamily="18" charset="0"/>
                <a:cs typeface="Times New Roman" pitchFamily="18" charset="0"/>
              </a:rPr>
              <a:t>.ramasser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sagaie </a:t>
            </a:r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.verser terre</a:t>
            </a:r>
          </a:p>
          <a:p>
            <a:r>
              <a:rPr lang="fr-FR" sz="2800" i="1" dirty="0" smtClean="0"/>
              <a:t>Il dépose ses sagaies à terre.</a:t>
            </a:r>
          </a:p>
          <a:p>
            <a:r>
              <a:rPr lang="fr-FR" sz="2800" b="1" dirty="0" smtClean="0"/>
              <a:t>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ʔa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̰́-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nɛ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fèe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pı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̰́ nù </a:t>
            </a:r>
            <a:r>
              <a:rPr lang="fr-FR" b="1" dirty="0" err="1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hɛ</a:t>
            </a:r>
            <a:r>
              <a:rPr lang="fr-FR" b="1" dirty="0" smtClean="0">
                <a:latin typeface="Doulos SIL" pitchFamily="2" charset="0"/>
                <a:ea typeface="Doulos SIL" pitchFamily="2" charset="0"/>
                <a:cs typeface="Doulos SIL" pitchFamily="2" charset="0"/>
              </a:rPr>
              <a:t>̰̀</a:t>
            </a:r>
          </a:p>
          <a:p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3sg acc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.mourir.</a:t>
            </a:r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mt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inf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600" cap="small" dirty="0" smtClean="0">
                <a:latin typeface="Times New Roman" pitchFamily="18" charset="0"/>
                <a:cs typeface="Times New Roman" pitchFamily="18" charset="0"/>
              </a:rPr>
              <a:t>acc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.jeter terre ici</a:t>
            </a:r>
          </a:p>
          <a:p>
            <a:r>
              <a:rPr lang="fr-FR" sz="2800" i="1" dirty="0" smtClean="0"/>
              <a:t>Il est tombé mort ici.</a:t>
            </a:r>
          </a:p>
          <a:p>
            <a:endParaRPr lang="fr-FR" sz="2800" i="1" dirty="0" smtClean="0"/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267672"/>
          </a:xfrm>
        </p:spPr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Considérer les collocations :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Ɂé nù « posé à terre »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Ɂa nù « versé à terre »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pḭ́ nù « jeté à terre »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Quel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statut ? </a:t>
            </a:r>
          </a:p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Des marques de position ? </a:t>
            </a:r>
            <a:endParaRPr lang="fr-FR" sz="2800" dirty="0" smtClean="0"/>
          </a:p>
          <a:p>
            <a:endParaRPr lang="fr-FR" sz="2800" i="1" dirty="0" smtClean="0"/>
          </a:p>
          <a:p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785</TotalTime>
  <Words>177</Words>
  <Application>Microsoft Office PowerPoint</Application>
  <PresentationFormat>Affichage à l'écran (4:3)</PresentationFormat>
  <Paragraphs>48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Solstice</vt:lpstr>
      <vt:lpstr>Des marqueurs de position  en gbaya (RCA)</vt:lpstr>
      <vt:lpstr>Situation des langues gbaya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Idéophones et interjections en gbaya (RCA)</dc:title>
  <dc:creator>roulon</dc:creator>
  <cp:lastModifiedBy>roulon</cp:lastModifiedBy>
  <cp:revision>10</cp:revision>
  <dcterms:created xsi:type="dcterms:W3CDTF">2018-12-03T09:26:25Z</dcterms:created>
  <dcterms:modified xsi:type="dcterms:W3CDTF">2018-12-05T08:36:33Z</dcterms:modified>
</cp:coreProperties>
</file>