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80" d="100"/>
          <a:sy n="80" d="100"/>
        </p:scale>
        <p:origin x="1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AD321E1-2809-49C9-9BCE-5CFCBD81A478}" type="datetimeFigureOut">
              <a:rPr lang="fr-FR" smtClean="0"/>
              <a:t>16/05/2018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075D73-A3FA-480F-A77D-D55493CCD9A9}" type="slidenum">
              <a:rPr lang="fr-FR" smtClean="0"/>
              <a:t>‹N°›</a:t>
            </a:fld>
            <a:endParaRPr lang="fr-FR"/>
          </a:p>
        </p:txBody>
      </p:sp>
    </p:spTree>
    <p:extLst>
      <p:ext uri="{BB962C8B-B14F-4D97-AF65-F5344CB8AC3E}">
        <p14:creationId xmlns:p14="http://schemas.microsoft.com/office/powerpoint/2010/main" val="245568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D321E1-2809-49C9-9BCE-5CFCBD81A478}" type="datetimeFigureOut">
              <a:rPr lang="fr-FR" smtClean="0"/>
              <a:t>16/05/2018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075D73-A3FA-480F-A77D-D55493CCD9A9}" type="slidenum">
              <a:rPr lang="fr-FR" smtClean="0"/>
              <a:t>‹N°›</a:t>
            </a:fld>
            <a:endParaRPr lang="fr-FR"/>
          </a:p>
        </p:txBody>
      </p:sp>
    </p:spTree>
    <p:extLst>
      <p:ext uri="{BB962C8B-B14F-4D97-AF65-F5344CB8AC3E}">
        <p14:creationId xmlns:p14="http://schemas.microsoft.com/office/powerpoint/2010/main" val="109707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D321E1-2809-49C9-9BCE-5CFCBD81A478}" type="datetimeFigureOut">
              <a:rPr lang="fr-FR" smtClean="0"/>
              <a:t>16/05/2018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075D73-A3FA-480F-A77D-D55493CCD9A9}" type="slidenum">
              <a:rPr lang="fr-FR" smtClean="0"/>
              <a:t>‹N°›</a:t>
            </a:fld>
            <a:endParaRPr lang="fr-FR"/>
          </a:p>
        </p:txBody>
      </p:sp>
    </p:spTree>
    <p:extLst>
      <p:ext uri="{BB962C8B-B14F-4D97-AF65-F5344CB8AC3E}">
        <p14:creationId xmlns:p14="http://schemas.microsoft.com/office/powerpoint/2010/main" val="52515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D321E1-2809-49C9-9BCE-5CFCBD81A478}" type="datetimeFigureOut">
              <a:rPr lang="fr-FR" smtClean="0"/>
              <a:t>16/05/2018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075D73-A3FA-480F-A77D-D55493CCD9A9}" type="slidenum">
              <a:rPr lang="fr-FR" smtClean="0"/>
              <a:t>‹N°›</a:t>
            </a:fld>
            <a:endParaRPr lang="fr-FR"/>
          </a:p>
        </p:txBody>
      </p:sp>
    </p:spTree>
    <p:extLst>
      <p:ext uri="{BB962C8B-B14F-4D97-AF65-F5344CB8AC3E}">
        <p14:creationId xmlns:p14="http://schemas.microsoft.com/office/powerpoint/2010/main" val="287485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AD321E1-2809-49C9-9BCE-5CFCBD81A478}" type="datetimeFigureOut">
              <a:rPr lang="fr-FR" smtClean="0"/>
              <a:t>16/05/2018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075D73-A3FA-480F-A77D-D55493CCD9A9}" type="slidenum">
              <a:rPr lang="fr-FR" smtClean="0"/>
              <a:t>‹N°›</a:t>
            </a:fld>
            <a:endParaRPr lang="fr-FR"/>
          </a:p>
        </p:txBody>
      </p:sp>
    </p:spTree>
    <p:extLst>
      <p:ext uri="{BB962C8B-B14F-4D97-AF65-F5344CB8AC3E}">
        <p14:creationId xmlns:p14="http://schemas.microsoft.com/office/powerpoint/2010/main" val="690859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D321E1-2809-49C9-9BCE-5CFCBD81A478}" type="datetimeFigureOut">
              <a:rPr lang="fr-FR" smtClean="0"/>
              <a:t>16/05/2018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075D73-A3FA-480F-A77D-D55493CCD9A9}" type="slidenum">
              <a:rPr lang="fr-FR" smtClean="0"/>
              <a:t>‹N°›</a:t>
            </a:fld>
            <a:endParaRPr lang="fr-FR"/>
          </a:p>
        </p:txBody>
      </p:sp>
    </p:spTree>
    <p:extLst>
      <p:ext uri="{BB962C8B-B14F-4D97-AF65-F5344CB8AC3E}">
        <p14:creationId xmlns:p14="http://schemas.microsoft.com/office/powerpoint/2010/main" val="132735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D321E1-2809-49C9-9BCE-5CFCBD81A478}" type="datetimeFigureOut">
              <a:rPr lang="fr-FR" smtClean="0"/>
              <a:t>16/05/2018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E075D73-A3FA-480F-A77D-D55493CCD9A9}" type="slidenum">
              <a:rPr lang="fr-FR" smtClean="0"/>
              <a:t>‹N°›</a:t>
            </a:fld>
            <a:endParaRPr lang="fr-FR"/>
          </a:p>
        </p:txBody>
      </p:sp>
    </p:spTree>
    <p:extLst>
      <p:ext uri="{BB962C8B-B14F-4D97-AF65-F5344CB8AC3E}">
        <p14:creationId xmlns:p14="http://schemas.microsoft.com/office/powerpoint/2010/main" val="281686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AD321E1-2809-49C9-9BCE-5CFCBD81A478}" type="datetimeFigureOut">
              <a:rPr lang="fr-FR" smtClean="0"/>
              <a:t>16/05/2018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E075D73-A3FA-480F-A77D-D55493CCD9A9}" type="slidenum">
              <a:rPr lang="fr-FR" smtClean="0"/>
              <a:t>‹N°›</a:t>
            </a:fld>
            <a:endParaRPr lang="fr-FR"/>
          </a:p>
        </p:txBody>
      </p:sp>
    </p:spTree>
    <p:extLst>
      <p:ext uri="{BB962C8B-B14F-4D97-AF65-F5344CB8AC3E}">
        <p14:creationId xmlns:p14="http://schemas.microsoft.com/office/powerpoint/2010/main" val="3595525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D321E1-2809-49C9-9BCE-5CFCBD81A478}" type="datetimeFigureOut">
              <a:rPr lang="fr-FR" smtClean="0"/>
              <a:t>16/05/2018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E075D73-A3FA-480F-A77D-D55493CCD9A9}" type="slidenum">
              <a:rPr lang="fr-FR" smtClean="0"/>
              <a:t>‹N°›</a:t>
            </a:fld>
            <a:endParaRPr lang="fr-FR"/>
          </a:p>
        </p:txBody>
      </p:sp>
    </p:spTree>
    <p:extLst>
      <p:ext uri="{BB962C8B-B14F-4D97-AF65-F5344CB8AC3E}">
        <p14:creationId xmlns:p14="http://schemas.microsoft.com/office/powerpoint/2010/main" val="2526855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D321E1-2809-49C9-9BCE-5CFCBD81A478}" type="datetimeFigureOut">
              <a:rPr lang="fr-FR" smtClean="0"/>
              <a:t>16/05/2018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075D73-A3FA-480F-A77D-D55493CCD9A9}" type="slidenum">
              <a:rPr lang="fr-FR" smtClean="0"/>
              <a:t>‹N°›</a:t>
            </a:fld>
            <a:endParaRPr lang="fr-FR"/>
          </a:p>
        </p:txBody>
      </p:sp>
    </p:spTree>
    <p:extLst>
      <p:ext uri="{BB962C8B-B14F-4D97-AF65-F5344CB8AC3E}">
        <p14:creationId xmlns:p14="http://schemas.microsoft.com/office/powerpoint/2010/main" val="21424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D321E1-2809-49C9-9BCE-5CFCBD81A478}" type="datetimeFigureOut">
              <a:rPr lang="fr-FR" smtClean="0"/>
              <a:t>16/05/2018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075D73-A3FA-480F-A77D-D55493CCD9A9}" type="slidenum">
              <a:rPr lang="fr-FR" smtClean="0"/>
              <a:t>‹N°›</a:t>
            </a:fld>
            <a:endParaRPr lang="fr-FR"/>
          </a:p>
        </p:txBody>
      </p:sp>
    </p:spTree>
    <p:extLst>
      <p:ext uri="{BB962C8B-B14F-4D97-AF65-F5344CB8AC3E}">
        <p14:creationId xmlns:p14="http://schemas.microsoft.com/office/powerpoint/2010/main" val="285690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321E1-2809-49C9-9BCE-5CFCBD81A478}" type="datetimeFigureOut">
              <a:rPr lang="fr-FR" smtClean="0"/>
              <a:t>16/05/2018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75D73-A3FA-480F-A77D-D55493CCD9A9}" type="slidenum">
              <a:rPr lang="fr-FR" smtClean="0"/>
              <a:t>‹N°›</a:t>
            </a:fld>
            <a:endParaRPr lang="fr-FR"/>
          </a:p>
        </p:txBody>
      </p:sp>
    </p:spTree>
    <p:extLst>
      <p:ext uri="{BB962C8B-B14F-4D97-AF65-F5344CB8AC3E}">
        <p14:creationId xmlns:p14="http://schemas.microsoft.com/office/powerpoint/2010/main" val="2627242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hyperlink" Target="http://dicocitations.lemonde.fr/citation.php?mot=memoire" TargetMode="External"/><Relationship Id="rId3" Type="http://schemas.openxmlformats.org/officeDocument/2006/relationships/hyperlink" Target="http://dicocitations.lemonde.fr/citation.php?mot=lenteur" TargetMode="External"/><Relationship Id="rId7" Type="http://schemas.openxmlformats.org/officeDocument/2006/relationships/hyperlink" Target="http://dicocitations.lemonde.fr/citation.php?mot=intensite" TargetMode="External"/><Relationship Id="rId2" Type="http://schemas.openxmlformats.org/officeDocument/2006/relationships/hyperlink" Target="http://dicocitations.lemonde.fr/citation.php?mot=degre" TargetMode="External"/><Relationship Id="rId1" Type="http://schemas.openxmlformats.org/officeDocument/2006/relationships/slideLayout" Target="../slideLayouts/slideLayout2.xml"/><Relationship Id="rId6" Type="http://schemas.openxmlformats.org/officeDocument/2006/relationships/hyperlink" Target="http://dicocitations.lemonde.fr/citation.php?mot=proportionnel" TargetMode="External"/><Relationship Id="rId5" Type="http://schemas.openxmlformats.org/officeDocument/2006/relationships/hyperlink" Target="http://dicocitations.lemonde.fr/citation.php?mot=directement" TargetMode="External"/><Relationship Id="rId4" Type="http://schemas.openxmlformats.org/officeDocument/2006/relationships/hyperlink" Target="http://dicocitations.lemonde.fr/citation.php?mot=est" TargetMode="External"/><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53263" y="697832"/>
            <a:ext cx="6858000" cy="2899610"/>
          </a:xfrm>
        </p:spPr>
        <p:txBody>
          <a:bodyPr>
            <a:normAutofit/>
          </a:bodyPr>
          <a:lstStyle/>
          <a:p>
            <a:r>
              <a:rPr lang="fr-FR" sz="5000" dirty="0" smtClean="0"/>
              <a:t>VOYAGES DANS LE DESERT :</a:t>
            </a:r>
            <a:br>
              <a:rPr lang="fr-FR" sz="5000" dirty="0" smtClean="0"/>
            </a:br>
            <a:r>
              <a:rPr lang="fr-FR" sz="5000" dirty="0" smtClean="0"/>
              <a:t>De l’expérience humaine à l’expérience scientifique</a:t>
            </a:r>
            <a:endParaRPr lang="fr-FR" sz="5000" dirty="0"/>
          </a:p>
        </p:txBody>
      </p:sp>
      <p:sp>
        <p:nvSpPr>
          <p:cNvPr id="3" name="Sous-titre 2"/>
          <p:cNvSpPr>
            <a:spLocks noGrp="1"/>
          </p:cNvSpPr>
          <p:nvPr>
            <p:ph type="subTitle" idx="1"/>
          </p:nvPr>
        </p:nvSpPr>
        <p:spPr>
          <a:xfrm>
            <a:off x="950495" y="4403559"/>
            <a:ext cx="5570621" cy="2201778"/>
          </a:xfrm>
        </p:spPr>
        <p:txBody>
          <a:bodyPr>
            <a:normAutofit/>
          </a:bodyPr>
          <a:lstStyle/>
          <a:p>
            <a:r>
              <a:rPr lang="fr-FR" dirty="0" smtClean="0"/>
              <a:t>Christophe GIBOUT</a:t>
            </a:r>
          </a:p>
          <a:p>
            <a:r>
              <a:rPr lang="fr-FR" dirty="0" smtClean="0"/>
              <a:t>Sociologue, Professeur en Aménagement et Urbanisme à l’ULCO</a:t>
            </a:r>
          </a:p>
          <a:p>
            <a:r>
              <a:rPr lang="fr-FR" dirty="0" smtClean="0"/>
              <a:t>Laboratoire « </a:t>
            </a:r>
            <a:r>
              <a:rPr lang="fr-FR" i="1" dirty="0" smtClean="0"/>
              <a:t>Territoires, Villes, Environnement &amp; Société</a:t>
            </a:r>
            <a:r>
              <a:rPr lang="fr-FR" dirty="0" smtClean="0"/>
              <a:t> » (TVES, EA 4477)</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97832"/>
            <a:ext cx="5154861" cy="2899609"/>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891" y="4403558"/>
            <a:ext cx="2725870" cy="57751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0891" y="5208291"/>
            <a:ext cx="2725870" cy="1406735"/>
          </a:xfrm>
          <a:prstGeom prst="rect">
            <a:avLst/>
          </a:prstGeom>
        </p:spPr>
      </p:pic>
    </p:spTree>
    <p:extLst>
      <p:ext uri="{BB962C8B-B14F-4D97-AF65-F5344CB8AC3E}">
        <p14:creationId xmlns:p14="http://schemas.microsoft.com/office/powerpoint/2010/main" val="285133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506" y="505326"/>
            <a:ext cx="4579520" cy="5355724"/>
          </a:xfrm>
        </p:spPr>
        <p:txBody>
          <a:bodyPr>
            <a:normAutofit fontScale="90000"/>
          </a:bodyPr>
          <a:lstStyle/>
          <a:p>
            <a:r>
              <a:rPr lang="fr-FR" dirty="0" smtClean="0"/>
              <a:t>« </a:t>
            </a:r>
            <a:r>
              <a:rPr lang="fr-FR" sz="3100" i="1" dirty="0" smtClean="0"/>
              <a:t>Marcher </a:t>
            </a:r>
            <a:r>
              <a:rPr lang="fr-FR" sz="3100" i="1" dirty="0"/>
              <a:t>dans le </a:t>
            </a:r>
            <a:r>
              <a:rPr lang="fr-FR" sz="3100" i="1" dirty="0" smtClean="0"/>
              <a:t>désert,  </a:t>
            </a:r>
            <a:r>
              <a:rPr lang="fr-FR" sz="3100" i="1" dirty="0"/>
              <a:t>Marcher dans les </a:t>
            </a:r>
            <a:r>
              <a:rPr lang="fr-FR" sz="3100" i="1" dirty="0" smtClean="0"/>
              <a:t>pierres, </a:t>
            </a:r>
            <a:r>
              <a:rPr lang="fr-FR" sz="3100" i="1" dirty="0"/>
              <a:t>Marcher des journées </a:t>
            </a:r>
            <a:r>
              <a:rPr lang="fr-FR" sz="3100" i="1" dirty="0" smtClean="0"/>
              <a:t>entières, </a:t>
            </a:r>
            <a:br>
              <a:rPr lang="fr-FR" sz="3100" i="1" dirty="0" smtClean="0"/>
            </a:br>
            <a:r>
              <a:rPr lang="fr-FR" sz="3100" i="1" dirty="0" smtClean="0"/>
              <a:t>Marcher </a:t>
            </a:r>
            <a:r>
              <a:rPr lang="fr-FR" sz="3100" i="1" dirty="0"/>
              <a:t>dans le </a:t>
            </a:r>
            <a:r>
              <a:rPr lang="fr-FR" sz="3100" i="1" dirty="0" smtClean="0"/>
              <a:t>désert, </a:t>
            </a:r>
            <a:r>
              <a:rPr lang="fr-FR" sz="3100" i="1" dirty="0"/>
              <a:t>Dormir </a:t>
            </a:r>
            <a:r>
              <a:rPr lang="fr-FR" sz="3100" i="1" dirty="0" smtClean="0"/>
              <a:t>dehors,</a:t>
            </a:r>
            <a:br>
              <a:rPr lang="fr-FR" sz="3100" i="1" dirty="0" smtClean="0"/>
            </a:br>
            <a:r>
              <a:rPr lang="fr-FR" sz="3100" i="1" dirty="0" smtClean="0"/>
              <a:t>Couché </a:t>
            </a:r>
            <a:r>
              <a:rPr lang="fr-FR" sz="3100" i="1" dirty="0"/>
              <a:t>sur le sable </a:t>
            </a:r>
            <a:r>
              <a:rPr lang="fr-FR" sz="3100" i="1" dirty="0" smtClean="0"/>
              <a:t>d'or,</a:t>
            </a:r>
            <a:br>
              <a:rPr lang="fr-FR" sz="3100" i="1" dirty="0" smtClean="0"/>
            </a:br>
            <a:r>
              <a:rPr lang="fr-FR" sz="3100" i="1" dirty="0" smtClean="0"/>
              <a:t>Les </a:t>
            </a:r>
            <a:r>
              <a:rPr lang="fr-FR" sz="3100" i="1" dirty="0"/>
              <a:t>satellites et les </a:t>
            </a:r>
            <a:r>
              <a:rPr lang="fr-FR" sz="3100" i="1" dirty="0" smtClean="0"/>
              <a:t>météores,</a:t>
            </a:r>
            <a:br>
              <a:rPr lang="fr-FR" sz="3100" i="1" dirty="0" smtClean="0"/>
            </a:br>
            <a:r>
              <a:rPr lang="fr-FR" sz="3100" i="1" dirty="0" smtClean="0"/>
              <a:t>Dormir dehors, </a:t>
            </a:r>
            <a:br>
              <a:rPr lang="fr-FR" sz="3100" i="1" dirty="0" smtClean="0"/>
            </a:br>
            <a:r>
              <a:rPr lang="fr-FR" sz="3100" i="1" dirty="0" smtClean="0"/>
              <a:t>Il </a:t>
            </a:r>
            <a:r>
              <a:rPr lang="fr-FR" sz="3100" i="1" dirty="0"/>
              <a:t>faut un </a:t>
            </a:r>
            <a:r>
              <a:rPr lang="fr-FR" sz="3100" i="1" dirty="0" smtClean="0"/>
              <a:t>minimum… »</a:t>
            </a:r>
            <a:r>
              <a:rPr lang="fr-FR" sz="3100" dirty="0" smtClean="0"/>
              <a:t> </a:t>
            </a:r>
            <a:r>
              <a:rPr lang="fr-FR" sz="3100" dirty="0"/>
              <a:t/>
            </a:r>
            <a:br>
              <a:rPr lang="fr-FR" sz="3100" dirty="0"/>
            </a:br>
            <a:r>
              <a:rPr lang="fr-FR" sz="3100" dirty="0"/>
              <a:t>Alain Souchon </a:t>
            </a:r>
            <a:r>
              <a:rPr lang="fr-FR" sz="3100" dirty="0" smtClean="0"/>
              <a:t/>
            </a:r>
            <a:br>
              <a:rPr lang="fr-FR" sz="3100" dirty="0" smtClean="0"/>
            </a:br>
            <a:r>
              <a:rPr lang="fr-FR" sz="3100" dirty="0" smtClean="0"/>
              <a:t>(</a:t>
            </a:r>
            <a:r>
              <a:rPr lang="fr-FR" sz="3100" i="1" dirty="0"/>
              <a:t>La Vie Théodore</a:t>
            </a:r>
            <a:r>
              <a:rPr lang="fr-FR" sz="3100" dirty="0"/>
              <a:t>, 2005) </a:t>
            </a:r>
            <a:r>
              <a:rPr lang="fr-FR" dirty="0"/>
              <a:t/>
            </a:r>
            <a:br>
              <a:rPr lang="fr-FR" dirty="0"/>
            </a:br>
            <a:endParaRPr lang="fr-FR" dirty="0"/>
          </a:p>
        </p:txBody>
      </p:sp>
      <p:sp>
        <p:nvSpPr>
          <p:cNvPr id="4" name="Espace réservé du contenu 3"/>
          <p:cNvSpPr>
            <a:spLocks noGrp="1"/>
          </p:cNvSpPr>
          <p:nvPr>
            <p:ph idx="1"/>
          </p:nvPr>
        </p:nvSpPr>
        <p:spPr>
          <a:xfrm>
            <a:off x="5183188" y="336885"/>
            <a:ext cx="6102433" cy="5524166"/>
          </a:xfrm>
        </p:spPr>
        <p:txBody>
          <a:bodyPr/>
          <a:lstStyle/>
          <a:p>
            <a:pPr marL="0" indent="0" algn="ctr">
              <a:buNone/>
            </a:pPr>
            <a:r>
              <a:rPr lang="fr-FR" b="1" dirty="0" smtClean="0"/>
              <a:t>PLAN</a:t>
            </a:r>
            <a:r>
              <a:rPr lang="fr-FR" dirty="0" smtClean="0"/>
              <a:t> </a:t>
            </a:r>
          </a:p>
          <a:p>
            <a:pPr algn="just">
              <a:buFontTx/>
              <a:buChar char="-"/>
            </a:pPr>
            <a:r>
              <a:rPr lang="fr-FR" b="1" dirty="0" smtClean="0"/>
              <a:t>Introduction</a:t>
            </a:r>
          </a:p>
          <a:p>
            <a:pPr algn="just">
              <a:buFontTx/>
              <a:buChar char="-"/>
            </a:pPr>
            <a:r>
              <a:rPr lang="fr-FR" b="1" dirty="0" smtClean="0"/>
              <a:t>Un matériau original…</a:t>
            </a:r>
          </a:p>
          <a:p>
            <a:pPr algn="just">
              <a:buFontTx/>
              <a:buChar char="-"/>
            </a:pPr>
            <a:r>
              <a:rPr lang="fr-FR" b="1" dirty="0" smtClean="0"/>
              <a:t>Expériences personnelles et écrits d’autrui…</a:t>
            </a:r>
          </a:p>
          <a:p>
            <a:pPr algn="just">
              <a:buFontTx/>
              <a:buChar char="-"/>
            </a:pPr>
            <a:r>
              <a:rPr lang="fr-FR" b="1" dirty="0" smtClean="0"/>
              <a:t>Un nécessaire rapport renouvelé au temps de la recherche</a:t>
            </a:r>
            <a:endParaRPr lang="fr-FR" b="1"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2042" y="3993872"/>
            <a:ext cx="4306301" cy="2864128"/>
          </a:xfrm>
          <a:prstGeom prst="rect">
            <a:avLst/>
          </a:prstGeom>
        </p:spPr>
      </p:pic>
    </p:spTree>
    <p:extLst>
      <p:ext uri="{BB962C8B-B14F-4D97-AF65-F5344CB8AC3E}">
        <p14:creationId xmlns:p14="http://schemas.microsoft.com/office/powerpoint/2010/main" val="393929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Introduction :</a:t>
            </a:r>
            <a:endParaRPr lang="fr-FR" dirty="0"/>
          </a:p>
        </p:txBody>
      </p:sp>
      <p:sp>
        <p:nvSpPr>
          <p:cNvPr id="6" name="Espace réservé du contenu 5"/>
          <p:cNvSpPr>
            <a:spLocks noGrp="1"/>
          </p:cNvSpPr>
          <p:nvPr>
            <p:ph idx="1"/>
          </p:nvPr>
        </p:nvSpPr>
        <p:spPr>
          <a:xfrm>
            <a:off x="838200" y="2382253"/>
            <a:ext cx="10864516" cy="4391526"/>
          </a:xfrm>
        </p:spPr>
        <p:txBody>
          <a:bodyPr>
            <a:normAutofit lnSpcReduction="10000"/>
          </a:bodyPr>
          <a:lstStyle/>
          <a:p>
            <a:r>
              <a:rPr lang="fr-FR" dirty="0" smtClean="0"/>
              <a:t>Une expérience complexe</a:t>
            </a:r>
          </a:p>
          <a:p>
            <a:r>
              <a:rPr lang="fr-FR" dirty="0" smtClean="0"/>
              <a:t>Une rupture avec l’air du temps</a:t>
            </a:r>
          </a:p>
          <a:p>
            <a:r>
              <a:rPr lang="fr-FR" dirty="0" smtClean="0"/>
              <a:t>Une nécessaire lecture scientifique en osmose</a:t>
            </a:r>
          </a:p>
          <a:p>
            <a:r>
              <a:rPr lang="fr-FR" dirty="0" smtClean="0"/>
              <a:t>Vers une « </a:t>
            </a:r>
            <a:r>
              <a:rPr lang="fr-FR" i="1" dirty="0" smtClean="0"/>
              <a:t>épistémè</a:t>
            </a:r>
            <a:r>
              <a:rPr lang="fr-FR" dirty="0" smtClean="0"/>
              <a:t> » (Foucault, 1966) de la lenteur</a:t>
            </a:r>
          </a:p>
          <a:p>
            <a:pPr marL="0" indent="0" algn="just">
              <a:buNone/>
            </a:pPr>
            <a:r>
              <a:rPr lang="fr-FR" dirty="0"/>
              <a:t>" </a:t>
            </a:r>
            <a:r>
              <a:rPr lang="fr-FR" i="1" dirty="0"/>
              <a:t>Imprimer la forme à une durée, c'est l'exigence de la beauté mais aussi celle de la </a:t>
            </a:r>
            <a:r>
              <a:rPr lang="fr-FR" i="1" dirty="0" smtClean="0"/>
              <a:t>mémoire (…) Dans </a:t>
            </a:r>
            <a:r>
              <a:rPr lang="fr-FR" i="1" dirty="0"/>
              <a:t>la mathématique existentielle, cette expérience prend la forme de deux équations élémentaires : </a:t>
            </a:r>
            <a:r>
              <a:rPr lang="fr-FR" i="1" u="sng" dirty="0"/>
              <a:t>Le </a:t>
            </a:r>
            <a:r>
              <a:rPr lang="fr-FR" i="1" u="sng" dirty="0">
                <a:hlinkClick r:id="rId2" tooltip="Citations degre"/>
              </a:rPr>
              <a:t>degré</a:t>
            </a:r>
            <a:r>
              <a:rPr lang="fr-FR" i="1" u="sng" dirty="0"/>
              <a:t> de </a:t>
            </a:r>
            <a:r>
              <a:rPr lang="fr-FR" i="1" u="sng" dirty="0">
                <a:hlinkClick r:id="rId3" tooltip="Citations lenteur"/>
              </a:rPr>
              <a:t>lenteur</a:t>
            </a:r>
            <a:r>
              <a:rPr lang="fr-FR" i="1" u="sng" dirty="0"/>
              <a:t> </a:t>
            </a:r>
            <a:r>
              <a:rPr lang="fr-FR" i="1" u="sng" dirty="0">
                <a:hlinkClick r:id="rId4" tooltip="Citations est"/>
              </a:rPr>
              <a:t>est</a:t>
            </a:r>
            <a:r>
              <a:rPr lang="fr-FR" i="1" u="sng" dirty="0"/>
              <a:t> </a:t>
            </a:r>
            <a:r>
              <a:rPr lang="fr-FR" i="1" u="sng" dirty="0">
                <a:hlinkClick r:id="rId5" tooltip="Citations directement"/>
              </a:rPr>
              <a:t>directement</a:t>
            </a:r>
            <a:r>
              <a:rPr lang="fr-FR" i="1" u="sng" dirty="0"/>
              <a:t> </a:t>
            </a:r>
            <a:r>
              <a:rPr lang="fr-FR" i="1" u="sng" dirty="0">
                <a:hlinkClick r:id="rId6" tooltip="Citations proportionnel"/>
              </a:rPr>
              <a:t>proportionnel</a:t>
            </a:r>
            <a:r>
              <a:rPr lang="fr-FR" i="1" u="sng" dirty="0"/>
              <a:t> à l'</a:t>
            </a:r>
            <a:r>
              <a:rPr lang="fr-FR" i="1" u="sng" dirty="0">
                <a:hlinkClick r:id="rId7" tooltip="Citations intensite"/>
              </a:rPr>
              <a:t>intensité</a:t>
            </a:r>
            <a:r>
              <a:rPr lang="fr-FR" i="1" u="sng" dirty="0"/>
              <a:t> de la </a:t>
            </a:r>
            <a:r>
              <a:rPr lang="fr-FR" i="1" u="sng" dirty="0">
                <a:hlinkClick r:id="rId8" tooltip="Citations memoire"/>
              </a:rPr>
              <a:t>mémoire</a:t>
            </a:r>
            <a:r>
              <a:rPr lang="fr-FR" i="1" u="sng" dirty="0"/>
              <a:t> </a:t>
            </a:r>
            <a:r>
              <a:rPr lang="fr-FR" i="1" dirty="0"/>
              <a:t>; le degré de vitesse est directement proportionnel à l'intensité de l'oubli"</a:t>
            </a:r>
            <a:r>
              <a:rPr lang="fr-FR" dirty="0"/>
              <a:t> (Kundera, 1995 : 44-45)</a:t>
            </a:r>
          </a:p>
        </p:txBody>
      </p:sp>
      <p:pic>
        <p:nvPicPr>
          <p:cNvPr id="7" name="Imag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89758" y="0"/>
            <a:ext cx="3902242" cy="3736035"/>
          </a:xfrm>
          <a:prstGeom prst="rect">
            <a:avLst/>
          </a:prstGeom>
        </p:spPr>
      </p:pic>
    </p:spTree>
    <p:extLst>
      <p:ext uri="{BB962C8B-B14F-4D97-AF65-F5344CB8AC3E}">
        <p14:creationId xmlns:p14="http://schemas.microsoft.com/office/powerpoint/2010/main" val="328038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Un matériau original pour porter un essai de réflexion scientifique</a:t>
            </a:r>
            <a:endParaRPr lang="fr-FR" dirty="0"/>
          </a:p>
        </p:txBody>
      </p:sp>
      <p:sp>
        <p:nvSpPr>
          <p:cNvPr id="5" name="Espace réservé du contenu 4"/>
          <p:cNvSpPr>
            <a:spLocks noGrp="1"/>
          </p:cNvSpPr>
          <p:nvPr>
            <p:ph sz="half" idx="1"/>
          </p:nvPr>
        </p:nvSpPr>
        <p:spPr/>
        <p:txBody>
          <a:bodyPr>
            <a:normAutofit fontScale="92500"/>
          </a:bodyPr>
          <a:lstStyle/>
          <a:p>
            <a:r>
              <a:rPr lang="fr-FR" dirty="0" smtClean="0"/>
              <a:t>Partir de ma propre expérience de voyages dans le Sud marocain…</a:t>
            </a:r>
          </a:p>
          <a:p>
            <a:r>
              <a:rPr lang="fr-FR" dirty="0" smtClean="0"/>
              <a:t>Vers une </a:t>
            </a:r>
            <a:r>
              <a:rPr lang="fr-FR" dirty="0"/>
              <a:t>"</a:t>
            </a:r>
            <a:r>
              <a:rPr lang="fr-FR" i="1" dirty="0"/>
              <a:t>ethnologie de soi-même</a:t>
            </a:r>
            <a:r>
              <a:rPr lang="fr-FR" dirty="0"/>
              <a:t>" (</a:t>
            </a:r>
            <a:r>
              <a:rPr lang="fr-FR" dirty="0" err="1"/>
              <a:t>Gouyon</a:t>
            </a:r>
            <a:r>
              <a:rPr lang="fr-FR" dirty="0"/>
              <a:t>, 2013</a:t>
            </a:r>
            <a:r>
              <a:rPr lang="fr-FR" dirty="0" smtClean="0"/>
              <a:t>)</a:t>
            </a:r>
          </a:p>
          <a:p>
            <a:r>
              <a:rPr lang="fr-FR" dirty="0"/>
              <a:t>" </a:t>
            </a:r>
            <a:r>
              <a:rPr lang="fr-FR" i="1" dirty="0"/>
              <a:t>Les ethnographes doivent nous convaincre non seulement qu’eux-mêmes ont été là-bas mais aussi qu’à leur place, nous aurions vu ce qu’ils voyaient, éprouvé ce qu’ils éprouvaient, conclu ce qu’ils concluaient</a:t>
            </a:r>
            <a:r>
              <a:rPr lang="fr-FR" dirty="0"/>
              <a:t>" (</a:t>
            </a:r>
            <a:r>
              <a:rPr lang="fr-FR" dirty="0" err="1"/>
              <a:t>Geertz</a:t>
            </a:r>
            <a:r>
              <a:rPr lang="fr-FR" dirty="0"/>
              <a:t>, 1996 : 23).</a:t>
            </a:r>
          </a:p>
        </p:txBody>
      </p:sp>
      <p:sp>
        <p:nvSpPr>
          <p:cNvPr id="6" name="Espace réservé du contenu 5"/>
          <p:cNvSpPr>
            <a:spLocks noGrp="1"/>
          </p:cNvSpPr>
          <p:nvPr>
            <p:ph sz="half" idx="2"/>
          </p:nvPr>
        </p:nvSpPr>
        <p:spPr/>
        <p:txBody>
          <a:bodyPr>
            <a:normAutofit fontScale="92500"/>
          </a:bodyPr>
          <a:lstStyle/>
          <a:p>
            <a:r>
              <a:rPr lang="fr-FR" dirty="0" smtClean="0"/>
              <a:t>Des lectures d’articles et d’ouvrages scientifiques</a:t>
            </a:r>
          </a:p>
          <a:p>
            <a:r>
              <a:rPr lang="fr-FR" dirty="0" smtClean="0"/>
              <a:t>Des lectures de récits de voyages…</a:t>
            </a:r>
            <a:endParaRPr lang="fr-FR" dirty="0"/>
          </a:p>
        </p:txBody>
      </p:sp>
      <p:pic>
        <p:nvPicPr>
          <p:cNvPr id="2" name="Image 1"/>
          <p:cNvPicPr>
            <a:picLocks noChangeAspect="1"/>
          </p:cNvPicPr>
          <p:nvPr/>
        </p:nvPicPr>
        <p:blipFill>
          <a:blip r:embed="rId2"/>
          <a:stretch>
            <a:fillRect/>
          </a:stretch>
        </p:blipFill>
        <p:spPr>
          <a:xfrm>
            <a:off x="6107065" y="3970421"/>
            <a:ext cx="6084936" cy="2887579"/>
          </a:xfrm>
          <a:prstGeom prst="rect">
            <a:avLst/>
          </a:prstGeom>
        </p:spPr>
      </p:pic>
    </p:spTree>
    <p:extLst>
      <p:ext uri="{BB962C8B-B14F-4D97-AF65-F5344CB8AC3E}">
        <p14:creationId xmlns:p14="http://schemas.microsoft.com/office/powerpoint/2010/main" val="1482871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Expériences personnelles…</a:t>
            </a:r>
            <a:endParaRPr lang="fr-FR" dirty="0"/>
          </a:p>
        </p:txBody>
      </p:sp>
      <p:sp>
        <p:nvSpPr>
          <p:cNvPr id="6" name="Espace réservé du contenu 5"/>
          <p:cNvSpPr>
            <a:spLocks noGrp="1"/>
          </p:cNvSpPr>
          <p:nvPr>
            <p:ph idx="1"/>
          </p:nvPr>
        </p:nvSpPr>
        <p:spPr/>
        <p:txBody>
          <a:bodyPr/>
          <a:lstStyle/>
          <a:p>
            <a:r>
              <a:rPr lang="fr-FR" dirty="0" smtClean="0"/>
              <a:t>Du voyage plus que du tourisme (Urbain, 1993)</a:t>
            </a:r>
          </a:p>
          <a:p>
            <a:r>
              <a:rPr lang="fr-FR" dirty="0" smtClean="0"/>
              <a:t>Le temps comme « </a:t>
            </a:r>
            <a:r>
              <a:rPr lang="fr-FR" i="1" dirty="0" smtClean="0"/>
              <a:t>gourmandise qui exige un gourmet et non pas un </a:t>
            </a:r>
            <a:r>
              <a:rPr lang="fr-FR" i="1" dirty="0" err="1" smtClean="0"/>
              <a:t>baffreur</a:t>
            </a:r>
            <a:r>
              <a:rPr lang="fr-FR" i="1" dirty="0" smtClean="0"/>
              <a:t> </a:t>
            </a:r>
            <a:r>
              <a:rPr lang="fr-FR" dirty="0" smtClean="0"/>
              <a:t>» (</a:t>
            </a:r>
            <a:r>
              <a:rPr lang="fr-FR" dirty="0" err="1" smtClean="0"/>
              <a:t>Paquot</a:t>
            </a:r>
            <a:r>
              <a:rPr lang="fr-FR" dirty="0" smtClean="0"/>
              <a:t>, 2015)</a:t>
            </a:r>
          </a:p>
          <a:p>
            <a:r>
              <a:rPr lang="fr-FR" dirty="0" smtClean="0"/>
              <a:t>Privilégier le temps local, des autochtones…</a:t>
            </a:r>
          </a:p>
          <a:p>
            <a:r>
              <a:rPr lang="fr-FR" dirty="0" smtClean="0"/>
              <a:t>Être attentif aux environnements humains et naturels….</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9953" y="4180430"/>
            <a:ext cx="3593945" cy="2695459"/>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926" y="4180431"/>
            <a:ext cx="3963977" cy="2636506"/>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51" y="4180430"/>
            <a:ext cx="3695045" cy="2677569"/>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3842" y="-1"/>
            <a:ext cx="3108158" cy="2175711"/>
          </a:xfrm>
          <a:prstGeom prst="rect">
            <a:avLst/>
          </a:prstGeom>
        </p:spPr>
      </p:pic>
    </p:spTree>
    <p:extLst>
      <p:ext uri="{BB962C8B-B14F-4D97-AF65-F5344CB8AC3E}">
        <p14:creationId xmlns:p14="http://schemas.microsoft.com/office/powerpoint/2010/main" val="1286174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écrits d’autrui…</a:t>
            </a:r>
            <a:endParaRPr lang="fr-FR" dirty="0"/>
          </a:p>
        </p:txBody>
      </p:sp>
      <p:sp>
        <p:nvSpPr>
          <p:cNvPr id="3" name="Espace réservé du contenu 2"/>
          <p:cNvSpPr>
            <a:spLocks noGrp="1"/>
          </p:cNvSpPr>
          <p:nvPr>
            <p:ph idx="1"/>
          </p:nvPr>
        </p:nvSpPr>
        <p:spPr/>
        <p:txBody>
          <a:bodyPr/>
          <a:lstStyle/>
          <a:p>
            <a:r>
              <a:rPr lang="fr-FR" dirty="0" smtClean="0"/>
              <a:t>« </a:t>
            </a:r>
            <a:r>
              <a:rPr lang="fr-FR" i="1" dirty="0" smtClean="0"/>
              <a:t>Le Petit Prince</a:t>
            </a:r>
            <a:r>
              <a:rPr lang="fr-FR" dirty="0" smtClean="0"/>
              <a:t> » d’Antoine de Saint-Exupéry</a:t>
            </a:r>
          </a:p>
          <a:p>
            <a:r>
              <a:rPr lang="fr-FR" dirty="0" smtClean="0"/>
              <a:t>Les pratiques de séduction ou le mythe de l’homme bleu (Corinne </a:t>
            </a:r>
            <a:r>
              <a:rPr lang="fr-FR" dirty="0"/>
              <a:t>Cauvin </a:t>
            </a:r>
            <a:r>
              <a:rPr lang="fr-FR" dirty="0" err="1" smtClean="0"/>
              <a:t>Verner</a:t>
            </a:r>
            <a:r>
              <a:rPr lang="fr-FR" dirty="0" smtClean="0"/>
              <a:t>, 2010)</a:t>
            </a:r>
          </a:p>
          <a:p>
            <a:r>
              <a:rPr lang="fr-FR" dirty="0" smtClean="0"/>
              <a:t>Les « bains de sables » (Marie-Luce </a:t>
            </a:r>
            <a:r>
              <a:rPr lang="fr-FR" dirty="0" err="1" smtClean="0"/>
              <a:t>Gélard</a:t>
            </a:r>
            <a:r>
              <a:rPr lang="fr-FR" dirty="0" smtClean="0"/>
              <a:t>, 2013</a:t>
            </a:r>
            <a:r>
              <a:rPr lang="fr-FR" dirty="0"/>
              <a:t>) </a:t>
            </a:r>
            <a:endParaRPr lang="fr-FR" dirty="0" smtClean="0"/>
          </a:p>
          <a:p>
            <a:pPr marL="0" indent="0">
              <a:buNone/>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3458" y="4165134"/>
            <a:ext cx="4108542" cy="2737316"/>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241" y="4165134"/>
            <a:ext cx="4102769" cy="2737316"/>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128154"/>
            <a:ext cx="3639794" cy="2729846"/>
          </a:xfrm>
          <a:prstGeom prst="rect">
            <a:avLst/>
          </a:prstGeom>
        </p:spPr>
      </p:pic>
    </p:spTree>
    <p:extLst>
      <p:ext uri="{BB962C8B-B14F-4D97-AF65-F5344CB8AC3E}">
        <p14:creationId xmlns:p14="http://schemas.microsoft.com/office/powerpoint/2010/main" val="164237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rapport scientifique renouvelé au temps</a:t>
            </a:r>
            <a:endParaRPr lang="fr-FR" dirty="0"/>
          </a:p>
        </p:txBody>
      </p:sp>
      <p:sp>
        <p:nvSpPr>
          <p:cNvPr id="3" name="Espace réservé du contenu 2"/>
          <p:cNvSpPr>
            <a:spLocks noGrp="1"/>
          </p:cNvSpPr>
          <p:nvPr>
            <p:ph idx="1"/>
          </p:nvPr>
        </p:nvSpPr>
        <p:spPr>
          <a:xfrm>
            <a:off x="469233" y="1888958"/>
            <a:ext cx="11285620" cy="4288004"/>
          </a:xfrm>
        </p:spPr>
        <p:txBody>
          <a:bodyPr/>
          <a:lstStyle/>
          <a:p>
            <a:r>
              <a:rPr lang="fr-FR" dirty="0" smtClean="0"/>
              <a:t>Un chercheur comme « </a:t>
            </a:r>
            <a:r>
              <a:rPr lang="fr-FR" i="1" dirty="0" smtClean="0"/>
              <a:t>captif amoureux du monde</a:t>
            </a:r>
            <a:r>
              <a:rPr lang="fr-FR" dirty="0" smtClean="0"/>
              <a:t> » (Duvignaud, 1998)</a:t>
            </a:r>
          </a:p>
          <a:p>
            <a:r>
              <a:rPr lang="fr-FR" dirty="0" smtClean="0"/>
              <a:t>Une forme d’artisanat scientifique (Gibout, 2007 &amp; 2013)</a:t>
            </a:r>
          </a:p>
          <a:p>
            <a:r>
              <a:rPr lang="fr-FR" dirty="0"/>
              <a:t>"</a:t>
            </a:r>
            <a:r>
              <a:rPr lang="fr-FR" i="1" dirty="0"/>
              <a:t>Flâner est une discipline, rien faire est un art</a:t>
            </a:r>
            <a:r>
              <a:rPr lang="fr-FR" dirty="0"/>
              <a:t>" </a:t>
            </a:r>
            <a:r>
              <a:rPr lang="fr-FR" dirty="0" smtClean="0"/>
              <a:t>(</a:t>
            </a:r>
            <a:r>
              <a:rPr lang="fr-FR" dirty="0" err="1" smtClean="0"/>
              <a:t>Dibie</a:t>
            </a:r>
            <a:r>
              <a:rPr lang="fr-FR" dirty="0" smtClean="0"/>
              <a:t>, 1998) </a:t>
            </a:r>
          </a:p>
          <a:p>
            <a:r>
              <a:rPr lang="fr-FR" dirty="0" smtClean="0"/>
              <a:t>Développer une véritable </a:t>
            </a:r>
            <a:r>
              <a:rPr lang="fr-FR" dirty="0"/>
              <a:t>"</a:t>
            </a:r>
            <a:r>
              <a:rPr lang="fr-FR" i="1" dirty="0"/>
              <a:t>heuristique de la lenteur</a:t>
            </a:r>
            <a:r>
              <a:rPr lang="fr-FR" dirty="0"/>
              <a:t>" (Bing, 2015</a:t>
            </a:r>
            <a:r>
              <a:rPr lang="fr-FR" dirty="0" smtClean="0"/>
              <a:t>)</a:t>
            </a:r>
          </a:p>
          <a:p>
            <a:r>
              <a:rPr lang="fr-FR" dirty="0" smtClean="0"/>
              <a:t>La recherche comme processus « </a:t>
            </a:r>
            <a:r>
              <a:rPr lang="fr-FR" i="1" dirty="0" smtClean="0"/>
              <a:t>trajectif</a:t>
            </a:r>
            <a:r>
              <a:rPr lang="fr-FR" dirty="0" smtClean="0"/>
              <a:t> » (Berque, 2000)</a:t>
            </a:r>
          </a:p>
          <a:p>
            <a:r>
              <a:rPr lang="fr-FR" dirty="0" smtClean="0"/>
              <a:t>Un renouveau de la fonction politique du chercheur en SHS et ne plus trop facilement céder </a:t>
            </a:r>
            <a:r>
              <a:rPr lang="fr-FR" dirty="0"/>
              <a:t>à la "</a:t>
            </a:r>
            <a:r>
              <a:rPr lang="fr-FR" i="1" dirty="0"/>
              <a:t>dictature de l'urgence</a:t>
            </a:r>
            <a:r>
              <a:rPr lang="fr-FR" dirty="0"/>
              <a:t>" (</a:t>
            </a:r>
            <a:r>
              <a:rPr lang="fr-FR" dirty="0" err="1"/>
              <a:t>Finchelstein</a:t>
            </a:r>
            <a:r>
              <a:rPr lang="fr-FR" dirty="0"/>
              <a:t>, 2011)</a:t>
            </a:r>
          </a:p>
        </p:txBody>
      </p:sp>
    </p:spTree>
    <p:extLst>
      <p:ext uri="{BB962C8B-B14F-4D97-AF65-F5344CB8AC3E}">
        <p14:creationId xmlns:p14="http://schemas.microsoft.com/office/powerpoint/2010/main" val="4244234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6573253" cy="1836654"/>
          </a:xfrm>
        </p:spPr>
        <p:txBody>
          <a:bodyPr/>
          <a:lstStyle/>
          <a:p>
            <a:r>
              <a:rPr lang="fr-FR" dirty="0" smtClean="0"/>
              <a:t>Pour conclure et prolonger le débat….</a:t>
            </a:r>
            <a:endParaRPr lang="fr-FR" dirty="0"/>
          </a:p>
        </p:txBody>
      </p:sp>
      <p:sp>
        <p:nvSpPr>
          <p:cNvPr id="3" name="Espace réservé du contenu 2"/>
          <p:cNvSpPr>
            <a:spLocks noGrp="1"/>
          </p:cNvSpPr>
          <p:nvPr>
            <p:ph idx="1"/>
          </p:nvPr>
        </p:nvSpPr>
        <p:spPr>
          <a:xfrm>
            <a:off x="838200" y="2562725"/>
            <a:ext cx="10515600" cy="3614237"/>
          </a:xfrm>
        </p:spPr>
        <p:txBody>
          <a:bodyPr>
            <a:normAutofit lnSpcReduction="10000"/>
          </a:bodyPr>
          <a:lstStyle/>
          <a:p>
            <a:pPr algn="just"/>
            <a:r>
              <a:rPr lang="fr-FR" dirty="0" smtClean="0"/>
              <a:t>Porter réponse </a:t>
            </a:r>
            <a:r>
              <a:rPr lang="fr-FR" dirty="0"/>
              <a:t>à la question "</a:t>
            </a:r>
            <a:r>
              <a:rPr lang="fr-FR" i="1" dirty="0"/>
              <a:t>Comment je veux vivre ?</a:t>
            </a:r>
            <a:r>
              <a:rPr lang="fr-FR" dirty="0"/>
              <a:t>" posée par Jürgen Habermas dans </a:t>
            </a:r>
            <a:r>
              <a:rPr lang="fr-FR" i="1" dirty="0"/>
              <a:t>L’Avenir de la nature humaine. Vers un eugénisme libéral ?</a:t>
            </a:r>
            <a:r>
              <a:rPr lang="fr-FR" dirty="0"/>
              <a:t> (2002</a:t>
            </a:r>
            <a:r>
              <a:rPr lang="fr-FR" dirty="0" smtClean="0"/>
              <a:t>)</a:t>
            </a:r>
          </a:p>
          <a:p>
            <a:pPr algn="just"/>
            <a:r>
              <a:rPr lang="fr-FR" dirty="0" smtClean="0"/>
              <a:t>Placer le </a:t>
            </a:r>
            <a:r>
              <a:rPr lang="fr-FR" dirty="0"/>
              <a:t>travail </a:t>
            </a:r>
            <a:r>
              <a:rPr lang="fr-FR" dirty="0" smtClean="0"/>
              <a:t>scientifique comme </a:t>
            </a:r>
            <a:r>
              <a:rPr lang="fr-FR" dirty="0"/>
              <a:t>exercice d'Humanité </a:t>
            </a:r>
            <a:r>
              <a:rPr lang="fr-FR" dirty="0" smtClean="0"/>
              <a:t> dans l’esprit d'Aimé </a:t>
            </a:r>
            <a:r>
              <a:rPr lang="fr-FR" dirty="0"/>
              <a:t>Césaire (1983) : "</a:t>
            </a:r>
            <a:r>
              <a:rPr lang="fr-FR" i="1" dirty="0"/>
              <a:t>C'est quoi une vie d'homme? C'est le combat de l'ombre et de la lumière… C'est une lutte entre l'espoir et le désespoir, entre la lucidité et la ferveur… Je suis du côté de l'espérance, mais d'une espérance conquise, lucide, hors de toute naïveté.</a:t>
            </a:r>
            <a:r>
              <a:rPr lang="fr-FR" dirty="0"/>
              <a:t>" </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179" y="-1"/>
            <a:ext cx="3360821" cy="2505339"/>
          </a:xfrm>
          <a:prstGeom prst="rect">
            <a:avLst/>
          </a:prstGeom>
        </p:spPr>
      </p:pic>
    </p:spTree>
    <p:extLst>
      <p:ext uri="{BB962C8B-B14F-4D97-AF65-F5344CB8AC3E}">
        <p14:creationId xmlns:p14="http://schemas.microsoft.com/office/powerpoint/2010/main" val="18692344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215</Words>
  <Application>Microsoft Office PowerPoint</Application>
  <PresentationFormat>Grand écran</PresentationFormat>
  <Paragraphs>41</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VOYAGES DANS LE DESERT : De l’expérience humaine à l’expérience scientifique</vt:lpstr>
      <vt:lpstr>« Marcher dans le désert,  Marcher dans les pierres, Marcher des journées entières,  Marcher dans le désert, Dormir dehors, Couché sur le sable d'or, Les satellites et les météores, Dormir dehors,  Il faut un minimum… »  Alain Souchon  (La Vie Théodore, 2005)  </vt:lpstr>
      <vt:lpstr>Introduction :</vt:lpstr>
      <vt:lpstr>Un matériau original pour porter un essai de réflexion scientifique</vt:lpstr>
      <vt:lpstr>Expériences personnelles…</vt:lpstr>
      <vt:lpstr>Et écrits d’autrui…</vt:lpstr>
      <vt:lpstr>Un rapport scientifique renouvelé au temps</vt:lpstr>
      <vt:lpstr>Pour conclure et prolonger le débat….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VOYAGES DANS LE DESERT : De l’expérience humaine à l’expérience scientifique</dc:title>
  <dc:creator>MRSH</dc:creator>
  <cp:lastModifiedBy>MRSH</cp:lastModifiedBy>
  <cp:revision>12</cp:revision>
  <dcterms:created xsi:type="dcterms:W3CDTF">2018-05-15T08:22:24Z</dcterms:created>
  <dcterms:modified xsi:type="dcterms:W3CDTF">2018-05-16T06:52:50Z</dcterms:modified>
</cp:coreProperties>
</file>