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2"/>
  </p:notesMasterIdLst>
  <p:handoutMasterIdLst>
    <p:handoutMasterId r:id="rId133"/>
  </p:handoutMasterIdLst>
  <p:sldIdLst>
    <p:sldId id="742" r:id="rId2"/>
    <p:sldId id="743" r:id="rId3"/>
    <p:sldId id="744" r:id="rId4"/>
    <p:sldId id="541" r:id="rId5"/>
    <p:sldId id="778" r:id="rId6"/>
    <p:sldId id="749" r:id="rId7"/>
    <p:sldId id="750" r:id="rId8"/>
    <p:sldId id="745" r:id="rId9"/>
    <p:sldId id="746" r:id="rId10"/>
    <p:sldId id="748" r:id="rId11"/>
    <p:sldId id="755" r:id="rId12"/>
    <p:sldId id="754" r:id="rId13"/>
    <p:sldId id="756" r:id="rId14"/>
    <p:sldId id="751" r:id="rId15"/>
    <p:sldId id="753" r:id="rId16"/>
    <p:sldId id="752" r:id="rId17"/>
    <p:sldId id="761" r:id="rId18"/>
    <p:sldId id="762" r:id="rId19"/>
    <p:sldId id="763" r:id="rId20"/>
    <p:sldId id="757" r:id="rId21"/>
    <p:sldId id="758" r:id="rId22"/>
    <p:sldId id="852" r:id="rId23"/>
    <p:sldId id="759" r:id="rId24"/>
    <p:sldId id="764" r:id="rId25"/>
    <p:sldId id="765" r:id="rId26"/>
    <p:sldId id="760" r:id="rId27"/>
    <p:sldId id="786" r:id="rId28"/>
    <p:sldId id="785" r:id="rId29"/>
    <p:sldId id="784" r:id="rId30"/>
    <p:sldId id="766" r:id="rId31"/>
    <p:sldId id="769" r:id="rId32"/>
    <p:sldId id="767" r:id="rId33"/>
    <p:sldId id="768" r:id="rId34"/>
    <p:sldId id="770" r:id="rId35"/>
    <p:sldId id="776" r:id="rId36"/>
    <p:sldId id="874" r:id="rId37"/>
    <p:sldId id="777" r:id="rId38"/>
    <p:sldId id="780" r:id="rId39"/>
    <p:sldId id="788" r:id="rId40"/>
    <p:sldId id="261" r:id="rId41"/>
    <p:sldId id="875" r:id="rId42"/>
    <p:sldId id="262" r:id="rId43"/>
    <p:sldId id="263" r:id="rId44"/>
    <p:sldId id="276" r:id="rId45"/>
    <p:sldId id="277" r:id="rId46"/>
    <p:sldId id="278" r:id="rId47"/>
    <p:sldId id="264" r:id="rId48"/>
    <p:sldId id="783" r:id="rId49"/>
    <p:sldId id="267" r:id="rId50"/>
    <p:sldId id="265" r:id="rId51"/>
    <p:sldId id="268" r:id="rId52"/>
    <p:sldId id="269" r:id="rId53"/>
    <p:sldId id="270" r:id="rId54"/>
    <p:sldId id="271" r:id="rId55"/>
    <p:sldId id="790" r:id="rId56"/>
    <p:sldId id="794" r:id="rId57"/>
    <p:sldId id="795" r:id="rId58"/>
    <p:sldId id="799" r:id="rId59"/>
    <p:sldId id="800" r:id="rId60"/>
    <p:sldId id="793" r:id="rId61"/>
    <p:sldId id="796" r:id="rId62"/>
    <p:sldId id="797" r:id="rId63"/>
    <p:sldId id="298" r:id="rId64"/>
    <p:sldId id="801" r:id="rId65"/>
    <p:sldId id="802" r:id="rId66"/>
    <p:sldId id="803" r:id="rId67"/>
    <p:sldId id="792" r:id="rId68"/>
    <p:sldId id="806" r:id="rId69"/>
    <p:sldId id="807" r:id="rId70"/>
    <p:sldId id="809" r:id="rId71"/>
    <p:sldId id="805" r:id="rId72"/>
    <p:sldId id="772" r:id="rId73"/>
    <p:sldId id="808" r:id="rId74"/>
    <p:sldId id="773" r:id="rId75"/>
    <p:sldId id="810" r:id="rId76"/>
    <p:sldId id="811" r:id="rId77"/>
    <p:sldId id="829" r:id="rId78"/>
    <p:sldId id="812" r:id="rId79"/>
    <p:sldId id="818" r:id="rId80"/>
    <p:sldId id="824" r:id="rId81"/>
    <p:sldId id="865" r:id="rId82"/>
    <p:sldId id="866" r:id="rId83"/>
    <p:sldId id="825" r:id="rId84"/>
    <p:sldId id="827" r:id="rId85"/>
    <p:sldId id="870" r:id="rId86"/>
    <p:sldId id="821" r:id="rId87"/>
    <p:sldId id="867" r:id="rId88"/>
    <p:sldId id="826" r:id="rId89"/>
    <p:sldId id="820" r:id="rId90"/>
    <p:sldId id="823" r:id="rId91"/>
    <p:sldId id="871" r:id="rId92"/>
    <p:sldId id="872" r:id="rId93"/>
    <p:sldId id="873" r:id="rId94"/>
    <p:sldId id="822" r:id="rId95"/>
    <p:sldId id="813" r:id="rId96"/>
    <p:sldId id="869" r:id="rId97"/>
    <p:sldId id="828" r:id="rId98"/>
    <p:sldId id="814" r:id="rId99"/>
    <p:sldId id="830" r:id="rId100"/>
    <p:sldId id="853" r:id="rId101"/>
    <p:sldId id="854" r:id="rId102"/>
    <p:sldId id="831" r:id="rId103"/>
    <p:sldId id="832" r:id="rId104"/>
    <p:sldId id="835" r:id="rId105"/>
    <p:sldId id="836" r:id="rId106"/>
    <p:sldId id="834" r:id="rId107"/>
    <p:sldId id="815" r:id="rId108"/>
    <p:sldId id="816" r:id="rId109"/>
    <p:sldId id="837" r:id="rId110"/>
    <p:sldId id="840" r:id="rId111"/>
    <p:sldId id="850" r:id="rId112"/>
    <p:sldId id="833" r:id="rId113"/>
    <p:sldId id="838" r:id="rId114"/>
    <p:sldId id="855" r:id="rId115"/>
    <p:sldId id="856" r:id="rId116"/>
    <p:sldId id="857" r:id="rId117"/>
    <p:sldId id="863" r:id="rId118"/>
    <p:sldId id="860" r:id="rId119"/>
    <p:sldId id="861" r:id="rId120"/>
    <p:sldId id="859" r:id="rId121"/>
    <p:sldId id="844" r:id="rId122"/>
    <p:sldId id="847" r:id="rId123"/>
    <p:sldId id="846" r:id="rId124"/>
    <p:sldId id="845" r:id="rId125"/>
    <p:sldId id="843" r:id="rId126"/>
    <p:sldId id="841" r:id="rId127"/>
    <p:sldId id="848" r:id="rId128"/>
    <p:sldId id="862" r:id="rId129"/>
    <p:sldId id="839" r:id="rId130"/>
    <p:sldId id="557" r:id="rId13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57"/>
    <a:srgbClr val="FF2B36"/>
    <a:srgbClr val="CCFFD7"/>
    <a:srgbClr val="ADFFBA"/>
    <a:srgbClr val="FF37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97" autoAdjust="0"/>
    <p:restoredTop sz="94027" autoAdjust="0"/>
  </p:normalViewPr>
  <p:slideViewPr>
    <p:cSldViewPr snapToGrid="0" snapToObjects="1">
      <p:cViewPr varScale="1">
        <p:scale>
          <a:sx n="76" d="100"/>
          <a:sy n="76" d="100"/>
        </p:scale>
        <p:origin x="1048" y="192"/>
      </p:cViewPr>
      <p:guideLst>
        <p:guide orient="horz" pos="2160"/>
        <p:guide pos="2880"/>
      </p:guideLst>
    </p:cSldViewPr>
  </p:slideViewPr>
  <p:outlineViewPr>
    <p:cViewPr>
      <p:scale>
        <a:sx n="33" d="100"/>
        <a:sy n="33" d="100"/>
      </p:scale>
      <p:origin x="0" y="1231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0C7660-7C27-7241-8FCD-7EEA25A9566B}" type="datetime1">
              <a:rPr lang="fr-FR" smtClean="0"/>
              <a:t>11/03/2020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9D7915-EACE-7949-BE2B-0258F6217EE0}" type="slidenum">
              <a:rPr lang="fr-FR" smtClean="0"/>
              <a:t>‹N°›</a:t>
            </a:fld>
            <a:endParaRPr lang="fr-FR"/>
          </a:p>
        </p:txBody>
      </p:sp>
    </p:spTree>
    <p:extLst>
      <p:ext uri="{BB962C8B-B14F-4D97-AF65-F5344CB8AC3E}">
        <p14:creationId xmlns:p14="http://schemas.microsoft.com/office/powerpoint/2010/main" val="42415163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EEE48F-7BBB-274A-B21A-8A0CF3D27BD6}" type="datetime1">
              <a:rPr lang="fr-FR" smtClean="0"/>
              <a:t>11/03/2020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6BB022-FCD4-8146-81CF-E6B7B746C14C}" type="slidenum">
              <a:rPr lang="fr-FR" smtClean="0"/>
              <a:t>‹N°›</a:t>
            </a:fld>
            <a:endParaRPr lang="fr-FR"/>
          </a:p>
        </p:txBody>
      </p:sp>
    </p:spTree>
    <p:extLst>
      <p:ext uri="{BB962C8B-B14F-4D97-AF65-F5344CB8AC3E}">
        <p14:creationId xmlns:p14="http://schemas.microsoft.com/office/powerpoint/2010/main" val="989116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E296B458-4B84-AD4A-81E4-632B4FF47A56}"/>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6121341-E2B1-9542-8245-97FB36D9431C}" type="slidenum">
              <a:t>40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BCAD5ED2-5476-E146-9899-9A059EF99C0A}"/>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2900268-9A71-D446-8AE8-B91580F1B43C}"/>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852730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38A0D14E-9B98-4D49-9630-5D197F5B583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654FEB4-2FDE-4046-8C50-CCF585914F2F}" type="slidenum">
              <a:t>50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2574B00B-5887-9C41-9871-C1357012D42E}"/>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FC43E2D-5EA2-B643-862B-884202349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50017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C3169711-F860-BE4A-94DE-84C2E67AEE76}"/>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20A5113-A3B8-1641-9BBD-2217832FAF3E}" type="slidenum">
              <a:t>51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7F63F447-038F-1F40-95F6-39CB89661B3A}"/>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FCF06F03-0C7B-7E4A-82C4-85552EE39A4C}"/>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874096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05E55B2E-D4B0-BB48-A791-DC17A9ABF9B1}"/>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A23F0A-1D3A-264C-AFA1-115836FC3BC8}" type="slidenum">
              <a:t>52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508A9178-7BBD-1746-8995-BEA08D65E791}"/>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57277B20-B5A0-3E40-B9DF-D2FD4CDA021C}"/>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709250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A6EF9C27-7FAD-AF44-83F0-B4FD3D99937A}"/>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D914B0D-3DAB-3E4B-9EEF-28D695A94CC4}" type="slidenum">
              <a:t>53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C5A42921-2888-5D4B-9B27-40C3A6CB1438}"/>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E4DF0FE1-DB02-C74A-BA00-7C41DF0015F3}"/>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36723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3719E7B3-7653-7F4E-9B11-9DDCB5490AC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683CAF9-3B76-074D-BFF1-5110CF9361C7}" type="slidenum">
              <a:t>54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26B87DF0-91CE-DA49-8CD1-8583A3BF6182}"/>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6BFD97A8-952F-2F42-B02E-ADE3523C8E72}"/>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403013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55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909575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56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774406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57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83856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58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266510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59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952537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E296B458-4B84-AD4A-81E4-632B4FF47A56}"/>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6121341-E2B1-9542-8245-97FB36D9431C}" type="slidenum">
              <a:t>41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BCAD5ED2-5476-E146-9899-9A059EF99C0A}"/>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2900268-9A71-D446-8AE8-B91580F1B43C}"/>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584390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2611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352891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809382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4CC31CE7-75C7-C042-839A-F7A0F9BC676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9CE01B1-0F40-2041-BFCE-F94C7D04F86D}" type="slidenum">
              <a:t>63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8F968CAD-0BCB-8C4C-9351-53EC921AFD47}"/>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CA8EDFBC-42BE-A041-8F8F-36FAF0CFCADA}"/>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666670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4177761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317112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35729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068568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68</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164590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69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16927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E683BA5-534F-C44B-BA1E-3FC0E4D1ED6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33B6C41-C7FA-7D45-AC61-7C317837C39C}" type="slidenum">
              <a:t>42</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CC46ECE5-C246-FF4C-AF18-52A433F056FC}"/>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567C7C93-C6EA-5141-8415-31DE8B6B9135}"/>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146326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70</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413420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71</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376731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73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146060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3719E7B3-7653-7F4E-9B11-9DDCB5490AC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683CAF9-3B76-074D-BFF1-5110CF9361C7}" type="slidenum">
              <a:t>75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26B87DF0-91CE-DA49-8CD1-8583A3BF6182}"/>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6BFD97A8-952F-2F42-B02E-ADE3523C8E72}"/>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757357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3719E7B3-7653-7F4E-9B11-9DDCB5490AC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683CAF9-3B76-074D-BFF1-5110CF9361C7}" type="slidenum">
              <a:t>76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26B87DF0-91CE-DA49-8CD1-8583A3BF6182}"/>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6BFD97A8-952F-2F42-B02E-ADE3523C8E72}"/>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4071360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3719E7B3-7653-7F4E-9B11-9DDCB5490AC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683CAF9-3B76-074D-BFF1-5110CF9361C7}" type="slidenum">
              <a:t>77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26B87DF0-91CE-DA49-8CD1-8583A3BF6182}"/>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6BFD97A8-952F-2F42-B02E-ADE3523C8E72}"/>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542658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807B4479-B749-3A4F-BF5A-90EE4C7F0B9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AFECB1-4EAD-7C4D-BDBF-E73602C640CC}" type="slidenum">
              <a:t>103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2124A2-44B9-8242-BB25-76BFEBA7824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5299073-27A5-1742-9F04-57761140112F}"/>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69626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512F045C-E8C4-4444-9EC9-F16CF5B6A35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256B17A-45BC-474B-9334-135DFFB5367B}" type="slidenum">
              <a:t>43</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C96A0E20-1B5D-2043-99DA-3D3F534F0F51}"/>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8C898184-C30C-CA45-AA36-06F98CFC5B1E}"/>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71058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910CDF2A-0D41-0242-BC2C-C9969EA6479A}"/>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7C48D8F-1F00-8944-8CB9-709C08A79830}" type="slidenum">
              <a:t>44</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C2A75876-5334-2C40-BA1F-7E05783E3DD0}"/>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0E6E93E-9E02-9D4A-9C8C-3CD4FAF0A6A6}"/>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1442589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FB8061B8-1544-374A-97D3-AB732E4F1981}"/>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E499C9B-3F71-3F45-BD9D-696362375046}" type="slidenum">
              <a:t>45</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82FA8A0A-2CA7-0E42-AB0F-2895E072942B}"/>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DA31E552-B646-8945-BF0C-8A6F07BB0FC4}"/>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251955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38AFD75D-612D-4341-A0EC-53B1EC04740E}"/>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6379BAD-6507-E849-804F-4054FF441A65}" type="slidenum">
              <a:t>46</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CBB18BEA-84B6-4644-AF76-1D0040C4FC37}"/>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13DBDD83-021A-7540-B8DD-42619B67ECC7}"/>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405514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F6FDD93A-B5A7-8247-B926-77AF28D18DF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0407775-01A6-1C42-8387-AB85EBFB7EF3}" type="slidenum">
              <a:t>47</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0072FEA4-DFA5-1048-8373-E11171A939AD}"/>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80B28102-6D02-8341-97EF-02E815085826}"/>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949017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6">
            <a:extLst>
              <a:ext uri="{FF2B5EF4-FFF2-40B4-BE49-F238E27FC236}">
                <a16:creationId xmlns:a16="http://schemas.microsoft.com/office/drawing/2014/main" id="{0764FBD1-7144-F143-9051-81DCF4B8137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8CC60C0-D5CD-4645-9308-FCF63404C02B}" type="slidenum">
              <a:t>49</a:t>
            </a:fld>
            <a:endParaRPr lang="fr-FR"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A5B5AC82-002C-0B4F-92C9-34AB6171F89B}"/>
              </a:ext>
            </a:extLst>
          </p:cNvPr>
          <p:cNvSpPr>
            <a:spLocks noGrp="1" noRot="1" noChangeAspect="1"/>
          </p:cNvSpPr>
          <p:nvPr>
            <p:ph type="sldImg"/>
          </p:nvPr>
        </p:nvSpPr>
        <p:spPr>
          <a:xfrm>
            <a:off x="5822950" y="8909050"/>
            <a:ext cx="1477963" cy="1108075"/>
          </a:xfrm>
          <a:solidFill>
            <a:srgbClr val="4472C4"/>
          </a:solidFill>
          <a:ln w="25402">
            <a:solidFill>
              <a:srgbClr val="2F528F"/>
            </a:solidFill>
            <a:prstDash val="solid"/>
          </a:ln>
        </p:spPr>
      </p:sp>
      <p:sp>
        <p:nvSpPr>
          <p:cNvPr id="4" name="Espace réservé des notes 2">
            <a:extLst>
              <a:ext uri="{FF2B5EF4-FFF2-40B4-BE49-F238E27FC236}">
                <a16:creationId xmlns:a16="http://schemas.microsoft.com/office/drawing/2014/main" id="{84EF24F3-50A9-6E4F-8B56-437EFC00B0B0}"/>
              </a:ext>
            </a:extLst>
          </p:cNvPr>
          <p:cNvSpPr txBox="1">
            <a:spLocks noGrp="1"/>
          </p:cNvSpPr>
          <p:nvPr>
            <p:ph type="body" sz="quarter" idx="1"/>
          </p:nvPr>
        </p:nvSpPr>
        <p:spPr>
          <a:xfrm>
            <a:off x="209516" y="672842"/>
            <a:ext cx="7140238" cy="9344162"/>
          </a:xfrm>
        </p:spPr>
        <p:txBody>
          <a:bodyPr/>
          <a:lstStyle/>
          <a:p>
            <a:endParaRPr lang="fr-FR"/>
          </a:p>
        </p:txBody>
      </p:sp>
    </p:spTree>
    <p:extLst>
      <p:ext uri="{BB962C8B-B14F-4D97-AF65-F5344CB8AC3E}">
        <p14:creationId xmlns:p14="http://schemas.microsoft.com/office/powerpoint/2010/main" val="312607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68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ns image">
    <p:spTree>
      <p:nvGrpSpPr>
        <p:cNvPr id="1" name=""/>
        <p:cNvGrpSpPr/>
        <p:nvPr/>
      </p:nvGrpSpPr>
      <p:grpSpPr>
        <a:xfrm>
          <a:off x="0" y="0"/>
          <a:ext cx="0" cy="0"/>
          <a:chOff x="0" y="0"/>
          <a:chExt cx="0" cy="0"/>
        </a:xfrm>
      </p:grpSpPr>
      <p:graphicFrame>
        <p:nvGraphicFramePr>
          <p:cNvPr id="12" name="Tableau 11"/>
          <p:cNvGraphicFramePr>
            <a:graphicFrameLocks noGrp="1"/>
          </p:cNvGraphicFramePr>
          <p:nvPr userDrawn="1">
            <p:extLst>
              <p:ext uri="{D42A27DB-BD31-4B8C-83A1-F6EECF244321}">
                <p14:modId xmlns:p14="http://schemas.microsoft.com/office/powerpoint/2010/main" val="3143250124"/>
              </p:ext>
            </p:extLst>
          </p:nvPr>
        </p:nvGraphicFramePr>
        <p:xfrm>
          <a:off x="1" y="6055594"/>
          <a:ext cx="9149291" cy="961440"/>
        </p:xfrm>
        <a:graphic>
          <a:graphicData uri="http://schemas.openxmlformats.org/drawingml/2006/table">
            <a:tbl>
              <a:tblPr>
                <a:tableStyleId>{5C22544A-7EE6-4342-B048-85BDC9FD1C3A}</a:tableStyleId>
              </a:tblPr>
              <a:tblGrid>
                <a:gridCol w="559004">
                  <a:extLst>
                    <a:ext uri="{9D8B030D-6E8A-4147-A177-3AD203B41FA5}">
                      <a16:colId xmlns:a16="http://schemas.microsoft.com/office/drawing/2014/main" val="20000"/>
                    </a:ext>
                  </a:extLst>
                </a:gridCol>
                <a:gridCol w="38065">
                  <a:extLst>
                    <a:ext uri="{9D8B030D-6E8A-4147-A177-3AD203B41FA5}">
                      <a16:colId xmlns:a16="http://schemas.microsoft.com/office/drawing/2014/main" val="20001"/>
                    </a:ext>
                  </a:extLst>
                </a:gridCol>
                <a:gridCol w="1024601">
                  <a:extLst>
                    <a:ext uri="{9D8B030D-6E8A-4147-A177-3AD203B41FA5}">
                      <a16:colId xmlns:a16="http://schemas.microsoft.com/office/drawing/2014/main" val="20002"/>
                    </a:ext>
                  </a:extLst>
                </a:gridCol>
                <a:gridCol w="30772">
                  <a:extLst>
                    <a:ext uri="{9D8B030D-6E8A-4147-A177-3AD203B41FA5}">
                      <a16:colId xmlns:a16="http://schemas.microsoft.com/office/drawing/2014/main" val="20003"/>
                    </a:ext>
                  </a:extLst>
                </a:gridCol>
                <a:gridCol w="94539">
                  <a:extLst>
                    <a:ext uri="{9D8B030D-6E8A-4147-A177-3AD203B41FA5}">
                      <a16:colId xmlns:a16="http://schemas.microsoft.com/office/drawing/2014/main" val="20004"/>
                    </a:ext>
                  </a:extLst>
                </a:gridCol>
                <a:gridCol w="5414609">
                  <a:extLst>
                    <a:ext uri="{9D8B030D-6E8A-4147-A177-3AD203B41FA5}">
                      <a16:colId xmlns:a16="http://schemas.microsoft.com/office/drawing/2014/main" val="20005"/>
                    </a:ext>
                  </a:extLst>
                </a:gridCol>
                <a:gridCol w="33419">
                  <a:extLst>
                    <a:ext uri="{9D8B030D-6E8A-4147-A177-3AD203B41FA5}">
                      <a16:colId xmlns:a16="http://schemas.microsoft.com/office/drawing/2014/main" val="20006"/>
                    </a:ext>
                  </a:extLst>
                </a:gridCol>
                <a:gridCol w="33791">
                  <a:extLst>
                    <a:ext uri="{9D8B030D-6E8A-4147-A177-3AD203B41FA5}">
                      <a16:colId xmlns:a16="http://schemas.microsoft.com/office/drawing/2014/main" val="20007"/>
                    </a:ext>
                  </a:extLst>
                </a:gridCol>
                <a:gridCol w="1729991">
                  <a:extLst>
                    <a:ext uri="{9D8B030D-6E8A-4147-A177-3AD203B41FA5}">
                      <a16:colId xmlns:a16="http://schemas.microsoft.com/office/drawing/2014/main" val="20008"/>
                    </a:ext>
                  </a:extLst>
                </a:gridCol>
                <a:gridCol w="54805">
                  <a:extLst>
                    <a:ext uri="{9D8B030D-6E8A-4147-A177-3AD203B41FA5}">
                      <a16:colId xmlns:a16="http://schemas.microsoft.com/office/drawing/2014/main" val="20009"/>
                    </a:ext>
                  </a:extLst>
                </a:gridCol>
                <a:gridCol w="33039">
                  <a:extLst>
                    <a:ext uri="{9D8B030D-6E8A-4147-A177-3AD203B41FA5}">
                      <a16:colId xmlns:a16="http://schemas.microsoft.com/office/drawing/2014/main" val="20010"/>
                    </a:ext>
                  </a:extLst>
                </a:gridCol>
                <a:gridCol w="102656">
                  <a:extLst>
                    <a:ext uri="{9D8B030D-6E8A-4147-A177-3AD203B41FA5}">
                      <a16:colId xmlns:a16="http://schemas.microsoft.com/office/drawing/2014/main" val="20011"/>
                    </a:ext>
                  </a:extLst>
                </a:gridCol>
              </a:tblGrid>
              <a:tr h="194587">
                <a:tc gridSpan="12">
                  <a:txBody>
                    <a:bodyPr/>
                    <a:lstStyle/>
                    <a:p>
                      <a:pPr algn="ctr"/>
                      <a:endParaRPr lang="fr-FR" sz="1400" dirty="0">
                        <a:latin typeface="Unistra A"/>
                        <a:cs typeface="Unistra A"/>
                      </a:endParaRPr>
                    </a:p>
                  </a:txBody>
                  <a:tcPr marL="72000" marR="72000" marT="0" marB="504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black"/>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94587">
                <a:tc>
                  <a:txBody>
                    <a:bodyPr/>
                    <a:lstStyle/>
                    <a:p>
                      <a:pPr algn="l"/>
                      <a:endParaRPr lang="fr-FR" sz="1400" dirty="0">
                        <a:latin typeface="Unistra A"/>
                        <a:cs typeface="Unistra A"/>
                      </a:endParaRPr>
                    </a:p>
                  </a:txBody>
                  <a:tcPr marL="0" marR="0" marT="0" marB="0">
                    <a:lnL w="6350" cap="flat" cmpd="sng" algn="ctr">
                      <a:no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r>
                        <a:rPr lang="fr-FR" sz="1400" b="1" dirty="0">
                          <a:latin typeface="Unistra A"/>
                          <a:cs typeface="Unistra A"/>
                        </a:rPr>
                        <a:t>Université</a:t>
                      </a:r>
                      <a:r>
                        <a:rPr lang="fr-FR" sz="1400" dirty="0">
                          <a:latin typeface="Unistra A"/>
                          <a:cs typeface="Unistra A"/>
                        </a:rPr>
                        <a:t> de Strasbourg</a:t>
                      </a:r>
                      <a:endParaRPr lang="fr-FR" sz="1400" dirty="0"/>
                    </a:p>
                  </a:txBody>
                  <a:tcPr marL="72000" marR="0" marT="720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4587">
                <a:tc gridSpan="12">
                  <a:txBody>
                    <a:bodyPr/>
                    <a:lstStyle/>
                    <a:p>
                      <a:pPr algn="ctr"/>
                      <a:endParaRPr lang="fr-FR" sz="1400" dirty="0">
                        <a:latin typeface="Unistra A"/>
                        <a:cs typeface="Unistra A"/>
                      </a:endParaRPr>
                    </a:p>
                  </a:txBody>
                  <a:tcPr marL="0" marR="0" marT="0" marB="504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bl>
          </a:graphicData>
        </a:graphic>
      </p:graphicFrame>
      <p:sp>
        <p:nvSpPr>
          <p:cNvPr id="24" name="Espace réservé de la date 23"/>
          <p:cNvSpPr>
            <a:spLocks noGrp="1"/>
          </p:cNvSpPr>
          <p:nvPr>
            <p:ph type="dt" sz="half" idx="10"/>
          </p:nvPr>
        </p:nvSpPr>
        <p:spPr>
          <a:xfrm>
            <a:off x="598324" y="6294655"/>
            <a:ext cx="1013600" cy="274324"/>
          </a:xfrm>
        </p:spPr>
        <p:txBody>
          <a:bodyPr/>
          <a:lstStyle/>
          <a:p>
            <a:fld id="{36CA564F-FD4B-AE40-B362-26C83C39EC1B}" type="datetime1">
              <a:rPr lang="fr-FR" smtClean="0"/>
              <a:t>11/03/2020</a:t>
            </a:fld>
            <a:endParaRPr lang="fr-FR" dirty="0"/>
          </a:p>
        </p:txBody>
      </p:sp>
      <p:sp>
        <p:nvSpPr>
          <p:cNvPr id="25" name="Espace réservé du pied de page 24"/>
          <p:cNvSpPr>
            <a:spLocks noGrp="1"/>
          </p:cNvSpPr>
          <p:nvPr>
            <p:ph type="ftr" sz="quarter" idx="11"/>
          </p:nvPr>
        </p:nvSpPr>
        <p:spPr>
          <a:xfrm>
            <a:off x="1752600" y="6294655"/>
            <a:ext cx="5410200" cy="274324"/>
          </a:xfrm>
        </p:spPr>
        <p:txBody>
          <a:bodyPr/>
          <a:lstStyle/>
          <a:p>
            <a:r>
              <a:rPr lang="fr-FR"/>
              <a:t>Cliquez ici pour modifier le titre de votre présentation </a:t>
            </a:r>
            <a:endParaRPr lang="fr-FR" dirty="0"/>
          </a:p>
        </p:txBody>
      </p:sp>
      <p:sp>
        <p:nvSpPr>
          <p:cNvPr id="26" name="Espace réservé du numéro de diapositive 25"/>
          <p:cNvSpPr>
            <a:spLocks noGrp="1"/>
          </p:cNvSpPr>
          <p:nvPr>
            <p:ph type="sldNum" sz="quarter" idx="12"/>
          </p:nvPr>
        </p:nvSpPr>
        <p:spPr>
          <a:xfrm>
            <a:off x="0" y="6294655"/>
            <a:ext cx="555020" cy="274324"/>
          </a:xfrm>
        </p:spPr>
        <p:txBody>
          <a:bodyPr/>
          <a:lstStyle/>
          <a:p>
            <a:fld id="{2CEFAB9C-9D20-B149-B69D-443DC4350F1B}" type="slidenum">
              <a:rPr lang="fr-FR" smtClean="0"/>
              <a:pPr/>
              <a:t>‹N°›</a:t>
            </a:fld>
            <a:endParaRPr lang="fr-FR" dirty="0"/>
          </a:p>
        </p:txBody>
      </p:sp>
      <p:sp>
        <p:nvSpPr>
          <p:cNvPr id="9" name="Espace réservé du texte 6"/>
          <p:cNvSpPr>
            <a:spLocks noGrp="1"/>
          </p:cNvSpPr>
          <p:nvPr>
            <p:ph type="body" sz="quarter" idx="14" hasCustomPrompt="1"/>
          </p:nvPr>
        </p:nvSpPr>
        <p:spPr>
          <a:xfrm>
            <a:off x="789551" y="496625"/>
            <a:ext cx="7372698" cy="652282"/>
          </a:xfrm>
          <a:prstGeom prst="rect">
            <a:avLst/>
          </a:prstGeom>
        </p:spPr>
        <p:txBody>
          <a:bodyPr vert="horz"/>
          <a:lstStyle>
            <a:lvl1pPr marL="0" indent="0">
              <a:buNone/>
              <a:defRPr sz="2400" baseline="0">
                <a:latin typeface="Unistra A"/>
                <a:cs typeface="Unistra A"/>
              </a:defRPr>
            </a:lvl1pPr>
          </a:lstStyle>
          <a:p>
            <a:pPr lvl="0"/>
            <a:r>
              <a:rPr lang="fr-FR" dirty="0"/>
              <a:t>Titre de la diapositive</a:t>
            </a:r>
          </a:p>
        </p:txBody>
      </p:sp>
      <p:sp>
        <p:nvSpPr>
          <p:cNvPr id="13" name="Espace réservé du texte 11"/>
          <p:cNvSpPr>
            <a:spLocks noGrp="1"/>
          </p:cNvSpPr>
          <p:nvPr>
            <p:ph type="body" sz="quarter" idx="15" hasCustomPrompt="1"/>
          </p:nvPr>
        </p:nvSpPr>
        <p:spPr>
          <a:xfrm>
            <a:off x="789550" y="249945"/>
            <a:ext cx="3621625" cy="301005"/>
          </a:xfrm>
          <a:prstGeom prst="rect">
            <a:avLst/>
          </a:prstGeom>
        </p:spPr>
        <p:txBody>
          <a:bodyPr vert="horz"/>
          <a:lstStyle>
            <a:lvl1pPr marL="0" indent="0">
              <a:buNone/>
              <a:defRPr sz="1400" baseline="0"/>
            </a:lvl1pPr>
          </a:lstStyle>
          <a:p>
            <a:pPr lvl="0"/>
            <a:r>
              <a:rPr lang="fr-FR" dirty="0"/>
              <a:t>Chapitre 1 | Titre du chapitre</a:t>
            </a:r>
          </a:p>
        </p:txBody>
      </p:sp>
    </p:spTree>
    <p:extLst>
      <p:ext uri="{BB962C8B-B14F-4D97-AF65-F5344CB8AC3E}">
        <p14:creationId xmlns:p14="http://schemas.microsoft.com/office/powerpoint/2010/main" val="388846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pleine page">
    <p:spTree>
      <p:nvGrpSpPr>
        <p:cNvPr id="1" name=""/>
        <p:cNvGrpSpPr/>
        <p:nvPr/>
      </p:nvGrpSpPr>
      <p:grpSpPr>
        <a:xfrm>
          <a:off x="0" y="0"/>
          <a:ext cx="0" cy="0"/>
          <a:chOff x="0" y="0"/>
          <a:chExt cx="0" cy="0"/>
        </a:xfrm>
      </p:grpSpPr>
      <p:graphicFrame>
        <p:nvGraphicFramePr>
          <p:cNvPr id="11" name="Tableau 10"/>
          <p:cNvGraphicFramePr>
            <a:graphicFrameLocks noGrp="1"/>
          </p:cNvGraphicFramePr>
          <p:nvPr userDrawn="1">
            <p:extLst>
              <p:ext uri="{D42A27DB-BD31-4B8C-83A1-F6EECF244321}">
                <p14:modId xmlns:p14="http://schemas.microsoft.com/office/powerpoint/2010/main" val="1073373655"/>
              </p:ext>
            </p:extLst>
          </p:nvPr>
        </p:nvGraphicFramePr>
        <p:xfrm>
          <a:off x="1" y="6055594"/>
          <a:ext cx="9149291" cy="801839"/>
        </p:xfrm>
        <a:graphic>
          <a:graphicData uri="http://schemas.openxmlformats.org/drawingml/2006/table">
            <a:tbl>
              <a:tblPr>
                <a:tableStyleId>{5C22544A-7EE6-4342-B048-85BDC9FD1C3A}</a:tableStyleId>
              </a:tblPr>
              <a:tblGrid>
                <a:gridCol w="559004">
                  <a:extLst>
                    <a:ext uri="{9D8B030D-6E8A-4147-A177-3AD203B41FA5}">
                      <a16:colId xmlns:a16="http://schemas.microsoft.com/office/drawing/2014/main" val="20000"/>
                    </a:ext>
                  </a:extLst>
                </a:gridCol>
                <a:gridCol w="38065">
                  <a:extLst>
                    <a:ext uri="{9D8B030D-6E8A-4147-A177-3AD203B41FA5}">
                      <a16:colId xmlns:a16="http://schemas.microsoft.com/office/drawing/2014/main" val="20001"/>
                    </a:ext>
                  </a:extLst>
                </a:gridCol>
                <a:gridCol w="1024601">
                  <a:extLst>
                    <a:ext uri="{9D8B030D-6E8A-4147-A177-3AD203B41FA5}">
                      <a16:colId xmlns:a16="http://schemas.microsoft.com/office/drawing/2014/main" val="20002"/>
                    </a:ext>
                  </a:extLst>
                </a:gridCol>
                <a:gridCol w="30772">
                  <a:extLst>
                    <a:ext uri="{9D8B030D-6E8A-4147-A177-3AD203B41FA5}">
                      <a16:colId xmlns:a16="http://schemas.microsoft.com/office/drawing/2014/main" val="20003"/>
                    </a:ext>
                  </a:extLst>
                </a:gridCol>
                <a:gridCol w="94539">
                  <a:extLst>
                    <a:ext uri="{9D8B030D-6E8A-4147-A177-3AD203B41FA5}">
                      <a16:colId xmlns:a16="http://schemas.microsoft.com/office/drawing/2014/main" val="20004"/>
                    </a:ext>
                  </a:extLst>
                </a:gridCol>
                <a:gridCol w="5414609">
                  <a:extLst>
                    <a:ext uri="{9D8B030D-6E8A-4147-A177-3AD203B41FA5}">
                      <a16:colId xmlns:a16="http://schemas.microsoft.com/office/drawing/2014/main" val="20005"/>
                    </a:ext>
                  </a:extLst>
                </a:gridCol>
                <a:gridCol w="33419">
                  <a:extLst>
                    <a:ext uri="{9D8B030D-6E8A-4147-A177-3AD203B41FA5}">
                      <a16:colId xmlns:a16="http://schemas.microsoft.com/office/drawing/2014/main" val="20006"/>
                    </a:ext>
                  </a:extLst>
                </a:gridCol>
                <a:gridCol w="33791">
                  <a:extLst>
                    <a:ext uri="{9D8B030D-6E8A-4147-A177-3AD203B41FA5}">
                      <a16:colId xmlns:a16="http://schemas.microsoft.com/office/drawing/2014/main" val="20007"/>
                    </a:ext>
                  </a:extLst>
                </a:gridCol>
                <a:gridCol w="1729991">
                  <a:extLst>
                    <a:ext uri="{9D8B030D-6E8A-4147-A177-3AD203B41FA5}">
                      <a16:colId xmlns:a16="http://schemas.microsoft.com/office/drawing/2014/main" val="20008"/>
                    </a:ext>
                  </a:extLst>
                </a:gridCol>
                <a:gridCol w="54805">
                  <a:extLst>
                    <a:ext uri="{9D8B030D-6E8A-4147-A177-3AD203B41FA5}">
                      <a16:colId xmlns:a16="http://schemas.microsoft.com/office/drawing/2014/main" val="20009"/>
                    </a:ext>
                  </a:extLst>
                </a:gridCol>
                <a:gridCol w="33039">
                  <a:extLst>
                    <a:ext uri="{9D8B030D-6E8A-4147-A177-3AD203B41FA5}">
                      <a16:colId xmlns:a16="http://schemas.microsoft.com/office/drawing/2014/main" val="20010"/>
                    </a:ext>
                  </a:extLst>
                </a:gridCol>
                <a:gridCol w="102656">
                  <a:extLst>
                    <a:ext uri="{9D8B030D-6E8A-4147-A177-3AD203B41FA5}">
                      <a16:colId xmlns:a16="http://schemas.microsoft.com/office/drawing/2014/main" val="20011"/>
                    </a:ext>
                  </a:extLst>
                </a:gridCol>
              </a:tblGrid>
              <a:tr h="194587">
                <a:tc gridSpan="12">
                  <a:txBody>
                    <a:bodyPr/>
                    <a:lstStyle/>
                    <a:p>
                      <a:pPr algn="ctr"/>
                      <a:endParaRPr lang="fr-FR" sz="1400" dirty="0">
                        <a:latin typeface="Unistra A"/>
                        <a:cs typeface="Unistra A"/>
                      </a:endParaRPr>
                    </a:p>
                  </a:txBody>
                  <a:tcPr marL="72000" marR="72000" marT="0" marB="504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black"/>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94587">
                <a:tc>
                  <a:txBody>
                    <a:bodyPr/>
                    <a:lstStyle/>
                    <a:p>
                      <a:pPr algn="l"/>
                      <a:endParaRPr lang="fr-FR" sz="1400" dirty="0">
                        <a:latin typeface="Unistra A"/>
                        <a:cs typeface="Unistra A"/>
                      </a:endParaRPr>
                    </a:p>
                  </a:txBody>
                  <a:tcPr marL="0" marR="0" marT="0" marB="0">
                    <a:lnL w="6350" cap="flat" cmpd="sng" algn="ctr">
                      <a:no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r>
                        <a:rPr lang="fr-FR" sz="1400" b="1" dirty="0">
                          <a:latin typeface="Unistra A"/>
                          <a:cs typeface="Unistra A"/>
                        </a:rPr>
                        <a:t>Université</a:t>
                      </a:r>
                      <a:r>
                        <a:rPr lang="fr-FR" sz="1400" dirty="0">
                          <a:latin typeface="Unistra A"/>
                          <a:cs typeface="Unistra A"/>
                        </a:rPr>
                        <a:t> de Strasbourg</a:t>
                      </a:r>
                      <a:endParaRPr lang="fr-FR" sz="1400" dirty="0"/>
                    </a:p>
                  </a:txBody>
                  <a:tcPr marL="72000" marR="0" marT="720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4587">
                <a:tc gridSpan="12">
                  <a:txBody>
                    <a:bodyPr/>
                    <a:lstStyle/>
                    <a:p>
                      <a:pPr algn="ctr"/>
                      <a:endParaRPr lang="fr-FR" sz="1400" dirty="0">
                        <a:latin typeface="Unistra A"/>
                        <a:cs typeface="Unistra A"/>
                      </a:endParaRPr>
                    </a:p>
                  </a:txBody>
                  <a:tcPr marL="0" marR="0" marT="0" marB="504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bl>
          </a:graphicData>
        </a:graphic>
      </p:graphicFrame>
      <p:sp>
        <p:nvSpPr>
          <p:cNvPr id="6" name="Espace réservé pour une image  4"/>
          <p:cNvSpPr>
            <a:spLocks noGrp="1"/>
          </p:cNvSpPr>
          <p:nvPr>
            <p:ph type="pic" sz="quarter" idx="13" hasCustomPrompt="1"/>
          </p:nvPr>
        </p:nvSpPr>
        <p:spPr>
          <a:xfrm>
            <a:off x="0" y="0"/>
            <a:ext cx="9143999" cy="6310800"/>
          </a:xfrm>
          <a:prstGeom prst="rect">
            <a:avLst/>
          </a:prstGeom>
        </p:spPr>
        <p:txBody>
          <a:bodyPr vert="horz" anchor="ctr"/>
          <a:lstStyle>
            <a:lvl1pPr marL="0" indent="0" algn="ctr">
              <a:buNone/>
              <a:defRPr sz="1400" baseline="0"/>
            </a:lvl1pPr>
          </a:lstStyle>
          <a:p>
            <a:r>
              <a:rPr lang="fr-FR" dirty="0"/>
              <a:t>Faites glissez une image </a:t>
            </a:r>
            <a:br>
              <a:rPr lang="fr-FR" dirty="0"/>
            </a:br>
            <a:r>
              <a:rPr lang="fr-FR" dirty="0"/>
              <a:t>ou cliquez sur l’icône pour choisir une image</a:t>
            </a:r>
          </a:p>
        </p:txBody>
      </p:sp>
      <p:sp>
        <p:nvSpPr>
          <p:cNvPr id="14" name="Espace réservé de la date 23"/>
          <p:cNvSpPr>
            <a:spLocks noGrp="1"/>
          </p:cNvSpPr>
          <p:nvPr>
            <p:ph type="dt" sz="half" idx="10"/>
          </p:nvPr>
        </p:nvSpPr>
        <p:spPr>
          <a:xfrm>
            <a:off x="598324" y="6294655"/>
            <a:ext cx="1013600" cy="274324"/>
          </a:xfrm>
        </p:spPr>
        <p:txBody>
          <a:bodyPr/>
          <a:lstStyle/>
          <a:p>
            <a:fld id="{EE87ECEB-DF1A-E942-AE39-E89741CADED4}" type="datetime1">
              <a:rPr lang="fr-FR" smtClean="0"/>
              <a:t>11/03/2020</a:t>
            </a:fld>
            <a:endParaRPr lang="fr-FR" dirty="0"/>
          </a:p>
        </p:txBody>
      </p:sp>
      <p:sp>
        <p:nvSpPr>
          <p:cNvPr id="15" name="Espace réservé du pied de page 24"/>
          <p:cNvSpPr>
            <a:spLocks noGrp="1"/>
          </p:cNvSpPr>
          <p:nvPr>
            <p:ph type="ftr" sz="quarter" idx="11"/>
          </p:nvPr>
        </p:nvSpPr>
        <p:spPr>
          <a:xfrm>
            <a:off x="1752600" y="6294655"/>
            <a:ext cx="5410200" cy="274324"/>
          </a:xfrm>
        </p:spPr>
        <p:txBody>
          <a:bodyPr/>
          <a:lstStyle/>
          <a:p>
            <a:r>
              <a:rPr lang="fr-FR"/>
              <a:t>Cliquez ici pour modifier le titre de votre présentation </a:t>
            </a:r>
            <a:endParaRPr lang="fr-FR" dirty="0"/>
          </a:p>
        </p:txBody>
      </p:sp>
      <p:sp>
        <p:nvSpPr>
          <p:cNvPr id="16" name="Espace réservé du numéro de diapositive 25"/>
          <p:cNvSpPr>
            <a:spLocks noGrp="1"/>
          </p:cNvSpPr>
          <p:nvPr>
            <p:ph type="sldNum" sz="quarter" idx="12"/>
          </p:nvPr>
        </p:nvSpPr>
        <p:spPr>
          <a:xfrm>
            <a:off x="0" y="6294655"/>
            <a:ext cx="555020" cy="274324"/>
          </a:xfrm>
        </p:spPr>
        <p:txBody>
          <a:bodyPr/>
          <a:lstStyle/>
          <a:p>
            <a:fld id="{2CEFAB9C-9D20-B149-B69D-443DC4350F1B}" type="slidenum">
              <a:rPr lang="fr-FR" smtClean="0"/>
              <a:pPr/>
              <a:t>‹N°›</a:t>
            </a:fld>
            <a:endParaRPr lang="fr-FR" dirty="0"/>
          </a:p>
        </p:txBody>
      </p:sp>
      <p:sp>
        <p:nvSpPr>
          <p:cNvPr id="22" name="Espace réservé du texte 6"/>
          <p:cNvSpPr>
            <a:spLocks noGrp="1"/>
          </p:cNvSpPr>
          <p:nvPr>
            <p:ph type="body" sz="quarter" idx="14" hasCustomPrompt="1"/>
          </p:nvPr>
        </p:nvSpPr>
        <p:spPr>
          <a:xfrm>
            <a:off x="789551" y="496625"/>
            <a:ext cx="7372698" cy="652282"/>
          </a:xfrm>
          <a:prstGeom prst="rect">
            <a:avLst/>
          </a:prstGeom>
        </p:spPr>
        <p:txBody>
          <a:bodyPr vert="horz"/>
          <a:lstStyle>
            <a:lvl1pPr marL="0" indent="0">
              <a:buNone/>
              <a:defRPr sz="2400" baseline="0">
                <a:latin typeface="Unistra A"/>
                <a:cs typeface="Unistra A"/>
              </a:defRPr>
            </a:lvl1pPr>
          </a:lstStyle>
          <a:p>
            <a:pPr lvl="0"/>
            <a:r>
              <a:rPr lang="fr-FR" dirty="0"/>
              <a:t>Titre de la diapositive</a:t>
            </a:r>
          </a:p>
        </p:txBody>
      </p:sp>
      <p:sp>
        <p:nvSpPr>
          <p:cNvPr id="23" name="Espace réservé du texte 11"/>
          <p:cNvSpPr>
            <a:spLocks noGrp="1"/>
          </p:cNvSpPr>
          <p:nvPr>
            <p:ph type="body" sz="quarter" idx="15" hasCustomPrompt="1"/>
          </p:nvPr>
        </p:nvSpPr>
        <p:spPr>
          <a:xfrm>
            <a:off x="789550" y="249945"/>
            <a:ext cx="3621625" cy="301005"/>
          </a:xfrm>
          <a:prstGeom prst="rect">
            <a:avLst/>
          </a:prstGeom>
        </p:spPr>
        <p:txBody>
          <a:bodyPr vert="horz"/>
          <a:lstStyle>
            <a:lvl1pPr marL="0" indent="0">
              <a:buNone/>
              <a:defRPr sz="1400" baseline="0"/>
            </a:lvl1pPr>
          </a:lstStyle>
          <a:p>
            <a:pPr lvl="0"/>
            <a:r>
              <a:rPr lang="fr-FR" dirty="0"/>
              <a:t>Chapitre 1 | Titre du chapitre</a:t>
            </a:r>
          </a:p>
        </p:txBody>
      </p:sp>
    </p:spTree>
    <p:extLst>
      <p:ext uri="{BB962C8B-B14F-4D97-AF65-F5344CB8AC3E}">
        <p14:creationId xmlns:p14="http://schemas.microsoft.com/office/powerpoint/2010/main" val="188537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graphicFrame>
        <p:nvGraphicFramePr>
          <p:cNvPr id="11" name="Tableau 10"/>
          <p:cNvGraphicFramePr>
            <a:graphicFrameLocks noGrp="1"/>
          </p:cNvGraphicFramePr>
          <p:nvPr userDrawn="1">
            <p:extLst>
              <p:ext uri="{D42A27DB-BD31-4B8C-83A1-F6EECF244321}">
                <p14:modId xmlns:p14="http://schemas.microsoft.com/office/powerpoint/2010/main" val="2575693209"/>
              </p:ext>
            </p:extLst>
          </p:nvPr>
        </p:nvGraphicFramePr>
        <p:xfrm>
          <a:off x="1" y="6055594"/>
          <a:ext cx="9149291" cy="801839"/>
        </p:xfrm>
        <a:graphic>
          <a:graphicData uri="http://schemas.openxmlformats.org/drawingml/2006/table">
            <a:tbl>
              <a:tblPr>
                <a:tableStyleId>{5C22544A-7EE6-4342-B048-85BDC9FD1C3A}</a:tableStyleId>
              </a:tblPr>
              <a:tblGrid>
                <a:gridCol w="559004">
                  <a:extLst>
                    <a:ext uri="{9D8B030D-6E8A-4147-A177-3AD203B41FA5}">
                      <a16:colId xmlns:a16="http://schemas.microsoft.com/office/drawing/2014/main" val="20000"/>
                    </a:ext>
                  </a:extLst>
                </a:gridCol>
                <a:gridCol w="38065">
                  <a:extLst>
                    <a:ext uri="{9D8B030D-6E8A-4147-A177-3AD203B41FA5}">
                      <a16:colId xmlns:a16="http://schemas.microsoft.com/office/drawing/2014/main" val="20001"/>
                    </a:ext>
                  </a:extLst>
                </a:gridCol>
                <a:gridCol w="1024601">
                  <a:extLst>
                    <a:ext uri="{9D8B030D-6E8A-4147-A177-3AD203B41FA5}">
                      <a16:colId xmlns:a16="http://schemas.microsoft.com/office/drawing/2014/main" val="20002"/>
                    </a:ext>
                  </a:extLst>
                </a:gridCol>
                <a:gridCol w="30772">
                  <a:extLst>
                    <a:ext uri="{9D8B030D-6E8A-4147-A177-3AD203B41FA5}">
                      <a16:colId xmlns:a16="http://schemas.microsoft.com/office/drawing/2014/main" val="20003"/>
                    </a:ext>
                  </a:extLst>
                </a:gridCol>
                <a:gridCol w="94539">
                  <a:extLst>
                    <a:ext uri="{9D8B030D-6E8A-4147-A177-3AD203B41FA5}">
                      <a16:colId xmlns:a16="http://schemas.microsoft.com/office/drawing/2014/main" val="20004"/>
                    </a:ext>
                  </a:extLst>
                </a:gridCol>
                <a:gridCol w="5414609">
                  <a:extLst>
                    <a:ext uri="{9D8B030D-6E8A-4147-A177-3AD203B41FA5}">
                      <a16:colId xmlns:a16="http://schemas.microsoft.com/office/drawing/2014/main" val="20005"/>
                    </a:ext>
                  </a:extLst>
                </a:gridCol>
                <a:gridCol w="33419">
                  <a:extLst>
                    <a:ext uri="{9D8B030D-6E8A-4147-A177-3AD203B41FA5}">
                      <a16:colId xmlns:a16="http://schemas.microsoft.com/office/drawing/2014/main" val="20006"/>
                    </a:ext>
                  </a:extLst>
                </a:gridCol>
                <a:gridCol w="33791">
                  <a:extLst>
                    <a:ext uri="{9D8B030D-6E8A-4147-A177-3AD203B41FA5}">
                      <a16:colId xmlns:a16="http://schemas.microsoft.com/office/drawing/2014/main" val="20007"/>
                    </a:ext>
                  </a:extLst>
                </a:gridCol>
                <a:gridCol w="1729991">
                  <a:extLst>
                    <a:ext uri="{9D8B030D-6E8A-4147-A177-3AD203B41FA5}">
                      <a16:colId xmlns:a16="http://schemas.microsoft.com/office/drawing/2014/main" val="20008"/>
                    </a:ext>
                  </a:extLst>
                </a:gridCol>
                <a:gridCol w="54805">
                  <a:extLst>
                    <a:ext uri="{9D8B030D-6E8A-4147-A177-3AD203B41FA5}">
                      <a16:colId xmlns:a16="http://schemas.microsoft.com/office/drawing/2014/main" val="20009"/>
                    </a:ext>
                  </a:extLst>
                </a:gridCol>
                <a:gridCol w="33039">
                  <a:extLst>
                    <a:ext uri="{9D8B030D-6E8A-4147-A177-3AD203B41FA5}">
                      <a16:colId xmlns:a16="http://schemas.microsoft.com/office/drawing/2014/main" val="20010"/>
                    </a:ext>
                  </a:extLst>
                </a:gridCol>
                <a:gridCol w="102656">
                  <a:extLst>
                    <a:ext uri="{9D8B030D-6E8A-4147-A177-3AD203B41FA5}">
                      <a16:colId xmlns:a16="http://schemas.microsoft.com/office/drawing/2014/main" val="20011"/>
                    </a:ext>
                  </a:extLst>
                </a:gridCol>
              </a:tblGrid>
              <a:tr h="194587">
                <a:tc gridSpan="12">
                  <a:txBody>
                    <a:bodyPr/>
                    <a:lstStyle/>
                    <a:p>
                      <a:pPr algn="ctr"/>
                      <a:endParaRPr lang="fr-FR" sz="1400" dirty="0">
                        <a:latin typeface="Unistra A"/>
                        <a:cs typeface="Unistra A"/>
                      </a:endParaRPr>
                    </a:p>
                  </a:txBody>
                  <a:tcPr marL="72000" marR="72000" marT="0" marB="504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black"/>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94587">
                <a:tc>
                  <a:txBody>
                    <a:bodyPr/>
                    <a:lstStyle/>
                    <a:p>
                      <a:pPr algn="l"/>
                      <a:endParaRPr lang="fr-FR" sz="1400" dirty="0">
                        <a:latin typeface="Unistra A"/>
                        <a:cs typeface="Unistra A"/>
                      </a:endParaRPr>
                    </a:p>
                  </a:txBody>
                  <a:tcPr marL="0" marR="0" marT="0" marB="0">
                    <a:lnL w="6350" cap="flat" cmpd="sng" algn="ctr">
                      <a:no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r>
                        <a:rPr lang="fr-FR" sz="1400" b="1" dirty="0">
                          <a:latin typeface="Unistra A"/>
                          <a:cs typeface="Unistra A"/>
                        </a:rPr>
                        <a:t>Université</a:t>
                      </a:r>
                      <a:r>
                        <a:rPr lang="fr-FR" sz="1400" dirty="0">
                          <a:latin typeface="Unistra A"/>
                          <a:cs typeface="Unistra A"/>
                        </a:rPr>
                        <a:t> de Strasbourg</a:t>
                      </a:r>
                      <a:endParaRPr lang="fr-FR" sz="1400" dirty="0"/>
                    </a:p>
                  </a:txBody>
                  <a:tcPr marL="72000" marR="0" marT="720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4587">
                <a:tc gridSpan="12">
                  <a:txBody>
                    <a:bodyPr/>
                    <a:lstStyle/>
                    <a:p>
                      <a:pPr algn="ctr"/>
                      <a:endParaRPr lang="fr-FR" sz="1400" dirty="0">
                        <a:latin typeface="Unistra A"/>
                        <a:cs typeface="Unistra A"/>
                      </a:endParaRPr>
                    </a:p>
                  </a:txBody>
                  <a:tcPr marL="0" marR="0" marT="0" marB="504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bl>
          </a:graphicData>
        </a:graphic>
      </p:graphicFrame>
      <p:sp>
        <p:nvSpPr>
          <p:cNvPr id="19" name="Espace réservé pour une image  4"/>
          <p:cNvSpPr>
            <a:spLocks noGrp="1"/>
          </p:cNvSpPr>
          <p:nvPr>
            <p:ph type="pic" sz="quarter" idx="16" hasCustomPrompt="1"/>
          </p:nvPr>
        </p:nvSpPr>
        <p:spPr>
          <a:xfrm>
            <a:off x="4673600" y="0"/>
            <a:ext cx="4470399" cy="6310800"/>
          </a:xfrm>
          <a:prstGeom prst="rect">
            <a:avLst/>
          </a:prstGeom>
        </p:spPr>
        <p:txBody>
          <a:bodyPr vert="horz" anchor="ctr"/>
          <a:lstStyle>
            <a:lvl1pPr marL="0" indent="0" algn="ctr">
              <a:buNone/>
              <a:defRPr sz="1400" baseline="0"/>
            </a:lvl1pPr>
          </a:lstStyle>
          <a:p>
            <a:r>
              <a:rPr lang="fr-FR" dirty="0"/>
              <a:t>Faites glissez une image </a:t>
            </a:r>
            <a:br>
              <a:rPr lang="fr-FR" dirty="0"/>
            </a:br>
            <a:r>
              <a:rPr lang="fr-FR" dirty="0"/>
              <a:t>ou cliquez sur l’icône pour choisir une image</a:t>
            </a:r>
          </a:p>
        </p:txBody>
      </p:sp>
      <p:sp>
        <p:nvSpPr>
          <p:cNvPr id="16" name="Espace réservé de la date 23"/>
          <p:cNvSpPr>
            <a:spLocks noGrp="1"/>
          </p:cNvSpPr>
          <p:nvPr>
            <p:ph type="dt" sz="half" idx="10"/>
          </p:nvPr>
        </p:nvSpPr>
        <p:spPr>
          <a:xfrm>
            <a:off x="598324" y="6294655"/>
            <a:ext cx="1013600" cy="274324"/>
          </a:xfrm>
        </p:spPr>
        <p:txBody>
          <a:bodyPr/>
          <a:lstStyle/>
          <a:p>
            <a:fld id="{8578F23D-8C3D-EB4E-863A-D8D1FABCEE85}" type="datetime1">
              <a:rPr lang="fr-FR" smtClean="0"/>
              <a:t>11/03/2020</a:t>
            </a:fld>
            <a:endParaRPr lang="fr-FR" dirty="0"/>
          </a:p>
        </p:txBody>
      </p:sp>
      <p:sp>
        <p:nvSpPr>
          <p:cNvPr id="17" name="Espace réservé du pied de page 24"/>
          <p:cNvSpPr>
            <a:spLocks noGrp="1"/>
          </p:cNvSpPr>
          <p:nvPr>
            <p:ph type="ftr" sz="quarter" idx="11"/>
          </p:nvPr>
        </p:nvSpPr>
        <p:spPr>
          <a:xfrm>
            <a:off x="1752600" y="6294655"/>
            <a:ext cx="5410200" cy="274324"/>
          </a:xfrm>
        </p:spPr>
        <p:txBody>
          <a:bodyPr/>
          <a:lstStyle/>
          <a:p>
            <a:r>
              <a:rPr lang="fr-FR"/>
              <a:t>Cliquez ici pour modifier le titre de votre présentation </a:t>
            </a:r>
            <a:endParaRPr lang="fr-FR" dirty="0"/>
          </a:p>
        </p:txBody>
      </p:sp>
      <p:sp>
        <p:nvSpPr>
          <p:cNvPr id="18" name="Espace réservé du numéro de diapositive 25"/>
          <p:cNvSpPr>
            <a:spLocks noGrp="1"/>
          </p:cNvSpPr>
          <p:nvPr>
            <p:ph type="sldNum" sz="quarter" idx="12"/>
          </p:nvPr>
        </p:nvSpPr>
        <p:spPr>
          <a:xfrm>
            <a:off x="0" y="6294655"/>
            <a:ext cx="555020" cy="274324"/>
          </a:xfrm>
        </p:spPr>
        <p:txBody>
          <a:bodyPr/>
          <a:lstStyle/>
          <a:p>
            <a:fld id="{2CEFAB9C-9D20-B149-B69D-443DC4350F1B}" type="slidenum">
              <a:rPr lang="fr-FR" smtClean="0"/>
              <a:pPr/>
              <a:t>‹N°›</a:t>
            </a:fld>
            <a:endParaRPr lang="fr-FR" dirty="0"/>
          </a:p>
        </p:txBody>
      </p:sp>
      <p:sp>
        <p:nvSpPr>
          <p:cNvPr id="21" name="Espace réservé du texte 6"/>
          <p:cNvSpPr>
            <a:spLocks noGrp="1"/>
          </p:cNvSpPr>
          <p:nvPr>
            <p:ph type="body" sz="quarter" idx="14" hasCustomPrompt="1"/>
          </p:nvPr>
        </p:nvSpPr>
        <p:spPr>
          <a:xfrm>
            <a:off x="789551" y="496625"/>
            <a:ext cx="7372698" cy="652282"/>
          </a:xfrm>
          <a:prstGeom prst="rect">
            <a:avLst/>
          </a:prstGeom>
        </p:spPr>
        <p:txBody>
          <a:bodyPr vert="horz"/>
          <a:lstStyle>
            <a:lvl1pPr marL="0" indent="0">
              <a:buNone/>
              <a:defRPr sz="2400" baseline="0">
                <a:latin typeface="Unistra A"/>
                <a:cs typeface="Unistra A"/>
              </a:defRPr>
            </a:lvl1pPr>
          </a:lstStyle>
          <a:p>
            <a:pPr lvl="0"/>
            <a:r>
              <a:rPr lang="fr-FR" dirty="0"/>
              <a:t>Titre de la diapositive</a:t>
            </a:r>
          </a:p>
        </p:txBody>
      </p:sp>
      <p:sp>
        <p:nvSpPr>
          <p:cNvPr id="22" name="Espace réservé du texte 11"/>
          <p:cNvSpPr>
            <a:spLocks noGrp="1"/>
          </p:cNvSpPr>
          <p:nvPr>
            <p:ph type="body" sz="quarter" idx="15" hasCustomPrompt="1"/>
          </p:nvPr>
        </p:nvSpPr>
        <p:spPr>
          <a:xfrm>
            <a:off x="789550" y="249945"/>
            <a:ext cx="3621625" cy="301005"/>
          </a:xfrm>
          <a:prstGeom prst="rect">
            <a:avLst/>
          </a:prstGeom>
        </p:spPr>
        <p:txBody>
          <a:bodyPr vert="horz"/>
          <a:lstStyle>
            <a:lvl1pPr marL="0" indent="0">
              <a:buNone/>
              <a:defRPr sz="1400" baseline="0"/>
            </a:lvl1pPr>
          </a:lstStyle>
          <a:p>
            <a:pPr lvl="0"/>
            <a:r>
              <a:rPr lang="fr-FR" dirty="0"/>
              <a:t>Chapitre 1 | Titre du chapitre</a:t>
            </a:r>
          </a:p>
        </p:txBody>
      </p:sp>
    </p:spTree>
    <p:extLst>
      <p:ext uri="{BB962C8B-B14F-4D97-AF65-F5344CB8AC3E}">
        <p14:creationId xmlns:p14="http://schemas.microsoft.com/office/powerpoint/2010/main" val="343169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graphicFrame>
        <p:nvGraphicFramePr>
          <p:cNvPr id="10" name="Tableau 9"/>
          <p:cNvGraphicFramePr>
            <a:graphicFrameLocks noGrp="1"/>
          </p:cNvGraphicFramePr>
          <p:nvPr userDrawn="1">
            <p:extLst>
              <p:ext uri="{D42A27DB-BD31-4B8C-83A1-F6EECF244321}">
                <p14:modId xmlns:p14="http://schemas.microsoft.com/office/powerpoint/2010/main" val="1754548656"/>
              </p:ext>
            </p:extLst>
          </p:nvPr>
        </p:nvGraphicFramePr>
        <p:xfrm>
          <a:off x="1" y="6055594"/>
          <a:ext cx="9149291" cy="801839"/>
        </p:xfrm>
        <a:graphic>
          <a:graphicData uri="http://schemas.openxmlformats.org/drawingml/2006/table">
            <a:tbl>
              <a:tblPr>
                <a:tableStyleId>{5C22544A-7EE6-4342-B048-85BDC9FD1C3A}</a:tableStyleId>
              </a:tblPr>
              <a:tblGrid>
                <a:gridCol w="559004">
                  <a:extLst>
                    <a:ext uri="{9D8B030D-6E8A-4147-A177-3AD203B41FA5}">
                      <a16:colId xmlns:a16="http://schemas.microsoft.com/office/drawing/2014/main" val="20000"/>
                    </a:ext>
                  </a:extLst>
                </a:gridCol>
                <a:gridCol w="38065">
                  <a:extLst>
                    <a:ext uri="{9D8B030D-6E8A-4147-A177-3AD203B41FA5}">
                      <a16:colId xmlns:a16="http://schemas.microsoft.com/office/drawing/2014/main" val="20001"/>
                    </a:ext>
                  </a:extLst>
                </a:gridCol>
                <a:gridCol w="1024601">
                  <a:extLst>
                    <a:ext uri="{9D8B030D-6E8A-4147-A177-3AD203B41FA5}">
                      <a16:colId xmlns:a16="http://schemas.microsoft.com/office/drawing/2014/main" val="20002"/>
                    </a:ext>
                  </a:extLst>
                </a:gridCol>
                <a:gridCol w="30772">
                  <a:extLst>
                    <a:ext uri="{9D8B030D-6E8A-4147-A177-3AD203B41FA5}">
                      <a16:colId xmlns:a16="http://schemas.microsoft.com/office/drawing/2014/main" val="20003"/>
                    </a:ext>
                  </a:extLst>
                </a:gridCol>
                <a:gridCol w="94539">
                  <a:extLst>
                    <a:ext uri="{9D8B030D-6E8A-4147-A177-3AD203B41FA5}">
                      <a16:colId xmlns:a16="http://schemas.microsoft.com/office/drawing/2014/main" val="20004"/>
                    </a:ext>
                  </a:extLst>
                </a:gridCol>
                <a:gridCol w="5414609">
                  <a:extLst>
                    <a:ext uri="{9D8B030D-6E8A-4147-A177-3AD203B41FA5}">
                      <a16:colId xmlns:a16="http://schemas.microsoft.com/office/drawing/2014/main" val="20005"/>
                    </a:ext>
                  </a:extLst>
                </a:gridCol>
                <a:gridCol w="33419">
                  <a:extLst>
                    <a:ext uri="{9D8B030D-6E8A-4147-A177-3AD203B41FA5}">
                      <a16:colId xmlns:a16="http://schemas.microsoft.com/office/drawing/2014/main" val="20006"/>
                    </a:ext>
                  </a:extLst>
                </a:gridCol>
                <a:gridCol w="33791">
                  <a:extLst>
                    <a:ext uri="{9D8B030D-6E8A-4147-A177-3AD203B41FA5}">
                      <a16:colId xmlns:a16="http://schemas.microsoft.com/office/drawing/2014/main" val="20007"/>
                    </a:ext>
                  </a:extLst>
                </a:gridCol>
                <a:gridCol w="1729991">
                  <a:extLst>
                    <a:ext uri="{9D8B030D-6E8A-4147-A177-3AD203B41FA5}">
                      <a16:colId xmlns:a16="http://schemas.microsoft.com/office/drawing/2014/main" val="20008"/>
                    </a:ext>
                  </a:extLst>
                </a:gridCol>
                <a:gridCol w="54805">
                  <a:extLst>
                    <a:ext uri="{9D8B030D-6E8A-4147-A177-3AD203B41FA5}">
                      <a16:colId xmlns:a16="http://schemas.microsoft.com/office/drawing/2014/main" val="20009"/>
                    </a:ext>
                  </a:extLst>
                </a:gridCol>
                <a:gridCol w="33039">
                  <a:extLst>
                    <a:ext uri="{9D8B030D-6E8A-4147-A177-3AD203B41FA5}">
                      <a16:colId xmlns:a16="http://schemas.microsoft.com/office/drawing/2014/main" val="20010"/>
                    </a:ext>
                  </a:extLst>
                </a:gridCol>
                <a:gridCol w="102656">
                  <a:extLst>
                    <a:ext uri="{9D8B030D-6E8A-4147-A177-3AD203B41FA5}">
                      <a16:colId xmlns:a16="http://schemas.microsoft.com/office/drawing/2014/main" val="20011"/>
                    </a:ext>
                  </a:extLst>
                </a:gridCol>
              </a:tblGrid>
              <a:tr h="194587">
                <a:tc gridSpan="12">
                  <a:txBody>
                    <a:bodyPr/>
                    <a:lstStyle/>
                    <a:p>
                      <a:pPr algn="ctr"/>
                      <a:endParaRPr lang="fr-FR" sz="1400" dirty="0">
                        <a:latin typeface="Unistra A"/>
                        <a:cs typeface="Unistra A"/>
                      </a:endParaRPr>
                    </a:p>
                  </a:txBody>
                  <a:tcPr marL="72000" marR="72000" marT="0" marB="504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black"/>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94587">
                <a:tc>
                  <a:txBody>
                    <a:bodyPr/>
                    <a:lstStyle/>
                    <a:p>
                      <a:pPr algn="l"/>
                      <a:endParaRPr lang="fr-FR" sz="1400" dirty="0">
                        <a:latin typeface="Unistra A"/>
                        <a:cs typeface="Unistra A"/>
                      </a:endParaRPr>
                    </a:p>
                  </a:txBody>
                  <a:tcPr marL="0" marR="0" marT="0" marB="0">
                    <a:lnL w="6350" cap="flat" cmpd="sng" algn="ctr">
                      <a:no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r>
                        <a:rPr lang="fr-FR" sz="1400" b="1" dirty="0">
                          <a:latin typeface="Unistra A"/>
                          <a:cs typeface="Unistra A"/>
                        </a:rPr>
                        <a:t>Université</a:t>
                      </a:r>
                      <a:r>
                        <a:rPr lang="fr-FR" sz="1400" dirty="0">
                          <a:latin typeface="Unistra A"/>
                          <a:cs typeface="Unistra A"/>
                        </a:rPr>
                        <a:t> de Strasbourg</a:t>
                      </a:r>
                      <a:endParaRPr lang="fr-FR" sz="1400" dirty="0"/>
                    </a:p>
                  </a:txBody>
                  <a:tcPr marL="72000" marR="0" marT="720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4587">
                <a:tc gridSpan="12">
                  <a:txBody>
                    <a:bodyPr/>
                    <a:lstStyle/>
                    <a:p>
                      <a:pPr algn="ctr"/>
                      <a:endParaRPr lang="fr-FR" sz="1400" dirty="0">
                        <a:latin typeface="Unistra A"/>
                        <a:cs typeface="Unistra A"/>
                      </a:endParaRPr>
                    </a:p>
                  </a:txBody>
                  <a:tcPr marL="0" marR="0" marT="0" marB="504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bl>
          </a:graphicData>
        </a:graphic>
      </p:graphicFrame>
      <p:sp>
        <p:nvSpPr>
          <p:cNvPr id="18" name="Espace réservé pour une image  4"/>
          <p:cNvSpPr>
            <a:spLocks noGrp="1"/>
          </p:cNvSpPr>
          <p:nvPr>
            <p:ph type="pic" sz="quarter" idx="18" hasCustomPrompt="1"/>
          </p:nvPr>
        </p:nvSpPr>
        <p:spPr>
          <a:xfrm>
            <a:off x="5479142" y="0"/>
            <a:ext cx="3664857" cy="6310800"/>
          </a:xfrm>
          <a:prstGeom prst="rect">
            <a:avLst/>
          </a:prstGeom>
        </p:spPr>
        <p:txBody>
          <a:bodyPr vert="horz" anchor="ctr"/>
          <a:lstStyle>
            <a:lvl1pPr marL="0" indent="0" algn="ctr">
              <a:buNone/>
              <a:defRPr sz="1400" baseline="0"/>
            </a:lvl1pPr>
          </a:lstStyle>
          <a:p>
            <a:r>
              <a:rPr lang="fr-FR" dirty="0"/>
              <a:t>Faites glissez une image </a:t>
            </a:r>
            <a:br>
              <a:rPr lang="fr-FR" dirty="0"/>
            </a:br>
            <a:r>
              <a:rPr lang="fr-FR" dirty="0"/>
              <a:t>ou cliquez sur l’icône pour choisir une image</a:t>
            </a:r>
          </a:p>
        </p:txBody>
      </p:sp>
      <p:sp>
        <p:nvSpPr>
          <p:cNvPr id="15" name="Espace réservé de la date 23"/>
          <p:cNvSpPr>
            <a:spLocks noGrp="1"/>
          </p:cNvSpPr>
          <p:nvPr>
            <p:ph type="dt" sz="half" idx="10"/>
          </p:nvPr>
        </p:nvSpPr>
        <p:spPr>
          <a:xfrm>
            <a:off x="598324" y="6294655"/>
            <a:ext cx="1013600" cy="274324"/>
          </a:xfrm>
        </p:spPr>
        <p:txBody>
          <a:bodyPr/>
          <a:lstStyle/>
          <a:p>
            <a:fld id="{B5354F1C-0113-5545-9375-ADA688F519FE}" type="datetime1">
              <a:rPr lang="fr-FR" smtClean="0"/>
              <a:t>11/03/2020</a:t>
            </a:fld>
            <a:endParaRPr lang="fr-FR" dirty="0"/>
          </a:p>
        </p:txBody>
      </p:sp>
      <p:sp>
        <p:nvSpPr>
          <p:cNvPr id="16" name="Espace réservé du pied de page 24"/>
          <p:cNvSpPr>
            <a:spLocks noGrp="1"/>
          </p:cNvSpPr>
          <p:nvPr>
            <p:ph type="ftr" sz="quarter" idx="11"/>
          </p:nvPr>
        </p:nvSpPr>
        <p:spPr>
          <a:xfrm>
            <a:off x="1752600" y="6294655"/>
            <a:ext cx="5410200" cy="274324"/>
          </a:xfrm>
        </p:spPr>
        <p:txBody>
          <a:bodyPr/>
          <a:lstStyle/>
          <a:p>
            <a:r>
              <a:rPr lang="fr-FR"/>
              <a:t>Cliquez ici pour modifier le titre de votre présentation </a:t>
            </a:r>
            <a:endParaRPr lang="fr-FR" dirty="0"/>
          </a:p>
        </p:txBody>
      </p:sp>
      <p:sp>
        <p:nvSpPr>
          <p:cNvPr id="17" name="Espace réservé du numéro de diapositive 25"/>
          <p:cNvSpPr>
            <a:spLocks noGrp="1"/>
          </p:cNvSpPr>
          <p:nvPr>
            <p:ph type="sldNum" sz="quarter" idx="12"/>
          </p:nvPr>
        </p:nvSpPr>
        <p:spPr>
          <a:xfrm>
            <a:off x="0" y="6294655"/>
            <a:ext cx="555020" cy="274324"/>
          </a:xfrm>
        </p:spPr>
        <p:txBody>
          <a:bodyPr/>
          <a:lstStyle/>
          <a:p>
            <a:fld id="{2CEFAB9C-9D20-B149-B69D-443DC4350F1B}" type="slidenum">
              <a:rPr lang="fr-FR" smtClean="0"/>
              <a:pPr/>
              <a:t>‹N°›</a:t>
            </a:fld>
            <a:endParaRPr lang="fr-FR" dirty="0"/>
          </a:p>
        </p:txBody>
      </p:sp>
      <p:sp>
        <p:nvSpPr>
          <p:cNvPr id="20" name="Espace réservé du texte 6"/>
          <p:cNvSpPr>
            <a:spLocks noGrp="1"/>
          </p:cNvSpPr>
          <p:nvPr>
            <p:ph type="body" sz="quarter" idx="14" hasCustomPrompt="1"/>
          </p:nvPr>
        </p:nvSpPr>
        <p:spPr>
          <a:xfrm>
            <a:off x="789551" y="496625"/>
            <a:ext cx="7372698" cy="652282"/>
          </a:xfrm>
          <a:prstGeom prst="rect">
            <a:avLst/>
          </a:prstGeom>
        </p:spPr>
        <p:txBody>
          <a:bodyPr vert="horz"/>
          <a:lstStyle>
            <a:lvl1pPr marL="0" indent="0">
              <a:buNone/>
              <a:defRPr sz="2400" baseline="0">
                <a:latin typeface="Unistra A"/>
                <a:cs typeface="Unistra A"/>
              </a:defRPr>
            </a:lvl1pPr>
          </a:lstStyle>
          <a:p>
            <a:pPr lvl="0"/>
            <a:r>
              <a:rPr lang="fr-FR" dirty="0"/>
              <a:t>Titre de la diapositive</a:t>
            </a:r>
          </a:p>
        </p:txBody>
      </p:sp>
      <p:sp>
        <p:nvSpPr>
          <p:cNvPr id="21" name="Espace réservé du texte 11"/>
          <p:cNvSpPr>
            <a:spLocks noGrp="1"/>
          </p:cNvSpPr>
          <p:nvPr>
            <p:ph type="body" sz="quarter" idx="15" hasCustomPrompt="1"/>
          </p:nvPr>
        </p:nvSpPr>
        <p:spPr>
          <a:xfrm>
            <a:off x="789550" y="249945"/>
            <a:ext cx="3621625" cy="301005"/>
          </a:xfrm>
          <a:prstGeom prst="rect">
            <a:avLst/>
          </a:prstGeom>
        </p:spPr>
        <p:txBody>
          <a:bodyPr vert="horz"/>
          <a:lstStyle>
            <a:lvl1pPr marL="0" indent="0">
              <a:buNone/>
              <a:defRPr sz="1400" baseline="0"/>
            </a:lvl1pPr>
          </a:lstStyle>
          <a:p>
            <a:pPr lvl="0"/>
            <a:r>
              <a:rPr lang="fr-FR" dirty="0"/>
              <a:t>Chapitre 1 | Titre du chapitre</a:t>
            </a:r>
          </a:p>
        </p:txBody>
      </p:sp>
    </p:spTree>
    <p:extLst>
      <p:ext uri="{BB962C8B-B14F-4D97-AF65-F5344CB8AC3E}">
        <p14:creationId xmlns:p14="http://schemas.microsoft.com/office/powerpoint/2010/main" val="16186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images">
    <p:spTree>
      <p:nvGrpSpPr>
        <p:cNvPr id="1" name=""/>
        <p:cNvGrpSpPr/>
        <p:nvPr/>
      </p:nvGrpSpPr>
      <p:grpSpPr>
        <a:xfrm>
          <a:off x="0" y="0"/>
          <a:ext cx="0" cy="0"/>
          <a:chOff x="0" y="0"/>
          <a:chExt cx="0" cy="0"/>
        </a:xfrm>
      </p:grpSpPr>
      <p:graphicFrame>
        <p:nvGraphicFramePr>
          <p:cNvPr id="13" name="Tableau 12"/>
          <p:cNvGraphicFramePr>
            <a:graphicFrameLocks noGrp="1"/>
          </p:cNvGraphicFramePr>
          <p:nvPr userDrawn="1">
            <p:extLst>
              <p:ext uri="{D42A27DB-BD31-4B8C-83A1-F6EECF244321}">
                <p14:modId xmlns:p14="http://schemas.microsoft.com/office/powerpoint/2010/main" val="2986352802"/>
              </p:ext>
            </p:extLst>
          </p:nvPr>
        </p:nvGraphicFramePr>
        <p:xfrm>
          <a:off x="1" y="6055594"/>
          <a:ext cx="9149291" cy="801839"/>
        </p:xfrm>
        <a:graphic>
          <a:graphicData uri="http://schemas.openxmlformats.org/drawingml/2006/table">
            <a:tbl>
              <a:tblPr>
                <a:tableStyleId>{5C22544A-7EE6-4342-B048-85BDC9FD1C3A}</a:tableStyleId>
              </a:tblPr>
              <a:tblGrid>
                <a:gridCol w="559004">
                  <a:extLst>
                    <a:ext uri="{9D8B030D-6E8A-4147-A177-3AD203B41FA5}">
                      <a16:colId xmlns:a16="http://schemas.microsoft.com/office/drawing/2014/main" val="20000"/>
                    </a:ext>
                  </a:extLst>
                </a:gridCol>
                <a:gridCol w="38065">
                  <a:extLst>
                    <a:ext uri="{9D8B030D-6E8A-4147-A177-3AD203B41FA5}">
                      <a16:colId xmlns:a16="http://schemas.microsoft.com/office/drawing/2014/main" val="20001"/>
                    </a:ext>
                  </a:extLst>
                </a:gridCol>
                <a:gridCol w="1024601">
                  <a:extLst>
                    <a:ext uri="{9D8B030D-6E8A-4147-A177-3AD203B41FA5}">
                      <a16:colId xmlns:a16="http://schemas.microsoft.com/office/drawing/2014/main" val="20002"/>
                    </a:ext>
                  </a:extLst>
                </a:gridCol>
                <a:gridCol w="30772">
                  <a:extLst>
                    <a:ext uri="{9D8B030D-6E8A-4147-A177-3AD203B41FA5}">
                      <a16:colId xmlns:a16="http://schemas.microsoft.com/office/drawing/2014/main" val="20003"/>
                    </a:ext>
                  </a:extLst>
                </a:gridCol>
                <a:gridCol w="94539">
                  <a:extLst>
                    <a:ext uri="{9D8B030D-6E8A-4147-A177-3AD203B41FA5}">
                      <a16:colId xmlns:a16="http://schemas.microsoft.com/office/drawing/2014/main" val="20004"/>
                    </a:ext>
                  </a:extLst>
                </a:gridCol>
                <a:gridCol w="5414609">
                  <a:extLst>
                    <a:ext uri="{9D8B030D-6E8A-4147-A177-3AD203B41FA5}">
                      <a16:colId xmlns:a16="http://schemas.microsoft.com/office/drawing/2014/main" val="20005"/>
                    </a:ext>
                  </a:extLst>
                </a:gridCol>
                <a:gridCol w="33419">
                  <a:extLst>
                    <a:ext uri="{9D8B030D-6E8A-4147-A177-3AD203B41FA5}">
                      <a16:colId xmlns:a16="http://schemas.microsoft.com/office/drawing/2014/main" val="20006"/>
                    </a:ext>
                  </a:extLst>
                </a:gridCol>
                <a:gridCol w="33791">
                  <a:extLst>
                    <a:ext uri="{9D8B030D-6E8A-4147-A177-3AD203B41FA5}">
                      <a16:colId xmlns:a16="http://schemas.microsoft.com/office/drawing/2014/main" val="20007"/>
                    </a:ext>
                  </a:extLst>
                </a:gridCol>
                <a:gridCol w="1729991">
                  <a:extLst>
                    <a:ext uri="{9D8B030D-6E8A-4147-A177-3AD203B41FA5}">
                      <a16:colId xmlns:a16="http://schemas.microsoft.com/office/drawing/2014/main" val="20008"/>
                    </a:ext>
                  </a:extLst>
                </a:gridCol>
                <a:gridCol w="54805">
                  <a:extLst>
                    <a:ext uri="{9D8B030D-6E8A-4147-A177-3AD203B41FA5}">
                      <a16:colId xmlns:a16="http://schemas.microsoft.com/office/drawing/2014/main" val="20009"/>
                    </a:ext>
                  </a:extLst>
                </a:gridCol>
                <a:gridCol w="33039">
                  <a:extLst>
                    <a:ext uri="{9D8B030D-6E8A-4147-A177-3AD203B41FA5}">
                      <a16:colId xmlns:a16="http://schemas.microsoft.com/office/drawing/2014/main" val="20010"/>
                    </a:ext>
                  </a:extLst>
                </a:gridCol>
                <a:gridCol w="102656">
                  <a:extLst>
                    <a:ext uri="{9D8B030D-6E8A-4147-A177-3AD203B41FA5}">
                      <a16:colId xmlns:a16="http://schemas.microsoft.com/office/drawing/2014/main" val="20011"/>
                    </a:ext>
                  </a:extLst>
                </a:gridCol>
              </a:tblGrid>
              <a:tr h="194587">
                <a:tc gridSpan="12">
                  <a:txBody>
                    <a:bodyPr/>
                    <a:lstStyle/>
                    <a:p>
                      <a:pPr algn="ctr"/>
                      <a:endParaRPr lang="fr-FR" sz="1400" dirty="0">
                        <a:latin typeface="Unistra A"/>
                        <a:cs typeface="Unistra A"/>
                      </a:endParaRPr>
                    </a:p>
                  </a:txBody>
                  <a:tcPr marL="72000" marR="72000" marT="0" marB="504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black"/>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94587">
                <a:tc>
                  <a:txBody>
                    <a:bodyPr/>
                    <a:lstStyle/>
                    <a:p>
                      <a:pPr algn="l"/>
                      <a:endParaRPr lang="fr-FR" sz="1400" dirty="0">
                        <a:latin typeface="Unistra A"/>
                        <a:cs typeface="Unistra A"/>
                      </a:endParaRPr>
                    </a:p>
                  </a:txBody>
                  <a:tcPr marL="0" marR="0" marT="0" marB="0">
                    <a:lnL w="6350" cap="flat" cmpd="sng" algn="ctr">
                      <a:no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r>
                        <a:rPr lang="fr-FR" sz="1400" b="1" dirty="0">
                          <a:latin typeface="Unistra A"/>
                          <a:cs typeface="Unistra A"/>
                        </a:rPr>
                        <a:t>Université</a:t>
                      </a:r>
                      <a:r>
                        <a:rPr lang="fr-FR" sz="1400" dirty="0">
                          <a:latin typeface="Unistra A"/>
                          <a:cs typeface="Unistra A"/>
                        </a:rPr>
                        <a:t> de Strasbourg</a:t>
                      </a:r>
                      <a:endParaRPr lang="fr-FR" sz="1400" dirty="0"/>
                    </a:p>
                  </a:txBody>
                  <a:tcPr marL="72000" marR="0" marT="720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4587">
                <a:tc gridSpan="12">
                  <a:txBody>
                    <a:bodyPr/>
                    <a:lstStyle/>
                    <a:p>
                      <a:pPr algn="ctr"/>
                      <a:endParaRPr lang="fr-FR" sz="1400" dirty="0">
                        <a:latin typeface="Unistra A"/>
                        <a:cs typeface="Unistra A"/>
                      </a:endParaRPr>
                    </a:p>
                  </a:txBody>
                  <a:tcPr marL="0" marR="0" marT="0" marB="504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bl>
          </a:graphicData>
        </a:graphic>
      </p:graphicFrame>
      <p:sp>
        <p:nvSpPr>
          <p:cNvPr id="12" name="Espace réservé pour une image  10"/>
          <p:cNvSpPr>
            <a:spLocks noGrp="1"/>
          </p:cNvSpPr>
          <p:nvPr>
            <p:ph type="pic" sz="quarter" idx="14" hasCustomPrompt="1"/>
          </p:nvPr>
        </p:nvSpPr>
        <p:spPr>
          <a:xfrm>
            <a:off x="900067" y="2298700"/>
            <a:ext cx="3529013" cy="3468688"/>
          </a:xfr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400"/>
            </a:lvl1pPr>
          </a:lstStyle>
          <a:p>
            <a:r>
              <a:rPr lang="fr-FR" dirty="0"/>
              <a:t>Faites glissez une image </a:t>
            </a:r>
            <a:br>
              <a:rPr lang="fr-FR" dirty="0"/>
            </a:br>
            <a:r>
              <a:rPr lang="fr-FR" dirty="0"/>
              <a:t>ou cliquez sur l’icône pour choisir une image</a:t>
            </a:r>
          </a:p>
          <a:p>
            <a:endParaRPr lang="fr-FR" dirty="0"/>
          </a:p>
        </p:txBody>
      </p:sp>
      <p:sp>
        <p:nvSpPr>
          <p:cNvPr id="11" name="Espace réservé pour une image  10"/>
          <p:cNvSpPr>
            <a:spLocks noGrp="1"/>
          </p:cNvSpPr>
          <p:nvPr>
            <p:ph type="pic" sz="quarter" idx="13" hasCustomPrompt="1"/>
          </p:nvPr>
        </p:nvSpPr>
        <p:spPr>
          <a:xfrm>
            <a:off x="4873625" y="2298700"/>
            <a:ext cx="3529013" cy="3468688"/>
          </a:xfrm>
        </p:spPr>
        <p:txBody>
          <a:bodyPr anchor="ct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400"/>
            </a:lvl1pPr>
          </a:lstStyle>
          <a:p>
            <a:r>
              <a:rPr lang="fr-FR" dirty="0"/>
              <a:t>Faites glissez une image </a:t>
            </a:r>
            <a:br>
              <a:rPr lang="fr-FR" dirty="0"/>
            </a:br>
            <a:r>
              <a:rPr lang="fr-FR" dirty="0"/>
              <a:t>ou cliquez sur l’icône pour choisir une image</a:t>
            </a:r>
          </a:p>
          <a:p>
            <a:endParaRPr lang="fr-FR" dirty="0"/>
          </a:p>
        </p:txBody>
      </p:sp>
      <p:sp>
        <p:nvSpPr>
          <p:cNvPr id="18" name="Espace réservé de la date 23"/>
          <p:cNvSpPr>
            <a:spLocks noGrp="1"/>
          </p:cNvSpPr>
          <p:nvPr>
            <p:ph type="dt" sz="half" idx="10"/>
          </p:nvPr>
        </p:nvSpPr>
        <p:spPr>
          <a:xfrm>
            <a:off x="598324" y="6294655"/>
            <a:ext cx="1013600" cy="274324"/>
          </a:xfrm>
        </p:spPr>
        <p:txBody>
          <a:bodyPr/>
          <a:lstStyle/>
          <a:p>
            <a:fld id="{0FE1F4B9-F936-CA47-9606-A5AA56433AA5}" type="datetime1">
              <a:rPr lang="fr-FR" smtClean="0"/>
              <a:t>11/03/2020</a:t>
            </a:fld>
            <a:endParaRPr lang="fr-FR" dirty="0"/>
          </a:p>
        </p:txBody>
      </p:sp>
      <p:sp>
        <p:nvSpPr>
          <p:cNvPr id="19" name="Espace réservé du pied de page 24"/>
          <p:cNvSpPr>
            <a:spLocks noGrp="1"/>
          </p:cNvSpPr>
          <p:nvPr>
            <p:ph type="ftr" sz="quarter" idx="11"/>
          </p:nvPr>
        </p:nvSpPr>
        <p:spPr>
          <a:xfrm>
            <a:off x="1752600" y="6294655"/>
            <a:ext cx="5410200" cy="274324"/>
          </a:xfrm>
        </p:spPr>
        <p:txBody>
          <a:bodyPr/>
          <a:lstStyle/>
          <a:p>
            <a:r>
              <a:rPr lang="fr-FR"/>
              <a:t>Cliquez ici pour modifier le titre de votre présentation </a:t>
            </a:r>
            <a:endParaRPr lang="fr-FR" dirty="0"/>
          </a:p>
        </p:txBody>
      </p:sp>
      <p:sp>
        <p:nvSpPr>
          <p:cNvPr id="20" name="Espace réservé du numéro de diapositive 25"/>
          <p:cNvSpPr>
            <a:spLocks noGrp="1"/>
          </p:cNvSpPr>
          <p:nvPr>
            <p:ph type="sldNum" sz="quarter" idx="12"/>
          </p:nvPr>
        </p:nvSpPr>
        <p:spPr>
          <a:xfrm>
            <a:off x="0" y="6294655"/>
            <a:ext cx="555020" cy="274324"/>
          </a:xfrm>
        </p:spPr>
        <p:txBody>
          <a:bodyPr/>
          <a:lstStyle/>
          <a:p>
            <a:fld id="{2CEFAB9C-9D20-B149-B69D-443DC4350F1B}" type="slidenum">
              <a:rPr lang="fr-FR" smtClean="0"/>
              <a:pPr/>
              <a:t>‹N°›</a:t>
            </a:fld>
            <a:endParaRPr lang="fr-FR" dirty="0"/>
          </a:p>
        </p:txBody>
      </p:sp>
      <p:sp>
        <p:nvSpPr>
          <p:cNvPr id="22" name="Espace réservé du texte 6"/>
          <p:cNvSpPr>
            <a:spLocks noGrp="1"/>
          </p:cNvSpPr>
          <p:nvPr>
            <p:ph type="body" sz="quarter" idx="15" hasCustomPrompt="1"/>
          </p:nvPr>
        </p:nvSpPr>
        <p:spPr>
          <a:xfrm>
            <a:off x="789551" y="496625"/>
            <a:ext cx="7372698" cy="652282"/>
          </a:xfrm>
          <a:prstGeom prst="rect">
            <a:avLst/>
          </a:prstGeom>
        </p:spPr>
        <p:txBody>
          <a:bodyPr vert="horz"/>
          <a:lstStyle>
            <a:lvl1pPr marL="0" indent="0">
              <a:buNone/>
              <a:defRPr sz="2400" baseline="0">
                <a:latin typeface="Unistra A"/>
                <a:cs typeface="Unistra A"/>
              </a:defRPr>
            </a:lvl1pPr>
          </a:lstStyle>
          <a:p>
            <a:pPr lvl="0"/>
            <a:r>
              <a:rPr lang="fr-FR" dirty="0"/>
              <a:t>Titre de la diapositive</a:t>
            </a:r>
          </a:p>
        </p:txBody>
      </p:sp>
      <p:sp>
        <p:nvSpPr>
          <p:cNvPr id="23" name="Espace réservé du texte 11"/>
          <p:cNvSpPr>
            <a:spLocks noGrp="1"/>
          </p:cNvSpPr>
          <p:nvPr>
            <p:ph type="body" sz="quarter" idx="16" hasCustomPrompt="1"/>
          </p:nvPr>
        </p:nvSpPr>
        <p:spPr>
          <a:xfrm>
            <a:off x="789550" y="249945"/>
            <a:ext cx="3621625" cy="301005"/>
          </a:xfrm>
          <a:prstGeom prst="rect">
            <a:avLst/>
          </a:prstGeom>
        </p:spPr>
        <p:txBody>
          <a:bodyPr vert="horz"/>
          <a:lstStyle>
            <a:lvl1pPr marL="0" indent="0">
              <a:buNone/>
              <a:defRPr sz="1400" baseline="0"/>
            </a:lvl1pPr>
          </a:lstStyle>
          <a:p>
            <a:pPr lvl="0"/>
            <a:r>
              <a:rPr lang="fr-FR" dirty="0"/>
              <a:t>Chapitre 1 | Titre du chapitre</a:t>
            </a:r>
          </a:p>
        </p:txBody>
      </p:sp>
    </p:spTree>
    <p:extLst>
      <p:ext uri="{BB962C8B-B14F-4D97-AF65-F5344CB8AC3E}">
        <p14:creationId xmlns:p14="http://schemas.microsoft.com/office/powerpoint/2010/main" val="9840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ois images">
    <p:spTree>
      <p:nvGrpSpPr>
        <p:cNvPr id="1" name=""/>
        <p:cNvGrpSpPr/>
        <p:nvPr/>
      </p:nvGrpSpPr>
      <p:grpSpPr>
        <a:xfrm>
          <a:off x="0" y="0"/>
          <a:ext cx="0" cy="0"/>
          <a:chOff x="0" y="0"/>
          <a:chExt cx="0" cy="0"/>
        </a:xfrm>
      </p:grpSpPr>
      <p:graphicFrame>
        <p:nvGraphicFramePr>
          <p:cNvPr id="16" name="Tableau 15"/>
          <p:cNvGraphicFramePr>
            <a:graphicFrameLocks noGrp="1"/>
          </p:cNvGraphicFramePr>
          <p:nvPr userDrawn="1">
            <p:extLst>
              <p:ext uri="{D42A27DB-BD31-4B8C-83A1-F6EECF244321}">
                <p14:modId xmlns:p14="http://schemas.microsoft.com/office/powerpoint/2010/main" val="2844587499"/>
              </p:ext>
            </p:extLst>
          </p:nvPr>
        </p:nvGraphicFramePr>
        <p:xfrm>
          <a:off x="1" y="6055594"/>
          <a:ext cx="9149291" cy="961440"/>
        </p:xfrm>
        <a:graphic>
          <a:graphicData uri="http://schemas.openxmlformats.org/drawingml/2006/table">
            <a:tbl>
              <a:tblPr>
                <a:tableStyleId>{5C22544A-7EE6-4342-B048-85BDC9FD1C3A}</a:tableStyleId>
              </a:tblPr>
              <a:tblGrid>
                <a:gridCol w="559004">
                  <a:extLst>
                    <a:ext uri="{9D8B030D-6E8A-4147-A177-3AD203B41FA5}">
                      <a16:colId xmlns:a16="http://schemas.microsoft.com/office/drawing/2014/main" val="20000"/>
                    </a:ext>
                  </a:extLst>
                </a:gridCol>
                <a:gridCol w="38065">
                  <a:extLst>
                    <a:ext uri="{9D8B030D-6E8A-4147-A177-3AD203B41FA5}">
                      <a16:colId xmlns:a16="http://schemas.microsoft.com/office/drawing/2014/main" val="20001"/>
                    </a:ext>
                  </a:extLst>
                </a:gridCol>
                <a:gridCol w="1024601">
                  <a:extLst>
                    <a:ext uri="{9D8B030D-6E8A-4147-A177-3AD203B41FA5}">
                      <a16:colId xmlns:a16="http://schemas.microsoft.com/office/drawing/2014/main" val="20002"/>
                    </a:ext>
                  </a:extLst>
                </a:gridCol>
                <a:gridCol w="30772">
                  <a:extLst>
                    <a:ext uri="{9D8B030D-6E8A-4147-A177-3AD203B41FA5}">
                      <a16:colId xmlns:a16="http://schemas.microsoft.com/office/drawing/2014/main" val="20003"/>
                    </a:ext>
                  </a:extLst>
                </a:gridCol>
                <a:gridCol w="94539">
                  <a:extLst>
                    <a:ext uri="{9D8B030D-6E8A-4147-A177-3AD203B41FA5}">
                      <a16:colId xmlns:a16="http://schemas.microsoft.com/office/drawing/2014/main" val="20004"/>
                    </a:ext>
                  </a:extLst>
                </a:gridCol>
                <a:gridCol w="5414609">
                  <a:extLst>
                    <a:ext uri="{9D8B030D-6E8A-4147-A177-3AD203B41FA5}">
                      <a16:colId xmlns:a16="http://schemas.microsoft.com/office/drawing/2014/main" val="20005"/>
                    </a:ext>
                  </a:extLst>
                </a:gridCol>
                <a:gridCol w="33419">
                  <a:extLst>
                    <a:ext uri="{9D8B030D-6E8A-4147-A177-3AD203B41FA5}">
                      <a16:colId xmlns:a16="http://schemas.microsoft.com/office/drawing/2014/main" val="20006"/>
                    </a:ext>
                  </a:extLst>
                </a:gridCol>
                <a:gridCol w="33791">
                  <a:extLst>
                    <a:ext uri="{9D8B030D-6E8A-4147-A177-3AD203B41FA5}">
                      <a16:colId xmlns:a16="http://schemas.microsoft.com/office/drawing/2014/main" val="20007"/>
                    </a:ext>
                  </a:extLst>
                </a:gridCol>
                <a:gridCol w="1729991">
                  <a:extLst>
                    <a:ext uri="{9D8B030D-6E8A-4147-A177-3AD203B41FA5}">
                      <a16:colId xmlns:a16="http://schemas.microsoft.com/office/drawing/2014/main" val="20008"/>
                    </a:ext>
                  </a:extLst>
                </a:gridCol>
                <a:gridCol w="54805">
                  <a:extLst>
                    <a:ext uri="{9D8B030D-6E8A-4147-A177-3AD203B41FA5}">
                      <a16:colId xmlns:a16="http://schemas.microsoft.com/office/drawing/2014/main" val="20009"/>
                    </a:ext>
                  </a:extLst>
                </a:gridCol>
                <a:gridCol w="33039">
                  <a:extLst>
                    <a:ext uri="{9D8B030D-6E8A-4147-A177-3AD203B41FA5}">
                      <a16:colId xmlns:a16="http://schemas.microsoft.com/office/drawing/2014/main" val="20010"/>
                    </a:ext>
                  </a:extLst>
                </a:gridCol>
                <a:gridCol w="102656">
                  <a:extLst>
                    <a:ext uri="{9D8B030D-6E8A-4147-A177-3AD203B41FA5}">
                      <a16:colId xmlns:a16="http://schemas.microsoft.com/office/drawing/2014/main" val="20011"/>
                    </a:ext>
                  </a:extLst>
                </a:gridCol>
              </a:tblGrid>
              <a:tr h="194587">
                <a:tc gridSpan="12">
                  <a:txBody>
                    <a:bodyPr/>
                    <a:lstStyle/>
                    <a:p>
                      <a:pPr algn="ctr"/>
                      <a:endParaRPr lang="fr-FR" sz="1400" dirty="0">
                        <a:latin typeface="Unistra A"/>
                        <a:cs typeface="Unistra A"/>
                      </a:endParaRPr>
                    </a:p>
                  </a:txBody>
                  <a:tcPr marL="72000" marR="72000" marT="0" marB="504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prstClr val="black"/>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94587">
                <a:tc>
                  <a:txBody>
                    <a:bodyPr/>
                    <a:lstStyle/>
                    <a:p>
                      <a:pPr algn="l"/>
                      <a:endParaRPr lang="fr-FR" sz="1400" dirty="0">
                        <a:latin typeface="Unistra A"/>
                        <a:cs typeface="Unistra A"/>
                      </a:endParaRPr>
                    </a:p>
                  </a:txBody>
                  <a:tcPr marL="0" marR="0" marT="0" marB="0">
                    <a:lnL w="6350" cap="flat" cmpd="sng" algn="ctr">
                      <a:no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r>
                        <a:rPr lang="fr-FR" sz="1400" b="1" dirty="0">
                          <a:latin typeface="Unistra A"/>
                          <a:cs typeface="Unistra A"/>
                        </a:rPr>
                        <a:t>Université</a:t>
                      </a:r>
                      <a:r>
                        <a:rPr lang="fr-FR" sz="1400" dirty="0">
                          <a:latin typeface="Unistra A"/>
                          <a:cs typeface="Unistra A"/>
                        </a:rPr>
                        <a:t> de Strasbourg</a:t>
                      </a:r>
                      <a:endParaRPr lang="fr-FR" sz="1400" dirty="0"/>
                    </a:p>
                  </a:txBody>
                  <a:tcPr marL="72000" marR="0" marT="720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a:p>
                  </a:txBody>
                  <a:tcPr marL="0" marR="0" marT="0" marB="0">
                    <a:lnL w="6350" cap="flat" cmpd="sng" algn="ctr">
                      <a:solidFill>
                        <a:prstClr val="black"/>
                      </a:solidFill>
                      <a:prstDash val="solid"/>
                      <a:round/>
                      <a:headEnd type="none" w="med" len="med"/>
                      <a:tailEnd type="none" w="med" len="med"/>
                    </a:lnL>
                    <a:lnR w="6350" cap="flat" cmpd="sng" algn="ctr">
                      <a:solidFill>
                        <a:prstClr val="black"/>
                      </a:solid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endParaRPr lang="fr-FR" dirty="0"/>
                    </a:p>
                  </a:txBody>
                  <a:tcPr marL="0" marR="0" marT="0" marB="0">
                    <a:lnL w="6350" cap="flat" cmpd="sng" algn="ctr">
                      <a:solidFill>
                        <a:prstClr val="black"/>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4587">
                <a:tc gridSpan="12">
                  <a:txBody>
                    <a:bodyPr/>
                    <a:lstStyle/>
                    <a:p>
                      <a:pPr algn="ctr"/>
                      <a:endParaRPr lang="fr-FR" sz="1400" dirty="0">
                        <a:latin typeface="Unistra A"/>
                        <a:cs typeface="Unistra A"/>
                      </a:endParaRPr>
                    </a:p>
                  </a:txBody>
                  <a:tcPr marL="0" marR="0" marT="0" marB="5040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bl>
          </a:graphicData>
        </a:graphic>
      </p:graphicFrame>
      <p:sp>
        <p:nvSpPr>
          <p:cNvPr id="13" name="Espace réservé pour une image  12"/>
          <p:cNvSpPr>
            <a:spLocks noGrp="1"/>
          </p:cNvSpPr>
          <p:nvPr>
            <p:ph type="pic" sz="quarter" idx="13" hasCustomPrompt="1"/>
          </p:nvPr>
        </p:nvSpPr>
        <p:spPr>
          <a:xfrm>
            <a:off x="887413" y="3733800"/>
            <a:ext cx="2146300" cy="2108200"/>
          </a:xfrm>
        </p:spPr>
        <p:txBody>
          <a:bodyPr anchor="ctr">
            <a:normAutofit/>
          </a:bodyPr>
          <a:lstStyle>
            <a:lvl1pPr marL="0" indent="0" algn="ctr">
              <a:buNone/>
              <a:defRPr sz="1400"/>
            </a:lvl1pPr>
          </a:lstStyle>
          <a:p>
            <a:r>
              <a:rPr lang="fr-FR" dirty="0"/>
              <a:t>Faites glissez une image </a:t>
            </a:r>
            <a:br>
              <a:rPr lang="fr-FR" dirty="0"/>
            </a:br>
            <a:r>
              <a:rPr lang="fr-FR" dirty="0"/>
              <a:t>ou cliquez sur l’icône pour choisir une image</a:t>
            </a:r>
          </a:p>
          <a:p>
            <a:endParaRPr lang="fr-FR" dirty="0"/>
          </a:p>
        </p:txBody>
      </p:sp>
      <p:sp>
        <p:nvSpPr>
          <p:cNvPr id="14" name="Espace réservé pour une image  12"/>
          <p:cNvSpPr>
            <a:spLocks noGrp="1"/>
          </p:cNvSpPr>
          <p:nvPr>
            <p:ph type="pic" sz="quarter" idx="14" hasCustomPrompt="1"/>
          </p:nvPr>
        </p:nvSpPr>
        <p:spPr>
          <a:xfrm>
            <a:off x="3504482" y="3733800"/>
            <a:ext cx="2146300" cy="2108200"/>
          </a:xfrm>
        </p:spPr>
        <p:txBody>
          <a:bodyPr anchor="ctr">
            <a:normAutofit/>
          </a:bodyPr>
          <a:lstStyle>
            <a:lvl1pPr marL="0" indent="0" algn="ctr">
              <a:buNone/>
              <a:defRPr sz="1400"/>
            </a:lvl1pPr>
          </a:lstStyle>
          <a:p>
            <a:r>
              <a:rPr lang="fr-FR" dirty="0"/>
              <a:t>Faites glissez une image </a:t>
            </a:r>
            <a:br>
              <a:rPr lang="fr-FR" dirty="0"/>
            </a:br>
            <a:r>
              <a:rPr lang="fr-FR" dirty="0"/>
              <a:t>ou cliquez sur l’icône pour choisir une image</a:t>
            </a:r>
          </a:p>
          <a:p>
            <a:endParaRPr lang="fr-FR" dirty="0"/>
          </a:p>
        </p:txBody>
      </p:sp>
      <p:sp>
        <p:nvSpPr>
          <p:cNvPr id="15" name="Espace réservé pour une image  12"/>
          <p:cNvSpPr>
            <a:spLocks noGrp="1"/>
          </p:cNvSpPr>
          <p:nvPr>
            <p:ph type="pic" sz="quarter" idx="15" hasCustomPrompt="1"/>
          </p:nvPr>
        </p:nvSpPr>
        <p:spPr>
          <a:xfrm>
            <a:off x="6116994" y="3733800"/>
            <a:ext cx="2146300" cy="2108200"/>
          </a:xfrm>
        </p:spPr>
        <p:txBody>
          <a:bodyPr anchor="ctr">
            <a:normAutofit/>
          </a:bodyPr>
          <a:lstStyle>
            <a:lvl1pPr marL="0" indent="0" algn="ctr">
              <a:buNone/>
              <a:defRPr sz="1400"/>
            </a:lvl1pPr>
          </a:lstStyle>
          <a:p>
            <a:r>
              <a:rPr lang="fr-FR" dirty="0"/>
              <a:t>Faites glissez une image </a:t>
            </a:r>
            <a:br>
              <a:rPr lang="fr-FR" dirty="0"/>
            </a:br>
            <a:r>
              <a:rPr lang="fr-FR" dirty="0"/>
              <a:t>ou cliquez sur l’icône pour choisir une image</a:t>
            </a:r>
          </a:p>
          <a:p>
            <a:endParaRPr lang="fr-FR" dirty="0"/>
          </a:p>
        </p:txBody>
      </p:sp>
      <p:sp>
        <p:nvSpPr>
          <p:cNvPr id="19" name="Espace réservé de la date 23"/>
          <p:cNvSpPr>
            <a:spLocks noGrp="1"/>
          </p:cNvSpPr>
          <p:nvPr>
            <p:ph type="dt" sz="half" idx="10"/>
          </p:nvPr>
        </p:nvSpPr>
        <p:spPr>
          <a:xfrm>
            <a:off x="598324" y="6294655"/>
            <a:ext cx="1013600" cy="274324"/>
          </a:xfrm>
        </p:spPr>
        <p:txBody>
          <a:bodyPr/>
          <a:lstStyle/>
          <a:p>
            <a:fld id="{AB939607-240D-104E-8261-B9CE49D55817}" type="datetime1">
              <a:rPr lang="fr-FR" smtClean="0"/>
              <a:t>11/03/2020</a:t>
            </a:fld>
            <a:endParaRPr lang="fr-FR" dirty="0"/>
          </a:p>
        </p:txBody>
      </p:sp>
      <p:sp>
        <p:nvSpPr>
          <p:cNvPr id="20" name="Espace réservé du pied de page 24"/>
          <p:cNvSpPr>
            <a:spLocks noGrp="1"/>
          </p:cNvSpPr>
          <p:nvPr>
            <p:ph type="ftr" sz="quarter" idx="11"/>
          </p:nvPr>
        </p:nvSpPr>
        <p:spPr>
          <a:xfrm>
            <a:off x="1752600" y="6294655"/>
            <a:ext cx="5410200" cy="274324"/>
          </a:xfrm>
        </p:spPr>
        <p:txBody>
          <a:bodyPr/>
          <a:lstStyle/>
          <a:p>
            <a:r>
              <a:rPr lang="fr-FR"/>
              <a:t>Cliquez ici pour modifier le titre de votre présentation </a:t>
            </a:r>
            <a:endParaRPr lang="fr-FR" dirty="0"/>
          </a:p>
        </p:txBody>
      </p:sp>
      <p:sp>
        <p:nvSpPr>
          <p:cNvPr id="21" name="Espace réservé du numéro de diapositive 25"/>
          <p:cNvSpPr>
            <a:spLocks noGrp="1"/>
          </p:cNvSpPr>
          <p:nvPr>
            <p:ph type="sldNum" sz="quarter" idx="12"/>
          </p:nvPr>
        </p:nvSpPr>
        <p:spPr>
          <a:xfrm>
            <a:off x="0" y="6294655"/>
            <a:ext cx="555020" cy="274324"/>
          </a:xfrm>
        </p:spPr>
        <p:txBody>
          <a:bodyPr/>
          <a:lstStyle/>
          <a:p>
            <a:fld id="{2CEFAB9C-9D20-B149-B69D-443DC4350F1B}" type="slidenum">
              <a:rPr lang="fr-FR" smtClean="0"/>
              <a:pPr/>
              <a:t>‹N°›</a:t>
            </a:fld>
            <a:endParaRPr lang="fr-FR" dirty="0"/>
          </a:p>
        </p:txBody>
      </p:sp>
      <p:sp>
        <p:nvSpPr>
          <p:cNvPr id="23" name="Espace réservé du texte 6"/>
          <p:cNvSpPr>
            <a:spLocks noGrp="1"/>
          </p:cNvSpPr>
          <p:nvPr>
            <p:ph type="body" sz="quarter" idx="16" hasCustomPrompt="1"/>
          </p:nvPr>
        </p:nvSpPr>
        <p:spPr>
          <a:xfrm>
            <a:off x="789551" y="496625"/>
            <a:ext cx="7372698" cy="652282"/>
          </a:xfrm>
          <a:prstGeom prst="rect">
            <a:avLst/>
          </a:prstGeom>
        </p:spPr>
        <p:txBody>
          <a:bodyPr vert="horz"/>
          <a:lstStyle>
            <a:lvl1pPr marL="0" indent="0">
              <a:buNone/>
              <a:defRPr sz="2400" baseline="0">
                <a:latin typeface="Unistra A"/>
                <a:cs typeface="Unistra A"/>
              </a:defRPr>
            </a:lvl1pPr>
          </a:lstStyle>
          <a:p>
            <a:pPr lvl="0"/>
            <a:r>
              <a:rPr lang="fr-FR" dirty="0"/>
              <a:t>Titre de la diapositive</a:t>
            </a:r>
          </a:p>
        </p:txBody>
      </p:sp>
      <p:sp>
        <p:nvSpPr>
          <p:cNvPr id="24" name="Espace réservé du texte 11"/>
          <p:cNvSpPr>
            <a:spLocks noGrp="1"/>
          </p:cNvSpPr>
          <p:nvPr>
            <p:ph type="body" sz="quarter" idx="17" hasCustomPrompt="1"/>
          </p:nvPr>
        </p:nvSpPr>
        <p:spPr>
          <a:xfrm>
            <a:off x="789550" y="249945"/>
            <a:ext cx="3621625" cy="301005"/>
          </a:xfrm>
          <a:prstGeom prst="rect">
            <a:avLst/>
          </a:prstGeom>
        </p:spPr>
        <p:txBody>
          <a:bodyPr vert="horz"/>
          <a:lstStyle>
            <a:lvl1pPr marL="0" indent="0">
              <a:buNone/>
              <a:defRPr sz="1400" baseline="0"/>
            </a:lvl1pPr>
          </a:lstStyle>
          <a:p>
            <a:pPr lvl="0"/>
            <a:r>
              <a:rPr lang="fr-FR" dirty="0"/>
              <a:t>Chapitre 1 | Titre du chapitre</a:t>
            </a:r>
          </a:p>
        </p:txBody>
      </p:sp>
    </p:spTree>
    <p:extLst>
      <p:ext uri="{BB962C8B-B14F-4D97-AF65-F5344CB8AC3E}">
        <p14:creationId xmlns:p14="http://schemas.microsoft.com/office/powerpoint/2010/main" val="2856995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Espace réservé du titre 1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Cliquez et modifiez le titre</a:t>
            </a:r>
          </a:p>
        </p:txBody>
      </p:sp>
      <p:sp>
        <p:nvSpPr>
          <p:cNvPr id="2" name="Espace réservé de la date 1"/>
          <p:cNvSpPr>
            <a:spLocks noGrp="1"/>
          </p:cNvSpPr>
          <p:nvPr>
            <p:ph type="dt" sz="half" idx="2"/>
          </p:nvPr>
        </p:nvSpPr>
        <p:spPr>
          <a:xfrm>
            <a:off x="598323" y="6289830"/>
            <a:ext cx="1197763" cy="274324"/>
          </a:xfrm>
          <a:prstGeom prst="rect">
            <a:avLst/>
          </a:prstGeom>
        </p:spPr>
        <p:txBody>
          <a:bodyPr vert="horz" lIns="91440" tIns="45720" rIns="91440" bIns="45720" rtlCol="0" anchor="ctr"/>
          <a:lstStyle>
            <a:lvl1pPr algn="l">
              <a:defRPr sz="1400">
                <a:solidFill>
                  <a:srgbClr val="000000"/>
                </a:solidFill>
                <a:latin typeface="Unistra A"/>
                <a:cs typeface="Unistra A"/>
              </a:defRPr>
            </a:lvl1pPr>
          </a:lstStyle>
          <a:p>
            <a:fld id="{76CC4CC1-3FA2-334E-82D5-BD32A86BAB37}" type="datetime1">
              <a:rPr lang="fr-FR" smtClean="0"/>
              <a:t>11/03/2020</a:t>
            </a:fld>
            <a:endParaRPr lang="fr-FR"/>
          </a:p>
        </p:txBody>
      </p:sp>
      <p:sp>
        <p:nvSpPr>
          <p:cNvPr id="5" name="Espace réservé du pied de page 4"/>
          <p:cNvSpPr>
            <a:spLocks noGrp="1"/>
          </p:cNvSpPr>
          <p:nvPr>
            <p:ph type="ftr" sz="quarter" idx="3"/>
          </p:nvPr>
        </p:nvSpPr>
        <p:spPr>
          <a:xfrm>
            <a:off x="1847402" y="6289830"/>
            <a:ext cx="5247135" cy="274324"/>
          </a:xfrm>
          <a:prstGeom prst="rect">
            <a:avLst/>
          </a:prstGeom>
        </p:spPr>
        <p:txBody>
          <a:bodyPr vert="horz" lIns="91440" tIns="45720" rIns="91440" bIns="45720" rtlCol="0" anchor="ctr"/>
          <a:lstStyle>
            <a:lvl1pPr algn="l">
              <a:defRPr sz="1400">
                <a:solidFill>
                  <a:schemeClr val="tx1"/>
                </a:solidFill>
                <a:latin typeface="Unistra A"/>
                <a:cs typeface="Unistra A"/>
              </a:defRPr>
            </a:lvl1pPr>
          </a:lstStyle>
          <a:p>
            <a:r>
              <a:rPr lang="fr-FR"/>
              <a:t>Cliquez ici pour modifier le titre de votre présentation </a:t>
            </a:r>
            <a:endParaRPr lang="fr-FR" dirty="0"/>
          </a:p>
        </p:txBody>
      </p:sp>
      <p:sp>
        <p:nvSpPr>
          <p:cNvPr id="6" name="Espace réservé du numéro de diapositive 5"/>
          <p:cNvSpPr>
            <a:spLocks noGrp="1"/>
          </p:cNvSpPr>
          <p:nvPr>
            <p:ph type="sldNum" sz="quarter" idx="4"/>
          </p:nvPr>
        </p:nvSpPr>
        <p:spPr>
          <a:xfrm>
            <a:off x="0" y="6289830"/>
            <a:ext cx="555020" cy="274324"/>
          </a:xfrm>
          <a:prstGeom prst="rect">
            <a:avLst/>
          </a:prstGeom>
        </p:spPr>
        <p:txBody>
          <a:bodyPr vert="horz" lIns="91440" tIns="45720" rIns="91440" bIns="45720" rtlCol="0" anchor="ctr"/>
          <a:lstStyle>
            <a:lvl1pPr algn="l">
              <a:defRPr sz="1400">
                <a:solidFill>
                  <a:srgbClr val="000000"/>
                </a:solidFill>
                <a:latin typeface="Unistra A"/>
                <a:cs typeface="Unistra A"/>
              </a:defRPr>
            </a:lvl1pPr>
          </a:lstStyle>
          <a:p>
            <a:fld id="{2CEFAB9C-9D20-B149-B69D-443DC4350F1B}" type="slidenum">
              <a:rPr lang="fr-FR" smtClean="0"/>
              <a:pPr/>
              <a:t>‹N°›</a:t>
            </a:fld>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52903892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hdr="0" dt="0"/>
  <p:txStyles>
    <p:titleStyle>
      <a:lvl1pPr algn="l" defTabSz="457200" rtl="0" eaLnBrk="1" latinLnBrk="0" hangingPunct="1">
        <a:spcBef>
          <a:spcPct val="0"/>
        </a:spcBef>
        <a:buNone/>
        <a:defRPr sz="2400" kern="1200" baseline="0">
          <a:solidFill>
            <a:schemeClr val="tx1"/>
          </a:solidFill>
          <a:latin typeface="Unistra A"/>
          <a:ea typeface="+mj-ea"/>
          <a:cs typeface="Unistra A"/>
        </a:defRPr>
      </a:lvl1pPr>
    </p:titleStyle>
    <p:bodyStyle>
      <a:lvl1pPr marL="0" indent="0" algn="l" defTabSz="457200" rtl="0" eaLnBrk="1" latinLnBrk="0" hangingPunct="1">
        <a:spcBef>
          <a:spcPct val="20000"/>
        </a:spcBef>
        <a:buFont typeface="Arial"/>
        <a:buNone/>
        <a:defRPr sz="3200" kern="1200">
          <a:solidFill>
            <a:schemeClr val="tx1"/>
          </a:solidFill>
          <a:latin typeface="Unistra A"/>
          <a:ea typeface="+mn-ea"/>
          <a:cs typeface="Unistra A"/>
        </a:defRPr>
      </a:lvl1pPr>
      <a:lvl2pPr marL="742950" indent="-285750" algn="l" defTabSz="457200" rtl="0" eaLnBrk="1" latinLnBrk="0" hangingPunct="1">
        <a:spcBef>
          <a:spcPct val="20000"/>
        </a:spcBef>
        <a:buFont typeface="Arial"/>
        <a:buChar char="–"/>
        <a:defRPr sz="3200" kern="1200">
          <a:solidFill>
            <a:schemeClr val="tx1"/>
          </a:solidFill>
          <a:latin typeface="Unistra A"/>
          <a:ea typeface="+mn-ea"/>
          <a:cs typeface="Unistra A"/>
        </a:defRPr>
      </a:lvl2pPr>
      <a:lvl3pPr marL="1143000" indent="-228600" algn="l" defTabSz="457200" rtl="0" eaLnBrk="1" latinLnBrk="0" hangingPunct="1">
        <a:spcBef>
          <a:spcPct val="20000"/>
        </a:spcBef>
        <a:buSzPct val="35000"/>
        <a:buFont typeface="Wingdings" charset="2"/>
        <a:buChar char="u"/>
        <a:defRPr sz="2400" kern="1200">
          <a:solidFill>
            <a:schemeClr val="tx1"/>
          </a:solidFill>
          <a:latin typeface="Unistra A"/>
          <a:ea typeface="+mn-ea"/>
          <a:cs typeface="Unistra A"/>
        </a:defRPr>
      </a:lvl3pPr>
      <a:lvl4pPr marL="1600200" indent="-228600" algn="l" defTabSz="457200" rtl="0" eaLnBrk="1" latinLnBrk="0" hangingPunct="1">
        <a:spcBef>
          <a:spcPct val="20000"/>
        </a:spcBef>
        <a:buFont typeface="Arial"/>
        <a:buChar char="–"/>
        <a:defRPr sz="2000" kern="1200">
          <a:solidFill>
            <a:schemeClr val="tx1"/>
          </a:solidFill>
          <a:latin typeface="Unistra A"/>
          <a:ea typeface="+mn-ea"/>
          <a:cs typeface="Unistra A"/>
        </a:defRPr>
      </a:lvl4pPr>
      <a:lvl5pPr marL="2057400" indent="-228600" algn="l" defTabSz="457200" rtl="0" eaLnBrk="1" latinLnBrk="0" hangingPunct="1">
        <a:spcBef>
          <a:spcPct val="20000"/>
        </a:spcBef>
        <a:buFont typeface="Arial"/>
        <a:buChar char="»"/>
        <a:defRPr sz="2000" kern="1200">
          <a:solidFill>
            <a:schemeClr val="tx1"/>
          </a:solidFill>
          <a:latin typeface="Unistra A"/>
          <a:ea typeface="+mn-ea"/>
          <a:cs typeface="Unistra 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393700" y="1686021"/>
            <a:ext cx="8348521" cy="2308324"/>
          </a:xfrm>
          <a:prstGeom prst="rect">
            <a:avLst/>
          </a:prstGeom>
          <a:noFill/>
          <a:effectLst>
            <a:innerShdw blurRad="114300">
              <a:prstClr val="black"/>
            </a:innerShdw>
          </a:effectLst>
        </p:spPr>
        <p:txBody>
          <a:bodyPr wrap="square" rtlCol="0">
            <a:spAutoFit/>
          </a:bodyPr>
          <a:lstStyle/>
          <a:p>
            <a:r>
              <a:rPr lang="fr-FR" sz="4800" dirty="0">
                <a:solidFill>
                  <a:srgbClr val="FFFFFF"/>
                </a:solidFill>
                <a:latin typeface="Brill "/>
                <a:cs typeface="Brill "/>
              </a:rPr>
              <a:t>Étudier les néologismes :</a:t>
            </a:r>
          </a:p>
          <a:p>
            <a:r>
              <a:rPr lang="fr-FR" sz="4800" dirty="0">
                <a:solidFill>
                  <a:srgbClr val="FFFFFF"/>
                </a:solidFill>
                <a:latin typeface="Brill "/>
                <a:cs typeface="Brill "/>
              </a:rPr>
              <a:t>de la théorie à la technologie numérique</a:t>
            </a:r>
          </a:p>
        </p:txBody>
      </p:sp>
      <p:sp>
        <p:nvSpPr>
          <p:cNvPr id="19" name="ZoneTexte 18"/>
          <p:cNvSpPr txBox="1"/>
          <p:nvPr/>
        </p:nvSpPr>
        <p:spPr>
          <a:xfrm>
            <a:off x="963972" y="5139342"/>
            <a:ext cx="1521776" cy="442035"/>
          </a:xfrm>
          <a:prstGeom prst="rect">
            <a:avLst/>
          </a:prstGeom>
          <a:solidFill>
            <a:srgbClr val="FFFFFF"/>
          </a:solidFill>
          <a:ln w="6350" cmpd="sng">
            <a:solidFill>
              <a:srgbClr val="000000"/>
            </a:solidFill>
          </a:ln>
        </p:spPr>
        <p:txBody>
          <a:bodyPr wrap="square" lIns="144000" tIns="0" rIns="144000" bIns="72000" rtlCol="0">
            <a:spAutoFit/>
          </a:bodyPr>
          <a:lstStyle/>
          <a:p>
            <a:r>
              <a:rPr lang="fr-FR" sz="2400" dirty="0">
                <a:latin typeface="Unistra A"/>
                <a:cs typeface="Unistra A"/>
              </a:rPr>
              <a:t>LILPA</a:t>
            </a:r>
            <a:endParaRPr lang="fr-FR" sz="2400" b="1" dirty="0">
              <a:latin typeface="Unistra A"/>
              <a:cs typeface="Unistra A"/>
            </a:endParaRPr>
          </a:p>
        </p:txBody>
      </p:sp>
      <p:sp>
        <p:nvSpPr>
          <p:cNvPr id="20" name="ZoneTexte 19"/>
          <p:cNvSpPr txBox="1"/>
          <p:nvPr/>
        </p:nvSpPr>
        <p:spPr>
          <a:xfrm flipH="1">
            <a:off x="572295" y="5581377"/>
            <a:ext cx="391677"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21" name="ZoneTexte 20"/>
          <p:cNvSpPr txBox="1"/>
          <p:nvPr/>
        </p:nvSpPr>
        <p:spPr>
          <a:xfrm>
            <a:off x="1154472" y="5581377"/>
            <a:ext cx="3354028" cy="442035"/>
          </a:xfrm>
          <a:prstGeom prst="rect">
            <a:avLst/>
          </a:prstGeom>
          <a:solidFill>
            <a:srgbClr val="FFFFFF"/>
          </a:solidFill>
          <a:ln w="6350" cmpd="sng">
            <a:solidFill>
              <a:srgbClr val="000000"/>
            </a:solidFill>
          </a:ln>
        </p:spPr>
        <p:txBody>
          <a:bodyPr wrap="square" lIns="144000" tIns="0" rIns="144000" bIns="72000" rtlCol="0">
            <a:spAutoFit/>
          </a:bodyPr>
          <a:lstStyle/>
          <a:p>
            <a:r>
              <a:rPr lang="fr-FR" sz="2400" dirty="0">
                <a:latin typeface="Unistra A"/>
                <a:cs typeface="Unistra A"/>
              </a:rPr>
              <a:t>Université de Strasbourg</a:t>
            </a:r>
            <a:endParaRPr lang="fr-FR" sz="2400" b="1" dirty="0">
              <a:latin typeface="Unistra A"/>
              <a:cs typeface="Unistra A"/>
            </a:endParaRPr>
          </a:p>
        </p:txBody>
      </p:sp>
      <p:sp>
        <p:nvSpPr>
          <p:cNvPr id="22" name="ZoneTexte 21"/>
          <p:cNvSpPr txBox="1"/>
          <p:nvPr/>
        </p:nvSpPr>
        <p:spPr>
          <a:xfrm flipH="1">
            <a:off x="963972" y="5581377"/>
            <a:ext cx="63500"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23" name="ZoneTexte 22"/>
          <p:cNvSpPr txBox="1"/>
          <p:nvPr/>
        </p:nvSpPr>
        <p:spPr>
          <a:xfrm flipH="1">
            <a:off x="1027472" y="5581377"/>
            <a:ext cx="63500"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24" name="ZoneTexte 23"/>
          <p:cNvSpPr txBox="1"/>
          <p:nvPr/>
        </p:nvSpPr>
        <p:spPr>
          <a:xfrm flipH="1">
            <a:off x="1090972" y="5581377"/>
            <a:ext cx="63500"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25" name="ZoneTexte 24"/>
          <p:cNvSpPr txBox="1"/>
          <p:nvPr/>
        </p:nvSpPr>
        <p:spPr>
          <a:xfrm>
            <a:off x="572295" y="6137712"/>
            <a:ext cx="8228058" cy="380480"/>
          </a:xfrm>
          <a:prstGeom prst="rect">
            <a:avLst/>
          </a:prstGeom>
          <a:noFill/>
          <a:ln w="6350" cmpd="sng">
            <a:noFill/>
          </a:ln>
        </p:spPr>
        <p:txBody>
          <a:bodyPr wrap="square" lIns="0" tIns="0" rIns="0" bIns="72000" rtlCol="0">
            <a:spAutoFit/>
          </a:bodyPr>
          <a:lstStyle/>
          <a:p>
            <a:pPr>
              <a:defRPr/>
            </a:pPr>
            <a:r>
              <a:rPr lang="fr-FR" sz="2000" dirty="0" err="1">
                <a:solidFill>
                  <a:schemeClr val="bg1"/>
                </a:solidFill>
                <a:latin typeface="Unistra A"/>
                <a:cs typeface="Unistra A"/>
              </a:rPr>
              <a:t>christophegerard@unistra.fr</a:t>
            </a:r>
            <a:r>
              <a:rPr lang="fr-FR" sz="2000" dirty="0">
                <a:solidFill>
                  <a:schemeClr val="bg1"/>
                </a:solidFill>
                <a:latin typeface="Unistra A"/>
                <a:cs typeface="Unistra A"/>
              </a:rPr>
              <a:t>  / </a:t>
            </a:r>
            <a:r>
              <a:rPr lang="fr-FR" sz="2000" dirty="0" err="1">
                <a:solidFill>
                  <a:schemeClr val="bg1"/>
                </a:solidFill>
                <a:latin typeface="Unistra A"/>
                <a:cs typeface="Unistra A"/>
              </a:rPr>
              <a:t>HumNum</a:t>
            </a:r>
            <a:r>
              <a:rPr lang="fr-FR" sz="2000" dirty="0">
                <a:solidFill>
                  <a:schemeClr val="bg1"/>
                </a:solidFill>
                <a:latin typeface="Unistra A"/>
                <a:cs typeface="Unistra A"/>
              </a:rPr>
              <a:t> – La </a:t>
            </a:r>
            <a:r>
              <a:rPr lang="fr-FR" sz="2000" dirty="0" err="1">
                <a:solidFill>
                  <a:schemeClr val="bg1"/>
                </a:solidFill>
                <a:latin typeface="Unistra A"/>
                <a:cs typeface="Unistra A"/>
              </a:rPr>
              <a:t>Laguna</a:t>
            </a:r>
            <a:r>
              <a:rPr lang="fr-FR" sz="2000" dirty="0">
                <a:solidFill>
                  <a:schemeClr val="bg1"/>
                </a:solidFill>
                <a:latin typeface="Unistra A"/>
                <a:cs typeface="Unistra A"/>
              </a:rPr>
              <a:t> - 3.03.2020</a:t>
            </a:r>
          </a:p>
        </p:txBody>
      </p:sp>
      <p:sp>
        <p:nvSpPr>
          <p:cNvPr id="26" name="ZoneTexte 25"/>
          <p:cNvSpPr txBox="1"/>
          <p:nvPr/>
        </p:nvSpPr>
        <p:spPr>
          <a:xfrm>
            <a:off x="572295" y="4722916"/>
            <a:ext cx="1031311" cy="442035"/>
          </a:xfrm>
          <a:prstGeom prst="rect">
            <a:avLst/>
          </a:prstGeom>
          <a:solidFill>
            <a:srgbClr val="FFFFFF"/>
          </a:solidFill>
          <a:ln w="6350" cmpd="sng">
            <a:solidFill>
              <a:srgbClr val="000000"/>
            </a:solidFill>
          </a:ln>
        </p:spPr>
        <p:txBody>
          <a:bodyPr wrap="none" lIns="144000" tIns="0" rIns="144000" bIns="72000" rtlCol="0">
            <a:spAutoFit/>
          </a:bodyPr>
          <a:lstStyle/>
          <a:p>
            <a:r>
              <a:rPr lang="fr-FR" sz="2400" dirty="0">
                <a:latin typeface="Unistra A"/>
                <a:cs typeface="Unistra A"/>
              </a:rPr>
              <a:t>Equipe</a:t>
            </a:r>
          </a:p>
        </p:txBody>
      </p:sp>
      <p:sp>
        <p:nvSpPr>
          <p:cNvPr id="27" name="ZoneTexte 26"/>
          <p:cNvSpPr txBox="1"/>
          <p:nvPr/>
        </p:nvSpPr>
        <p:spPr>
          <a:xfrm>
            <a:off x="1603606" y="4722916"/>
            <a:ext cx="4069061" cy="442035"/>
          </a:xfrm>
          <a:prstGeom prst="rect">
            <a:avLst/>
          </a:prstGeom>
          <a:solidFill>
            <a:srgbClr val="FFFFFF"/>
          </a:solidFill>
          <a:ln w="6350" cmpd="sng">
            <a:solidFill>
              <a:srgbClr val="000000"/>
            </a:solidFill>
          </a:ln>
        </p:spPr>
        <p:txBody>
          <a:bodyPr wrap="square" lIns="144000" tIns="0" rIns="144000" bIns="72000" rtlCol="0">
            <a:spAutoFit/>
          </a:bodyPr>
          <a:lstStyle/>
          <a:p>
            <a:r>
              <a:rPr lang="fr-FR" sz="2400" dirty="0">
                <a:latin typeface="Unistra A"/>
                <a:cs typeface="Unistra A"/>
              </a:rPr>
              <a:t>Linguistique, langues, parole</a:t>
            </a:r>
            <a:endParaRPr lang="fr-FR" sz="2400" b="1" dirty="0">
              <a:latin typeface="Unistra A"/>
              <a:cs typeface="Unistra A"/>
            </a:endParaRPr>
          </a:p>
        </p:txBody>
      </p:sp>
      <p:pic>
        <p:nvPicPr>
          <p:cNvPr id="2" name="Image 1" descr="Lilp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913" y="4722916"/>
            <a:ext cx="1521776" cy="811614"/>
          </a:xfrm>
          <a:prstGeom prst="rect">
            <a:avLst/>
          </a:prstGeom>
        </p:spPr>
      </p:pic>
    </p:spTree>
    <p:extLst>
      <p:ext uri="{BB962C8B-B14F-4D97-AF65-F5344CB8AC3E}">
        <p14:creationId xmlns:p14="http://schemas.microsoft.com/office/powerpoint/2010/main" val="256578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10</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9" name="Rectangle 4">
            <a:extLst>
              <a:ext uri="{FF2B5EF4-FFF2-40B4-BE49-F238E27FC236}">
                <a16:creationId xmlns:a16="http://schemas.microsoft.com/office/drawing/2014/main" id="{C912821C-9921-8A4C-9C5B-5473D3651764}"/>
              </a:ext>
            </a:extLst>
          </p:cNvPr>
          <p:cNvSpPr>
            <a:spLocks noChangeArrowheads="1"/>
          </p:cNvSpPr>
          <p:nvPr/>
        </p:nvSpPr>
        <p:spPr bwMode="auto">
          <a:xfrm>
            <a:off x="2215425" y="5585431"/>
            <a:ext cx="4841390"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Néologismes littéraires : « robot », R.U.R</a:t>
            </a:r>
            <a:br>
              <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b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6" name="Image 15" descr="Une image contenant homme, photo, complet, portant&#10;&#10;Description générée automatiquement">
            <a:extLst>
              <a:ext uri="{FF2B5EF4-FFF2-40B4-BE49-F238E27FC236}">
                <a16:creationId xmlns:a16="http://schemas.microsoft.com/office/drawing/2014/main" id="{54684F55-5B01-5A45-9C75-FF3DC864CE6F}"/>
              </a:ext>
            </a:extLst>
          </p:cNvPr>
          <p:cNvPicPr>
            <a:picLocks noChangeAspect="1"/>
          </p:cNvPicPr>
          <p:nvPr/>
        </p:nvPicPr>
        <p:blipFill>
          <a:blip r:embed="rId2"/>
          <a:stretch>
            <a:fillRect/>
          </a:stretch>
        </p:blipFill>
        <p:spPr>
          <a:xfrm>
            <a:off x="983363" y="2126794"/>
            <a:ext cx="7177274" cy="2604412"/>
          </a:xfrm>
          <a:prstGeom prst="rect">
            <a:avLst/>
          </a:prstGeom>
        </p:spPr>
      </p:pic>
    </p:spTree>
    <p:extLst>
      <p:ext uri="{BB962C8B-B14F-4D97-AF65-F5344CB8AC3E}">
        <p14:creationId xmlns:p14="http://schemas.microsoft.com/office/powerpoint/2010/main" val="36341789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100</a:t>
            </a:fld>
            <a:endParaRPr lang="fr-FR" dirty="0"/>
          </a:p>
        </p:txBody>
      </p:sp>
      <p:pic>
        <p:nvPicPr>
          <p:cNvPr id="3" name="Image 2">
            <a:extLst>
              <a:ext uri="{FF2B5EF4-FFF2-40B4-BE49-F238E27FC236}">
                <a16:creationId xmlns:a16="http://schemas.microsoft.com/office/drawing/2014/main" id="{DFA59AAC-B529-DB4D-9107-9D2248E9F4A2}"/>
              </a:ext>
            </a:extLst>
          </p:cNvPr>
          <p:cNvPicPr>
            <a:picLocks noChangeAspect="1"/>
          </p:cNvPicPr>
          <p:nvPr/>
        </p:nvPicPr>
        <p:blipFill>
          <a:blip r:embed="rId2"/>
          <a:stretch>
            <a:fillRect/>
          </a:stretch>
        </p:blipFill>
        <p:spPr>
          <a:xfrm>
            <a:off x="0" y="1031323"/>
            <a:ext cx="9144000" cy="3094892"/>
          </a:xfrm>
          <a:prstGeom prst="rect">
            <a:avLst/>
          </a:prstGeom>
        </p:spPr>
      </p:pic>
      <p:sp>
        <p:nvSpPr>
          <p:cNvPr id="4" name="ZoneTexte 3">
            <a:extLst>
              <a:ext uri="{FF2B5EF4-FFF2-40B4-BE49-F238E27FC236}">
                <a16:creationId xmlns:a16="http://schemas.microsoft.com/office/drawing/2014/main" id="{B5329F97-56E9-5048-B0D4-17C942E9B05C}"/>
              </a:ext>
            </a:extLst>
          </p:cNvPr>
          <p:cNvSpPr txBox="1"/>
          <p:nvPr/>
        </p:nvSpPr>
        <p:spPr>
          <a:xfrm>
            <a:off x="2726719" y="4656437"/>
            <a:ext cx="3690562" cy="369332"/>
          </a:xfrm>
          <a:prstGeom prst="rect">
            <a:avLst/>
          </a:prstGeom>
          <a:noFill/>
        </p:spPr>
        <p:txBody>
          <a:bodyPr wrap="none" rtlCol="0">
            <a:spAutoFit/>
          </a:bodyPr>
          <a:lstStyle/>
          <a:p>
            <a:r>
              <a:rPr lang="fr-FR" dirty="0"/>
              <a:t>Noms de domaines : </a:t>
            </a:r>
            <a:r>
              <a:rPr lang="fr-FR" i="1" dirty="0"/>
              <a:t>Le Grand Robert</a:t>
            </a:r>
          </a:p>
        </p:txBody>
      </p:sp>
    </p:spTree>
    <p:extLst>
      <p:ext uri="{BB962C8B-B14F-4D97-AF65-F5344CB8AC3E}">
        <p14:creationId xmlns:p14="http://schemas.microsoft.com/office/powerpoint/2010/main" val="19810577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101</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2" name="ZoneTexte 1">
            <a:extLst>
              <a:ext uri="{FF2B5EF4-FFF2-40B4-BE49-F238E27FC236}">
                <a16:creationId xmlns:a16="http://schemas.microsoft.com/office/drawing/2014/main" id="{7EE58697-FA1B-0244-9859-F0C7E9D2ACA9}"/>
              </a:ext>
            </a:extLst>
          </p:cNvPr>
          <p:cNvSpPr txBox="1"/>
          <p:nvPr/>
        </p:nvSpPr>
        <p:spPr>
          <a:xfrm>
            <a:off x="1649784" y="2295165"/>
            <a:ext cx="5870518" cy="1754326"/>
          </a:xfrm>
          <a:prstGeom prst="rect">
            <a:avLst/>
          </a:prstGeom>
          <a:noFill/>
        </p:spPr>
        <p:txBody>
          <a:bodyPr wrap="none" rtlCol="0">
            <a:spAutoFit/>
          </a:bodyPr>
          <a:lstStyle/>
          <a:p>
            <a:pPr algn="ctr"/>
            <a:r>
              <a:rPr lang="fr-FR" sz="3600" dirty="0"/>
              <a:t>Contextes =</a:t>
            </a:r>
          </a:p>
          <a:p>
            <a:pPr algn="ctr"/>
            <a:endParaRPr lang="fr-FR" sz="3600" dirty="0"/>
          </a:p>
          <a:p>
            <a:pPr algn="ctr"/>
            <a:r>
              <a:rPr lang="fr-FR" sz="3600" dirty="0"/>
              <a:t>plus que le domaine spécialisé</a:t>
            </a:r>
          </a:p>
        </p:txBody>
      </p:sp>
    </p:spTree>
    <p:extLst>
      <p:ext uri="{BB962C8B-B14F-4D97-AF65-F5344CB8AC3E}">
        <p14:creationId xmlns:p14="http://schemas.microsoft.com/office/powerpoint/2010/main" val="12599426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102</a:t>
            </a:fld>
            <a:endParaRPr lang="fr-FR" dirty="0"/>
          </a:p>
        </p:txBody>
      </p:sp>
      <p:sp>
        <p:nvSpPr>
          <p:cNvPr id="8" name="ZoneTexte 7">
            <a:extLst>
              <a:ext uri="{FF2B5EF4-FFF2-40B4-BE49-F238E27FC236}">
                <a16:creationId xmlns:a16="http://schemas.microsoft.com/office/drawing/2014/main" id="{86126814-A9B8-B240-BBDB-4474A197ABBE}"/>
              </a:ext>
            </a:extLst>
          </p:cNvPr>
          <p:cNvSpPr txBox="1"/>
          <p:nvPr/>
        </p:nvSpPr>
        <p:spPr>
          <a:xfrm>
            <a:off x="5858934" y="3910824"/>
            <a:ext cx="2886075" cy="954107"/>
          </a:xfrm>
          <a:prstGeom prst="rect">
            <a:avLst/>
          </a:prstGeom>
          <a:noFill/>
        </p:spPr>
        <p:txBody>
          <a:bodyPr wrap="square" rtlCol="0">
            <a:spAutoFit/>
          </a:bodyPr>
          <a:lstStyle/>
          <a:p>
            <a:pPr algn="ctr"/>
            <a:r>
              <a:rPr lang="fr-FR" sz="2800" dirty="0"/>
              <a:t>« mouse »</a:t>
            </a:r>
          </a:p>
          <a:p>
            <a:pPr algn="ctr"/>
            <a:r>
              <a:rPr lang="fr-FR" sz="2800" dirty="0"/>
              <a:t>(1968)</a:t>
            </a:r>
          </a:p>
        </p:txBody>
      </p:sp>
      <p:pic>
        <p:nvPicPr>
          <p:cNvPr id="5" name="Image 4" descr="Une image contenant rongeur, chat, animal, mammifère&#10;&#10;Description générée automatiquement">
            <a:extLst>
              <a:ext uri="{FF2B5EF4-FFF2-40B4-BE49-F238E27FC236}">
                <a16:creationId xmlns:a16="http://schemas.microsoft.com/office/drawing/2014/main" id="{C597BE98-DD42-EA40-B57C-7390762F0578}"/>
              </a:ext>
            </a:extLst>
          </p:cNvPr>
          <p:cNvPicPr>
            <a:picLocks noChangeAspect="1"/>
          </p:cNvPicPr>
          <p:nvPr/>
        </p:nvPicPr>
        <p:blipFill>
          <a:blip r:embed="rId2"/>
          <a:stretch>
            <a:fillRect/>
          </a:stretch>
        </p:blipFill>
        <p:spPr>
          <a:xfrm>
            <a:off x="619125" y="1656596"/>
            <a:ext cx="2266950" cy="1664343"/>
          </a:xfrm>
          <a:prstGeom prst="rect">
            <a:avLst/>
          </a:prstGeom>
        </p:spPr>
      </p:pic>
      <p:pic>
        <p:nvPicPr>
          <p:cNvPr id="7" name="Image 6" descr="Une image contenant table, souris, intérieur, clavier&#10;&#10;Description générée automatiquement">
            <a:extLst>
              <a:ext uri="{FF2B5EF4-FFF2-40B4-BE49-F238E27FC236}">
                <a16:creationId xmlns:a16="http://schemas.microsoft.com/office/drawing/2014/main" id="{7A568A53-BD78-D244-9A51-FBF295A8A3C2}"/>
              </a:ext>
            </a:extLst>
          </p:cNvPr>
          <p:cNvPicPr>
            <a:picLocks noChangeAspect="1"/>
          </p:cNvPicPr>
          <p:nvPr/>
        </p:nvPicPr>
        <p:blipFill>
          <a:blip r:embed="rId3"/>
          <a:stretch>
            <a:fillRect/>
          </a:stretch>
        </p:blipFill>
        <p:spPr>
          <a:xfrm>
            <a:off x="6225002" y="1851329"/>
            <a:ext cx="1807748" cy="1577671"/>
          </a:xfrm>
          <a:prstGeom prst="rect">
            <a:avLst/>
          </a:prstGeom>
        </p:spPr>
      </p:pic>
      <p:cxnSp>
        <p:nvCxnSpPr>
          <p:cNvPr id="13" name="Connecteur droit avec flèche 12">
            <a:extLst>
              <a:ext uri="{FF2B5EF4-FFF2-40B4-BE49-F238E27FC236}">
                <a16:creationId xmlns:a16="http://schemas.microsoft.com/office/drawing/2014/main" id="{2B76B0E4-52B1-9440-8A30-F68365FF202F}"/>
              </a:ext>
            </a:extLst>
          </p:cNvPr>
          <p:cNvCxnSpPr/>
          <p:nvPr/>
        </p:nvCxnSpPr>
        <p:spPr>
          <a:xfrm>
            <a:off x="3268133" y="4387877"/>
            <a:ext cx="2607734" cy="0"/>
          </a:xfrm>
          <a:prstGeom prst="straightConnector1">
            <a:avLst/>
          </a:prstGeom>
          <a:ln w="101600">
            <a:tailEnd type="triangle"/>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DB766174-2701-4D4A-9912-CA60EB149E93}"/>
              </a:ext>
            </a:extLst>
          </p:cNvPr>
          <p:cNvSpPr txBox="1"/>
          <p:nvPr/>
        </p:nvSpPr>
        <p:spPr>
          <a:xfrm>
            <a:off x="309562" y="3910824"/>
            <a:ext cx="2886075" cy="954107"/>
          </a:xfrm>
          <a:prstGeom prst="rect">
            <a:avLst/>
          </a:prstGeom>
          <a:noFill/>
        </p:spPr>
        <p:txBody>
          <a:bodyPr wrap="square" rtlCol="0">
            <a:spAutoFit/>
          </a:bodyPr>
          <a:lstStyle/>
          <a:p>
            <a:pPr algn="ctr"/>
            <a:r>
              <a:rPr lang="fr-FR" sz="2800" dirty="0"/>
              <a:t>« mouse »</a:t>
            </a:r>
          </a:p>
          <a:p>
            <a:pPr algn="ctr"/>
            <a:r>
              <a:rPr lang="fr-FR" sz="2800" dirty="0"/>
              <a:t>(XIIe siècle…)</a:t>
            </a:r>
          </a:p>
        </p:txBody>
      </p:sp>
      <p:sp>
        <p:nvSpPr>
          <p:cNvPr id="3" name="ZoneTexte 2">
            <a:extLst>
              <a:ext uri="{FF2B5EF4-FFF2-40B4-BE49-F238E27FC236}">
                <a16:creationId xmlns:a16="http://schemas.microsoft.com/office/drawing/2014/main" id="{42ED548F-5384-DD4F-95C2-E0563C7D7026}"/>
              </a:ext>
            </a:extLst>
          </p:cNvPr>
          <p:cNvSpPr txBox="1"/>
          <p:nvPr/>
        </p:nvSpPr>
        <p:spPr>
          <a:xfrm>
            <a:off x="5558285" y="300679"/>
            <a:ext cx="3141181" cy="1200329"/>
          </a:xfrm>
          <a:prstGeom prst="rect">
            <a:avLst/>
          </a:prstGeom>
          <a:noFill/>
        </p:spPr>
        <p:txBody>
          <a:bodyPr wrap="none" rtlCol="0">
            <a:spAutoFit/>
          </a:bodyPr>
          <a:lstStyle/>
          <a:p>
            <a:pPr algn="ctr"/>
            <a:r>
              <a:rPr lang="fr-FR" sz="3600" dirty="0">
                <a:solidFill>
                  <a:srgbClr val="FF0000"/>
                </a:solidFill>
              </a:rPr>
              <a:t>Contexte</a:t>
            </a:r>
          </a:p>
          <a:p>
            <a:pPr algn="ctr"/>
            <a:r>
              <a:rPr lang="fr-FR" sz="3600" dirty="0">
                <a:solidFill>
                  <a:srgbClr val="FF0000"/>
                </a:solidFill>
              </a:rPr>
              <a:t>de production ?</a:t>
            </a:r>
          </a:p>
        </p:txBody>
      </p:sp>
      <p:sp>
        <p:nvSpPr>
          <p:cNvPr id="14" name="ZoneTexte 13">
            <a:extLst>
              <a:ext uri="{FF2B5EF4-FFF2-40B4-BE49-F238E27FC236}">
                <a16:creationId xmlns:a16="http://schemas.microsoft.com/office/drawing/2014/main" id="{F3B62D0E-4580-E940-A960-988BFC3AAE5F}"/>
              </a:ext>
            </a:extLst>
          </p:cNvPr>
          <p:cNvSpPr txBox="1"/>
          <p:nvPr/>
        </p:nvSpPr>
        <p:spPr>
          <a:xfrm>
            <a:off x="5917151" y="4942891"/>
            <a:ext cx="2717732" cy="1200329"/>
          </a:xfrm>
          <a:prstGeom prst="rect">
            <a:avLst/>
          </a:prstGeom>
          <a:noFill/>
        </p:spPr>
        <p:txBody>
          <a:bodyPr wrap="none" rtlCol="0">
            <a:spAutoFit/>
          </a:bodyPr>
          <a:lstStyle/>
          <a:p>
            <a:pPr algn="ctr"/>
            <a:r>
              <a:rPr lang="fr-FR" sz="3600" dirty="0">
                <a:solidFill>
                  <a:srgbClr val="FF0000"/>
                </a:solidFill>
              </a:rPr>
              <a:t>Contexte</a:t>
            </a:r>
          </a:p>
          <a:p>
            <a:pPr algn="ctr"/>
            <a:r>
              <a:rPr lang="fr-FR" sz="3600" dirty="0">
                <a:solidFill>
                  <a:srgbClr val="FF0000"/>
                </a:solidFill>
              </a:rPr>
              <a:t>de diffusion ?</a:t>
            </a:r>
          </a:p>
        </p:txBody>
      </p:sp>
    </p:spTree>
    <p:extLst>
      <p:ext uri="{BB962C8B-B14F-4D97-AF65-F5344CB8AC3E}">
        <p14:creationId xmlns:p14="http://schemas.microsoft.com/office/powerpoint/2010/main" val="196549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103</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6" name="ZoneTexte 4">
            <a:extLst>
              <a:ext uri="{FF2B5EF4-FFF2-40B4-BE49-F238E27FC236}">
                <a16:creationId xmlns:a16="http://schemas.microsoft.com/office/drawing/2014/main" id="{9642E2DA-AF4F-8843-ADCC-567B604B526E}"/>
              </a:ext>
            </a:extLst>
          </p:cNvPr>
          <p:cNvSpPr txBox="1"/>
          <p:nvPr/>
        </p:nvSpPr>
        <p:spPr>
          <a:xfrm>
            <a:off x="1495213" y="2164892"/>
            <a:ext cx="478680" cy="731133"/>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0" name="ZoneTexte 4">
            <a:extLst>
              <a:ext uri="{FF2B5EF4-FFF2-40B4-BE49-F238E27FC236}">
                <a16:creationId xmlns:a16="http://schemas.microsoft.com/office/drawing/2014/main" id="{D4FFBBC0-F55C-4149-88BD-A929A15B98C8}"/>
              </a:ext>
            </a:extLst>
          </p:cNvPr>
          <p:cNvSpPr txBox="1"/>
          <p:nvPr/>
        </p:nvSpPr>
        <p:spPr>
          <a:xfrm>
            <a:off x="757037" y="5595633"/>
            <a:ext cx="478680" cy="731133"/>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a:t>
            </a:r>
          </a:p>
        </p:txBody>
      </p:sp>
      <p:sp>
        <p:nvSpPr>
          <p:cNvPr id="11" name="ZoneTexte 4">
            <a:extLst>
              <a:ext uri="{FF2B5EF4-FFF2-40B4-BE49-F238E27FC236}">
                <a16:creationId xmlns:a16="http://schemas.microsoft.com/office/drawing/2014/main" id="{15CE8A61-BA71-6C41-9AF1-34FC1D30CEF9}"/>
              </a:ext>
            </a:extLst>
          </p:cNvPr>
          <p:cNvSpPr txBox="1"/>
          <p:nvPr/>
        </p:nvSpPr>
        <p:spPr>
          <a:xfrm>
            <a:off x="4943407" y="1067303"/>
            <a:ext cx="2705380" cy="2677242"/>
          </a:xfrm>
          <a:prstGeom prst="rect">
            <a:avLst/>
          </a:prstGeom>
          <a:noFill/>
          <a:ln cap="flat">
            <a:noFill/>
          </a:ln>
        </p:spPr>
        <p:txBody>
          <a:bodyPr vert="horz" wrap="none" lIns="81641" tIns="40816" rIns="81641" bIns="40816" anchor="t" anchorCtr="0" compatLnSpc="0">
            <a:spAutoFit/>
          </a:bodyPr>
          <a:lstStyle/>
          <a:p>
            <a:pPr algn="ct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Contextes</a:t>
            </a:r>
          </a:p>
          <a:p>
            <a:pPr algn="ct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textuel</a:t>
            </a:r>
          </a:p>
          <a:p>
            <a:pPr algn="ct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et</a:t>
            </a:r>
          </a:p>
          <a:p>
            <a:pPr algn="ct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discursif</a:t>
            </a:r>
          </a:p>
        </p:txBody>
      </p:sp>
    </p:spTree>
    <p:extLst>
      <p:ext uri="{BB962C8B-B14F-4D97-AF65-F5344CB8AC3E}">
        <p14:creationId xmlns:p14="http://schemas.microsoft.com/office/powerpoint/2010/main" val="219445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104</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Cotexte immédiat</a:t>
            </a:r>
          </a:p>
        </p:txBody>
      </p:sp>
      <p:sp>
        <p:nvSpPr>
          <p:cNvPr id="2" name="ZoneTexte 1"/>
          <p:cNvSpPr txBox="1"/>
          <p:nvPr/>
        </p:nvSpPr>
        <p:spPr>
          <a:xfrm>
            <a:off x="555020" y="441052"/>
            <a:ext cx="2044149" cy="584775"/>
          </a:xfrm>
          <a:prstGeom prst="rect">
            <a:avLst/>
          </a:prstGeom>
          <a:noFill/>
        </p:spPr>
        <p:txBody>
          <a:bodyPr wrap="none" rtlCol="0">
            <a:spAutoFit/>
          </a:bodyPr>
          <a:lstStyle/>
          <a:p>
            <a:r>
              <a:rPr lang="fr-FR" sz="3200" dirty="0"/>
              <a:t>Contextes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513955"/>
            <a:ext cx="7770588" cy="523220"/>
          </a:xfrm>
          <a:prstGeom prst="rect">
            <a:avLst/>
          </a:prstGeom>
          <a:noFill/>
        </p:spPr>
        <p:txBody>
          <a:bodyPr wrap="square" rtlCol="0">
            <a:spAutoFit/>
          </a:bodyPr>
          <a:lstStyle/>
          <a:p>
            <a:pPr algn="just"/>
            <a:r>
              <a:rPr lang="fr-FR" sz="2800" dirty="0"/>
              <a:t>- Genre textuel (normes)</a:t>
            </a:r>
          </a:p>
        </p:txBody>
      </p:sp>
    </p:spTree>
    <p:extLst>
      <p:ext uri="{BB962C8B-B14F-4D97-AF65-F5344CB8AC3E}">
        <p14:creationId xmlns:p14="http://schemas.microsoft.com/office/powerpoint/2010/main" val="1353716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105</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solidFill>
                  <a:srgbClr val="FF0000"/>
                </a:solidFill>
              </a:rPr>
              <a:t>- Cotexte immédiat</a:t>
            </a:r>
          </a:p>
        </p:txBody>
      </p:sp>
      <p:sp>
        <p:nvSpPr>
          <p:cNvPr id="2" name="ZoneTexte 1"/>
          <p:cNvSpPr txBox="1"/>
          <p:nvPr/>
        </p:nvSpPr>
        <p:spPr>
          <a:xfrm>
            <a:off x="555020" y="441052"/>
            <a:ext cx="2044149" cy="584775"/>
          </a:xfrm>
          <a:prstGeom prst="rect">
            <a:avLst/>
          </a:prstGeom>
          <a:noFill/>
        </p:spPr>
        <p:txBody>
          <a:bodyPr wrap="none" rtlCol="0">
            <a:spAutoFit/>
          </a:bodyPr>
          <a:lstStyle/>
          <a:p>
            <a:r>
              <a:rPr lang="fr-FR" sz="3200" dirty="0"/>
              <a:t>Contextes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513955"/>
            <a:ext cx="7770588" cy="523220"/>
          </a:xfrm>
          <a:prstGeom prst="rect">
            <a:avLst/>
          </a:prstGeom>
          <a:noFill/>
        </p:spPr>
        <p:txBody>
          <a:bodyPr wrap="square" rtlCol="0">
            <a:spAutoFit/>
          </a:bodyPr>
          <a:lstStyle/>
          <a:p>
            <a:pPr algn="just"/>
            <a:r>
              <a:rPr lang="fr-FR" sz="2800" dirty="0"/>
              <a:t>- Genre textuel (normes)</a:t>
            </a:r>
          </a:p>
        </p:txBody>
      </p:sp>
    </p:spTree>
    <p:extLst>
      <p:ext uri="{BB962C8B-B14F-4D97-AF65-F5344CB8AC3E}">
        <p14:creationId xmlns:p14="http://schemas.microsoft.com/office/powerpoint/2010/main" val="23441672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106</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5" name="ZoneTexte 4">
            <a:extLst>
              <a:ext uri="{FF2B5EF4-FFF2-40B4-BE49-F238E27FC236}">
                <a16:creationId xmlns:a16="http://schemas.microsoft.com/office/drawing/2014/main" id="{898EAAA6-54BC-F54F-9B59-6B05FBC7F9A9}"/>
              </a:ext>
            </a:extLst>
          </p:cNvPr>
          <p:cNvSpPr txBox="1"/>
          <p:nvPr/>
        </p:nvSpPr>
        <p:spPr>
          <a:xfrm>
            <a:off x="1151467" y="4866354"/>
            <a:ext cx="4962320" cy="461665"/>
          </a:xfrm>
          <a:prstGeom prst="rect">
            <a:avLst/>
          </a:prstGeom>
          <a:noFill/>
        </p:spPr>
        <p:txBody>
          <a:bodyPr wrap="none" rtlCol="0">
            <a:spAutoFit/>
          </a:bodyPr>
          <a:lstStyle/>
          <a:p>
            <a:r>
              <a:rPr lang="fr-FR" sz="2400" dirty="0"/>
              <a:t>&gt;  Tout néologisme : fonction textuelle</a:t>
            </a:r>
          </a:p>
        </p:txBody>
      </p:sp>
      <p:sp>
        <p:nvSpPr>
          <p:cNvPr id="9" name="ZoneTexte 8">
            <a:extLst>
              <a:ext uri="{FF2B5EF4-FFF2-40B4-BE49-F238E27FC236}">
                <a16:creationId xmlns:a16="http://schemas.microsoft.com/office/drawing/2014/main" id="{6919931F-AFF6-7D4D-A643-FF485494AD61}"/>
              </a:ext>
            </a:extLst>
          </p:cNvPr>
          <p:cNvSpPr txBox="1"/>
          <p:nvPr/>
        </p:nvSpPr>
        <p:spPr>
          <a:xfrm>
            <a:off x="1151467" y="3986116"/>
            <a:ext cx="3440173" cy="461665"/>
          </a:xfrm>
          <a:prstGeom prst="rect">
            <a:avLst/>
          </a:prstGeom>
          <a:noFill/>
        </p:spPr>
        <p:txBody>
          <a:bodyPr wrap="none" rtlCol="0">
            <a:spAutoFit/>
          </a:bodyPr>
          <a:lstStyle/>
          <a:p>
            <a:r>
              <a:rPr lang="fr-FR" sz="2400" dirty="0"/>
              <a:t>&gt;  Pas de néologisme isolé</a:t>
            </a:r>
          </a:p>
        </p:txBody>
      </p:sp>
      <p:pic>
        <p:nvPicPr>
          <p:cNvPr id="4" name="Image 3">
            <a:extLst>
              <a:ext uri="{FF2B5EF4-FFF2-40B4-BE49-F238E27FC236}">
                <a16:creationId xmlns:a16="http://schemas.microsoft.com/office/drawing/2014/main" id="{8FF5CE26-F64E-A341-BC2E-8490507E4C7C}"/>
              </a:ext>
            </a:extLst>
          </p:cNvPr>
          <p:cNvPicPr>
            <a:picLocks noChangeAspect="1"/>
          </p:cNvPicPr>
          <p:nvPr/>
        </p:nvPicPr>
        <p:blipFill>
          <a:blip r:embed="rId2"/>
          <a:stretch>
            <a:fillRect/>
          </a:stretch>
        </p:blipFill>
        <p:spPr>
          <a:xfrm>
            <a:off x="277510" y="1692886"/>
            <a:ext cx="7881756" cy="1713794"/>
          </a:xfrm>
          <a:prstGeom prst="rect">
            <a:avLst/>
          </a:prstGeom>
        </p:spPr>
      </p:pic>
    </p:spTree>
    <p:extLst>
      <p:ext uri="{BB962C8B-B14F-4D97-AF65-F5344CB8AC3E}">
        <p14:creationId xmlns:p14="http://schemas.microsoft.com/office/powerpoint/2010/main" val="176497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107</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couteau&#10;&#10;Description générée automatiquement">
            <a:extLst>
              <a:ext uri="{FF2B5EF4-FFF2-40B4-BE49-F238E27FC236}">
                <a16:creationId xmlns:a16="http://schemas.microsoft.com/office/drawing/2014/main" id="{1B99AFDC-576E-6644-9F40-69625FBF00D6}"/>
              </a:ext>
            </a:extLst>
          </p:cNvPr>
          <p:cNvPicPr>
            <a:picLocks noChangeAspect="1"/>
          </p:cNvPicPr>
          <p:nvPr/>
        </p:nvPicPr>
        <p:blipFill>
          <a:blip r:embed="rId2"/>
          <a:stretch>
            <a:fillRect/>
          </a:stretch>
        </p:blipFill>
        <p:spPr>
          <a:xfrm>
            <a:off x="0" y="2059859"/>
            <a:ext cx="8244706" cy="1304488"/>
          </a:xfrm>
          <a:prstGeom prst="rect">
            <a:avLst/>
          </a:prstGeom>
        </p:spPr>
      </p:pic>
      <p:sp>
        <p:nvSpPr>
          <p:cNvPr id="5" name="ZoneTexte 4">
            <a:extLst>
              <a:ext uri="{FF2B5EF4-FFF2-40B4-BE49-F238E27FC236}">
                <a16:creationId xmlns:a16="http://schemas.microsoft.com/office/drawing/2014/main" id="{898EAAA6-54BC-F54F-9B59-6B05FBC7F9A9}"/>
              </a:ext>
            </a:extLst>
          </p:cNvPr>
          <p:cNvSpPr txBox="1"/>
          <p:nvPr/>
        </p:nvSpPr>
        <p:spPr>
          <a:xfrm>
            <a:off x="1151467" y="4866354"/>
            <a:ext cx="3887539" cy="461665"/>
          </a:xfrm>
          <a:prstGeom prst="rect">
            <a:avLst/>
          </a:prstGeom>
          <a:noFill/>
        </p:spPr>
        <p:txBody>
          <a:bodyPr wrap="none" rtlCol="0">
            <a:spAutoFit/>
          </a:bodyPr>
          <a:lstStyle/>
          <a:p>
            <a:r>
              <a:rPr lang="fr-FR" sz="2400" dirty="0"/>
              <a:t>&gt;  « futures » : partie du texte</a:t>
            </a:r>
          </a:p>
        </p:txBody>
      </p:sp>
      <p:sp>
        <p:nvSpPr>
          <p:cNvPr id="9" name="ZoneTexte 8">
            <a:extLst>
              <a:ext uri="{FF2B5EF4-FFF2-40B4-BE49-F238E27FC236}">
                <a16:creationId xmlns:a16="http://schemas.microsoft.com/office/drawing/2014/main" id="{6919931F-AFF6-7D4D-A643-FF485494AD61}"/>
              </a:ext>
            </a:extLst>
          </p:cNvPr>
          <p:cNvSpPr txBox="1"/>
          <p:nvPr/>
        </p:nvSpPr>
        <p:spPr>
          <a:xfrm>
            <a:off x="1151467" y="3884518"/>
            <a:ext cx="5471113" cy="461665"/>
          </a:xfrm>
          <a:prstGeom prst="rect">
            <a:avLst/>
          </a:prstGeom>
          <a:noFill/>
        </p:spPr>
        <p:txBody>
          <a:bodyPr wrap="none" rtlCol="0">
            <a:spAutoFit/>
          </a:bodyPr>
          <a:lstStyle/>
          <a:p>
            <a:r>
              <a:rPr lang="fr-FR" sz="2400" dirty="0"/>
              <a:t>&gt;  « futures » : interprétation = </a:t>
            </a:r>
            <a:r>
              <a:rPr lang="fr-FR" sz="2400" dirty="0" err="1"/>
              <a:t>cotextuelle</a:t>
            </a:r>
            <a:endParaRPr lang="fr-FR" sz="2400" dirty="0"/>
          </a:p>
        </p:txBody>
      </p:sp>
    </p:spTree>
    <p:extLst>
      <p:ext uri="{BB962C8B-B14F-4D97-AF65-F5344CB8AC3E}">
        <p14:creationId xmlns:p14="http://schemas.microsoft.com/office/powerpoint/2010/main" val="172363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108</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horloge&#10;&#10;Description générée automatiquement">
            <a:extLst>
              <a:ext uri="{FF2B5EF4-FFF2-40B4-BE49-F238E27FC236}">
                <a16:creationId xmlns:a16="http://schemas.microsoft.com/office/drawing/2014/main" id="{62A90526-A532-BC4D-A8F2-7A6AF7CBDD62}"/>
              </a:ext>
            </a:extLst>
          </p:cNvPr>
          <p:cNvPicPr>
            <a:picLocks noChangeAspect="1"/>
          </p:cNvPicPr>
          <p:nvPr/>
        </p:nvPicPr>
        <p:blipFill>
          <a:blip r:embed="rId2"/>
          <a:stretch>
            <a:fillRect/>
          </a:stretch>
        </p:blipFill>
        <p:spPr>
          <a:xfrm>
            <a:off x="1202266" y="3965243"/>
            <a:ext cx="5774267" cy="1717710"/>
          </a:xfrm>
          <a:prstGeom prst="rect">
            <a:avLst/>
          </a:prstGeom>
        </p:spPr>
      </p:pic>
      <p:pic>
        <p:nvPicPr>
          <p:cNvPr id="5" name="Image 4" descr="Une image contenant intérieur&#10;&#10;Description générée automatiquement">
            <a:extLst>
              <a:ext uri="{FF2B5EF4-FFF2-40B4-BE49-F238E27FC236}">
                <a16:creationId xmlns:a16="http://schemas.microsoft.com/office/drawing/2014/main" id="{D91FA168-C5D3-204F-B9B4-8053A40A550F}"/>
              </a:ext>
            </a:extLst>
          </p:cNvPr>
          <p:cNvPicPr>
            <a:picLocks noChangeAspect="1"/>
          </p:cNvPicPr>
          <p:nvPr/>
        </p:nvPicPr>
        <p:blipFill>
          <a:blip r:embed="rId3"/>
          <a:stretch>
            <a:fillRect/>
          </a:stretch>
        </p:blipFill>
        <p:spPr>
          <a:xfrm>
            <a:off x="33872" y="1622257"/>
            <a:ext cx="8235918" cy="1960516"/>
          </a:xfrm>
          <a:prstGeom prst="rect">
            <a:avLst/>
          </a:prstGeom>
        </p:spPr>
      </p:pic>
    </p:spTree>
    <p:extLst>
      <p:ext uri="{BB962C8B-B14F-4D97-AF65-F5344CB8AC3E}">
        <p14:creationId xmlns:p14="http://schemas.microsoft.com/office/powerpoint/2010/main" val="16801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109</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Cotexte immédiat</a:t>
            </a:r>
          </a:p>
        </p:txBody>
      </p:sp>
      <p:sp>
        <p:nvSpPr>
          <p:cNvPr id="2" name="ZoneTexte 1"/>
          <p:cNvSpPr txBox="1"/>
          <p:nvPr/>
        </p:nvSpPr>
        <p:spPr>
          <a:xfrm>
            <a:off x="555020" y="441052"/>
            <a:ext cx="2044149" cy="584775"/>
          </a:xfrm>
          <a:prstGeom prst="rect">
            <a:avLst/>
          </a:prstGeom>
          <a:noFill/>
        </p:spPr>
        <p:txBody>
          <a:bodyPr wrap="none" rtlCol="0">
            <a:spAutoFit/>
          </a:bodyPr>
          <a:lstStyle/>
          <a:p>
            <a:r>
              <a:rPr lang="fr-FR" sz="3200" dirty="0"/>
              <a:t>Contextes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513955"/>
            <a:ext cx="7770588" cy="523220"/>
          </a:xfrm>
          <a:prstGeom prst="rect">
            <a:avLst/>
          </a:prstGeom>
          <a:noFill/>
        </p:spPr>
        <p:txBody>
          <a:bodyPr wrap="square" rtlCol="0">
            <a:spAutoFit/>
          </a:bodyPr>
          <a:lstStyle/>
          <a:p>
            <a:pPr algn="just"/>
            <a:r>
              <a:rPr lang="fr-FR" sz="2800" dirty="0">
                <a:solidFill>
                  <a:srgbClr val="FF0000"/>
                </a:solidFill>
              </a:rPr>
              <a:t>- Genre textuel (normes)</a:t>
            </a:r>
          </a:p>
        </p:txBody>
      </p:sp>
    </p:spTree>
    <p:extLst>
      <p:ext uri="{BB962C8B-B14F-4D97-AF65-F5344CB8AC3E}">
        <p14:creationId xmlns:p14="http://schemas.microsoft.com/office/powerpoint/2010/main" val="353177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9" name="Rectangle 4">
            <a:extLst>
              <a:ext uri="{FF2B5EF4-FFF2-40B4-BE49-F238E27FC236}">
                <a16:creationId xmlns:a16="http://schemas.microsoft.com/office/drawing/2014/main" id="{C912821C-9921-8A4C-9C5B-5473D3651764}"/>
              </a:ext>
            </a:extLst>
          </p:cNvPr>
          <p:cNvSpPr>
            <a:spLocks noChangeArrowheads="1"/>
          </p:cNvSpPr>
          <p:nvPr/>
        </p:nvSpPr>
        <p:spPr bwMode="auto">
          <a:xfrm>
            <a:off x="1925558" y="5718159"/>
            <a:ext cx="497123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Néologismes littéraires : « pieuvre », 1866</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 name="Image 2" descr="Une image contenant texte, photo, assis, table&#10;&#10;Description générée automatiquement">
            <a:extLst>
              <a:ext uri="{FF2B5EF4-FFF2-40B4-BE49-F238E27FC236}">
                <a16:creationId xmlns:a16="http://schemas.microsoft.com/office/drawing/2014/main" id="{15CF2FBD-3D0A-9241-9776-1734406C73C5}"/>
              </a:ext>
            </a:extLst>
          </p:cNvPr>
          <p:cNvPicPr>
            <a:picLocks noChangeAspect="1"/>
          </p:cNvPicPr>
          <p:nvPr/>
        </p:nvPicPr>
        <p:blipFill>
          <a:blip r:embed="rId2"/>
          <a:stretch>
            <a:fillRect/>
          </a:stretch>
        </p:blipFill>
        <p:spPr>
          <a:xfrm>
            <a:off x="3143250" y="1403350"/>
            <a:ext cx="2857500" cy="4051300"/>
          </a:xfrm>
          <a:prstGeom prst="rect">
            <a:avLst/>
          </a:prstGeom>
        </p:spPr>
      </p:pic>
    </p:spTree>
    <p:extLst>
      <p:ext uri="{BB962C8B-B14F-4D97-AF65-F5344CB8AC3E}">
        <p14:creationId xmlns:p14="http://schemas.microsoft.com/office/powerpoint/2010/main" val="40302721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110</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2" name="ZoneTexte 1">
            <a:extLst>
              <a:ext uri="{FF2B5EF4-FFF2-40B4-BE49-F238E27FC236}">
                <a16:creationId xmlns:a16="http://schemas.microsoft.com/office/drawing/2014/main" id="{7EE58697-FA1B-0244-9859-F0C7E9D2ACA9}"/>
              </a:ext>
            </a:extLst>
          </p:cNvPr>
          <p:cNvSpPr txBox="1"/>
          <p:nvPr/>
        </p:nvSpPr>
        <p:spPr>
          <a:xfrm>
            <a:off x="1743918" y="2613336"/>
            <a:ext cx="5656164" cy="1200329"/>
          </a:xfrm>
          <a:prstGeom prst="rect">
            <a:avLst/>
          </a:prstGeom>
          <a:noFill/>
        </p:spPr>
        <p:txBody>
          <a:bodyPr wrap="none" rtlCol="0">
            <a:spAutoFit/>
          </a:bodyPr>
          <a:lstStyle/>
          <a:p>
            <a:pPr algn="ctr"/>
            <a:r>
              <a:rPr lang="fr-FR" sz="3600" dirty="0"/>
              <a:t>Est-on libre d’agir</a:t>
            </a:r>
          </a:p>
          <a:p>
            <a:pPr algn="ctr"/>
            <a:r>
              <a:rPr lang="fr-FR" sz="3600" dirty="0"/>
              <a:t>hors des normes culturelles ?</a:t>
            </a:r>
          </a:p>
        </p:txBody>
      </p:sp>
    </p:spTree>
    <p:extLst>
      <p:ext uri="{BB962C8B-B14F-4D97-AF65-F5344CB8AC3E}">
        <p14:creationId xmlns:p14="http://schemas.microsoft.com/office/powerpoint/2010/main" val="28034141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111</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4" name="Image 3" descr="Une image contenant jeu, homme&#10;&#10;Description générée automatiquement">
            <a:extLst>
              <a:ext uri="{FF2B5EF4-FFF2-40B4-BE49-F238E27FC236}">
                <a16:creationId xmlns:a16="http://schemas.microsoft.com/office/drawing/2014/main" id="{332880EB-5DBF-6942-8977-900AAF157BB1}"/>
              </a:ext>
            </a:extLst>
          </p:cNvPr>
          <p:cNvPicPr>
            <a:picLocks noChangeAspect="1"/>
          </p:cNvPicPr>
          <p:nvPr/>
        </p:nvPicPr>
        <p:blipFill>
          <a:blip r:embed="rId2"/>
          <a:stretch>
            <a:fillRect/>
          </a:stretch>
        </p:blipFill>
        <p:spPr>
          <a:xfrm>
            <a:off x="2413083" y="1148907"/>
            <a:ext cx="4125633" cy="4983546"/>
          </a:xfrm>
          <a:prstGeom prst="rect">
            <a:avLst/>
          </a:prstGeom>
        </p:spPr>
      </p:pic>
    </p:spTree>
    <p:extLst>
      <p:ext uri="{BB962C8B-B14F-4D97-AF65-F5344CB8AC3E}">
        <p14:creationId xmlns:p14="http://schemas.microsoft.com/office/powerpoint/2010/main" val="28832403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112</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2" name="ZoneTexte 1">
            <a:extLst>
              <a:ext uri="{FF2B5EF4-FFF2-40B4-BE49-F238E27FC236}">
                <a16:creationId xmlns:a16="http://schemas.microsoft.com/office/drawing/2014/main" id="{7EE58697-FA1B-0244-9859-F0C7E9D2ACA9}"/>
              </a:ext>
            </a:extLst>
          </p:cNvPr>
          <p:cNvSpPr txBox="1"/>
          <p:nvPr/>
        </p:nvSpPr>
        <p:spPr>
          <a:xfrm>
            <a:off x="2517431" y="2551837"/>
            <a:ext cx="4109138" cy="1754326"/>
          </a:xfrm>
          <a:prstGeom prst="rect">
            <a:avLst/>
          </a:prstGeom>
          <a:noFill/>
        </p:spPr>
        <p:txBody>
          <a:bodyPr wrap="none" rtlCol="0">
            <a:spAutoFit/>
          </a:bodyPr>
          <a:lstStyle/>
          <a:p>
            <a:pPr algn="ctr"/>
            <a:r>
              <a:rPr lang="fr-FR" sz="3600" dirty="0"/>
              <a:t>Suis-je libre de créer</a:t>
            </a:r>
          </a:p>
          <a:p>
            <a:pPr algn="ctr"/>
            <a:r>
              <a:rPr lang="fr-FR" sz="3600" dirty="0"/>
              <a:t>les mots que je veux,</a:t>
            </a:r>
          </a:p>
          <a:p>
            <a:pPr algn="ctr"/>
            <a:r>
              <a:rPr lang="fr-FR" sz="3600" dirty="0"/>
              <a:t>quand je veux ?</a:t>
            </a:r>
          </a:p>
        </p:txBody>
      </p:sp>
    </p:spTree>
    <p:extLst>
      <p:ext uri="{BB962C8B-B14F-4D97-AF65-F5344CB8AC3E}">
        <p14:creationId xmlns:p14="http://schemas.microsoft.com/office/powerpoint/2010/main" val="34561935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113</a:t>
            </a:fld>
            <a:endParaRPr lang="fr-FR" dirty="0"/>
          </a:p>
        </p:txBody>
      </p:sp>
      <p:sp>
        <p:nvSpPr>
          <p:cNvPr id="11" name="ZoneTexte 10">
            <a:extLst>
              <a:ext uri="{FF2B5EF4-FFF2-40B4-BE49-F238E27FC236}">
                <a16:creationId xmlns:a16="http://schemas.microsoft.com/office/drawing/2014/main" id="{FC5E8AAF-0C18-F14E-A78C-F7D6239E9BBC}"/>
              </a:ext>
            </a:extLst>
          </p:cNvPr>
          <p:cNvSpPr txBox="1"/>
          <p:nvPr/>
        </p:nvSpPr>
        <p:spPr>
          <a:xfrm>
            <a:off x="4149865" y="5628106"/>
            <a:ext cx="844270" cy="461665"/>
          </a:xfrm>
          <a:prstGeom prst="rect">
            <a:avLst/>
          </a:prstGeom>
          <a:noFill/>
        </p:spPr>
        <p:txBody>
          <a:bodyPr wrap="none" rtlCol="0">
            <a:spAutoFit/>
          </a:bodyPr>
          <a:lstStyle/>
          <a:p>
            <a:r>
              <a:rPr lang="fr-FR" sz="2400" dirty="0"/>
              <a:t>Texte</a:t>
            </a:r>
          </a:p>
        </p:txBody>
      </p:sp>
      <p:pic>
        <p:nvPicPr>
          <p:cNvPr id="12" name="Image 11">
            <a:extLst>
              <a:ext uri="{FF2B5EF4-FFF2-40B4-BE49-F238E27FC236}">
                <a16:creationId xmlns:a16="http://schemas.microsoft.com/office/drawing/2014/main" id="{7474B222-616D-E14E-85A2-FE463A4464D7}"/>
              </a:ext>
            </a:extLst>
          </p:cNvPr>
          <p:cNvPicPr>
            <a:picLocks noChangeAspect="1"/>
          </p:cNvPicPr>
          <p:nvPr/>
        </p:nvPicPr>
        <p:blipFill>
          <a:blip r:embed="rId2"/>
          <a:stretch>
            <a:fillRect/>
          </a:stretch>
        </p:blipFill>
        <p:spPr>
          <a:xfrm>
            <a:off x="3849019" y="4474998"/>
            <a:ext cx="1445961" cy="1153108"/>
          </a:xfrm>
          <a:prstGeom prst="rect">
            <a:avLst/>
          </a:prstGeom>
        </p:spPr>
      </p:pic>
    </p:spTree>
    <p:extLst>
      <p:ext uri="{BB962C8B-B14F-4D97-AF65-F5344CB8AC3E}">
        <p14:creationId xmlns:p14="http://schemas.microsoft.com/office/powerpoint/2010/main" val="16666207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114</a:t>
            </a:fld>
            <a:endParaRPr lang="fr-FR" dirty="0"/>
          </a:p>
        </p:txBody>
      </p:sp>
      <p:cxnSp>
        <p:nvCxnSpPr>
          <p:cNvPr id="9" name="Connecteur droit avec flèche 8">
            <a:extLst>
              <a:ext uri="{FF2B5EF4-FFF2-40B4-BE49-F238E27FC236}">
                <a16:creationId xmlns:a16="http://schemas.microsoft.com/office/drawing/2014/main" id="{0A348865-FA8D-3142-BAE0-8D6DC9AD38FB}"/>
              </a:ext>
            </a:extLst>
          </p:cNvPr>
          <p:cNvCxnSpPr>
            <a:cxnSpLocks/>
          </p:cNvCxnSpPr>
          <p:nvPr/>
        </p:nvCxnSpPr>
        <p:spPr>
          <a:xfrm>
            <a:off x="4571998" y="1394913"/>
            <a:ext cx="0" cy="28394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ZoneTexte 9">
            <a:extLst>
              <a:ext uri="{FF2B5EF4-FFF2-40B4-BE49-F238E27FC236}">
                <a16:creationId xmlns:a16="http://schemas.microsoft.com/office/drawing/2014/main" id="{0C5BAA05-20F1-CC45-BD9A-6C0C4B6799BF}"/>
              </a:ext>
            </a:extLst>
          </p:cNvPr>
          <p:cNvSpPr txBox="1"/>
          <p:nvPr/>
        </p:nvSpPr>
        <p:spPr>
          <a:xfrm>
            <a:off x="4030023" y="758643"/>
            <a:ext cx="1083951" cy="461665"/>
          </a:xfrm>
          <a:prstGeom prst="rect">
            <a:avLst/>
          </a:prstGeom>
          <a:noFill/>
        </p:spPr>
        <p:txBody>
          <a:bodyPr wrap="none" rtlCol="0">
            <a:spAutoFit/>
          </a:bodyPr>
          <a:lstStyle/>
          <a:p>
            <a:r>
              <a:rPr lang="fr-FR" sz="2400" dirty="0"/>
              <a:t>Langue</a:t>
            </a:r>
          </a:p>
        </p:txBody>
      </p:sp>
      <p:sp>
        <p:nvSpPr>
          <p:cNvPr id="11" name="ZoneTexte 10">
            <a:extLst>
              <a:ext uri="{FF2B5EF4-FFF2-40B4-BE49-F238E27FC236}">
                <a16:creationId xmlns:a16="http://schemas.microsoft.com/office/drawing/2014/main" id="{FC5E8AAF-0C18-F14E-A78C-F7D6239E9BBC}"/>
              </a:ext>
            </a:extLst>
          </p:cNvPr>
          <p:cNvSpPr txBox="1"/>
          <p:nvPr/>
        </p:nvSpPr>
        <p:spPr>
          <a:xfrm>
            <a:off x="4149865" y="5628106"/>
            <a:ext cx="844270" cy="461665"/>
          </a:xfrm>
          <a:prstGeom prst="rect">
            <a:avLst/>
          </a:prstGeom>
          <a:noFill/>
        </p:spPr>
        <p:txBody>
          <a:bodyPr wrap="none" rtlCol="0">
            <a:spAutoFit/>
          </a:bodyPr>
          <a:lstStyle/>
          <a:p>
            <a:r>
              <a:rPr lang="fr-FR" sz="2400" dirty="0"/>
              <a:t>Texte</a:t>
            </a:r>
          </a:p>
        </p:txBody>
      </p:sp>
      <p:pic>
        <p:nvPicPr>
          <p:cNvPr id="12" name="Image 11">
            <a:extLst>
              <a:ext uri="{FF2B5EF4-FFF2-40B4-BE49-F238E27FC236}">
                <a16:creationId xmlns:a16="http://schemas.microsoft.com/office/drawing/2014/main" id="{7474B222-616D-E14E-85A2-FE463A4464D7}"/>
              </a:ext>
            </a:extLst>
          </p:cNvPr>
          <p:cNvPicPr>
            <a:picLocks noChangeAspect="1"/>
          </p:cNvPicPr>
          <p:nvPr/>
        </p:nvPicPr>
        <p:blipFill>
          <a:blip r:embed="rId2"/>
          <a:stretch>
            <a:fillRect/>
          </a:stretch>
        </p:blipFill>
        <p:spPr>
          <a:xfrm>
            <a:off x="3849019" y="4474998"/>
            <a:ext cx="1445961" cy="1153108"/>
          </a:xfrm>
          <a:prstGeom prst="rect">
            <a:avLst/>
          </a:prstGeom>
        </p:spPr>
      </p:pic>
    </p:spTree>
    <p:extLst>
      <p:ext uri="{BB962C8B-B14F-4D97-AF65-F5344CB8AC3E}">
        <p14:creationId xmlns:p14="http://schemas.microsoft.com/office/powerpoint/2010/main" val="4741892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115</a:t>
            </a:fld>
            <a:endParaRPr lang="fr-FR" dirty="0"/>
          </a:p>
        </p:txBody>
      </p:sp>
      <p:cxnSp>
        <p:nvCxnSpPr>
          <p:cNvPr id="9" name="Connecteur droit avec flèche 8">
            <a:extLst>
              <a:ext uri="{FF2B5EF4-FFF2-40B4-BE49-F238E27FC236}">
                <a16:creationId xmlns:a16="http://schemas.microsoft.com/office/drawing/2014/main" id="{0A348865-FA8D-3142-BAE0-8D6DC9AD38FB}"/>
              </a:ext>
            </a:extLst>
          </p:cNvPr>
          <p:cNvCxnSpPr>
            <a:cxnSpLocks/>
          </p:cNvCxnSpPr>
          <p:nvPr/>
        </p:nvCxnSpPr>
        <p:spPr>
          <a:xfrm>
            <a:off x="4571998" y="1394913"/>
            <a:ext cx="2" cy="10114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ZoneTexte 9">
            <a:extLst>
              <a:ext uri="{FF2B5EF4-FFF2-40B4-BE49-F238E27FC236}">
                <a16:creationId xmlns:a16="http://schemas.microsoft.com/office/drawing/2014/main" id="{0C5BAA05-20F1-CC45-BD9A-6C0C4B6799BF}"/>
              </a:ext>
            </a:extLst>
          </p:cNvPr>
          <p:cNvSpPr txBox="1"/>
          <p:nvPr/>
        </p:nvSpPr>
        <p:spPr>
          <a:xfrm>
            <a:off x="4030023" y="758643"/>
            <a:ext cx="1083951" cy="461665"/>
          </a:xfrm>
          <a:prstGeom prst="rect">
            <a:avLst/>
          </a:prstGeom>
          <a:noFill/>
        </p:spPr>
        <p:txBody>
          <a:bodyPr wrap="none" rtlCol="0">
            <a:spAutoFit/>
          </a:bodyPr>
          <a:lstStyle/>
          <a:p>
            <a:r>
              <a:rPr lang="fr-FR" sz="2400" dirty="0"/>
              <a:t>Langue</a:t>
            </a:r>
          </a:p>
        </p:txBody>
      </p:sp>
      <p:sp>
        <p:nvSpPr>
          <p:cNvPr id="11" name="ZoneTexte 10">
            <a:extLst>
              <a:ext uri="{FF2B5EF4-FFF2-40B4-BE49-F238E27FC236}">
                <a16:creationId xmlns:a16="http://schemas.microsoft.com/office/drawing/2014/main" id="{FC5E8AAF-0C18-F14E-A78C-F7D6239E9BBC}"/>
              </a:ext>
            </a:extLst>
          </p:cNvPr>
          <p:cNvSpPr txBox="1"/>
          <p:nvPr/>
        </p:nvSpPr>
        <p:spPr>
          <a:xfrm>
            <a:off x="4149865" y="5628106"/>
            <a:ext cx="844270" cy="461665"/>
          </a:xfrm>
          <a:prstGeom prst="rect">
            <a:avLst/>
          </a:prstGeom>
          <a:noFill/>
        </p:spPr>
        <p:txBody>
          <a:bodyPr wrap="none" rtlCol="0">
            <a:spAutoFit/>
          </a:bodyPr>
          <a:lstStyle/>
          <a:p>
            <a:r>
              <a:rPr lang="fr-FR" sz="2400" dirty="0"/>
              <a:t>Texte</a:t>
            </a:r>
          </a:p>
        </p:txBody>
      </p:sp>
      <p:pic>
        <p:nvPicPr>
          <p:cNvPr id="12" name="Image 11">
            <a:extLst>
              <a:ext uri="{FF2B5EF4-FFF2-40B4-BE49-F238E27FC236}">
                <a16:creationId xmlns:a16="http://schemas.microsoft.com/office/drawing/2014/main" id="{7474B222-616D-E14E-85A2-FE463A4464D7}"/>
              </a:ext>
            </a:extLst>
          </p:cNvPr>
          <p:cNvPicPr>
            <a:picLocks noChangeAspect="1"/>
          </p:cNvPicPr>
          <p:nvPr/>
        </p:nvPicPr>
        <p:blipFill>
          <a:blip r:embed="rId2"/>
          <a:stretch>
            <a:fillRect/>
          </a:stretch>
        </p:blipFill>
        <p:spPr>
          <a:xfrm>
            <a:off x="3849019" y="4474998"/>
            <a:ext cx="1445961" cy="1153108"/>
          </a:xfrm>
          <a:prstGeom prst="rect">
            <a:avLst/>
          </a:prstGeom>
        </p:spPr>
      </p:pic>
      <p:cxnSp>
        <p:nvCxnSpPr>
          <p:cNvPr id="8" name="Connecteur droit avec flèche 7">
            <a:extLst>
              <a:ext uri="{FF2B5EF4-FFF2-40B4-BE49-F238E27FC236}">
                <a16:creationId xmlns:a16="http://schemas.microsoft.com/office/drawing/2014/main" id="{ABA45103-03D6-8E49-9803-4D61A42EDD78}"/>
              </a:ext>
            </a:extLst>
          </p:cNvPr>
          <p:cNvCxnSpPr>
            <a:cxnSpLocks/>
          </p:cNvCxnSpPr>
          <p:nvPr/>
        </p:nvCxnSpPr>
        <p:spPr>
          <a:xfrm>
            <a:off x="4571996" y="3167566"/>
            <a:ext cx="2" cy="10114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ZoneTexte 12">
            <a:extLst>
              <a:ext uri="{FF2B5EF4-FFF2-40B4-BE49-F238E27FC236}">
                <a16:creationId xmlns:a16="http://schemas.microsoft.com/office/drawing/2014/main" id="{A6313AEB-2831-7C43-888C-1204949DE2FD}"/>
              </a:ext>
            </a:extLst>
          </p:cNvPr>
          <p:cNvSpPr txBox="1"/>
          <p:nvPr/>
        </p:nvSpPr>
        <p:spPr>
          <a:xfrm>
            <a:off x="3301872" y="2471512"/>
            <a:ext cx="2540247" cy="461665"/>
          </a:xfrm>
          <a:prstGeom prst="rect">
            <a:avLst/>
          </a:prstGeom>
          <a:noFill/>
        </p:spPr>
        <p:txBody>
          <a:bodyPr wrap="none" rtlCol="0">
            <a:spAutoFit/>
          </a:bodyPr>
          <a:lstStyle/>
          <a:p>
            <a:r>
              <a:rPr lang="fr-FR" sz="2400" dirty="0"/>
              <a:t>Normes culturelles</a:t>
            </a:r>
          </a:p>
        </p:txBody>
      </p:sp>
    </p:spTree>
    <p:extLst>
      <p:ext uri="{BB962C8B-B14F-4D97-AF65-F5344CB8AC3E}">
        <p14:creationId xmlns:p14="http://schemas.microsoft.com/office/powerpoint/2010/main" val="38730901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116</a:t>
            </a:fld>
            <a:endParaRPr lang="fr-FR" dirty="0"/>
          </a:p>
        </p:txBody>
      </p:sp>
      <p:cxnSp>
        <p:nvCxnSpPr>
          <p:cNvPr id="9" name="Connecteur droit avec flèche 8">
            <a:extLst>
              <a:ext uri="{FF2B5EF4-FFF2-40B4-BE49-F238E27FC236}">
                <a16:creationId xmlns:a16="http://schemas.microsoft.com/office/drawing/2014/main" id="{0A348865-FA8D-3142-BAE0-8D6DC9AD38FB}"/>
              </a:ext>
            </a:extLst>
          </p:cNvPr>
          <p:cNvCxnSpPr>
            <a:cxnSpLocks/>
          </p:cNvCxnSpPr>
          <p:nvPr/>
        </p:nvCxnSpPr>
        <p:spPr>
          <a:xfrm>
            <a:off x="4571998" y="1394913"/>
            <a:ext cx="2" cy="10114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ZoneTexte 9">
            <a:extLst>
              <a:ext uri="{FF2B5EF4-FFF2-40B4-BE49-F238E27FC236}">
                <a16:creationId xmlns:a16="http://schemas.microsoft.com/office/drawing/2014/main" id="{0C5BAA05-20F1-CC45-BD9A-6C0C4B6799BF}"/>
              </a:ext>
            </a:extLst>
          </p:cNvPr>
          <p:cNvSpPr txBox="1"/>
          <p:nvPr/>
        </p:nvSpPr>
        <p:spPr>
          <a:xfrm>
            <a:off x="4030023" y="758643"/>
            <a:ext cx="1083951" cy="461665"/>
          </a:xfrm>
          <a:prstGeom prst="rect">
            <a:avLst/>
          </a:prstGeom>
          <a:noFill/>
        </p:spPr>
        <p:txBody>
          <a:bodyPr wrap="none" rtlCol="0">
            <a:spAutoFit/>
          </a:bodyPr>
          <a:lstStyle/>
          <a:p>
            <a:r>
              <a:rPr lang="fr-FR" sz="2400" dirty="0"/>
              <a:t>Langue</a:t>
            </a:r>
          </a:p>
        </p:txBody>
      </p:sp>
      <p:sp>
        <p:nvSpPr>
          <p:cNvPr id="11" name="ZoneTexte 10">
            <a:extLst>
              <a:ext uri="{FF2B5EF4-FFF2-40B4-BE49-F238E27FC236}">
                <a16:creationId xmlns:a16="http://schemas.microsoft.com/office/drawing/2014/main" id="{FC5E8AAF-0C18-F14E-A78C-F7D6239E9BBC}"/>
              </a:ext>
            </a:extLst>
          </p:cNvPr>
          <p:cNvSpPr txBox="1"/>
          <p:nvPr/>
        </p:nvSpPr>
        <p:spPr>
          <a:xfrm>
            <a:off x="4149865" y="5628106"/>
            <a:ext cx="844270" cy="461665"/>
          </a:xfrm>
          <a:prstGeom prst="rect">
            <a:avLst/>
          </a:prstGeom>
          <a:noFill/>
        </p:spPr>
        <p:txBody>
          <a:bodyPr wrap="none" rtlCol="0">
            <a:spAutoFit/>
          </a:bodyPr>
          <a:lstStyle/>
          <a:p>
            <a:r>
              <a:rPr lang="fr-FR" sz="2400" dirty="0"/>
              <a:t>Texte</a:t>
            </a:r>
          </a:p>
        </p:txBody>
      </p:sp>
      <p:pic>
        <p:nvPicPr>
          <p:cNvPr id="12" name="Image 11">
            <a:extLst>
              <a:ext uri="{FF2B5EF4-FFF2-40B4-BE49-F238E27FC236}">
                <a16:creationId xmlns:a16="http://schemas.microsoft.com/office/drawing/2014/main" id="{7474B222-616D-E14E-85A2-FE463A4464D7}"/>
              </a:ext>
            </a:extLst>
          </p:cNvPr>
          <p:cNvPicPr>
            <a:picLocks noChangeAspect="1"/>
          </p:cNvPicPr>
          <p:nvPr/>
        </p:nvPicPr>
        <p:blipFill>
          <a:blip r:embed="rId2"/>
          <a:stretch>
            <a:fillRect/>
          </a:stretch>
        </p:blipFill>
        <p:spPr>
          <a:xfrm>
            <a:off x="3849019" y="4474998"/>
            <a:ext cx="1445961" cy="1153108"/>
          </a:xfrm>
          <a:prstGeom prst="rect">
            <a:avLst/>
          </a:prstGeom>
        </p:spPr>
      </p:pic>
      <p:cxnSp>
        <p:nvCxnSpPr>
          <p:cNvPr id="8" name="Connecteur droit avec flèche 7">
            <a:extLst>
              <a:ext uri="{FF2B5EF4-FFF2-40B4-BE49-F238E27FC236}">
                <a16:creationId xmlns:a16="http://schemas.microsoft.com/office/drawing/2014/main" id="{ABA45103-03D6-8E49-9803-4D61A42EDD78}"/>
              </a:ext>
            </a:extLst>
          </p:cNvPr>
          <p:cNvCxnSpPr>
            <a:cxnSpLocks/>
          </p:cNvCxnSpPr>
          <p:nvPr/>
        </p:nvCxnSpPr>
        <p:spPr>
          <a:xfrm>
            <a:off x="4571996" y="3167566"/>
            <a:ext cx="2" cy="10114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ZoneTexte 12">
            <a:extLst>
              <a:ext uri="{FF2B5EF4-FFF2-40B4-BE49-F238E27FC236}">
                <a16:creationId xmlns:a16="http://schemas.microsoft.com/office/drawing/2014/main" id="{A6313AEB-2831-7C43-888C-1204949DE2FD}"/>
              </a:ext>
            </a:extLst>
          </p:cNvPr>
          <p:cNvSpPr txBox="1"/>
          <p:nvPr/>
        </p:nvSpPr>
        <p:spPr>
          <a:xfrm>
            <a:off x="2811546" y="2471512"/>
            <a:ext cx="3520900" cy="461665"/>
          </a:xfrm>
          <a:prstGeom prst="rect">
            <a:avLst/>
          </a:prstGeom>
          <a:noFill/>
        </p:spPr>
        <p:txBody>
          <a:bodyPr wrap="none" rtlCol="0">
            <a:spAutoFit/>
          </a:bodyPr>
          <a:lstStyle/>
          <a:p>
            <a:r>
              <a:rPr lang="fr-FR" sz="2400" dirty="0"/>
              <a:t>Normes d’un genre textuel</a:t>
            </a:r>
          </a:p>
        </p:txBody>
      </p:sp>
    </p:spTree>
    <p:extLst>
      <p:ext uri="{BB962C8B-B14F-4D97-AF65-F5344CB8AC3E}">
        <p14:creationId xmlns:p14="http://schemas.microsoft.com/office/powerpoint/2010/main" val="9316751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117</a:t>
            </a:fld>
            <a:endParaRPr lang="fr-FR" dirty="0"/>
          </a:p>
        </p:txBody>
      </p:sp>
      <p:pic>
        <p:nvPicPr>
          <p:cNvPr id="3" name="Image 2" descr="Une image contenant capture d’écran&#10;&#10;Description générée automatiquement">
            <a:extLst>
              <a:ext uri="{FF2B5EF4-FFF2-40B4-BE49-F238E27FC236}">
                <a16:creationId xmlns:a16="http://schemas.microsoft.com/office/drawing/2014/main" id="{EF6974AA-67C3-6848-8EC9-94138551DD02}"/>
              </a:ext>
            </a:extLst>
          </p:cNvPr>
          <p:cNvPicPr>
            <a:picLocks noChangeAspect="1"/>
          </p:cNvPicPr>
          <p:nvPr/>
        </p:nvPicPr>
        <p:blipFill>
          <a:blip r:embed="rId2"/>
          <a:stretch>
            <a:fillRect/>
          </a:stretch>
        </p:blipFill>
        <p:spPr>
          <a:xfrm>
            <a:off x="1030819" y="50800"/>
            <a:ext cx="7077152" cy="6243855"/>
          </a:xfrm>
          <a:prstGeom prst="rect">
            <a:avLst/>
          </a:prstGeom>
        </p:spPr>
      </p:pic>
    </p:spTree>
    <p:extLst>
      <p:ext uri="{BB962C8B-B14F-4D97-AF65-F5344CB8AC3E}">
        <p14:creationId xmlns:p14="http://schemas.microsoft.com/office/powerpoint/2010/main" val="29118781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118</a:t>
            </a:fld>
            <a:endParaRPr lang="fr-FR" dirty="0"/>
          </a:p>
        </p:txBody>
      </p:sp>
      <p:sp>
        <p:nvSpPr>
          <p:cNvPr id="2" name="Rectangle 1">
            <a:extLst>
              <a:ext uri="{FF2B5EF4-FFF2-40B4-BE49-F238E27FC236}">
                <a16:creationId xmlns:a16="http://schemas.microsoft.com/office/drawing/2014/main" id="{EFA1B389-5EB4-F04A-A7A3-1BC57EE769EA}"/>
              </a:ext>
            </a:extLst>
          </p:cNvPr>
          <p:cNvSpPr/>
          <p:nvPr/>
        </p:nvSpPr>
        <p:spPr>
          <a:xfrm>
            <a:off x="786063" y="12680"/>
            <a:ext cx="6071937" cy="6463308"/>
          </a:xfrm>
          <a:prstGeom prst="rect">
            <a:avLst/>
          </a:prstGeom>
        </p:spPr>
        <p:txBody>
          <a:bodyPr wrap="square">
            <a:spAutoFit/>
          </a:bodyPr>
          <a:lstStyle/>
          <a:p>
            <a:pPr>
              <a:spcAft>
                <a:spcPts val="0"/>
              </a:spcAft>
            </a:pPr>
            <a:r>
              <a:rPr lang="en-GB" sz="2400" dirty="0" err="1">
                <a:latin typeface="Times New Roman" panose="02020603050405020304" pitchFamily="18" charset="0"/>
                <a:ea typeface="MS Mincho" panose="02020609040205080304" pitchFamily="49" charset="-128"/>
                <a:cs typeface="Times New Roman" panose="02020603050405020304" pitchFamily="18" charset="0"/>
              </a:rPr>
              <a:t>Omniprésence</a:t>
            </a:r>
            <a:r>
              <a:rPr lang="en-GB" sz="2400" dirty="0">
                <a:latin typeface="Times New Roman" panose="02020603050405020304" pitchFamily="18" charset="0"/>
                <a:ea typeface="MS Mincho" panose="02020609040205080304" pitchFamily="49" charset="-128"/>
                <a:cs typeface="Times New Roman" panose="02020603050405020304" pitchFamily="18" charset="0"/>
              </a:rPr>
              <a:t> des genres</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spcAft>
                <a:spcPts val="0"/>
              </a:spcAft>
            </a:pPr>
            <a:r>
              <a:rPr lang="en-GB" sz="2200"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spcAft>
                <a:spcPts val="0"/>
              </a:spcAft>
            </a:pPr>
            <a:r>
              <a:rPr lang="en-GB" sz="2000"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spcAft>
                <a:spcPts val="0"/>
              </a:spcAft>
            </a:pPr>
            <a:r>
              <a:rPr lang="en-GB" sz="2000"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Bulletin d’information météo</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980565" algn="just">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SMS / Chat</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980565">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Articles de presse</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980565">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Cours magistral </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980565">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Discussion entre amis</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980565">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Ordonnance médicale</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980565">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Débat public (télévisé)</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980565">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Roman</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marL="1751965" algn="just">
              <a:spcAft>
                <a:spcPts val="0"/>
              </a:spcAft>
              <a:tabLst>
                <a:tab pos="900430" algn="l"/>
              </a:tabLst>
            </a:pPr>
            <a:r>
              <a:rPr lang="en-GB"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tabLst>
                <a:tab pos="900430" algn="l"/>
              </a:tabLst>
            </a:pPr>
            <a:r>
              <a:rPr lang="fr-FR" dirty="0">
                <a:latin typeface="Times New Roman" panose="02020603050405020304" pitchFamily="18" charset="0"/>
                <a:ea typeface="Times New Roman" panose="02020603050405020304" pitchFamily="18" charset="0"/>
                <a:cs typeface="Times New Roman" panose="02020603050405020304" pitchFamily="18" charset="0"/>
              </a:rPr>
              <a:t>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GB" sz="2200"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8227391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119</a:t>
            </a:fld>
            <a:endParaRPr lang="fr-FR" dirty="0"/>
          </a:p>
        </p:txBody>
      </p:sp>
      <p:sp>
        <p:nvSpPr>
          <p:cNvPr id="3" name="Rectangle 2">
            <a:extLst>
              <a:ext uri="{FF2B5EF4-FFF2-40B4-BE49-F238E27FC236}">
                <a16:creationId xmlns:a16="http://schemas.microsoft.com/office/drawing/2014/main" id="{217D94EC-915C-E84A-871C-94D44268FFA0}"/>
              </a:ext>
            </a:extLst>
          </p:cNvPr>
          <p:cNvSpPr/>
          <p:nvPr/>
        </p:nvSpPr>
        <p:spPr>
          <a:xfrm>
            <a:off x="168442" y="0"/>
            <a:ext cx="8807116" cy="6217087"/>
          </a:xfrm>
          <a:prstGeom prst="rect">
            <a:avLst/>
          </a:prstGeom>
        </p:spPr>
        <p:txBody>
          <a:bodyPr wrap="square">
            <a:spAutoFit/>
          </a:bodyPr>
          <a:lstStyle/>
          <a:p>
            <a:pPr>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cs typeface="Times New Roman" panose="02020603050405020304" pitchFamily="18" charset="0"/>
              </a:rPr>
              <a:t>pratique </a:t>
            </a:r>
            <a:r>
              <a:rPr lang="fr-FR" b="1" dirty="0">
                <a:latin typeface="Times New Roman" panose="02020603050405020304" pitchFamily="18" charset="0"/>
                <a:ea typeface="Times New Roman" panose="02020603050405020304" pitchFamily="18" charset="0"/>
                <a:cs typeface="Times New Roman" panose="02020603050405020304" pitchFamily="18" charset="0"/>
              </a:rPr>
              <a:t>juridique</a:t>
            </a:r>
            <a:r>
              <a:rPr lang="fr-FR" dirty="0">
                <a:latin typeface="Times New Roman" panose="02020603050405020304" pitchFamily="18" charset="0"/>
                <a:ea typeface="Times New Roman" panose="02020603050405020304" pitchFamily="18" charset="0"/>
                <a:cs typeface="Times New Roman" panose="02020603050405020304" pitchFamily="18" charset="0"/>
              </a:rPr>
              <a:t> : plaidoirie, loi, décret, testament, commentaire de jurisprudence, 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cs typeface="Times New Roman" panose="02020603050405020304" pitchFamily="18" charset="0"/>
              </a:rPr>
              <a:t>pratique </a:t>
            </a:r>
            <a:r>
              <a:rPr lang="fr-FR" b="1" dirty="0">
                <a:latin typeface="Times New Roman" panose="02020603050405020304" pitchFamily="18" charset="0"/>
                <a:ea typeface="Times New Roman" panose="02020603050405020304" pitchFamily="18" charset="0"/>
                <a:cs typeface="Times New Roman" panose="02020603050405020304" pitchFamily="18" charset="0"/>
              </a:rPr>
              <a:t>publicitaire </a:t>
            </a:r>
            <a:r>
              <a:rPr lang="fr-FR" dirty="0">
                <a:latin typeface="Times New Roman" panose="02020603050405020304" pitchFamily="18" charset="0"/>
                <a:ea typeface="Times New Roman" panose="02020603050405020304" pitchFamily="18" charset="0"/>
                <a:cs typeface="Times New Roman" panose="02020603050405020304" pitchFamily="18" charset="0"/>
              </a:rPr>
              <a:t>: brochure, publi-reportage, tract, affiche, spot télévisé, 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cs typeface="Times New Roman" panose="02020603050405020304" pitchFamily="18" charset="0"/>
              </a:rPr>
              <a:t>pratique </a:t>
            </a:r>
            <a:r>
              <a:rPr lang="fr-FR" b="1" dirty="0">
                <a:latin typeface="Times New Roman" panose="02020603050405020304" pitchFamily="18" charset="0"/>
                <a:ea typeface="Times New Roman" panose="02020603050405020304" pitchFamily="18" charset="0"/>
                <a:cs typeface="Times New Roman" panose="02020603050405020304" pitchFamily="18" charset="0"/>
              </a:rPr>
              <a:t>médicale</a:t>
            </a:r>
            <a:r>
              <a:rPr lang="fr-FR" dirty="0">
                <a:latin typeface="Times New Roman" panose="02020603050405020304" pitchFamily="18" charset="0"/>
                <a:ea typeface="Times New Roman" panose="02020603050405020304" pitchFamily="18" charset="0"/>
                <a:cs typeface="Times New Roman" panose="02020603050405020304" pitchFamily="18" charset="0"/>
              </a:rPr>
              <a:t> : ordonnance, rapport clinique, posologie de médicament, 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cs typeface="Times New Roman" panose="02020603050405020304" pitchFamily="18" charset="0"/>
              </a:rPr>
              <a:t>pratique </a:t>
            </a:r>
            <a:r>
              <a:rPr lang="fr-FR" b="1" dirty="0">
                <a:latin typeface="Times New Roman" panose="02020603050405020304" pitchFamily="18" charset="0"/>
                <a:ea typeface="Times New Roman" panose="02020603050405020304" pitchFamily="18" charset="0"/>
                <a:cs typeface="Times New Roman" panose="02020603050405020304" pitchFamily="18" charset="0"/>
              </a:rPr>
              <a:t>administrative</a:t>
            </a:r>
            <a:r>
              <a:rPr lang="fr-FR" dirty="0">
                <a:latin typeface="Times New Roman" panose="02020603050405020304" pitchFamily="18" charset="0"/>
                <a:ea typeface="Times New Roman" panose="02020603050405020304" pitchFamily="18" charset="0"/>
                <a:cs typeface="Times New Roman" panose="02020603050405020304" pitchFamily="18" charset="0"/>
              </a:rPr>
              <a:t> : certificat de décès, extrait du casier judiciaire, 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cs typeface="Times New Roman" panose="02020603050405020304" pitchFamily="18" charset="0"/>
              </a:rPr>
              <a:t>pratique </a:t>
            </a:r>
            <a:r>
              <a:rPr lang="fr-FR" b="1" dirty="0">
                <a:latin typeface="Times New Roman" panose="02020603050405020304" pitchFamily="18" charset="0"/>
                <a:ea typeface="Times New Roman" panose="02020603050405020304" pitchFamily="18" charset="0"/>
                <a:cs typeface="Times New Roman" panose="02020603050405020304" pitchFamily="18" charset="0"/>
              </a:rPr>
              <a:t>universitaire</a:t>
            </a:r>
            <a:r>
              <a:rPr lang="fr-FR" dirty="0">
                <a:latin typeface="Times New Roman" panose="02020603050405020304" pitchFamily="18" charset="0"/>
                <a:ea typeface="Times New Roman" panose="02020603050405020304" pitchFamily="18" charset="0"/>
                <a:cs typeface="Times New Roman" panose="02020603050405020304" pitchFamily="18" charset="0"/>
              </a:rPr>
              <a:t> : cours magistral, thèse, mémoire, conférence, 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cs typeface="Times New Roman" panose="02020603050405020304" pitchFamily="18" charset="0"/>
              </a:rPr>
              <a:t>pratique </a:t>
            </a:r>
            <a:r>
              <a:rPr lang="fr-FR" b="1" dirty="0">
                <a:latin typeface="Times New Roman" panose="02020603050405020304" pitchFamily="18" charset="0"/>
                <a:ea typeface="Times New Roman" panose="02020603050405020304" pitchFamily="18" charset="0"/>
                <a:cs typeface="Times New Roman" panose="02020603050405020304" pitchFamily="18" charset="0"/>
              </a:rPr>
              <a:t>d'entreprise</a:t>
            </a:r>
            <a:r>
              <a:rPr lang="fr-FR" dirty="0">
                <a:latin typeface="Times New Roman" panose="02020603050405020304" pitchFamily="18" charset="0"/>
                <a:ea typeface="Times New Roman" panose="02020603050405020304" pitchFamily="18" charset="0"/>
                <a:cs typeface="Times New Roman" panose="02020603050405020304" pitchFamily="18" charset="0"/>
              </a:rPr>
              <a:t> : compte-rendu, circulaire, rapport, communiqué de presse, 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algn="just">
              <a:spcAft>
                <a:spcPts val="0"/>
              </a:spcAft>
            </a:pPr>
            <a:r>
              <a:rPr lang="fr-FR" dirty="0">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fr-FR" dirty="0">
                <a:latin typeface="Times New Roman" panose="02020603050405020304" pitchFamily="18" charset="0"/>
                <a:ea typeface="Times New Roman" panose="02020603050405020304" pitchFamily="18" charset="0"/>
                <a:cs typeface="Times New Roman" panose="02020603050405020304" pitchFamily="18" charset="0"/>
              </a:rPr>
              <a:t>pratique </a:t>
            </a:r>
            <a:r>
              <a:rPr lang="fr-FR" b="1" dirty="0">
                <a:latin typeface="Times New Roman" panose="02020603050405020304" pitchFamily="18" charset="0"/>
                <a:ea typeface="Times New Roman" panose="02020603050405020304" pitchFamily="18" charset="0"/>
                <a:cs typeface="Times New Roman" panose="02020603050405020304" pitchFamily="18" charset="0"/>
              </a:rPr>
              <a:t>religieuse</a:t>
            </a:r>
            <a:r>
              <a:rPr lang="fr-FR" dirty="0">
                <a:latin typeface="Times New Roman" panose="02020603050405020304" pitchFamily="18" charset="0"/>
                <a:ea typeface="Times New Roman" panose="02020603050405020304" pitchFamily="18" charset="0"/>
                <a:cs typeface="Times New Roman" panose="02020603050405020304" pitchFamily="18" charset="0"/>
              </a:rPr>
              <a:t> : psaume, catéchèse, homélie, prière, prêche, </a:t>
            </a:r>
            <a:r>
              <a:rPr lang="fr-FR" dirty="0" err="1">
                <a:latin typeface="Times New Roman" panose="02020603050405020304" pitchFamily="18" charset="0"/>
                <a:ea typeface="Times New Roman" panose="02020603050405020304" pitchFamily="18" charset="0"/>
                <a:cs typeface="Times New Roman" panose="02020603050405020304" pitchFamily="18" charset="0"/>
              </a:rPr>
              <a:t>etc</a:t>
            </a:r>
            <a:endParaRPr lang="fr-FR" sz="1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fr-FR" sz="2000" dirty="0">
                <a:effectLst>
                  <a:glow rad="76200">
                    <a:schemeClr val="tx1"/>
                  </a:glow>
                </a:effectLst>
                <a:latin typeface="Times New Roman" panose="02020603050405020304" pitchFamily="18" charset="0"/>
                <a:ea typeface="MS Mincho" panose="02020609040205080304" pitchFamily="49" charset="-128"/>
                <a:cs typeface="Times New Roman" panose="02020603050405020304" pitchFamily="18" charset="0"/>
              </a:rPr>
              <a:t> </a:t>
            </a:r>
            <a:endParaRPr lang="fr-FR" sz="12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71443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9" name="Rectangle 4">
            <a:extLst>
              <a:ext uri="{FF2B5EF4-FFF2-40B4-BE49-F238E27FC236}">
                <a16:creationId xmlns:a16="http://schemas.microsoft.com/office/drawing/2014/main" id="{C912821C-9921-8A4C-9C5B-5473D3651764}"/>
              </a:ext>
            </a:extLst>
          </p:cNvPr>
          <p:cNvSpPr>
            <a:spLocks noChangeArrowheads="1"/>
          </p:cNvSpPr>
          <p:nvPr/>
        </p:nvSpPr>
        <p:spPr bwMode="auto">
          <a:xfrm>
            <a:off x="1849139" y="5453893"/>
            <a:ext cx="544572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Néologismes littéraires : langues fictionnelles</a:t>
            </a:r>
            <a:endPar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b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4" name="Image 13" descr="Une image contenant extérieur, homme, personne, signe&#10;&#10;Description générée automatiquement">
            <a:extLst>
              <a:ext uri="{FF2B5EF4-FFF2-40B4-BE49-F238E27FC236}">
                <a16:creationId xmlns:a16="http://schemas.microsoft.com/office/drawing/2014/main" id="{5CA61CD2-F814-6940-BC93-DCE0FC489BCA}"/>
              </a:ext>
            </a:extLst>
          </p:cNvPr>
          <p:cNvPicPr>
            <a:picLocks noChangeAspect="1"/>
          </p:cNvPicPr>
          <p:nvPr/>
        </p:nvPicPr>
        <p:blipFill>
          <a:blip r:embed="rId2"/>
          <a:stretch>
            <a:fillRect/>
          </a:stretch>
        </p:blipFill>
        <p:spPr>
          <a:xfrm>
            <a:off x="508000" y="550950"/>
            <a:ext cx="8128000" cy="4572000"/>
          </a:xfrm>
          <a:prstGeom prst="rect">
            <a:avLst/>
          </a:prstGeom>
        </p:spPr>
      </p:pic>
    </p:spTree>
    <p:extLst>
      <p:ext uri="{BB962C8B-B14F-4D97-AF65-F5344CB8AC3E}">
        <p14:creationId xmlns:p14="http://schemas.microsoft.com/office/powerpoint/2010/main" val="16928756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120</a:t>
            </a:fld>
            <a:endParaRPr lang="fr-FR" dirty="0"/>
          </a:p>
        </p:txBody>
      </p:sp>
      <p:cxnSp>
        <p:nvCxnSpPr>
          <p:cNvPr id="9" name="Connecteur droit avec flèche 8">
            <a:extLst>
              <a:ext uri="{FF2B5EF4-FFF2-40B4-BE49-F238E27FC236}">
                <a16:creationId xmlns:a16="http://schemas.microsoft.com/office/drawing/2014/main" id="{0A348865-FA8D-3142-BAE0-8D6DC9AD38FB}"/>
              </a:ext>
            </a:extLst>
          </p:cNvPr>
          <p:cNvCxnSpPr>
            <a:cxnSpLocks/>
          </p:cNvCxnSpPr>
          <p:nvPr/>
        </p:nvCxnSpPr>
        <p:spPr>
          <a:xfrm>
            <a:off x="4571998" y="1394913"/>
            <a:ext cx="2" cy="10114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ZoneTexte 9">
            <a:extLst>
              <a:ext uri="{FF2B5EF4-FFF2-40B4-BE49-F238E27FC236}">
                <a16:creationId xmlns:a16="http://schemas.microsoft.com/office/drawing/2014/main" id="{0C5BAA05-20F1-CC45-BD9A-6C0C4B6799BF}"/>
              </a:ext>
            </a:extLst>
          </p:cNvPr>
          <p:cNvSpPr txBox="1"/>
          <p:nvPr/>
        </p:nvSpPr>
        <p:spPr>
          <a:xfrm>
            <a:off x="4030023" y="758643"/>
            <a:ext cx="1083951" cy="461665"/>
          </a:xfrm>
          <a:prstGeom prst="rect">
            <a:avLst/>
          </a:prstGeom>
          <a:noFill/>
        </p:spPr>
        <p:txBody>
          <a:bodyPr wrap="none" rtlCol="0">
            <a:spAutoFit/>
          </a:bodyPr>
          <a:lstStyle/>
          <a:p>
            <a:r>
              <a:rPr lang="fr-FR" sz="2400" dirty="0"/>
              <a:t>Langue</a:t>
            </a:r>
          </a:p>
        </p:txBody>
      </p:sp>
      <p:sp>
        <p:nvSpPr>
          <p:cNvPr id="11" name="ZoneTexte 10">
            <a:extLst>
              <a:ext uri="{FF2B5EF4-FFF2-40B4-BE49-F238E27FC236}">
                <a16:creationId xmlns:a16="http://schemas.microsoft.com/office/drawing/2014/main" id="{FC5E8AAF-0C18-F14E-A78C-F7D6239E9BBC}"/>
              </a:ext>
            </a:extLst>
          </p:cNvPr>
          <p:cNvSpPr txBox="1"/>
          <p:nvPr/>
        </p:nvSpPr>
        <p:spPr>
          <a:xfrm>
            <a:off x="4149865" y="5628106"/>
            <a:ext cx="844270" cy="461665"/>
          </a:xfrm>
          <a:prstGeom prst="rect">
            <a:avLst/>
          </a:prstGeom>
          <a:noFill/>
        </p:spPr>
        <p:txBody>
          <a:bodyPr wrap="none" rtlCol="0">
            <a:spAutoFit/>
          </a:bodyPr>
          <a:lstStyle/>
          <a:p>
            <a:r>
              <a:rPr lang="fr-FR" sz="2400" dirty="0"/>
              <a:t>Texte</a:t>
            </a:r>
          </a:p>
        </p:txBody>
      </p:sp>
      <p:pic>
        <p:nvPicPr>
          <p:cNvPr id="12" name="Image 11">
            <a:extLst>
              <a:ext uri="{FF2B5EF4-FFF2-40B4-BE49-F238E27FC236}">
                <a16:creationId xmlns:a16="http://schemas.microsoft.com/office/drawing/2014/main" id="{7474B222-616D-E14E-85A2-FE463A4464D7}"/>
              </a:ext>
            </a:extLst>
          </p:cNvPr>
          <p:cNvPicPr>
            <a:picLocks noChangeAspect="1"/>
          </p:cNvPicPr>
          <p:nvPr/>
        </p:nvPicPr>
        <p:blipFill>
          <a:blip r:embed="rId2"/>
          <a:stretch>
            <a:fillRect/>
          </a:stretch>
        </p:blipFill>
        <p:spPr>
          <a:xfrm>
            <a:off x="3849019" y="4474998"/>
            <a:ext cx="1445961" cy="1153108"/>
          </a:xfrm>
          <a:prstGeom prst="rect">
            <a:avLst/>
          </a:prstGeom>
        </p:spPr>
      </p:pic>
      <p:cxnSp>
        <p:nvCxnSpPr>
          <p:cNvPr id="8" name="Connecteur droit avec flèche 7">
            <a:extLst>
              <a:ext uri="{FF2B5EF4-FFF2-40B4-BE49-F238E27FC236}">
                <a16:creationId xmlns:a16="http://schemas.microsoft.com/office/drawing/2014/main" id="{ABA45103-03D6-8E49-9803-4D61A42EDD78}"/>
              </a:ext>
            </a:extLst>
          </p:cNvPr>
          <p:cNvCxnSpPr>
            <a:cxnSpLocks/>
          </p:cNvCxnSpPr>
          <p:nvPr/>
        </p:nvCxnSpPr>
        <p:spPr>
          <a:xfrm>
            <a:off x="4571996" y="3167566"/>
            <a:ext cx="2" cy="10114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ZoneTexte 12">
            <a:extLst>
              <a:ext uri="{FF2B5EF4-FFF2-40B4-BE49-F238E27FC236}">
                <a16:creationId xmlns:a16="http://schemas.microsoft.com/office/drawing/2014/main" id="{A6313AEB-2831-7C43-888C-1204949DE2FD}"/>
              </a:ext>
            </a:extLst>
          </p:cNvPr>
          <p:cNvSpPr txBox="1"/>
          <p:nvPr/>
        </p:nvSpPr>
        <p:spPr>
          <a:xfrm>
            <a:off x="3626032" y="2471512"/>
            <a:ext cx="1891928" cy="461665"/>
          </a:xfrm>
          <a:prstGeom prst="rect">
            <a:avLst/>
          </a:prstGeom>
          <a:noFill/>
        </p:spPr>
        <p:txBody>
          <a:bodyPr wrap="none" rtlCol="0">
            <a:spAutoFit/>
          </a:bodyPr>
          <a:lstStyle/>
          <a:p>
            <a:r>
              <a:rPr lang="fr-FR" sz="2400" dirty="0"/>
              <a:t>Genre textuel</a:t>
            </a:r>
          </a:p>
        </p:txBody>
      </p:sp>
    </p:spTree>
    <p:extLst>
      <p:ext uri="{BB962C8B-B14F-4D97-AF65-F5344CB8AC3E}">
        <p14:creationId xmlns:p14="http://schemas.microsoft.com/office/powerpoint/2010/main" val="15586239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121</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personne, homme, table, pièce&#10;&#10;Description générée automatiquement">
            <a:extLst>
              <a:ext uri="{FF2B5EF4-FFF2-40B4-BE49-F238E27FC236}">
                <a16:creationId xmlns:a16="http://schemas.microsoft.com/office/drawing/2014/main" id="{C152E429-8AE7-9949-8E76-16EE7DC59E9D}"/>
              </a:ext>
            </a:extLst>
          </p:cNvPr>
          <p:cNvPicPr>
            <a:picLocks noChangeAspect="1"/>
          </p:cNvPicPr>
          <p:nvPr/>
        </p:nvPicPr>
        <p:blipFill>
          <a:blip r:embed="rId2"/>
          <a:stretch>
            <a:fillRect/>
          </a:stretch>
        </p:blipFill>
        <p:spPr>
          <a:xfrm>
            <a:off x="2223553" y="1148907"/>
            <a:ext cx="4375243" cy="2906183"/>
          </a:xfrm>
          <a:prstGeom prst="rect">
            <a:avLst/>
          </a:prstGeom>
        </p:spPr>
      </p:pic>
      <p:sp>
        <p:nvSpPr>
          <p:cNvPr id="4" name="ZoneTexte 3">
            <a:extLst>
              <a:ext uri="{FF2B5EF4-FFF2-40B4-BE49-F238E27FC236}">
                <a16:creationId xmlns:a16="http://schemas.microsoft.com/office/drawing/2014/main" id="{93A376FB-BEA5-504F-9660-6668C4516F11}"/>
              </a:ext>
            </a:extLst>
          </p:cNvPr>
          <p:cNvSpPr txBox="1"/>
          <p:nvPr/>
        </p:nvSpPr>
        <p:spPr>
          <a:xfrm>
            <a:off x="965200" y="4555067"/>
            <a:ext cx="2893100" cy="1477328"/>
          </a:xfrm>
          <a:prstGeom prst="rect">
            <a:avLst/>
          </a:prstGeom>
          <a:noFill/>
        </p:spPr>
        <p:txBody>
          <a:bodyPr wrap="none" rtlCol="0">
            <a:spAutoFit/>
          </a:bodyPr>
          <a:lstStyle/>
          <a:p>
            <a:pPr marL="285750" indent="-285750">
              <a:buFontTx/>
              <a:buChar char="-"/>
            </a:pPr>
            <a:r>
              <a:rPr lang="fr-FR" dirty="0"/>
              <a:t>Ordonnance médicale</a:t>
            </a:r>
          </a:p>
          <a:p>
            <a:endParaRPr lang="fr-FR" dirty="0"/>
          </a:p>
          <a:p>
            <a:pPr marL="285750" indent="-285750">
              <a:buFontTx/>
              <a:buChar char="-"/>
            </a:pPr>
            <a:r>
              <a:rPr lang="fr-FR" dirty="0"/>
              <a:t>Posologie de médicament</a:t>
            </a:r>
          </a:p>
          <a:p>
            <a:pPr marL="285750" indent="-285750">
              <a:buFontTx/>
              <a:buChar char="-"/>
            </a:pPr>
            <a:endParaRPr lang="fr-FR" dirty="0"/>
          </a:p>
          <a:p>
            <a:pPr marL="285750" indent="-285750">
              <a:buFontTx/>
              <a:buChar char="-"/>
            </a:pPr>
            <a:r>
              <a:rPr lang="fr-FR" dirty="0"/>
              <a:t>Entretien médical</a:t>
            </a:r>
          </a:p>
        </p:txBody>
      </p:sp>
      <p:sp>
        <p:nvSpPr>
          <p:cNvPr id="9" name="ZoneTexte 4">
            <a:extLst>
              <a:ext uri="{FF2B5EF4-FFF2-40B4-BE49-F238E27FC236}">
                <a16:creationId xmlns:a16="http://schemas.microsoft.com/office/drawing/2014/main" id="{5EF3BBC4-3E77-1843-BADA-1DFA83B649F6}"/>
              </a:ext>
            </a:extLst>
          </p:cNvPr>
          <p:cNvSpPr txBox="1"/>
          <p:nvPr/>
        </p:nvSpPr>
        <p:spPr>
          <a:xfrm>
            <a:off x="4600553" y="4707372"/>
            <a:ext cx="3578247" cy="894318"/>
          </a:xfrm>
          <a:prstGeom prst="rect">
            <a:avLst/>
          </a:prstGeom>
          <a:noFill/>
          <a:ln cap="flat">
            <a:noFill/>
          </a:ln>
        </p:spPr>
        <p:txBody>
          <a:bodyPr vert="horz" wrap="none" lIns="81641" tIns="40816" rIns="81641" bIns="40816" anchor="t" anchorCtr="0" compatLnSpc="0">
            <a:spAutoFit/>
          </a:bodyPr>
          <a:lstStyle/>
          <a:p>
            <a:pPr algn="ctr" defTabSz="829452" hangingPunct="0">
              <a:defRPr sz="1800" b="0" i="0" u="none" strike="noStrike" kern="0" cap="none" spc="0" baseline="0">
                <a:solidFill>
                  <a:srgbClr val="000000"/>
                </a:solidFill>
                <a:uFillTx/>
              </a:defRPr>
            </a:pPr>
            <a:r>
              <a:rPr lang="fr-FR" sz="5400" dirty="0">
                <a:solidFill>
                  <a:srgbClr val="FF0000"/>
                </a:solidFill>
                <a:latin typeface="Arial" pitchFamily="18"/>
                <a:ea typeface="Microsoft YaHei" pitchFamily="2"/>
                <a:cs typeface="Mangal" pitchFamily="2"/>
              </a:rPr>
              <a:t>⌀</a:t>
            </a:r>
            <a:r>
              <a:rPr lang="fr-FR" sz="4400" dirty="0">
                <a:solidFill>
                  <a:srgbClr val="FF0000"/>
                </a:solidFill>
                <a:latin typeface="Arial" pitchFamily="18"/>
                <a:ea typeface="Microsoft YaHei" pitchFamily="2"/>
                <a:cs typeface="Mangal" pitchFamily="2"/>
              </a:rPr>
              <a:t> néologisme</a:t>
            </a:r>
          </a:p>
        </p:txBody>
      </p:sp>
    </p:spTree>
    <p:extLst>
      <p:ext uri="{BB962C8B-B14F-4D97-AF65-F5344CB8AC3E}">
        <p14:creationId xmlns:p14="http://schemas.microsoft.com/office/powerpoint/2010/main" val="149084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122</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personne, homme, table, pièce&#10;&#10;Description générée automatiquement">
            <a:extLst>
              <a:ext uri="{FF2B5EF4-FFF2-40B4-BE49-F238E27FC236}">
                <a16:creationId xmlns:a16="http://schemas.microsoft.com/office/drawing/2014/main" id="{C152E429-8AE7-9949-8E76-16EE7DC59E9D}"/>
              </a:ext>
            </a:extLst>
          </p:cNvPr>
          <p:cNvPicPr>
            <a:picLocks noChangeAspect="1"/>
          </p:cNvPicPr>
          <p:nvPr/>
        </p:nvPicPr>
        <p:blipFill>
          <a:blip r:embed="rId2"/>
          <a:stretch>
            <a:fillRect/>
          </a:stretch>
        </p:blipFill>
        <p:spPr>
          <a:xfrm>
            <a:off x="2223553" y="1148907"/>
            <a:ext cx="4375243" cy="2906183"/>
          </a:xfrm>
          <a:prstGeom prst="rect">
            <a:avLst/>
          </a:prstGeom>
        </p:spPr>
      </p:pic>
      <p:sp>
        <p:nvSpPr>
          <p:cNvPr id="4" name="ZoneTexte 3">
            <a:extLst>
              <a:ext uri="{FF2B5EF4-FFF2-40B4-BE49-F238E27FC236}">
                <a16:creationId xmlns:a16="http://schemas.microsoft.com/office/drawing/2014/main" id="{93A376FB-BEA5-504F-9660-6668C4516F11}"/>
              </a:ext>
            </a:extLst>
          </p:cNvPr>
          <p:cNvSpPr txBox="1"/>
          <p:nvPr/>
        </p:nvSpPr>
        <p:spPr>
          <a:xfrm>
            <a:off x="965200" y="4555067"/>
            <a:ext cx="2893100" cy="1477328"/>
          </a:xfrm>
          <a:prstGeom prst="rect">
            <a:avLst/>
          </a:prstGeom>
          <a:noFill/>
        </p:spPr>
        <p:txBody>
          <a:bodyPr wrap="none" rtlCol="0">
            <a:spAutoFit/>
          </a:bodyPr>
          <a:lstStyle/>
          <a:p>
            <a:pPr marL="285750" indent="-285750">
              <a:buFontTx/>
              <a:buChar char="-"/>
            </a:pPr>
            <a:r>
              <a:rPr lang="fr-FR" dirty="0"/>
              <a:t>Ordonnance médicale</a:t>
            </a:r>
          </a:p>
          <a:p>
            <a:endParaRPr lang="fr-FR" dirty="0"/>
          </a:p>
          <a:p>
            <a:pPr marL="285750" indent="-285750">
              <a:buFontTx/>
              <a:buChar char="-"/>
            </a:pPr>
            <a:r>
              <a:rPr lang="fr-FR" dirty="0"/>
              <a:t>Posologie de médicament</a:t>
            </a:r>
          </a:p>
          <a:p>
            <a:pPr marL="285750" indent="-285750">
              <a:buFontTx/>
              <a:buChar char="-"/>
            </a:pPr>
            <a:endParaRPr lang="fr-FR" dirty="0"/>
          </a:p>
          <a:p>
            <a:pPr marL="285750" indent="-285750">
              <a:buFontTx/>
              <a:buChar char="-"/>
            </a:pPr>
            <a:r>
              <a:rPr lang="fr-FR" dirty="0"/>
              <a:t>Entretien médical</a:t>
            </a:r>
          </a:p>
        </p:txBody>
      </p:sp>
      <p:sp>
        <p:nvSpPr>
          <p:cNvPr id="10" name="ZoneTexte 4">
            <a:extLst>
              <a:ext uri="{FF2B5EF4-FFF2-40B4-BE49-F238E27FC236}">
                <a16:creationId xmlns:a16="http://schemas.microsoft.com/office/drawing/2014/main" id="{68C27DB4-2D15-2B4A-88E4-780034A95918}"/>
              </a:ext>
            </a:extLst>
          </p:cNvPr>
          <p:cNvSpPr txBox="1"/>
          <p:nvPr/>
        </p:nvSpPr>
        <p:spPr>
          <a:xfrm>
            <a:off x="4507570" y="4555067"/>
            <a:ext cx="4305754" cy="13798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Genres</a:t>
            </a:r>
          </a:p>
          <a:p>
            <a:pP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non-</a:t>
            </a:r>
            <a:r>
              <a:rPr lang="fr-FR" sz="4400" dirty="0" err="1">
                <a:solidFill>
                  <a:srgbClr val="FF0000"/>
                </a:solidFill>
                <a:latin typeface="Arial" pitchFamily="18"/>
                <a:ea typeface="Microsoft YaHei" pitchFamily="2"/>
                <a:cs typeface="Mangal" pitchFamily="2"/>
              </a:rPr>
              <a:t>néologènes</a:t>
            </a:r>
            <a:endParaRPr lang="fr-FR" sz="4400" dirty="0">
              <a:solidFill>
                <a:srgbClr val="FF0000"/>
              </a:solidFill>
              <a:latin typeface="Arial" pitchFamily="18"/>
              <a:ea typeface="Microsoft YaHei" pitchFamily="2"/>
              <a:cs typeface="Mangal" pitchFamily="2"/>
            </a:endParaRPr>
          </a:p>
        </p:txBody>
      </p:sp>
    </p:spTree>
    <p:extLst>
      <p:ext uri="{BB962C8B-B14F-4D97-AF65-F5344CB8AC3E}">
        <p14:creationId xmlns:p14="http://schemas.microsoft.com/office/powerpoint/2010/main" val="28280311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123</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4" name="ZoneTexte 3">
            <a:extLst>
              <a:ext uri="{FF2B5EF4-FFF2-40B4-BE49-F238E27FC236}">
                <a16:creationId xmlns:a16="http://schemas.microsoft.com/office/drawing/2014/main" id="{93A376FB-BEA5-504F-9660-6668C4516F11}"/>
              </a:ext>
            </a:extLst>
          </p:cNvPr>
          <p:cNvSpPr txBox="1"/>
          <p:nvPr/>
        </p:nvSpPr>
        <p:spPr>
          <a:xfrm>
            <a:off x="965200" y="4555067"/>
            <a:ext cx="2146037" cy="1477328"/>
          </a:xfrm>
          <a:prstGeom prst="rect">
            <a:avLst/>
          </a:prstGeom>
          <a:noFill/>
        </p:spPr>
        <p:txBody>
          <a:bodyPr wrap="none" rtlCol="0">
            <a:spAutoFit/>
          </a:bodyPr>
          <a:lstStyle/>
          <a:p>
            <a:pPr marL="285750" indent="-285750">
              <a:buFontTx/>
              <a:buChar char="-"/>
            </a:pPr>
            <a:r>
              <a:rPr lang="fr-FR" dirty="0"/>
              <a:t>Roman de fantasy</a:t>
            </a:r>
          </a:p>
          <a:p>
            <a:endParaRPr lang="fr-FR" dirty="0"/>
          </a:p>
          <a:p>
            <a:pPr marL="285750" indent="-285750">
              <a:buFontTx/>
              <a:buChar char="-"/>
            </a:pPr>
            <a:r>
              <a:rPr lang="fr-FR" dirty="0"/>
              <a:t>Paroles de rap</a:t>
            </a:r>
          </a:p>
          <a:p>
            <a:pPr marL="285750" indent="-285750">
              <a:buFontTx/>
              <a:buChar char="-"/>
            </a:pPr>
            <a:endParaRPr lang="fr-FR" dirty="0"/>
          </a:p>
          <a:p>
            <a:pPr marL="285750" indent="-285750">
              <a:buFontTx/>
              <a:buChar char="-"/>
            </a:pPr>
            <a:r>
              <a:rPr lang="fr-FR" dirty="0"/>
              <a:t>Tweet</a:t>
            </a:r>
          </a:p>
        </p:txBody>
      </p:sp>
      <p:pic>
        <p:nvPicPr>
          <p:cNvPr id="5" name="Image 4" descr="Une image contenant alimentation, dessin, signe&#10;&#10;Description générée automatiquement">
            <a:extLst>
              <a:ext uri="{FF2B5EF4-FFF2-40B4-BE49-F238E27FC236}">
                <a16:creationId xmlns:a16="http://schemas.microsoft.com/office/drawing/2014/main" id="{85A64C67-DD25-8943-91CF-32488B7ED155}"/>
              </a:ext>
            </a:extLst>
          </p:cNvPr>
          <p:cNvPicPr>
            <a:picLocks noChangeAspect="1"/>
          </p:cNvPicPr>
          <p:nvPr/>
        </p:nvPicPr>
        <p:blipFill>
          <a:blip r:embed="rId2"/>
          <a:stretch>
            <a:fillRect/>
          </a:stretch>
        </p:blipFill>
        <p:spPr>
          <a:xfrm>
            <a:off x="2844800" y="577638"/>
            <a:ext cx="2421467" cy="3450590"/>
          </a:xfrm>
          <a:prstGeom prst="rect">
            <a:avLst/>
          </a:prstGeom>
        </p:spPr>
      </p:pic>
      <p:sp>
        <p:nvSpPr>
          <p:cNvPr id="9" name="ZoneTexte 4">
            <a:extLst>
              <a:ext uri="{FF2B5EF4-FFF2-40B4-BE49-F238E27FC236}">
                <a16:creationId xmlns:a16="http://schemas.microsoft.com/office/drawing/2014/main" id="{EB299DBE-52BE-514E-8EE3-595ED5F731B7}"/>
              </a:ext>
            </a:extLst>
          </p:cNvPr>
          <p:cNvSpPr txBox="1"/>
          <p:nvPr/>
        </p:nvSpPr>
        <p:spPr>
          <a:xfrm>
            <a:off x="5107882" y="4555067"/>
            <a:ext cx="3082791" cy="13798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4400" dirty="0">
                <a:solidFill>
                  <a:srgbClr val="FF0000"/>
                </a:solidFill>
                <a:latin typeface="Arial" pitchFamily="18"/>
                <a:ea typeface="Microsoft YaHei" pitchFamily="2"/>
                <a:cs typeface="Mangal" pitchFamily="2"/>
              </a:rPr>
              <a:t>Genres</a:t>
            </a:r>
          </a:p>
          <a:p>
            <a:pPr defTabSz="829452" hangingPunct="0">
              <a:defRPr sz="1800" b="0" i="0" u="none" strike="noStrike" kern="0" cap="none" spc="0" baseline="0">
                <a:solidFill>
                  <a:srgbClr val="000000"/>
                </a:solidFill>
                <a:uFillTx/>
              </a:defRPr>
            </a:pPr>
            <a:r>
              <a:rPr lang="fr-FR" sz="4400" dirty="0" err="1">
                <a:solidFill>
                  <a:srgbClr val="FF0000"/>
                </a:solidFill>
                <a:latin typeface="Arial" pitchFamily="18"/>
                <a:ea typeface="Microsoft YaHei" pitchFamily="2"/>
                <a:cs typeface="Mangal" pitchFamily="2"/>
              </a:rPr>
              <a:t>néologènes</a:t>
            </a:r>
            <a:endParaRPr lang="fr-FR" sz="4400" dirty="0">
              <a:solidFill>
                <a:srgbClr val="FF0000"/>
              </a:solidFill>
              <a:latin typeface="Arial" pitchFamily="18"/>
              <a:ea typeface="Microsoft YaHei" pitchFamily="2"/>
              <a:cs typeface="Mangal" pitchFamily="2"/>
            </a:endParaRPr>
          </a:p>
        </p:txBody>
      </p:sp>
    </p:spTree>
    <p:extLst>
      <p:ext uri="{BB962C8B-B14F-4D97-AF65-F5344CB8AC3E}">
        <p14:creationId xmlns:p14="http://schemas.microsoft.com/office/powerpoint/2010/main" val="40667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124</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2" name="Image 1">
            <a:extLst>
              <a:ext uri="{FF2B5EF4-FFF2-40B4-BE49-F238E27FC236}">
                <a16:creationId xmlns:a16="http://schemas.microsoft.com/office/drawing/2014/main" id="{DD890E57-DF7C-F744-B13A-A7BBC5108FE9}"/>
              </a:ext>
            </a:extLst>
          </p:cNvPr>
          <p:cNvPicPr>
            <a:picLocks noChangeAspect="1"/>
          </p:cNvPicPr>
          <p:nvPr/>
        </p:nvPicPr>
        <p:blipFill>
          <a:blip r:embed="rId2"/>
          <a:stretch>
            <a:fillRect/>
          </a:stretch>
        </p:blipFill>
        <p:spPr>
          <a:xfrm>
            <a:off x="0" y="0"/>
            <a:ext cx="9144000" cy="6858000"/>
          </a:xfrm>
          <a:prstGeom prst="rect">
            <a:avLst/>
          </a:prstGeom>
        </p:spPr>
      </p:pic>
      <p:pic>
        <p:nvPicPr>
          <p:cNvPr id="4" name="Image 3" descr="Une image contenant bâtiment, extérieur, brique, rue&#10;&#10;Description générée automatiquement">
            <a:extLst>
              <a:ext uri="{FF2B5EF4-FFF2-40B4-BE49-F238E27FC236}">
                <a16:creationId xmlns:a16="http://schemas.microsoft.com/office/drawing/2014/main" id="{5CFA4BA7-F71E-8042-AD12-B9B7FBBC0AD2}"/>
              </a:ext>
            </a:extLst>
          </p:cNvPr>
          <p:cNvPicPr>
            <a:picLocks noChangeAspect="1"/>
          </p:cNvPicPr>
          <p:nvPr/>
        </p:nvPicPr>
        <p:blipFill>
          <a:blip r:embed="rId3"/>
          <a:stretch>
            <a:fillRect/>
          </a:stretch>
        </p:blipFill>
        <p:spPr>
          <a:xfrm>
            <a:off x="1929159" y="270375"/>
            <a:ext cx="5285682" cy="3964261"/>
          </a:xfrm>
          <a:prstGeom prst="rect">
            <a:avLst/>
          </a:prstGeom>
        </p:spPr>
      </p:pic>
      <p:sp>
        <p:nvSpPr>
          <p:cNvPr id="9" name="ZoneTexte 8">
            <a:extLst>
              <a:ext uri="{FF2B5EF4-FFF2-40B4-BE49-F238E27FC236}">
                <a16:creationId xmlns:a16="http://schemas.microsoft.com/office/drawing/2014/main" id="{7B8BC661-310E-4F41-B2B8-C93ACB194C4F}"/>
              </a:ext>
            </a:extLst>
          </p:cNvPr>
          <p:cNvSpPr txBox="1"/>
          <p:nvPr/>
        </p:nvSpPr>
        <p:spPr>
          <a:xfrm>
            <a:off x="3499655" y="4460886"/>
            <a:ext cx="2087110" cy="369332"/>
          </a:xfrm>
          <a:prstGeom prst="rect">
            <a:avLst/>
          </a:prstGeom>
          <a:noFill/>
        </p:spPr>
        <p:txBody>
          <a:bodyPr wrap="none" rtlCol="0">
            <a:spAutoFit/>
          </a:bodyPr>
          <a:lstStyle/>
          <a:p>
            <a:r>
              <a:rPr lang="fr-FR" dirty="0"/>
              <a:t>Enseigne de coiffeur</a:t>
            </a:r>
          </a:p>
        </p:txBody>
      </p:sp>
      <p:sp>
        <p:nvSpPr>
          <p:cNvPr id="10" name="ZoneTexte 4">
            <a:extLst>
              <a:ext uri="{FF2B5EF4-FFF2-40B4-BE49-F238E27FC236}">
                <a16:creationId xmlns:a16="http://schemas.microsoft.com/office/drawing/2014/main" id="{202F5574-7C32-4647-AF5E-98788EB5E637}"/>
              </a:ext>
            </a:extLst>
          </p:cNvPr>
          <p:cNvSpPr txBox="1"/>
          <p:nvPr/>
        </p:nvSpPr>
        <p:spPr>
          <a:xfrm>
            <a:off x="921918" y="5230957"/>
            <a:ext cx="7300163" cy="61315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3600" dirty="0">
                <a:solidFill>
                  <a:srgbClr val="FF0000"/>
                </a:solidFill>
                <a:latin typeface="Arial" pitchFamily="18"/>
                <a:ea typeface="Microsoft YaHei" pitchFamily="2"/>
                <a:cs typeface="Mangal" pitchFamily="2"/>
              </a:rPr>
              <a:t>Genre </a:t>
            </a:r>
            <a:r>
              <a:rPr lang="fr-FR" sz="3600" dirty="0" err="1">
                <a:solidFill>
                  <a:srgbClr val="FF0000"/>
                </a:solidFill>
                <a:latin typeface="Arial" pitchFamily="18"/>
                <a:ea typeface="Microsoft YaHei" pitchFamily="2"/>
                <a:cs typeface="Mangal" pitchFamily="2"/>
              </a:rPr>
              <a:t>néologène</a:t>
            </a:r>
            <a:r>
              <a:rPr lang="fr-FR" sz="3600" dirty="0">
                <a:solidFill>
                  <a:srgbClr val="FF0000"/>
                </a:solidFill>
                <a:latin typeface="Arial" pitchFamily="18"/>
                <a:ea typeface="Microsoft YaHei" pitchFamily="2"/>
                <a:cs typeface="Mangal" pitchFamily="2"/>
              </a:rPr>
              <a:t>, pas </a:t>
            </a:r>
            <a:r>
              <a:rPr lang="fr-FR" sz="3600" dirty="0" err="1">
                <a:solidFill>
                  <a:srgbClr val="FF0000"/>
                </a:solidFill>
                <a:latin typeface="Arial" pitchFamily="18"/>
                <a:ea typeface="Microsoft YaHei" pitchFamily="2"/>
                <a:cs typeface="Mangal" pitchFamily="2"/>
              </a:rPr>
              <a:t>néolophore</a:t>
            </a:r>
            <a:r>
              <a:rPr lang="fr-FR" sz="3600" dirty="0">
                <a:solidFill>
                  <a:srgbClr val="FF0000"/>
                </a:solidFill>
                <a:latin typeface="Arial" pitchFamily="18"/>
                <a:ea typeface="Microsoft YaHei" pitchFamily="2"/>
                <a:cs typeface="Mangal" pitchFamily="2"/>
              </a:rPr>
              <a:t> </a:t>
            </a:r>
          </a:p>
        </p:txBody>
      </p:sp>
    </p:spTree>
    <p:extLst>
      <p:ext uri="{BB962C8B-B14F-4D97-AF65-F5344CB8AC3E}">
        <p14:creationId xmlns:p14="http://schemas.microsoft.com/office/powerpoint/2010/main" val="215583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125</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capture d’écran&#10;&#10;Description générée automatiquement">
            <a:extLst>
              <a:ext uri="{FF2B5EF4-FFF2-40B4-BE49-F238E27FC236}">
                <a16:creationId xmlns:a16="http://schemas.microsoft.com/office/drawing/2014/main" id="{14159E9B-4EE6-6F47-8216-1C9106E974A4}"/>
              </a:ext>
            </a:extLst>
          </p:cNvPr>
          <p:cNvPicPr>
            <a:picLocks noChangeAspect="1"/>
          </p:cNvPicPr>
          <p:nvPr/>
        </p:nvPicPr>
        <p:blipFill>
          <a:blip r:embed="rId2"/>
          <a:stretch>
            <a:fillRect/>
          </a:stretch>
        </p:blipFill>
        <p:spPr>
          <a:xfrm>
            <a:off x="1675681" y="1964267"/>
            <a:ext cx="5792637" cy="1727200"/>
          </a:xfrm>
          <a:prstGeom prst="rect">
            <a:avLst/>
          </a:prstGeom>
        </p:spPr>
      </p:pic>
      <p:sp>
        <p:nvSpPr>
          <p:cNvPr id="9" name="ZoneTexte 8">
            <a:extLst>
              <a:ext uri="{FF2B5EF4-FFF2-40B4-BE49-F238E27FC236}">
                <a16:creationId xmlns:a16="http://schemas.microsoft.com/office/drawing/2014/main" id="{F844D898-03AA-CC42-A7A3-DAC3F44BB25F}"/>
              </a:ext>
            </a:extLst>
          </p:cNvPr>
          <p:cNvSpPr txBox="1"/>
          <p:nvPr/>
        </p:nvSpPr>
        <p:spPr>
          <a:xfrm>
            <a:off x="3860800" y="4114800"/>
            <a:ext cx="2144690" cy="369332"/>
          </a:xfrm>
          <a:prstGeom prst="rect">
            <a:avLst/>
          </a:prstGeom>
          <a:noFill/>
        </p:spPr>
        <p:txBody>
          <a:bodyPr wrap="none" rtlCol="0">
            <a:spAutoFit/>
          </a:bodyPr>
          <a:lstStyle/>
          <a:p>
            <a:r>
              <a:rPr lang="fr-FR" dirty="0"/>
              <a:t>Gérard/Lacoste 2017</a:t>
            </a:r>
          </a:p>
        </p:txBody>
      </p:sp>
    </p:spTree>
    <p:extLst>
      <p:ext uri="{BB962C8B-B14F-4D97-AF65-F5344CB8AC3E}">
        <p14:creationId xmlns:p14="http://schemas.microsoft.com/office/powerpoint/2010/main" val="6705061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126</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capture d’écran&#10;&#10;Description générée automatiquement">
            <a:extLst>
              <a:ext uri="{FF2B5EF4-FFF2-40B4-BE49-F238E27FC236}">
                <a16:creationId xmlns:a16="http://schemas.microsoft.com/office/drawing/2014/main" id="{0676ECE5-40D4-1F47-8D97-BE5FD70C93FD}"/>
              </a:ext>
            </a:extLst>
          </p:cNvPr>
          <p:cNvPicPr>
            <a:picLocks noChangeAspect="1"/>
          </p:cNvPicPr>
          <p:nvPr/>
        </p:nvPicPr>
        <p:blipFill>
          <a:blip r:embed="rId2"/>
          <a:stretch>
            <a:fillRect/>
          </a:stretch>
        </p:blipFill>
        <p:spPr>
          <a:xfrm>
            <a:off x="0" y="1730060"/>
            <a:ext cx="9144000" cy="2110946"/>
          </a:xfrm>
          <a:prstGeom prst="rect">
            <a:avLst/>
          </a:prstGeom>
        </p:spPr>
      </p:pic>
      <p:sp>
        <p:nvSpPr>
          <p:cNvPr id="4" name="ZoneTexte 3">
            <a:extLst>
              <a:ext uri="{FF2B5EF4-FFF2-40B4-BE49-F238E27FC236}">
                <a16:creationId xmlns:a16="http://schemas.microsoft.com/office/drawing/2014/main" id="{B777A06F-D56E-014D-930D-0439F0FBAC93}"/>
              </a:ext>
            </a:extLst>
          </p:cNvPr>
          <p:cNvSpPr txBox="1"/>
          <p:nvPr/>
        </p:nvSpPr>
        <p:spPr>
          <a:xfrm>
            <a:off x="3860800" y="4114800"/>
            <a:ext cx="1351780" cy="369332"/>
          </a:xfrm>
          <a:prstGeom prst="rect">
            <a:avLst/>
          </a:prstGeom>
          <a:noFill/>
        </p:spPr>
        <p:txBody>
          <a:bodyPr wrap="none" rtlCol="0">
            <a:spAutoFit/>
          </a:bodyPr>
          <a:lstStyle/>
          <a:p>
            <a:r>
              <a:rPr lang="fr-FR" dirty="0"/>
              <a:t>Gérard 2018</a:t>
            </a:r>
          </a:p>
        </p:txBody>
      </p:sp>
    </p:spTree>
    <p:extLst>
      <p:ext uri="{BB962C8B-B14F-4D97-AF65-F5344CB8AC3E}">
        <p14:creationId xmlns:p14="http://schemas.microsoft.com/office/powerpoint/2010/main" val="32998577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127</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2" name="ZoneTexte 1">
            <a:extLst>
              <a:ext uri="{FF2B5EF4-FFF2-40B4-BE49-F238E27FC236}">
                <a16:creationId xmlns:a16="http://schemas.microsoft.com/office/drawing/2014/main" id="{7EE58697-FA1B-0244-9859-F0C7E9D2ACA9}"/>
              </a:ext>
            </a:extLst>
          </p:cNvPr>
          <p:cNvSpPr txBox="1"/>
          <p:nvPr/>
        </p:nvSpPr>
        <p:spPr>
          <a:xfrm>
            <a:off x="1308543" y="1791626"/>
            <a:ext cx="6526916" cy="2862322"/>
          </a:xfrm>
          <a:prstGeom prst="rect">
            <a:avLst/>
          </a:prstGeom>
          <a:noFill/>
        </p:spPr>
        <p:txBody>
          <a:bodyPr wrap="none" rtlCol="0">
            <a:spAutoFit/>
          </a:bodyPr>
          <a:lstStyle/>
          <a:p>
            <a:pPr algn="ctr"/>
            <a:r>
              <a:rPr lang="fr-FR" sz="3600" dirty="0"/>
              <a:t>La création néologique</a:t>
            </a:r>
          </a:p>
          <a:p>
            <a:pPr algn="ctr"/>
            <a:endParaRPr lang="fr-FR" sz="3600" dirty="0"/>
          </a:p>
          <a:p>
            <a:pPr algn="ctr"/>
            <a:r>
              <a:rPr lang="fr-FR" sz="3600" dirty="0"/>
              <a:t>est </a:t>
            </a:r>
            <a:r>
              <a:rPr lang="fr-FR" sz="3600" dirty="0">
                <a:solidFill>
                  <a:srgbClr val="FF2B36"/>
                </a:solidFill>
              </a:rPr>
              <a:t>culturellement</a:t>
            </a:r>
            <a:r>
              <a:rPr lang="fr-FR" sz="3600" dirty="0"/>
              <a:t> contrainte</a:t>
            </a:r>
          </a:p>
          <a:p>
            <a:pPr algn="ctr"/>
            <a:endParaRPr lang="fr-FR" sz="3600" dirty="0"/>
          </a:p>
          <a:p>
            <a:pPr algn="ctr"/>
            <a:r>
              <a:rPr lang="fr-FR" sz="3600" dirty="0"/>
              <a:t>par les normes du genre en cours.</a:t>
            </a:r>
          </a:p>
        </p:txBody>
      </p:sp>
    </p:spTree>
    <p:extLst>
      <p:ext uri="{BB962C8B-B14F-4D97-AF65-F5344CB8AC3E}">
        <p14:creationId xmlns:p14="http://schemas.microsoft.com/office/powerpoint/2010/main" val="20256070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128</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2" name="ZoneTexte 1">
            <a:extLst>
              <a:ext uri="{FF2B5EF4-FFF2-40B4-BE49-F238E27FC236}">
                <a16:creationId xmlns:a16="http://schemas.microsoft.com/office/drawing/2014/main" id="{7EE58697-FA1B-0244-9859-F0C7E9D2ACA9}"/>
              </a:ext>
            </a:extLst>
          </p:cNvPr>
          <p:cNvSpPr txBox="1"/>
          <p:nvPr/>
        </p:nvSpPr>
        <p:spPr>
          <a:xfrm>
            <a:off x="933090" y="1791626"/>
            <a:ext cx="7277826" cy="2862322"/>
          </a:xfrm>
          <a:prstGeom prst="rect">
            <a:avLst/>
          </a:prstGeom>
          <a:noFill/>
        </p:spPr>
        <p:txBody>
          <a:bodyPr wrap="none" rtlCol="0">
            <a:spAutoFit/>
          </a:bodyPr>
          <a:lstStyle/>
          <a:p>
            <a:pPr algn="ctr"/>
            <a:r>
              <a:rPr lang="fr-FR" sz="3600" dirty="0"/>
              <a:t>La création néologique</a:t>
            </a:r>
          </a:p>
          <a:p>
            <a:pPr algn="ctr"/>
            <a:endParaRPr lang="fr-FR" sz="3600" dirty="0"/>
          </a:p>
          <a:p>
            <a:pPr algn="ctr"/>
            <a:r>
              <a:rPr lang="fr-FR" sz="3600" dirty="0"/>
              <a:t>est </a:t>
            </a:r>
            <a:r>
              <a:rPr lang="fr-FR" sz="3600" dirty="0">
                <a:solidFill>
                  <a:srgbClr val="FF0000"/>
                </a:solidFill>
              </a:rPr>
              <a:t>textuellement</a:t>
            </a:r>
            <a:r>
              <a:rPr lang="fr-FR" sz="3600" dirty="0"/>
              <a:t> contrainte</a:t>
            </a:r>
          </a:p>
          <a:p>
            <a:pPr algn="ctr"/>
            <a:endParaRPr lang="fr-FR" sz="3600" dirty="0"/>
          </a:p>
          <a:p>
            <a:pPr algn="ctr"/>
            <a:r>
              <a:rPr lang="fr-FR" sz="3600" dirty="0"/>
              <a:t>par les mots entourant le néologisme.</a:t>
            </a:r>
          </a:p>
        </p:txBody>
      </p:sp>
    </p:spTree>
    <p:extLst>
      <p:ext uri="{BB962C8B-B14F-4D97-AF65-F5344CB8AC3E}">
        <p14:creationId xmlns:p14="http://schemas.microsoft.com/office/powerpoint/2010/main" val="16037892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129</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571500" y="4663926"/>
            <a:ext cx="8077120" cy="523220"/>
          </a:xfrm>
          <a:prstGeom prst="rect">
            <a:avLst/>
          </a:prstGeom>
          <a:noFill/>
        </p:spPr>
        <p:txBody>
          <a:bodyPr wrap="square" rtlCol="0">
            <a:spAutoFit/>
          </a:bodyPr>
          <a:lstStyle/>
          <a:p>
            <a:pPr algn="just"/>
            <a:r>
              <a:rPr lang="fr-FR" sz="2800" dirty="0"/>
              <a:t>IV. La néologie : du texte au discours</a:t>
            </a:r>
          </a:p>
        </p:txBody>
      </p:sp>
      <p:sp>
        <p:nvSpPr>
          <p:cNvPr id="2" name="ZoneTexte 1"/>
          <p:cNvSpPr txBox="1"/>
          <p:nvPr/>
        </p:nvSpPr>
        <p:spPr>
          <a:xfrm>
            <a:off x="555020" y="441052"/>
            <a:ext cx="1716304" cy="584775"/>
          </a:xfrm>
          <a:prstGeom prst="rect">
            <a:avLst/>
          </a:prstGeom>
          <a:noFill/>
        </p:spPr>
        <p:txBody>
          <a:bodyPr wrap="none" rtlCol="0">
            <a:spAutoFit/>
          </a:bodyPr>
          <a:lstStyle/>
          <a:p>
            <a:r>
              <a:rPr lang="fr-FR" sz="3200" dirty="0"/>
              <a:t>Résumé :</a:t>
            </a:r>
          </a:p>
        </p:txBody>
      </p:sp>
      <p:sp>
        <p:nvSpPr>
          <p:cNvPr id="7" name="ZoneTexte 6"/>
          <p:cNvSpPr txBox="1"/>
          <p:nvPr/>
        </p:nvSpPr>
        <p:spPr>
          <a:xfrm>
            <a:off x="571500" y="3664354"/>
            <a:ext cx="8143679" cy="523220"/>
          </a:xfrm>
          <a:prstGeom prst="rect">
            <a:avLst/>
          </a:prstGeom>
          <a:noFill/>
        </p:spPr>
        <p:txBody>
          <a:bodyPr wrap="square" rtlCol="0">
            <a:spAutoFit/>
          </a:bodyPr>
          <a:lstStyle/>
          <a:p>
            <a:pPr algn="just"/>
            <a:r>
              <a:rPr lang="fr-FR" sz="2800" dirty="0"/>
              <a:t>III. Les types de néologismes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t>II. Problèmes de terminologie</a:t>
            </a:r>
          </a:p>
        </p:txBody>
      </p:sp>
    </p:spTree>
    <p:extLst>
      <p:ext uri="{BB962C8B-B14F-4D97-AF65-F5344CB8AC3E}">
        <p14:creationId xmlns:p14="http://schemas.microsoft.com/office/powerpoint/2010/main" val="287265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167CC76B-C47F-4848-8778-764C3738D993}"/>
              </a:ext>
            </a:extLst>
          </p:cNvPr>
          <p:cNvSpPr>
            <a:spLocks noGrp="1"/>
          </p:cNvSpPr>
          <p:nvPr>
            <p:ph type="sldNum" sz="quarter" idx="12"/>
          </p:nvPr>
        </p:nvSpPr>
        <p:spPr/>
        <p:txBody>
          <a:bodyPr/>
          <a:lstStyle/>
          <a:p>
            <a:fld id="{2CEFAB9C-9D20-B149-B69D-443DC4350F1B}" type="slidenum">
              <a:rPr lang="fr-FR" smtClean="0"/>
              <a:pPr/>
              <a:t>13</a:t>
            </a:fld>
            <a:endParaRPr lang="fr-FR" dirty="0"/>
          </a:p>
        </p:txBody>
      </p:sp>
      <p:sp>
        <p:nvSpPr>
          <p:cNvPr id="7" name="Espace réservé du texte 6">
            <a:extLst>
              <a:ext uri="{FF2B5EF4-FFF2-40B4-BE49-F238E27FC236}">
                <a16:creationId xmlns:a16="http://schemas.microsoft.com/office/drawing/2014/main" id="{FC035D39-69D3-564F-B540-3220858197D5}"/>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A7811791-BB89-F145-AD56-E30551B5F3AA}"/>
              </a:ext>
            </a:extLst>
          </p:cNvPr>
          <p:cNvSpPr>
            <a:spLocks noGrp="1"/>
          </p:cNvSpPr>
          <p:nvPr>
            <p:ph type="body" sz="quarter" idx="17"/>
          </p:nvPr>
        </p:nvSpPr>
        <p:spPr/>
        <p:txBody>
          <a:bodyPr>
            <a:normAutofit lnSpcReduction="10000"/>
          </a:bodyPr>
          <a:lstStyle/>
          <a:p>
            <a:endParaRPr lang="fr-FR"/>
          </a:p>
        </p:txBody>
      </p:sp>
      <p:pic>
        <p:nvPicPr>
          <p:cNvPr id="9" name="Image 8">
            <a:extLst>
              <a:ext uri="{FF2B5EF4-FFF2-40B4-BE49-F238E27FC236}">
                <a16:creationId xmlns:a16="http://schemas.microsoft.com/office/drawing/2014/main" id="{833EE882-7EE7-2640-818B-9E595B5CB0A0}"/>
              </a:ext>
            </a:extLst>
          </p:cNvPr>
          <p:cNvPicPr/>
          <p:nvPr/>
        </p:nvPicPr>
        <p:blipFill>
          <a:blip r:embed="rId2">
            <a:extLst>
              <a:ext uri="{28A0092B-C50C-407E-A947-70E740481C1C}">
                <a14:useLocalDpi xmlns:a14="http://schemas.microsoft.com/office/drawing/2010/main" val="0"/>
              </a:ext>
            </a:extLst>
          </a:blip>
          <a:stretch>
            <a:fillRect/>
          </a:stretch>
        </p:blipFill>
        <p:spPr>
          <a:xfrm>
            <a:off x="1864677" y="721678"/>
            <a:ext cx="5298123" cy="4476856"/>
          </a:xfrm>
          <a:prstGeom prst="rect">
            <a:avLst/>
          </a:prstGeom>
        </p:spPr>
      </p:pic>
      <p:sp>
        <p:nvSpPr>
          <p:cNvPr id="10" name="Rectangle 4">
            <a:extLst>
              <a:ext uri="{FF2B5EF4-FFF2-40B4-BE49-F238E27FC236}">
                <a16:creationId xmlns:a16="http://schemas.microsoft.com/office/drawing/2014/main" id="{D45709ED-0FBD-954D-82B5-8B1C96C6D2E7}"/>
              </a:ext>
            </a:extLst>
          </p:cNvPr>
          <p:cNvSpPr>
            <a:spLocks noChangeArrowheads="1"/>
          </p:cNvSpPr>
          <p:nvPr/>
        </p:nvSpPr>
        <p:spPr bwMode="auto">
          <a:xfrm>
            <a:off x="2600362" y="5585724"/>
            <a:ext cx="30957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Néologismes publicitaires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51677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463" y="1503067"/>
            <a:ext cx="7542328" cy="1323439"/>
          </a:xfrm>
          <a:prstGeom prst="rect">
            <a:avLst/>
          </a:prstGeom>
        </p:spPr>
        <p:txBody>
          <a:bodyPr wrap="square">
            <a:spAutoFit/>
          </a:bodyPr>
          <a:lstStyle/>
          <a:p>
            <a:r>
              <a:rPr lang="fr-FR" sz="4000" b="1" dirty="0">
                <a:latin typeface="Unistra A"/>
                <a:cs typeface="Unistra A"/>
              </a:rPr>
              <a:t>Christophe Gérard</a:t>
            </a:r>
          </a:p>
          <a:p>
            <a:r>
              <a:rPr lang="fr-FR" sz="4000" dirty="0">
                <a:latin typeface="Unistra A"/>
                <a:cs typeface="Unistra A"/>
              </a:rPr>
              <a:t>Maître de conférence</a:t>
            </a:r>
          </a:p>
        </p:txBody>
      </p:sp>
      <p:sp>
        <p:nvSpPr>
          <p:cNvPr id="9" name="Espace réservé du texte 1"/>
          <p:cNvSpPr txBox="1">
            <a:spLocks/>
          </p:cNvSpPr>
          <p:nvPr/>
        </p:nvSpPr>
        <p:spPr>
          <a:xfrm>
            <a:off x="789551" y="496625"/>
            <a:ext cx="7372698" cy="652282"/>
          </a:xfrm>
          <a:prstGeom prst="rect">
            <a:avLst/>
          </a:prstGeom>
        </p:spPr>
        <p:txBody>
          <a:bodyPr/>
          <a:lstStyle>
            <a:lvl1pPr marL="0" indent="0" algn="l" defTabSz="457200" rtl="0" eaLnBrk="1" latinLnBrk="0" hangingPunct="1">
              <a:spcBef>
                <a:spcPct val="20000"/>
              </a:spcBef>
              <a:buFont typeface="Arial"/>
              <a:buNone/>
              <a:defRPr sz="3200" kern="1200">
                <a:solidFill>
                  <a:schemeClr val="tx1"/>
                </a:solidFill>
                <a:latin typeface="Unistra A"/>
                <a:ea typeface="+mn-ea"/>
                <a:cs typeface="Unistra A"/>
              </a:defRPr>
            </a:lvl1pPr>
            <a:lvl2pPr marL="742950" indent="-285750" algn="l" defTabSz="457200" rtl="0" eaLnBrk="1" latinLnBrk="0" hangingPunct="1">
              <a:spcBef>
                <a:spcPct val="20000"/>
              </a:spcBef>
              <a:buFont typeface="Arial"/>
              <a:buChar char="–"/>
              <a:defRPr sz="3200" kern="1200">
                <a:solidFill>
                  <a:schemeClr val="tx1"/>
                </a:solidFill>
                <a:latin typeface="Unistra A"/>
                <a:ea typeface="+mn-ea"/>
                <a:cs typeface="Unistra A"/>
              </a:defRPr>
            </a:lvl2pPr>
            <a:lvl3pPr marL="1143000" indent="-228600" algn="l" defTabSz="457200" rtl="0" eaLnBrk="1" latinLnBrk="0" hangingPunct="1">
              <a:spcBef>
                <a:spcPct val="20000"/>
              </a:spcBef>
              <a:buSzPct val="35000"/>
              <a:buFont typeface="Wingdings" charset="2"/>
              <a:buChar char="u"/>
              <a:defRPr sz="2400" kern="1200">
                <a:solidFill>
                  <a:schemeClr val="tx1"/>
                </a:solidFill>
                <a:latin typeface="Unistra A"/>
                <a:ea typeface="+mn-ea"/>
                <a:cs typeface="Unistra A"/>
              </a:defRPr>
            </a:lvl3pPr>
            <a:lvl4pPr marL="1600200" indent="-228600" algn="l" defTabSz="457200" rtl="0" eaLnBrk="1" latinLnBrk="0" hangingPunct="1">
              <a:spcBef>
                <a:spcPct val="20000"/>
              </a:spcBef>
              <a:buFont typeface="Arial"/>
              <a:buChar char="–"/>
              <a:defRPr sz="2000" kern="1200">
                <a:solidFill>
                  <a:schemeClr val="tx1"/>
                </a:solidFill>
                <a:latin typeface="Unistra A"/>
                <a:ea typeface="+mn-ea"/>
                <a:cs typeface="Unistra A"/>
              </a:defRPr>
            </a:lvl4pPr>
            <a:lvl5pPr marL="2057400" indent="-228600" algn="l" defTabSz="457200" rtl="0" eaLnBrk="1" latinLnBrk="0" hangingPunct="1">
              <a:spcBef>
                <a:spcPct val="20000"/>
              </a:spcBef>
              <a:buFont typeface="Arial"/>
              <a:buChar char="»"/>
              <a:defRPr sz="2000" kern="1200">
                <a:solidFill>
                  <a:schemeClr val="tx1"/>
                </a:solidFill>
                <a:latin typeface="Unistra A"/>
                <a:ea typeface="+mn-ea"/>
                <a:cs typeface="Unistra 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800"/>
              </a:lnSpc>
            </a:pPr>
            <a:r>
              <a:rPr lang="fr-FR" sz="2400" dirty="0"/>
              <a:t>Contact</a:t>
            </a:r>
          </a:p>
        </p:txBody>
      </p:sp>
      <p:sp>
        <p:nvSpPr>
          <p:cNvPr id="5" name="ZoneTexte 4"/>
          <p:cNvSpPr txBox="1"/>
          <p:nvPr/>
        </p:nvSpPr>
        <p:spPr>
          <a:xfrm>
            <a:off x="915942" y="3000264"/>
            <a:ext cx="1031311" cy="442035"/>
          </a:xfrm>
          <a:prstGeom prst="rect">
            <a:avLst/>
          </a:prstGeom>
          <a:solidFill>
            <a:srgbClr val="FFFFFF"/>
          </a:solidFill>
          <a:ln w="6350" cmpd="sng">
            <a:solidFill>
              <a:srgbClr val="000000"/>
            </a:solidFill>
          </a:ln>
        </p:spPr>
        <p:txBody>
          <a:bodyPr wrap="none" lIns="144000" tIns="0" rIns="144000" bIns="72000" rtlCol="0">
            <a:spAutoFit/>
          </a:bodyPr>
          <a:lstStyle/>
          <a:p>
            <a:r>
              <a:rPr lang="fr-FR" sz="2400" dirty="0">
                <a:latin typeface="Unistra A"/>
                <a:cs typeface="Unistra A"/>
              </a:rPr>
              <a:t>Equipe</a:t>
            </a:r>
          </a:p>
        </p:txBody>
      </p:sp>
      <p:sp>
        <p:nvSpPr>
          <p:cNvPr id="6" name="ZoneTexte 5"/>
          <p:cNvSpPr txBox="1"/>
          <p:nvPr/>
        </p:nvSpPr>
        <p:spPr>
          <a:xfrm>
            <a:off x="1947253" y="3000264"/>
            <a:ext cx="3480843" cy="442035"/>
          </a:xfrm>
          <a:prstGeom prst="rect">
            <a:avLst/>
          </a:prstGeom>
          <a:solidFill>
            <a:srgbClr val="FFFFFF"/>
          </a:solidFill>
          <a:ln w="6350" cmpd="sng">
            <a:solidFill>
              <a:srgbClr val="000000"/>
            </a:solidFill>
          </a:ln>
        </p:spPr>
        <p:txBody>
          <a:bodyPr wrap="square" lIns="144000" tIns="0" rIns="144000" bIns="72000" rtlCol="0">
            <a:spAutoFit/>
          </a:bodyPr>
          <a:lstStyle/>
          <a:p>
            <a:r>
              <a:rPr lang="fr-FR" sz="2400" dirty="0">
                <a:latin typeface="Unistra A"/>
                <a:cs typeface="Unistra A"/>
              </a:rPr>
              <a:t>Linguistique, langues, parole</a:t>
            </a:r>
            <a:endParaRPr lang="fr-FR" sz="2400" b="1" dirty="0">
              <a:latin typeface="Unistra A"/>
              <a:cs typeface="Unistra A"/>
            </a:endParaRPr>
          </a:p>
        </p:txBody>
      </p:sp>
      <p:sp>
        <p:nvSpPr>
          <p:cNvPr id="8" name="ZoneTexte 7"/>
          <p:cNvSpPr txBox="1"/>
          <p:nvPr/>
        </p:nvSpPr>
        <p:spPr>
          <a:xfrm flipH="1">
            <a:off x="915942" y="3442299"/>
            <a:ext cx="391677"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10" name="ZoneTexte 9"/>
          <p:cNvSpPr txBox="1"/>
          <p:nvPr/>
        </p:nvSpPr>
        <p:spPr>
          <a:xfrm>
            <a:off x="1498119" y="3442299"/>
            <a:ext cx="2973959" cy="442035"/>
          </a:xfrm>
          <a:prstGeom prst="rect">
            <a:avLst/>
          </a:prstGeom>
          <a:solidFill>
            <a:srgbClr val="FFFFFF"/>
          </a:solidFill>
          <a:ln w="6350" cmpd="sng">
            <a:solidFill>
              <a:srgbClr val="000000"/>
            </a:solidFill>
          </a:ln>
        </p:spPr>
        <p:txBody>
          <a:bodyPr wrap="none" lIns="144000" tIns="0" rIns="144000" bIns="72000" rtlCol="0">
            <a:spAutoFit/>
          </a:bodyPr>
          <a:lstStyle/>
          <a:p>
            <a:r>
              <a:rPr lang="fr-FR" sz="2400" dirty="0">
                <a:latin typeface="Unistra A"/>
                <a:cs typeface="Unistra A"/>
              </a:rPr>
              <a:t>Université de Strasbourg</a:t>
            </a:r>
            <a:endParaRPr lang="fr-FR" sz="2400" b="1" dirty="0">
              <a:latin typeface="Unistra A"/>
              <a:cs typeface="Unistra A"/>
            </a:endParaRPr>
          </a:p>
        </p:txBody>
      </p:sp>
      <p:sp>
        <p:nvSpPr>
          <p:cNvPr id="11" name="ZoneTexte 10"/>
          <p:cNvSpPr txBox="1"/>
          <p:nvPr/>
        </p:nvSpPr>
        <p:spPr>
          <a:xfrm flipH="1">
            <a:off x="1307619" y="3442299"/>
            <a:ext cx="63500"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12" name="ZoneTexte 11"/>
          <p:cNvSpPr txBox="1"/>
          <p:nvPr/>
        </p:nvSpPr>
        <p:spPr>
          <a:xfrm flipH="1">
            <a:off x="1371119" y="3442299"/>
            <a:ext cx="63500"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13" name="ZoneTexte 12"/>
          <p:cNvSpPr txBox="1"/>
          <p:nvPr/>
        </p:nvSpPr>
        <p:spPr>
          <a:xfrm flipH="1">
            <a:off x="1434619" y="3442299"/>
            <a:ext cx="63500" cy="442035"/>
          </a:xfrm>
          <a:prstGeom prst="rect">
            <a:avLst/>
          </a:prstGeom>
          <a:solidFill>
            <a:srgbClr val="FFFFFF"/>
          </a:solidFill>
          <a:ln w="6350" cmpd="sng">
            <a:solidFill>
              <a:srgbClr val="000000"/>
            </a:solidFill>
          </a:ln>
        </p:spPr>
        <p:txBody>
          <a:bodyPr wrap="square" lIns="0" tIns="0" rIns="0" bIns="72000" rtlCol="0">
            <a:spAutoFit/>
          </a:bodyPr>
          <a:lstStyle/>
          <a:p>
            <a:endParaRPr lang="fr-FR" sz="2400" dirty="0">
              <a:latin typeface="Unistra A"/>
              <a:cs typeface="Unistra A"/>
            </a:endParaRPr>
          </a:p>
        </p:txBody>
      </p:sp>
      <p:sp>
        <p:nvSpPr>
          <p:cNvPr id="14" name="ZoneTexte 13"/>
          <p:cNvSpPr txBox="1"/>
          <p:nvPr/>
        </p:nvSpPr>
        <p:spPr>
          <a:xfrm>
            <a:off x="915942" y="3884334"/>
            <a:ext cx="8228058" cy="442035"/>
          </a:xfrm>
          <a:prstGeom prst="rect">
            <a:avLst/>
          </a:prstGeom>
          <a:noFill/>
          <a:ln w="6350" cmpd="sng">
            <a:noFill/>
          </a:ln>
        </p:spPr>
        <p:txBody>
          <a:bodyPr wrap="square" lIns="0" tIns="0" rIns="0" bIns="72000" rtlCol="0">
            <a:spAutoFit/>
          </a:bodyPr>
          <a:lstStyle/>
          <a:p>
            <a:pPr>
              <a:defRPr/>
            </a:pPr>
            <a:r>
              <a:rPr lang="fr-FR" sz="2400" dirty="0" err="1">
                <a:latin typeface="Unistra A"/>
                <a:cs typeface="Unistra A"/>
              </a:rPr>
              <a:t>christophegerard@unistra.fr</a:t>
            </a:r>
            <a:endParaRPr lang="fr-FR" sz="2400" dirty="0">
              <a:latin typeface="Unistra A"/>
              <a:cs typeface="Unistra A"/>
            </a:endParaRPr>
          </a:p>
        </p:txBody>
      </p:sp>
    </p:spTree>
    <p:extLst>
      <p:ext uri="{BB962C8B-B14F-4D97-AF65-F5344CB8AC3E}">
        <p14:creationId xmlns:p14="http://schemas.microsoft.com/office/powerpoint/2010/main" val="2169252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14</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9" name="Rectangle 4">
            <a:extLst>
              <a:ext uri="{FF2B5EF4-FFF2-40B4-BE49-F238E27FC236}">
                <a16:creationId xmlns:a16="http://schemas.microsoft.com/office/drawing/2014/main" id="{6400AB58-BBE8-E24C-957D-65E6086906E9}"/>
              </a:ext>
            </a:extLst>
          </p:cNvPr>
          <p:cNvSpPr>
            <a:spLocks noChangeArrowheads="1"/>
          </p:cNvSpPr>
          <p:nvPr/>
        </p:nvSpPr>
        <p:spPr bwMode="auto">
          <a:xfrm>
            <a:off x="2660535" y="5453893"/>
            <a:ext cx="3501280"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Noms de marque / de produit</a:t>
            </a:r>
            <a:endPar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b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4" name="Image 13">
            <a:extLst>
              <a:ext uri="{FF2B5EF4-FFF2-40B4-BE49-F238E27FC236}">
                <a16:creationId xmlns:a16="http://schemas.microsoft.com/office/drawing/2014/main" id="{E8445328-78E0-D247-BC9E-716D47C71ABC}"/>
              </a:ext>
            </a:extLst>
          </p:cNvPr>
          <p:cNvPicPr>
            <a:picLocks noChangeAspect="1"/>
          </p:cNvPicPr>
          <p:nvPr/>
        </p:nvPicPr>
        <p:blipFill>
          <a:blip r:embed="rId2"/>
          <a:stretch>
            <a:fillRect/>
          </a:stretch>
        </p:blipFill>
        <p:spPr>
          <a:xfrm>
            <a:off x="1320800" y="1617320"/>
            <a:ext cx="6502400" cy="3225800"/>
          </a:xfrm>
          <a:prstGeom prst="rect">
            <a:avLst/>
          </a:prstGeom>
        </p:spPr>
      </p:pic>
    </p:spTree>
    <p:extLst>
      <p:ext uri="{BB962C8B-B14F-4D97-AF65-F5344CB8AC3E}">
        <p14:creationId xmlns:p14="http://schemas.microsoft.com/office/powerpoint/2010/main" val="680836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15</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9" name="Rectangle 4">
            <a:extLst>
              <a:ext uri="{FF2B5EF4-FFF2-40B4-BE49-F238E27FC236}">
                <a16:creationId xmlns:a16="http://schemas.microsoft.com/office/drawing/2014/main" id="{AD1F9FFC-BD3A-AE4C-B5B2-3A7B93C3746A}"/>
              </a:ext>
            </a:extLst>
          </p:cNvPr>
          <p:cNvSpPr>
            <a:spLocks noChangeArrowheads="1"/>
          </p:cNvSpPr>
          <p:nvPr/>
        </p:nvSpPr>
        <p:spPr bwMode="auto">
          <a:xfrm>
            <a:off x="2342864" y="5453893"/>
            <a:ext cx="445827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Néologismes militants : « négritude »</a:t>
            </a:r>
            <a:endPar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b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 name="Image 2" descr="Une image contenant homme, personne, avant, verres&#10;&#10;Description générée automatiquement">
            <a:extLst>
              <a:ext uri="{FF2B5EF4-FFF2-40B4-BE49-F238E27FC236}">
                <a16:creationId xmlns:a16="http://schemas.microsoft.com/office/drawing/2014/main" id="{8CE08BA4-6340-2840-A185-8E4E4ABF063C}"/>
              </a:ext>
            </a:extLst>
          </p:cNvPr>
          <p:cNvPicPr>
            <a:picLocks noChangeAspect="1"/>
          </p:cNvPicPr>
          <p:nvPr/>
        </p:nvPicPr>
        <p:blipFill>
          <a:blip r:embed="rId2"/>
          <a:stretch>
            <a:fillRect/>
          </a:stretch>
        </p:blipFill>
        <p:spPr>
          <a:xfrm>
            <a:off x="323850" y="1130577"/>
            <a:ext cx="8496300" cy="4000500"/>
          </a:xfrm>
          <a:prstGeom prst="rect">
            <a:avLst/>
          </a:prstGeom>
        </p:spPr>
      </p:pic>
    </p:spTree>
    <p:extLst>
      <p:ext uri="{BB962C8B-B14F-4D97-AF65-F5344CB8AC3E}">
        <p14:creationId xmlns:p14="http://schemas.microsoft.com/office/powerpoint/2010/main" val="1898224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16</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9" name="Rectangle 4">
            <a:extLst>
              <a:ext uri="{FF2B5EF4-FFF2-40B4-BE49-F238E27FC236}">
                <a16:creationId xmlns:a16="http://schemas.microsoft.com/office/drawing/2014/main" id="{AD1F9FFC-BD3A-AE4C-B5B2-3A7B93C3746A}"/>
              </a:ext>
            </a:extLst>
          </p:cNvPr>
          <p:cNvSpPr>
            <a:spLocks noChangeArrowheads="1"/>
          </p:cNvSpPr>
          <p:nvPr/>
        </p:nvSpPr>
        <p:spPr bwMode="auto">
          <a:xfrm>
            <a:off x="2220234" y="5453893"/>
            <a:ext cx="470353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Néologismes militants : « </a:t>
            </a:r>
            <a:r>
              <a:rPr kumimoji="0" lang="fr-FR" altLang="fr-FR" sz="2000" b="0" i="0" u="none" strike="noStrike" cap="none" normalizeH="0" baseline="0" dirty="0" err="1">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leucophobie</a:t>
            </a: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 »</a:t>
            </a:r>
            <a:endPar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b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1" name="Image 10" descr="Une image contenant capture d’écran&#10;&#10;Description générée automatiquement">
            <a:extLst>
              <a:ext uri="{FF2B5EF4-FFF2-40B4-BE49-F238E27FC236}">
                <a16:creationId xmlns:a16="http://schemas.microsoft.com/office/drawing/2014/main" id="{23D41C5B-0F62-AA43-9020-104FC3BC720A}"/>
              </a:ext>
            </a:extLst>
          </p:cNvPr>
          <p:cNvPicPr>
            <a:picLocks noChangeAspect="1"/>
          </p:cNvPicPr>
          <p:nvPr/>
        </p:nvPicPr>
        <p:blipFill>
          <a:blip r:embed="rId2"/>
          <a:stretch>
            <a:fillRect/>
          </a:stretch>
        </p:blipFill>
        <p:spPr>
          <a:xfrm>
            <a:off x="789550" y="550950"/>
            <a:ext cx="7098340" cy="4688981"/>
          </a:xfrm>
          <a:prstGeom prst="rect">
            <a:avLst/>
          </a:prstGeom>
        </p:spPr>
      </p:pic>
    </p:spTree>
    <p:extLst>
      <p:ext uri="{BB962C8B-B14F-4D97-AF65-F5344CB8AC3E}">
        <p14:creationId xmlns:p14="http://schemas.microsoft.com/office/powerpoint/2010/main" val="226026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17</a:t>
            </a:fld>
            <a:endParaRPr lang="fr-FR" dirty="0"/>
          </a:p>
        </p:txBody>
      </p:sp>
      <p:sp>
        <p:nvSpPr>
          <p:cNvPr id="9" name="ZoneTexte 8"/>
          <p:cNvSpPr txBox="1"/>
          <p:nvPr/>
        </p:nvSpPr>
        <p:spPr>
          <a:xfrm>
            <a:off x="555020" y="1963998"/>
            <a:ext cx="7770588" cy="523220"/>
          </a:xfrm>
          <a:prstGeom prst="rect">
            <a:avLst/>
          </a:prstGeom>
          <a:noFill/>
        </p:spPr>
        <p:txBody>
          <a:bodyPr wrap="square" rtlCol="0">
            <a:spAutoFit/>
          </a:bodyPr>
          <a:lstStyle/>
          <a:p>
            <a:pPr algn="just"/>
            <a:r>
              <a:rPr lang="fr-FR" sz="2800" dirty="0"/>
              <a:t>- Créativité : faculté de produire du nouveau</a:t>
            </a:r>
          </a:p>
        </p:txBody>
      </p:sp>
      <p:sp>
        <p:nvSpPr>
          <p:cNvPr id="2" name="ZoneTexte 1"/>
          <p:cNvSpPr txBox="1"/>
          <p:nvPr/>
        </p:nvSpPr>
        <p:spPr>
          <a:xfrm>
            <a:off x="555020" y="441052"/>
            <a:ext cx="2442913" cy="584775"/>
          </a:xfrm>
          <a:prstGeom prst="rect">
            <a:avLst/>
          </a:prstGeom>
          <a:noFill/>
        </p:spPr>
        <p:txBody>
          <a:bodyPr wrap="none" rtlCol="0">
            <a:spAutoFit/>
          </a:bodyPr>
          <a:lstStyle/>
          <a:p>
            <a:r>
              <a:rPr lang="fr-FR" sz="3200" dirty="0"/>
              <a:t>Trois raisons :</a:t>
            </a:r>
          </a:p>
        </p:txBody>
      </p:sp>
      <p:sp>
        <p:nvSpPr>
          <p:cNvPr id="7" name="ZoneTexte 6"/>
          <p:cNvSpPr txBox="1"/>
          <p:nvPr/>
        </p:nvSpPr>
        <p:spPr>
          <a:xfrm>
            <a:off x="571500" y="4494088"/>
            <a:ext cx="8143679" cy="523220"/>
          </a:xfrm>
          <a:prstGeom prst="rect">
            <a:avLst/>
          </a:prstGeom>
          <a:noFill/>
        </p:spPr>
        <p:txBody>
          <a:bodyPr wrap="square" rtlCol="0">
            <a:spAutoFit/>
          </a:bodyPr>
          <a:lstStyle/>
          <a:p>
            <a:pPr algn="just"/>
            <a:r>
              <a:rPr lang="fr-FR" sz="2800" dirty="0"/>
              <a:t>- Vitalité</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206645"/>
            <a:ext cx="7770588" cy="523220"/>
          </a:xfrm>
          <a:prstGeom prst="rect">
            <a:avLst/>
          </a:prstGeom>
          <a:noFill/>
        </p:spPr>
        <p:txBody>
          <a:bodyPr wrap="square" rtlCol="0">
            <a:spAutoFit/>
          </a:bodyPr>
          <a:lstStyle/>
          <a:p>
            <a:pPr algn="just"/>
            <a:r>
              <a:rPr lang="fr-FR" sz="2800" dirty="0"/>
              <a:t>- Modernité</a:t>
            </a:r>
          </a:p>
        </p:txBody>
      </p:sp>
    </p:spTree>
    <p:extLst>
      <p:ext uri="{BB962C8B-B14F-4D97-AF65-F5344CB8AC3E}">
        <p14:creationId xmlns:p14="http://schemas.microsoft.com/office/powerpoint/2010/main" val="2912852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18</a:t>
            </a:fld>
            <a:endParaRPr lang="fr-FR" dirty="0"/>
          </a:p>
        </p:txBody>
      </p:sp>
      <p:sp>
        <p:nvSpPr>
          <p:cNvPr id="9" name="ZoneTexte 8"/>
          <p:cNvSpPr txBox="1"/>
          <p:nvPr/>
        </p:nvSpPr>
        <p:spPr>
          <a:xfrm>
            <a:off x="555020" y="1963998"/>
            <a:ext cx="7770588" cy="523220"/>
          </a:xfrm>
          <a:prstGeom prst="rect">
            <a:avLst/>
          </a:prstGeom>
          <a:noFill/>
        </p:spPr>
        <p:txBody>
          <a:bodyPr wrap="square" rtlCol="0">
            <a:spAutoFit/>
          </a:bodyPr>
          <a:lstStyle/>
          <a:p>
            <a:pPr algn="just"/>
            <a:r>
              <a:rPr lang="fr-FR" sz="2800" dirty="0"/>
              <a:t>- Créativité</a:t>
            </a:r>
          </a:p>
        </p:txBody>
      </p:sp>
      <p:sp>
        <p:nvSpPr>
          <p:cNvPr id="2" name="ZoneTexte 1"/>
          <p:cNvSpPr txBox="1"/>
          <p:nvPr/>
        </p:nvSpPr>
        <p:spPr>
          <a:xfrm>
            <a:off x="555020" y="441052"/>
            <a:ext cx="2442913" cy="584775"/>
          </a:xfrm>
          <a:prstGeom prst="rect">
            <a:avLst/>
          </a:prstGeom>
          <a:noFill/>
        </p:spPr>
        <p:txBody>
          <a:bodyPr wrap="none" rtlCol="0">
            <a:spAutoFit/>
          </a:bodyPr>
          <a:lstStyle/>
          <a:p>
            <a:r>
              <a:rPr lang="fr-FR" sz="3200" dirty="0"/>
              <a:t>Trois raisons :</a:t>
            </a:r>
          </a:p>
        </p:txBody>
      </p:sp>
      <p:sp>
        <p:nvSpPr>
          <p:cNvPr id="7" name="ZoneTexte 6"/>
          <p:cNvSpPr txBox="1"/>
          <p:nvPr/>
        </p:nvSpPr>
        <p:spPr>
          <a:xfrm>
            <a:off x="571500" y="4494088"/>
            <a:ext cx="8143679" cy="523220"/>
          </a:xfrm>
          <a:prstGeom prst="rect">
            <a:avLst/>
          </a:prstGeom>
          <a:noFill/>
        </p:spPr>
        <p:txBody>
          <a:bodyPr wrap="square" rtlCol="0">
            <a:spAutoFit/>
          </a:bodyPr>
          <a:lstStyle/>
          <a:p>
            <a:pPr algn="just"/>
            <a:r>
              <a:rPr lang="fr-FR" sz="2800" dirty="0"/>
              <a:t>- Vitalité</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206645"/>
            <a:ext cx="7770588" cy="523220"/>
          </a:xfrm>
          <a:prstGeom prst="rect">
            <a:avLst/>
          </a:prstGeom>
          <a:noFill/>
        </p:spPr>
        <p:txBody>
          <a:bodyPr wrap="square" rtlCol="0">
            <a:spAutoFit/>
          </a:bodyPr>
          <a:lstStyle/>
          <a:p>
            <a:pPr algn="just"/>
            <a:r>
              <a:rPr lang="fr-FR" sz="2800" dirty="0"/>
              <a:t>- Modernité : évolution du monde et des cultures</a:t>
            </a:r>
          </a:p>
        </p:txBody>
      </p:sp>
    </p:spTree>
    <p:extLst>
      <p:ext uri="{BB962C8B-B14F-4D97-AF65-F5344CB8AC3E}">
        <p14:creationId xmlns:p14="http://schemas.microsoft.com/office/powerpoint/2010/main" val="121513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19</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table, téléphone mobile, assis, téléphone&#10;&#10;Description générée automatiquement">
            <a:extLst>
              <a:ext uri="{FF2B5EF4-FFF2-40B4-BE49-F238E27FC236}">
                <a16:creationId xmlns:a16="http://schemas.microsoft.com/office/drawing/2014/main" id="{2ECAA50B-B8CD-F048-9FD0-02C81F477E08}"/>
              </a:ext>
            </a:extLst>
          </p:cNvPr>
          <p:cNvPicPr>
            <a:picLocks noChangeAspect="1"/>
          </p:cNvPicPr>
          <p:nvPr/>
        </p:nvPicPr>
        <p:blipFill>
          <a:blip r:embed="rId2"/>
          <a:stretch>
            <a:fillRect/>
          </a:stretch>
        </p:blipFill>
        <p:spPr>
          <a:xfrm>
            <a:off x="2241758" y="1148907"/>
            <a:ext cx="4468283" cy="3356090"/>
          </a:xfrm>
          <a:prstGeom prst="rect">
            <a:avLst/>
          </a:prstGeom>
        </p:spPr>
      </p:pic>
      <p:sp>
        <p:nvSpPr>
          <p:cNvPr id="4" name="ZoneTexte 3">
            <a:extLst>
              <a:ext uri="{FF2B5EF4-FFF2-40B4-BE49-F238E27FC236}">
                <a16:creationId xmlns:a16="http://schemas.microsoft.com/office/drawing/2014/main" id="{E03B47AB-DC24-EB4B-9CCD-3B44C864A47D}"/>
              </a:ext>
            </a:extLst>
          </p:cNvPr>
          <p:cNvSpPr txBox="1"/>
          <p:nvPr/>
        </p:nvSpPr>
        <p:spPr>
          <a:xfrm>
            <a:off x="3256852" y="4797493"/>
            <a:ext cx="2308645" cy="369332"/>
          </a:xfrm>
          <a:prstGeom prst="rect">
            <a:avLst/>
          </a:prstGeom>
          <a:noFill/>
        </p:spPr>
        <p:txBody>
          <a:bodyPr wrap="none" rtlCol="0">
            <a:spAutoFit/>
          </a:bodyPr>
          <a:lstStyle/>
          <a:p>
            <a:r>
              <a:rPr lang="fr-FR" dirty="0"/>
              <a:t>« smartphone » : 2007</a:t>
            </a:r>
          </a:p>
        </p:txBody>
      </p:sp>
    </p:spTree>
    <p:extLst>
      <p:ext uri="{BB962C8B-B14F-4D97-AF65-F5344CB8AC3E}">
        <p14:creationId xmlns:p14="http://schemas.microsoft.com/office/powerpoint/2010/main" val="2876461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2</a:t>
            </a:fld>
            <a:endParaRPr lang="fr-FR" dirty="0"/>
          </a:p>
        </p:txBody>
      </p:sp>
      <p:sp>
        <p:nvSpPr>
          <p:cNvPr id="9" name="ZoneTexte 8"/>
          <p:cNvSpPr txBox="1"/>
          <p:nvPr/>
        </p:nvSpPr>
        <p:spPr>
          <a:xfrm>
            <a:off x="571499" y="1903875"/>
            <a:ext cx="7770588" cy="523220"/>
          </a:xfrm>
          <a:prstGeom prst="rect">
            <a:avLst/>
          </a:prstGeom>
          <a:noFill/>
        </p:spPr>
        <p:txBody>
          <a:bodyPr wrap="square" rtlCol="0">
            <a:spAutoFit/>
          </a:bodyPr>
          <a:lstStyle/>
          <a:p>
            <a:pPr algn="just"/>
            <a:r>
              <a:rPr lang="fr-FR" sz="2800" dirty="0"/>
              <a:t>I. Enjeux, définitions et domaines d’étude  </a:t>
            </a:r>
          </a:p>
        </p:txBody>
      </p:sp>
      <p:sp>
        <p:nvSpPr>
          <p:cNvPr id="2" name="ZoneTexte 1"/>
          <p:cNvSpPr txBox="1"/>
          <p:nvPr/>
        </p:nvSpPr>
        <p:spPr>
          <a:xfrm>
            <a:off x="555020" y="441052"/>
            <a:ext cx="1731564" cy="584775"/>
          </a:xfrm>
          <a:prstGeom prst="rect">
            <a:avLst/>
          </a:prstGeom>
          <a:noFill/>
        </p:spPr>
        <p:txBody>
          <a:bodyPr wrap="none" rtlCol="0">
            <a:spAutoFit/>
          </a:bodyPr>
          <a:lstStyle/>
          <a:p>
            <a:r>
              <a:rPr lang="fr-FR" sz="3200" dirty="0"/>
              <a:t>Séances :</a:t>
            </a:r>
          </a:p>
        </p:txBody>
      </p:sp>
      <p:sp>
        <p:nvSpPr>
          <p:cNvPr id="7" name="ZoneTexte 6"/>
          <p:cNvSpPr txBox="1"/>
          <p:nvPr/>
        </p:nvSpPr>
        <p:spPr>
          <a:xfrm>
            <a:off x="581575" y="3260643"/>
            <a:ext cx="8143679" cy="523220"/>
          </a:xfrm>
          <a:prstGeom prst="rect">
            <a:avLst/>
          </a:prstGeom>
          <a:noFill/>
        </p:spPr>
        <p:txBody>
          <a:bodyPr wrap="square" rtlCol="0">
            <a:spAutoFit/>
          </a:bodyPr>
          <a:lstStyle/>
          <a:p>
            <a:pPr algn="just"/>
            <a:r>
              <a:rPr lang="fr-FR" sz="2800" dirty="0"/>
              <a:t>II. La néologie à l’ère numérique </a:t>
            </a:r>
          </a:p>
        </p:txBody>
      </p:sp>
    </p:spTree>
    <p:extLst>
      <p:ext uri="{BB962C8B-B14F-4D97-AF65-F5344CB8AC3E}">
        <p14:creationId xmlns:p14="http://schemas.microsoft.com/office/powerpoint/2010/main" val="61812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20</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bleu, noir, mètre, beaucoup&#10;&#10;Description générée automatiquement">
            <a:extLst>
              <a:ext uri="{FF2B5EF4-FFF2-40B4-BE49-F238E27FC236}">
                <a16:creationId xmlns:a16="http://schemas.microsoft.com/office/drawing/2014/main" id="{5096FFFD-F7FD-ED4D-83DE-4AC0E9E83548}"/>
              </a:ext>
            </a:extLst>
          </p:cNvPr>
          <p:cNvPicPr>
            <a:picLocks noChangeAspect="1"/>
          </p:cNvPicPr>
          <p:nvPr/>
        </p:nvPicPr>
        <p:blipFill>
          <a:blip r:embed="rId2"/>
          <a:stretch>
            <a:fillRect/>
          </a:stretch>
        </p:blipFill>
        <p:spPr>
          <a:xfrm>
            <a:off x="846882" y="1388533"/>
            <a:ext cx="7258035" cy="4080933"/>
          </a:xfrm>
          <a:prstGeom prst="rect">
            <a:avLst/>
          </a:prstGeom>
        </p:spPr>
      </p:pic>
    </p:spTree>
    <p:extLst>
      <p:ext uri="{BB962C8B-B14F-4D97-AF65-F5344CB8AC3E}">
        <p14:creationId xmlns:p14="http://schemas.microsoft.com/office/powerpoint/2010/main" val="225984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21</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texte, carte&#10;&#10;Description générée automatiquement">
            <a:extLst>
              <a:ext uri="{FF2B5EF4-FFF2-40B4-BE49-F238E27FC236}">
                <a16:creationId xmlns:a16="http://schemas.microsoft.com/office/drawing/2014/main" id="{F4EE05B6-6233-F347-B637-BBB728A34906}"/>
              </a:ext>
            </a:extLst>
          </p:cNvPr>
          <p:cNvPicPr>
            <a:picLocks noChangeAspect="1"/>
          </p:cNvPicPr>
          <p:nvPr/>
        </p:nvPicPr>
        <p:blipFill>
          <a:blip r:embed="rId2"/>
          <a:stretch>
            <a:fillRect/>
          </a:stretch>
        </p:blipFill>
        <p:spPr>
          <a:xfrm>
            <a:off x="0" y="1068383"/>
            <a:ext cx="9144000" cy="4721234"/>
          </a:xfrm>
          <a:prstGeom prst="rect">
            <a:avLst/>
          </a:prstGeom>
        </p:spPr>
      </p:pic>
    </p:spTree>
    <p:extLst>
      <p:ext uri="{BB962C8B-B14F-4D97-AF65-F5344CB8AC3E}">
        <p14:creationId xmlns:p14="http://schemas.microsoft.com/office/powerpoint/2010/main" val="2070735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22</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5" name="Image 4">
            <a:extLst>
              <a:ext uri="{FF2B5EF4-FFF2-40B4-BE49-F238E27FC236}">
                <a16:creationId xmlns:a16="http://schemas.microsoft.com/office/drawing/2014/main" id="{EFA1E5EC-B439-1447-AE9C-D548B138B4F9}"/>
              </a:ext>
            </a:extLst>
          </p:cNvPr>
          <p:cNvPicPr>
            <a:picLocks noChangeAspect="1"/>
          </p:cNvPicPr>
          <p:nvPr/>
        </p:nvPicPr>
        <p:blipFill>
          <a:blip r:embed="rId2"/>
          <a:stretch>
            <a:fillRect/>
          </a:stretch>
        </p:blipFill>
        <p:spPr>
          <a:xfrm>
            <a:off x="0" y="689790"/>
            <a:ext cx="9144000" cy="5319396"/>
          </a:xfrm>
          <a:prstGeom prst="rect">
            <a:avLst/>
          </a:prstGeom>
        </p:spPr>
      </p:pic>
    </p:spTree>
    <p:extLst>
      <p:ext uri="{BB962C8B-B14F-4D97-AF65-F5344CB8AC3E}">
        <p14:creationId xmlns:p14="http://schemas.microsoft.com/office/powerpoint/2010/main" val="4150791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23</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2" name="ZoneTexte 1">
            <a:extLst>
              <a:ext uri="{FF2B5EF4-FFF2-40B4-BE49-F238E27FC236}">
                <a16:creationId xmlns:a16="http://schemas.microsoft.com/office/drawing/2014/main" id="{E87BB28E-0C35-C54A-BEED-20D6BF605F8D}"/>
              </a:ext>
            </a:extLst>
          </p:cNvPr>
          <p:cNvSpPr txBox="1"/>
          <p:nvPr/>
        </p:nvSpPr>
        <p:spPr>
          <a:xfrm>
            <a:off x="789550" y="1761069"/>
            <a:ext cx="7372699" cy="3359061"/>
          </a:xfrm>
          <a:prstGeom prst="rect">
            <a:avLst/>
          </a:prstGeom>
          <a:noFill/>
        </p:spPr>
        <p:txBody>
          <a:bodyPr wrap="square" rtlCol="0">
            <a:spAutoFit/>
          </a:bodyPr>
          <a:lstStyle/>
          <a:p>
            <a:pPr algn="just">
              <a:lnSpc>
                <a:spcPct val="150000"/>
              </a:lnSpc>
            </a:pPr>
            <a:r>
              <a:rPr lang="fr-FR" sz="2400" dirty="0"/>
              <a:t>« Les </a:t>
            </a:r>
            <a:r>
              <a:rPr lang="fr-FR" sz="2400" dirty="0">
                <a:solidFill>
                  <a:srgbClr val="FF0000"/>
                </a:solidFill>
              </a:rPr>
              <a:t>féministes</a:t>
            </a:r>
            <a:r>
              <a:rPr lang="fr-FR" sz="2400" dirty="0"/>
              <a:t>, passez-moi ce néologisme, disent : Tout le mal vient de ce qu'on ne veut pas reconnaître que la femme est l'égale de l'homme, qu'il faut lui donner la même éducation et les mêmes droits qu'à l'homme. »</a:t>
            </a:r>
          </a:p>
          <a:p>
            <a:pPr algn="just">
              <a:lnSpc>
                <a:spcPct val="150000"/>
              </a:lnSpc>
            </a:pPr>
            <a:endParaRPr lang="fr-FR" sz="2400" dirty="0"/>
          </a:p>
          <a:p>
            <a:pPr algn="just">
              <a:lnSpc>
                <a:spcPct val="150000"/>
              </a:lnSpc>
            </a:pPr>
            <a:r>
              <a:rPr lang="fr-FR" sz="2400" dirty="0">
                <a:solidFill>
                  <a:srgbClr val="FF0000"/>
                </a:solidFill>
              </a:rPr>
              <a:t>1872</a:t>
            </a:r>
            <a:r>
              <a:rPr lang="fr-FR" sz="2400" dirty="0"/>
              <a:t>, Alexandre Dumas Fils</a:t>
            </a:r>
          </a:p>
        </p:txBody>
      </p:sp>
    </p:spTree>
    <p:extLst>
      <p:ext uri="{BB962C8B-B14F-4D97-AF65-F5344CB8AC3E}">
        <p14:creationId xmlns:p14="http://schemas.microsoft.com/office/powerpoint/2010/main" val="300211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24</a:t>
            </a:fld>
            <a:endParaRPr lang="fr-FR" dirty="0"/>
          </a:p>
        </p:txBody>
      </p:sp>
      <p:sp>
        <p:nvSpPr>
          <p:cNvPr id="9" name="ZoneTexte 8"/>
          <p:cNvSpPr txBox="1"/>
          <p:nvPr/>
        </p:nvSpPr>
        <p:spPr>
          <a:xfrm>
            <a:off x="555020" y="1963998"/>
            <a:ext cx="7770588" cy="523220"/>
          </a:xfrm>
          <a:prstGeom prst="rect">
            <a:avLst/>
          </a:prstGeom>
          <a:noFill/>
        </p:spPr>
        <p:txBody>
          <a:bodyPr wrap="square" rtlCol="0">
            <a:spAutoFit/>
          </a:bodyPr>
          <a:lstStyle/>
          <a:p>
            <a:pPr algn="just"/>
            <a:r>
              <a:rPr lang="fr-FR" sz="2800" dirty="0"/>
              <a:t>- Créativité</a:t>
            </a:r>
          </a:p>
        </p:txBody>
      </p:sp>
      <p:sp>
        <p:nvSpPr>
          <p:cNvPr id="2" name="ZoneTexte 1"/>
          <p:cNvSpPr txBox="1"/>
          <p:nvPr/>
        </p:nvSpPr>
        <p:spPr>
          <a:xfrm>
            <a:off x="555020" y="441052"/>
            <a:ext cx="2442913" cy="584775"/>
          </a:xfrm>
          <a:prstGeom prst="rect">
            <a:avLst/>
          </a:prstGeom>
          <a:noFill/>
        </p:spPr>
        <p:txBody>
          <a:bodyPr wrap="none" rtlCol="0">
            <a:spAutoFit/>
          </a:bodyPr>
          <a:lstStyle/>
          <a:p>
            <a:r>
              <a:rPr lang="fr-FR" sz="3200" dirty="0"/>
              <a:t>Trois raisons :</a:t>
            </a:r>
          </a:p>
        </p:txBody>
      </p:sp>
      <p:sp>
        <p:nvSpPr>
          <p:cNvPr id="7" name="ZoneTexte 6"/>
          <p:cNvSpPr txBox="1"/>
          <p:nvPr/>
        </p:nvSpPr>
        <p:spPr>
          <a:xfrm>
            <a:off x="571500" y="4494088"/>
            <a:ext cx="8143679" cy="523220"/>
          </a:xfrm>
          <a:prstGeom prst="rect">
            <a:avLst/>
          </a:prstGeom>
          <a:noFill/>
        </p:spPr>
        <p:txBody>
          <a:bodyPr wrap="square" rtlCol="0">
            <a:spAutoFit/>
          </a:bodyPr>
          <a:lstStyle/>
          <a:p>
            <a:pPr algn="just"/>
            <a:r>
              <a:rPr lang="fr-FR" sz="2800" dirty="0"/>
              <a:t>- Vitalité</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206645"/>
            <a:ext cx="7770588" cy="523220"/>
          </a:xfrm>
          <a:prstGeom prst="rect">
            <a:avLst/>
          </a:prstGeom>
          <a:noFill/>
        </p:spPr>
        <p:txBody>
          <a:bodyPr wrap="square" rtlCol="0">
            <a:spAutoFit/>
          </a:bodyPr>
          <a:lstStyle/>
          <a:p>
            <a:pPr algn="just"/>
            <a:r>
              <a:rPr lang="fr-FR" sz="2800" dirty="0"/>
              <a:t>- Modernité : évolution du monde et des cultures</a:t>
            </a:r>
          </a:p>
        </p:txBody>
      </p:sp>
    </p:spTree>
    <p:extLst>
      <p:ext uri="{BB962C8B-B14F-4D97-AF65-F5344CB8AC3E}">
        <p14:creationId xmlns:p14="http://schemas.microsoft.com/office/powerpoint/2010/main" val="2238312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25</a:t>
            </a:fld>
            <a:endParaRPr lang="fr-FR" dirty="0"/>
          </a:p>
        </p:txBody>
      </p:sp>
      <p:sp>
        <p:nvSpPr>
          <p:cNvPr id="9" name="ZoneTexte 8"/>
          <p:cNvSpPr txBox="1"/>
          <p:nvPr/>
        </p:nvSpPr>
        <p:spPr>
          <a:xfrm>
            <a:off x="555020" y="1963998"/>
            <a:ext cx="7770588" cy="523220"/>
          </a:xfrm>
          <a:prstGeom prst="rect">
            <a:avLst/>
          </a:prstGeom>
          <a:noFill/>
        </p:spPr>
        <p:txBody>
          <a:bodyPr wrap="square" rtlCol="0">
            <a:spAutoFit/>
          </a:bodyPr>
          <a:lstStyle/>
          <a:p>
            <a:pPr algn="just"/>
            <a:r>
              <a:rPr lang="fr-FR" sz="2800" dirty="0"/>
              <a:t>- Créativité</a:t>
            </a:r>
          </a:p>
        </p:txBody>
      </p:sp>
      <p:sp>
        <p:nvSpPr>
          <p:cNvPr id="2" name="ZoneTexte 1"/>
          <p:cNvSpPr txBox="1"/>
          <p:nvPr/>
        </p:nvSpPr>
        <p:spPr>
          <a:xfrm>
            <a:off x="555020" y="441052"/>
            <a:ext cx="2442913" cy="584775"/>
          </a:xfrm>
          <a:prstGeom prst="rect">
            <a:avLst/>
          </a:prstGeom>
          <a:noFill/>
        </p:spPr>
        <p:txBody>
          <a:bodyPr wrap="none" rtlCol="0">
            <a:spAutoFit/>
          </a:bodyPr>
          <a:lstStyle/>
          <a:p>
            <a:r>
              <a:rPr lang="fr-FR" sz="3200" dirty="0"/>
              <a:t>Trois raisons :</a:t>
            </a:r>
          </a:p>
        </p:txBody>
      </p:sp>
      <p:sp>
        <p:nvSpPr>
          <p:cNvPr id="7" name="ZoneTexte 6"/>
          <p:cNvSpPr txBox="1"/>
          <p:nvPr/>
        </p:nvSpPr>
        <p:spPr>
          <a:xfrm>
            <a:off x="571500" y="4494088"/>
            <a:ext cx="8143679" cy="523220"/>
          </a:xfrm>
          <a:prstGeom prst="rect">
            <a:avLst/>
          </a:prstGeom>
          <a:noFill/>
        </p:spPr>
        <p:txBody>
          <a:bodyPr wrap="square" rtlCol="0">
            <a:spAutoFit/>
          </a:bodyPr>
          <a:lstStyle/>
          <a:p>
            <a:pPr algn="just"/>
            <a:r>
              <a:rPr lang="fr-FR" sz="2800" dirty="0"/>
              <a:t>- Vitalité des langues et histoire des langues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206645"/>
            <a:ext cx="7770588" cy="523220"/>
          </a:xfrm>
          <a:prstGeom prst="rect">
            <a:avLst/>
          </a:prstGeom>
          <a:noFill/>
        </p:spPr>
        <p:txBody>
          <a:bodyPr wrap="square" rtlCol="0">
            <a:spAutoFit/>
          </a:bodyPr>
          <a:lstStyle/>
          <a:p>
            <a:pPr algn="just"/>
            <a:r>
              <a:rPr lang="fr-FR" sz="2800" dirty="0"/>
              <a:t>- Modernité</a:t>
            </a:r>
          </a:p>
        </p:txBody>
      </p:sp>
    </p:spTree>
    <p:extLst>
      <p:ext uri="{BB962C8B-B14F-4D97-AF65-F5344CB8AC3E}">
        <p14:creationId xmlns:p14="http://schemas.microsoft.com/office/powerpoint/2010/main" val="4246283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26</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dirty="0"/>
          </a:p>
        </p:txBody>
      </p:sp>
      <p:pic>
        <p:nvPicPr>
          <p:cNvPr id="12" name="Image 11">
            <a:extLst>
              <a:ext uri="{FF2B5EF4-FFF2-40B4-BE49-F238E27FC236}">
                <a16:creationId xmlns:a16="http://schemas.microsoft.com/office/drawing/2014/main" id="{4E62D9E1-879C-1748-BF60-88DEF9906840}"/>
              </a:ext>
            </a:extLst>
          </p:cNvPr>
          <p:cNvPicPr>
            <a:picLocks noChangeAspect="1"/>
          </p:cNvPicPr>
          <p:nvPr/>
        </p:nvPicPr>
        <p:blipFill>
          <a:blip r:embed="rId2"/>
          <a:stretch>
            <a:fillRect/>
          </a:stretch>
        </p:blipFill>
        <p:spPr>
          <a:xfrm>
            <a:off x="819150" y="704850"/>
            <a:ext cx="7505700" cy="5448300"/>
          </a:xfrm>
          <a:prstGeom prst="rect">
            <a:avLst/>
          </a:prstGeom>
        </p:spPr>
      </p:pic>
    </p:spTree>
    <p:extLst>
      <p:ext uri="{BB962C8B-B14F-4D97-AF65-F5344CB8AC3E}">
        <p14:creationId xmlns:p14="http://schemas.microsoft.com/office/powerpoint/2010/main" val="552869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27</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dirty="0"/>
          </a:p>
        </p:txBody>
      </p:sp>
      <p:pic>
        <p:nvPicPr>
          <p:cNvPr id="10" name="Image 9" descr="Une image contenant capture d’écran, alimentation&#10;&#10;Description générée automatiquement">
            <a:extLst>
              <a:ext uri="{FF2B5EF4-FFF2-40B4-BE49-F238E27FC236}">
                <a16:creationId xmlns:a16="http://schemas.microsoft.com/office/drawing/2014/main" id="{446CA5A5-F6F1-2A4D-9AF8-A64BE1840C04}"/>
              </a:ext>
            </a:extLst>
          </p:cNvPr>
          <p:cNvPicPr>
            <a:picLocks noChangeAspect="1"/>
          </p:cNvPicPr>
          <p:nvPr/>
        </p:nvPicPr>
        <p:blipFill>
          <a:blip r:embed="rId2"/>
          <a:stretch>
            <a:fillRect/>
          </a:stretch>
        </p:blipFill>
        <p:spPr>
          <a:xfrm>
            <a:off x="460270" y="1148907"/>
            <a:ext cx="8223459" cy="4146993"/>
          </a:xfrm>
          <a:prstGeom prst="rect">
            <a:avLst/>
          </a:prstGeom>
        </p:spPr>
      </p:pic>
    </p:spTree>
    <p:extLst>
      <p:ext uri="{BB962C8B-B14F-4D97-AF65-F5344CB8AC3E}">
        <p14:creationId xmlns:p14="http://schemas.microsoft.com/office/powerpoint/2010/main" val="2597414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28</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dirty="0"/>
          </a:p>
        </p:txBody>
      </p:sp>
      <p:pic>
        <p:nvPicPr>
          <p:cNvPr id="5" name="Image 4" descr="Une image contenant capture d’écran&#10;&#10;Description générée automatiquement">
            <a:extLst>
              <a:ext uri="{FF2B5EF4-FFF2-40B4-BE49-F238E27FC236}">
                <a16:creationId xmlns:a16="http://schemas.microsoft.com/office/drawing/2014/main" id="{7D385815-7480-8643-B2C6-AA0C30CE2B7F}"/>
              </a:ext>
            </a:extLst>
          </p:cNvPr>
          <p:cNvPicPr>
            <a:picLocks noChangeAspect="1"/>
          </p:cNvPicPr>
          <p:nvPr/>
        </p:nvPicPr>
        <p:blipFill>
          <a:blip r:embed="rId2"/>
          <a:stretch>
            <a:fillRect/>
          </a:stretch>
        </p:blipFill>
        <p:spPr>
          <a:xfrm>
            <a:off x="378050" y="822766"/>
            <a:ext cx="8195699" cy="5259399"/>
          </a:xfrm>
          <a:prstGeom prst="rect">
            <a:avLst/>
          </a:prstGeom>
        </p:spPr>
      </p:pic>
    </p:spTree>
    <p:extLst>
      <p:ext uri="{BB962C8B-B14F-4D97-AF65-F5344CB8AC3E}">
        <p14:creationId xmlns:p14="http://schemas.microsoft.com/office/powerpoint/2010/main" val="1633326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29</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texte, carte, lumière&#10;&#10;Description générée automatiquement">
            <a:extLst>
              <a:ext uri="{FF2B5EF4-FFF2-40B4-BE49-F238E27FC236}">
                <a16:creationId xmlns:a16="http://schemas.microsoft.com/office/drawing/2014/main" id="{1EA99C23-39C1-A547-AB5F-DD906D236C8F}"/>
              </a:ext>
            </a:extLst>
          </p:cNvPr>
          <p:cNvPicPr>
            <a:picLocks noChangeAspect="1"/>
          </p:cNvPicPr>
          <p:nvPr/>
        </p:nvPicPr>
        <p:blipFill>
          <a:blip r:embed="rId2"/>
          <a:stretch>
            <a:fillRect/>
          </a:stretch>
        </p:blipFill>
        <p:spPr>
          <a:xfrm>
            <a:off x="0" y="621071"/>
            <a:ext cx="9144000" cy="4599878"/>
          </a:xfrm>
          <a:prstGeom prst="rect">
            <a:avLst/>
          </a:prstGeom>
        </p:spPr>
      </p:pic>
      <p:sp>
        <p:nvSpPr>
          <p:cNvPr id="4" name="ZoneTexte 3">
            <a:extLst>
              <a:ext uri="{FF2B5EF4-FFF2-40B4-BE49-F238E27FC236}">
                <a16:creationId xmlns:a16="http://schemas.microsoft.com/office/drawing/2014/main" id="{B1DA6789-99AC-A245-9EC1-FE09A5FEFB31}"/>
              </a:ext>
            </a:extLst>
          </p:cNvPr>
          <p:cNvSpPr txBox="1"/>
          <p:nvPr/>
        </p:nvSpPr>
        <p:spPr>
          <a:xfrm>
            <a:off x="2634229" y="5573136"/>
            <a:ext cx="3364511" cy="369332"/>
          </a:xfrm>
          <a:prstGeom prst="rect">
            <a:avLst/>
          </a:prstGeom>
          <a:noFill/>
        </p:spPr>
        <p:txBody>
          <a:bodyPr wrap="none" rtlCol="0">
            <a:spAutoFit/>
          </a:bodyPr>
          <a:lstStyle/>
          <a:p>
            <a:r>
              <a:rPr lang="fr-FR" dirty="0"/>
              <a:t>570 langues : en situation critique</a:t>
            </a:r>
          </a:p>
        </p:txBody>
      </p:sp>
    </p:spTree>
    <p:extLst>
      <p:ext uri="{BB962C8B-B14F-4D97-AF65-F5344CB8AC3E}">
        <p14:creationId xmlns:p14="http://schemas.microsoft.com/office/powerpoint/2010/main" val="72191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3</a:t>
            </a:fld>
            <a:endParaRPr lang="fr-FR" dirty="0"/>
          </a:p>
        </p:txBody>
      </p:sp>
      <p:sp>
        <p:nvSpPr>
          <p:cNvPr id="9" name="ZoneTexte 8"/>
          <p:cNvSpPr txBox="1"/>
          <p:nvPr/>
        </p:nvSpPr>
        <p:spPr>
          <a:xfrm>
            <a:off x="571499" y="1903875"/>
            <a:ext cx="7770588" cy="523220"/>
          </a:xfrm>
          <a:prstGeom prst="rect">
            <a:avLst/>
          </a:prstGeom>
          <a:noFill/>
        </p:spPr>
        <p:txBody>
          <a:bodyPr wrap="square" rtlCol="0">
            <a:spAutoFit/>
          </a:bodyPr>
          <a:lstStyle/>
          <a:p>
            <a:pPr algn="just"/>
            <a:r>
              <a:rPr lang="fr-FR" sz="2800" dirty="0"/>
              <a:t>I. Théorie : pourquoi ? Quoi ?  </a:t>
            </a:r>
          </a:p>
        </p:txBody>
      </p:sp>
      <p:sp>
        <p:nvSpPr>
          <p:cNvPr id="2" name="ZoneTexte 1"/>
          <p:cNvSpPr txBox="1"/>
          <p:nvPr/>
        </p:nvSpPr>
        <p:spPr>
          <a:xfrm>
            <a:off x="555020" y="441052"/>
            <a:ext cx="1731564" cy="584775"/>
          </a:xfrm>
          <a:prstGeom prst="rect">
            <a:avLst/>
          </a:prstGeom>
          <a:noFill/>
        </p:spPr>
        <p:txBody>
          <a:bodyPr wrap="none" rtlCol="0">
            <a:spAutoFit/>
          </a:bodyPr>
          <a:lstStyle/>
          <a:p>
            <a:r>
              <a:rPr lang="fr-FR" sz="3200" dirty="0"/>
              <a:t>Séances :</a:t>
            </a:r>
          </a:p>
        </p:txBody>
      </p:sp>
      <p:sp>
        <p:nvSpPr>
          <p:cNvPr id="7" name="ZoneTexte 6"/>
          <p:cNvSpPr txBox="1"/>
          <p:nvPr/>
        </p:nvSpPr>
        <p:spPr>
          <a:xfrm>
            <a:off x="581575" y="3260643"/>
            <a:ext cx="8143679" cy="523220"/>
          </a:xfrm>
          <a:prstGeom prst="rect">
            <a:avLst/>
          </a:prstGeom>
          <a:noFill/>
        </p:spPr>
        <p:txBody>
          <a:bodyPr wrap="square" rtlCol="0">
            <a:spAutoFit/>
          </a:bodyPr>
          <a:lstStyle/>
          <a:p>
            <a:pPr algn="just"/>
            <a:r>
              <a:rPr lang="fr-FR" sz="2800" dirty="0"/>
              <a:t>II. Technologie : comment ?</a:t>
            </a:r>
          </a:p>
        </p:txBody>
      </p:sp>
    </p:spTree>
    <p:extLst>
      <p:ext uri="{BB962C8B-B14F-4D97-AF65-F5344CB8AC3E}">
        <p14:creationId xmlns:p14="http://schemas.microsoft.com/office/powerpoint/2010/main" val="26381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30</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sp>
        <p:nvSpPr>
          <p:cNvPr id="2" name="ZoneTexte 1">
            <a:extLst>
              <a:ext uri="{FF2B5EF4-FFF2-40B4-BE49-F238E27FC236}">
                <a16:creationId xmlns:a16="http://schemas.microsoft.com/office/drawing/2014/main" id="{0007CC53-BD4C-7F42-A676-9F89E05812C4}"/>
              </a:ext>
            </a:extLst>
          </p:cNvPr>
          <p:cNvSpPr txBox="1"/>
          <p:nvPr/>
        </p:nvSpPr>
        <p:spPr>
          <a:xfrm>
            <a:off x="2600362" y="2472267"/>
            <a:ext cx="2077620" cy="584775"/>
          </a:xfrm>
          <a:prstGeom prst="rect">
            <a:avLst/>
          </a:prstGeom>
          <a:noFill/>
        </p:spPr>
        <p:txBody>
          <a:bodyPr wrap="none" rtlCol="0">
            <a:spAutoFit/>
          </a:bodyPr>
          <a:lstStyle/>
          <a:p>
            <a:r>
              <a:rPr lang="fr-FR" sz="3200" dirty="0"/>
              <a:t>-- locuteurs</a:t>
            </a:r>
          </a:p>
        </p:txBody>
      </p:sp>
      <p:sp>
        <p:nvSpPr>
          <p:cNvPr id="3" name="ZoneTexte 2">
            <a:extLst>
              <a:ext uri="{FF2B5EF4-FFF2-40B4-BE49-F238E27FC236}">
                <a16:creationId xmlns:a16="http://schemas.microsoft.com/office/drawing/2014/main" id="{D2FE5D95-4012-1C4D-B9DB-D4EDA32EBF0D}"/>
              </a:ext>
            </a:extLst>
          </p:cNvPr>
          <p:cNvSpPr txBox="1"/>
          <p:nvPr/>
        </p:nvSpPr>
        <p:spPr>
          <a:xfrm>
            <a:off x="541867" y="1337733"/>
            <a:ext cx="2052806" cy="646331"/>
          </a:xfrm>
          <a:prstGeom prst="rect">
            <a:avLst/>
          </a:prstGeom>
          <a:noFill/>
        </p:spPr>
        <p:txBody>
          <a:bodyPr wrap="none" rtlCol="0">
            <a:spAutoFit/>
          </a:bodyPr>
          <a:lstStyle/>
          <a:p>
            <a:r>
              <a:rPr lang="fr-FR" sz="3600" dirty="0"/>
              <a:t>Vitalité =  </a:t>
            </a:r>
          </a:p>
        </p:txBody>
      </p:sp>
      <p:sp>
        <p:nvSpPr>
          <p:cNvPr id="9" name="ZoneTexte 8">
            <a:extLst>
              <a:ext uri="{FF2B5EF4-FFF2-40B4-BE49-F238E27FC236}">
                <a16:creationId xmlns:a16="http://schemas.microsoft.com/office/drawing/2014/main" id="{65827F17-BBBE-C848-9534-08750707540C}"/>
              </a:ext>
            </a:extLst>
          </p:cNvPr>
          <p:cNvSpPr txBox="1"/>
          <p:nvPr/>
        </p:nvSpPr>
        <p:spPr>
          <a:xfrm>
            <a:off x="2600362" y="3429000"/>
            <a:ext cx="5410905" cy="584775"/>
          </a:xfrm>
          <a:prstGeom prst="rect">
            <a:avLst/>
          </a:prstGeom>
          <a:noFill/>
        </p:spPr>
        <p:txBody>
          <a:bodyPr wrap="none" rtlCol="0">
            <a:spAutoFit/>
          </a:bodyPr>
          <a:lstStyle/>
          <a:p>
            <a:r>
              <a:rPr lang="fr-FR" sz="3200" dirty="0"/>
              <a:t>-- échanges communicationnels</a:t>
            </a:r>
          </a:p>
        </p:txBody>
      </p:sp>
      <p:sp>
        <p:nvSpPr>
          <p:cNvPr id="10" name="ZoneTexte 9">
            <a:extLst>
              <a:ext uri="{FF2B5EF4-FFF2-40B4-BE49-F238E27FC236}">
                <a16:creationId xmlns:a16="http://schemas.microsoft.com/office/drawing/2014/main" id="{7D4BEEFD-8CE0-F149-8ABE-A14052A12395}"/>
              </a:ext>
            </a:extLst>
          </p:cNvPr>
          <p:cNvSpPr txBox="1"/>
          <p:nvPr/>
        </p:nvSpPr>
        <p:spPr>
          <a:xfrm>
            <a:off x="2600362" y="4380402"/>
            <a:ext cx="2616422" cy="584775"/>
          </a:xfrm>
          <a:prstGeom prst="rect">
            <a:avLst/>
          </a:prstGeom>
          <a:noFill/>
        </p:spPr>
        <p:txBody>
          <a:bodyPr wrap="none" rtlCol="0">
            <a:spAutoFit/>
          </a:bodyPr>
          <a:lstStyle/>
          <a:p>
            <a:r>
              <a:rPr lang="fr-FR" sz="3200" dirty="0"/>
              <a:t>-- néologismes</a:t>
            </a:r>
          </a:p>
        </p:txBody>
      </p:sp>
    </p:spTree>
    <p:extLst>
      <p:ext uri="{BB962C8B-B14F-4D97-AF65-F5344CB8AC3E}">
        <p14:creationId xmlns:p14="http://schemas.microsoft.com/office/powerpoint/2010/main" val="293246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31</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a:extLst>
              <a:ext uri="{FF2B5EF4-FFF2-40B4-BE49-F238E27FC236}">
                <a16:creationId xmlns:a16="http://schemas.microsoft.com/office/drawing/2014/main" id="{C88018C7-0E08-CB40-AC38-5AB8A4E33F65}"/>
              </a:ext>
            </a:extLst>
          </p:cNvPr>
          <p:cNvPicPr>
            <a:picLocks noChangeAspect="1"/>
          </p:cNvPicPr>
          <p:nvPr/>
        </p:nvPicPr>
        <p:blipFill>
          <a:blip r:embed="rId2"/>
          <a:stretch>
            <a:fillRect/>
          </a:stretch>
        </p:blipFill>
        <p:spPr>
          <a:xfrm>
            <a:off x="1072678" y="1395587"/>
            <a:ext cx="6676993" cy="2991293"/>
          </a:xfrm>
          <a:prstGeom prst="rect">
            <a:avLst/>
          </a:prstGeom>
        </p:spPr>
      </p:pic>
      <p:sp>
        <p:nvSpPr>
          <p:cNvPr id="4" name="ZoneTexte 3">
            <a:extLst>
              <a:ext uri="{FF2B5EF4-FFF2-40B4-BE49-F238E27FC236}">
                <a16:creationId xmlns:a16="http://schemas.microsoft.com/office/drawing/2014/main" id="{580FE02A-CE31-D645-94CF-61291455D3CA}"/>
              </a:ext>
            </a:extLst>
          </p:cNvPr>
          <p:cNvSpPr txBox="1"/>
          <p:nvPr/>
        </p:nvSpPr>
        <p:spPr>
          <a:xfrm>
            <a:off x="2040730" y="4633560"/>
            <a:ext cx="5062540" cy="461665"/>
          </a:xfrm>
          <a:prstGeom prst="rect">
            <a:avLst/>
          </a:prstGeom>
          <a:noFill/>
        </p:spPr>
        <p:txBody>
          <a:bodyPr wrap="none" rtlCol="0">
            <a:spAutoFit/>
          </a:bodyPr>
          <a:lstStyle/>
          <a:p>
            <a:r>
              <a:rPr lang="fr-FR" sz="2400" dirty="0"/>
              <a:t>Témoins de la vitalité : les dictionnaires</a:t>
            </a:r>
          </a:p>
        </p:txBody>
      </p:sp>
    </p:spTree>
    <p:extLst>
      <p:ext uri="{BB962C8B-B14F-4D97-AF65-F5344CB8AC3E}">
        <p14:creationId xmlns:p14="http://schemas.microsoft.com/office/powerpoint/2010/main" val="1132578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a:xfrm>
            <a:off x="114475" y="6314534"/>
            <a:ext cx="555020" cy="274324"/>
          </a:xfrm>
        </p:spPr>
        <p:txBody>
          <a:bodyPr/>
          <a:lstStyle/>
          <a:p>
            <a:fld id="{2CEFAB9C-9D20-B149-B69D-443DC4350F1B}" type="slidenum">
              <a:rPr lang="fr-FR" smtClean="0"/>
              <a:pPr/>
              <a:t>32</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4" name="Image 3" descr="Une image contenant oiseau&#10;&#10;Description générée automatiquement">
            <a:extLst>
              <a:ext uri="{FF2B5EF4-FFF2-40B4-BE49-F238E27FC236}">
                <a16:creationId xmlns:a16="http://schemas.microsoft.com/office/drawing/2014/main" id="{373475D6-C512-6249-9AE0-1061D0A1FB71}"/>
              </a:ext>
            </a:extLst>
          </p:cNvPr>
          <p:cNvPicPr>
            <a:picLocks noChangeAspect="1"/>
          </p:cNvPicPr>
          <p:nvPr/>
        </p:nvPicPr>
        <p:blipFill>
          <a:blip r:embed="rId2"/>
          <a:stretch>
            <a:fillRect/>
          </a:stretch>
        </p:blipFill>
        <p:spPr>
          <a:xfrm>
            <a:off x="555020" y="120736"/>
            <a:ext cx="3886752" cy="5830128"/>
          </a:xfrm>
          <a:prstGeom prst="rect">
            <a:avLst/>
          </a:prstGeom>
        </p:spPr>
      </p:pic>
      <p:pic>
        <p:nvPicPr>
          <p:cNvPr id="9" name="Image 8" descr="Une image contenant oiseau&#10;&#10;Description générée automatiquement">
            <a:extLst>
              <a:ext uri="{FF2B5EF4-FFF2-40B4-BE49-F238E27FC236}">
                <a16:creationId xmlns:a16="http://schemas.microsoft.com/office/drawing/2014/main" id="{B35C7FEE-37C0-3043-B3FB-F93B3E853015}"/>
              </a:ext>
            </a:extLst>
          </p:cNvPr>
          <p:cNvPicPr>
            <a:picLocks noChangeAspect="1"/>
          </p:cNvPicPr>
          <p:nvPr/>
        </p:nvPicPr>
        <p:blipFill>
          <a:blip r:embed="rId3"/>
          <a:stretch>
            <a:fillRect/>
          </a:stretch>
        </p:blipFill>
        <p:spPr>
          <a:xfrm>
            <a:off x="5064418" y="120736"/>
            <a:ext cx="3290031" cy="5830128"/>
          </a:xfrm>
          <a:prstGeom prst="rect">
            <a:avLst/>
          </a:prstGeom>
        </p:spPr>
      </p:pic>
      <p:sp>
        <p:nvSpPr>
          <p:cNvPr id="10" name="ZoneTexte 9">
            <a:extLst>
              <a:ext uri="{FF2B5EF4-FFF2-40B4-BE49-F238E27FC236}">
                <a16:creationId xmlns:a16="http://schemas.microsoft.com/office/drawing/2014/main" id="{8ADD758E-414C-DA4E-8753-F9E243BC6EAF}"/>
              </a:ext>
            </a:extLst>
          </p:cNvPr>
          <p:cNvSpPr txBox="1"/>
          <p:nvPr/>
        </p:nvSpPr>
        <p:spPr>
          <a:xfrm>
            <a:off x="761093" y="5945202"/>
            <a:ext cx="3482235" cy="461665"/>
          </a:xfrm>
          <a:prstGeom prst="rect">
            <a:avLst/>
          </a:prstGeom>
          <a:noFill/>
        </p:spPr>
        <p:txBody>
          <a:bodyPr wrap="none" rtlCol="0">
            <a:spAutoFit/>
          </a:bodyPr>
          <a:lstStyle/>
          <a:p>
            <a:r>
              <a:rPr lang="fr-FR" sz="2400" dirty="0">
                <a:solidFill>
                  <a:srgbClr val="FF0000"/>
                </a:solidFill>
              </a:rPr>
              <a:t>LAROUSSE 2020 = 81 mots</a:t>
            </a:r>
          </a:p>
        </p:txBody>
      </p:sp>
      <p:sp>
        <p:nvSpPr>
          <p:cNvPr id="11" name="ZoneTexte 10">
            <a:extLst>
              <a:ext uri="{FF2B5EF4-FFF2-40B4-BE49-F238E27FC236}">
                <a16:creationId xmlns:a16="http://schemas.microsoft.com/office/drawing/2014/main" id="{471F4CD4-597A-C64A-9CF6-C97ED7A7EB45}"/>
              </a:ext>
            </a:extLst>
          </p:cNvPr>
          <p:cNvSpPr txBox="1"/>
          <p:nvPr/>
        </p:nvSpPr>
        <p:spPr>
          <a:xfrm>
            <a:off x="5174339" y="5945201"/>
            <a:ext cx="3331746" cy="461665"/>
          </a:xfrm>
          <a:prstGeom prst="rect">
            <a:avLst/>
          </a:prstGeom>
          <a:noFill/>
        </p:spPr>
        <p:txBody>
          <a:bodyPr wrap="none" rtlCol="0">
            <a:spAutoFit/>
          </a:bodyPr>
          <a:lstStyle/>
          <a:p>
            <a:r>
              <a:rPr lang="fr-FR" sz="2400" dirty="0">
                <a:solidFill>
                  <a:srgbClr val="FF0000"/>
                </a:solidFill>
              </a:rPr>
              <a:t>ROBERT 2020 = 107 mots</a:t>
            </a:r>
          </a:p>
        </p:txBody>
      </p:sp>
    </p:spTree>
    <p:extLst>
      <p:ext uri="{BB962C8B-B14F-4D97-AF65-F5344CB8AC3E}">
        <p14:creationId xmlns:p14="http://schemas.microsoft.com/office/powerpoint/2010/main" val="4149100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33</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descr="Une image contenant capture d’écran&#10;&#10;Description générée automatiquement">
            <a:extLst>
              <a:ext uri="{FF2B5EF4-FFF2-40B4-BE49-F238E27FC236}">
                <a16:creationId xmlns:a16="http://schemas.microsoft.com/office/drawing/2014/main" id="{F6456D90-CAF8-694E-BDE3-A9F8977FBA9C}"/>
              </a:ext>
            </a:extLst>
          </p:cNvPr>
          <p:cNvPicPr>
            <a:picLocks noChangeAspect="1"/>
          </p:cNvPicPr>
          <p:nvPr/>
        </p:nvPicPr>
        <p:blipFill>
          <a:blip r:embed="rId2"/>
          <a:stretch>
            <a:fillRect/>
          </a:stretch>
        </p:blipFill>
        <p:spPr>
          <a:xfrm>
            <a:off x="0" y="743006"/>
            <a:ext cx="9144000" cy="5371988"/>
          </a:xfrm>
          <a:prstGeom prst="rect">
            <a:avLst/>
          </a:prstGeom>
        </p:spPr>
      </p:pic>
    </p:spTree>
    <p:extLst>
      <p:ext uri="{BB962C8B-B14F-4D97-AF65-F5344CB8AC3E}">
        <p14:creationId xmlns:p14="http://schemas.microsoft.com/office/powerpoint/2010/main" val="4266802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34</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a:extLst>
              <a:ext uri="{FF2B5EF4-FFF2-40B4-BE49-F238E27FC236}">
                <a16:creationId xmlns:a16="http://schemas.microsoft.com/office/drawing/2014/main" id="{C88018C7-0E08-CB40-AC38-5AB8A4E33F65}"/>
              </a:ext>
            </a:extLst>
          </p:cNvPr>
          <p:cNvPicPr>
            <a:picLocks noChangeAspect="1"/>
          </p:cNvPicPr>
          <p:nvPr/>
        </p:nvPicPr>
        <p:blipFill>
          <a:blip r:embed="rId2"/>
          <a:stretch>
            <a:fillRect/>
          </a:stretch>
        </p:blipFill>
        <p:spPr>
          <a:xfrm>
            <a:off x="1072678" y="1395587"/>
            <a:ext cx="6676993" cy="2991293"/>
          </a:xfrm>
          <a:prstGeom prst="rect">
            <a:avLst/>
          </a:prstGeom>
        </p:spPr>
      </p:pic>
      <p:sp>
        <p:nvSpPr>
          <p:cNvPr id="4" name="ZoneTexte 3">
            <a:extLst>
              <a:ext uri="{FF2B5EF4-FFF2-40B4-BE49-F238E27FC236}">
                <a16:creationId xmlns:a16="http://schemas.microsoft.com/office/drawing/2014/main" id="{580FE02A-CE31-D645-94CF-61291455D3CA}"/>
              </a:ext>
            </a:extLst>
          </p:cNvPr>
          <p:cNvSpPr txBox="1"/>
          <p:nvPr/>
        </p:nvSpPr>
        <p:spPr>
          <a:xfrm>
            <a:off x="2600362" y="4633560"/>
            <a:ext cx="3447547" cy="461665"/>
          </a:xfrm>
          <a:prstGeom prst="rect">
            <a:avLst/>
          </a:prstGeom>
          <a:noFill/>
        </p:spPr>
        <p:txBody>
          <a:bodyPr wrap="none" rtlCol="0">
            <a:spAutoFit/>
          </a:bodyPr>
          <a:lstStyle/>
          <a:p>
            <a:r>
              <a:rPr lang="fr-FR" sz="2400" dirty="0">
                <a:solidFill>
                  <a:srgbClr val="FF0000"/>
                </a:solidFill>
              </a:rPr>
              <a:t>Témoins de la vitalité ? ? ?</a:t>
            </a:r>
          </a:p>
        </p:txBody>
      </p:sp>
    </p:spTree>
    <p:extLst>
      <p:ext uri="{BB962C8B-B14F-4D97-AF65-F5344CB8AC3E}">
        <p14:creationId xmlns:p14="http://schemas.microsoft.com/office/powerpoint/2010/main" val="62649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35</a:t>
            </a:fld>
            <a:endParaRPr lang="fr-FR" dirty="0"/>
          </a:p>
        </p:txBody>
      </p:sp>
      <p:sp>
        <p:nvSpPr>
          <p:cNvPr id="9" name="ZoneTexte 8"/>
          <p:cNvSpPr txBox="1"/>
          <p:nvPr/>
        </p:nvSpPr>
        <p:spPr>
          <a:xfrm>
            <a:off x="555020" y="1963998"/>
            <a:ext cx="7770588" cy="523220"/>
          </a:xfrm>
          <a:prstGeom prst="rect">
            <a:avLst/>
          </a:prstGeom>
          <a:noFill/>
        </p:spPr>
        <p:txBody>
          <a:bodyPr wrap="square" rtlCol="0">
            <a:spAutoFit/>
          </a:bodyPr>
          <a:lstStyle/>
          <a:p>
            <a:pPr algn="just"/>
            <a:r>
              <a:rPr lang="fr-FR" sz="2800" dirty="0"/>
              <a:t>- Créativité</a:t>
            </a:r>
          </a:p>
        </p:txBody>
      </p:sp>
      <p:sp>
        <p:nvSpPr>
          <p:cNvPr id="2" name="ZoneTexte 1"/>
          <p:cNvSpPr txBox="1"/>
          <p:nvPr/>
        </p:nvSpPr>
        <p:spPr>
          <a:xfrm>
            <a:off x="555020" y="441052"/>
            <a:ext cx="2586157" cy="584775"/>
          </a:xfrm>
          <a:prstGeom prst="rect">
            <a:avLst/>
          </a:prstGeom>
          <a:noFill/>
        </p:spPr>
        <p:txBody>
          <a:bodyPr wrap="none" rtlCol="0">
            <a:spAutoFit/>
          </a:bodyPr>
          <a:lstStyle/>
          <a:p>
            <a:r>
              <a:rPr lang="fr-FR" sz="3200" dirty="0"/>
              <a:t>Enjeux divers :</a:t>
            </a:r>
          </a:p>
        </p:txBody>
      </p:sp>
      <p:sp>
        <p:nvSpPr>
          <p:cNvPr id="7" name="ZoneTexte 6"/>
          <p:cNvSpPr txBox="1"/>
          <p:nvPr/>
        </p:nvSpPr>
        <p:spPr>
          <a:xfrm>
            <a:off x="571500" y="4494088"/>
            <a:ext cx="8143679" cy="523220"/>
          </a:xfrm>
          <a:prstGeom prst="rect">
            <a:avLst/>
          </a:prstGeom>
          <a:noFill/>
        </p:spPr>
        <p:txBody>
          <a:bodyPr wrap="square" rtlCol="0">
            <a:spAutoFit/>
          </a:bodyPr>
          <a:lstStyle/>
          <a:p>
            <a:pPr algn="just"/>
            <a:r>
              <a:rPr lang="fr-FR" sz="2800" dirty="0"/>
              <a:t>- Vitalité</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206645"/>
            <a:ext cx="7770588" cy="523220"/>
          </a:xfrm>
          <a:prstGeom prst="rect">
            <a:avLst/>
          </a:prstGeom>
          <a:noFill/>
        </p:spPr>
        <p:txBody>
          <a:bodyPr wrap="square" rtlCol="0">
            <a:spAutoFit/>
          </a:bodyPr>
          <a:lstStyle/>
          <a:p>
            <a:pPr algn="just"/>
            <a:r>
              <a:rPr lang="fr-FR" sz="2800" dirty="0"/>
              <a:t>- Modernité</a:t>
            </a:r>
          </a:p>
        </p:txBody>
      </p:sp>
    </p:spTree>
    <p:extLst>
      <p:ext uri="{BB962C8B-B14F-4D97-AF65-F5344CB8AC3E}">
        <p14:creationId xmlns:p14="http://schemas.microsoft.com/office/powerpoint/2010/main" val="2879053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36</a:t>
            </a:fld>
            <a:endParaRPr lang="fr-FR" dirty="0"/>
          </a:p>
        </p:txBody>
      </p:sp>
      <p:pic>
        <p:nvPicPr>
          <p:cNvPr id="4" name="Image 3" descr="Une image contenant oiseau, fleur, arbre&#10;&#10;Description générée automatiquement">
            <a:extLst>
              <a:ext uri="{FF2B5EF4-FFF2-40B4-BE49-F238E27FC236}">
                <a16:creationId xmlns:a16="http://schemas.microsoft.com/office/drawing/2014/main" id="{886789C9-FC05-F44F-B6A4-FF704F6FA729}"/>
              </a:ext>
            </a:extLst>
          </p:cNvPr>
          <p:cNvPicPr>
            <a:picLocks noChangeAspect="1"/>
          </p:cNvPicPr>
          <p:nvPr/>
        </p:nvPicPr>
        <p:blipFill>
          <a:blip r:embed="rId2"/>
          <a:stretch>
            <a:fillRect/>
          </a:stretch>
        </p:blipFill>
        <p:spPr>
          <a:xfrm>
            <a:off x="2206430" y="140719"/>
            <a:ext cx="4956370" cy="6006080"/>
          </a:xfrm>
          <a:prstGeom prst="rect">
            <a:avLst/>
          </a:prstGeom>
          <a:ln>
            <a:solidFill>
              <a:srgbClr val="FF0000"/>
            </a:solidFill>
          </a:ln>
          <a:effectLst>
            <a:outerShdw blurRad="50800" dist="38100" dir="2700000" sx="102000" sy="102000" algn="tl" rotWithShape="0">
              <a:prstClr val="black">
                <a:alpha val="40000"/>
              </a:prstClr>
            </a:outerShdw>
            <a:softEdge rad="0"/>
          </a:effectLst>
        </p:spPr>
      </p:pic>
    </p:spTree>
    <p:extLst>
      <p:ext uri="{BB962C8B-B14F-4D97-AF65-F5344CB8AC3E}">
        <p14:creationId xmlns:p14="http://schemas.microsoft.com/office/powerpoint/2010/main" val="2052125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37</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571500" y="4663926"/>
            <a:ext cx="8077120" cy="523220"/>
          </a:xfrm>
          <a:prstGeom prst="rect">
            <a:avLst/>
          </a:prstGeom>
          <a:noFill/>
        </p:spPr>
        <p:txBody>
          <a:bodyPr wrap="square" rtlCol="0">
            <a:spAutoFit/>
          </a:bodyPr>
          <a:lstStyle/>
          <a:p>
            <a:pPr algn="just"/>
            <a:r>
              <a:rPr lang="fr-FR" sz="2800" dirty="0"/>
              <a:t>IV. La néologie : du texte au discours</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571500" y="3664354"/>
            <a:ext cx="8143679" cy="523220"/>
          </a:xfrm>
          <a:prstGeom prst="rect">
            <a:avLst/>
          </a:prstGeom>
          <a:noFill/>
        </p:spPr>
        <p:txBody>
          <a:bodyPr wrap="square" rtlCol="0">
            <a:spAutoFit/>
          </a:bodyPr>
          <a:lstStyle/>
          <a:p>
            <a:pPr algn="just"/>
            <a:r>
              <a:rPr lang="fr-FR" sz="2800" dirty="0"/>
              <a:t>III. Les types de néologismes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solidFill>
                  <a:srgbClr val="FF0000"/>
                </a:solidFill>
              </a:rPr>
              <a:t>II. Problèmes de terminologie</a:t>
            </a:r>
          </a:p>
        </p:txBody>
      </p:sp>
    </p:spTree>
    <p:extLst>
      <p:ext uri="{BB962C8B-B14F-4D97-AF65-F5344CB8AC3E}">
        <p14:creationId xmlns:p14="http://schemas.microsoft.com/office/powerpoint/2010/main" val="2098247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38</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3876261" y="4546961"/>
            <a:ext cx="4929809" cy="523220"/>
          </a:xfrm>
          <a:prstGeom prst="rect">
            <a:avLst/>
          </a:prstGeom>
          <a:noFill/>
        </p:spPr>
        <p:txBody>
          <a:bodyPr wrap="square" rtlCol="0">
            <a:spAutoFit/>
          </a:bodyPr>
          <a:lstStyle/>
          <a:p>
            <a:pPr algn="just"/>
            <a:r>
              <a:rPr lang="fr-FR" sz="2800" dirty="0"/>
              <a:t>2) Définitions de « néologisme »</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3876261" y="3613779"/>
            <a:ext cx="3829879" cy="523220"/>
          </a:xfrm>
          <a:prstGeom prst="rect">
            <a:avLst/>
          </a:prstGeom>
          <a:noFill/>
        </p:spPr>
        <p:txBody>
          <a:bodyPr wrap="square" rtlCol="0">
            <a:spAutoFit/>
          </a:bodyPr>
          <a:lstStyle/>
          <a:p>
            <a:pPr algn="just"/>
            <a:r>
              <a:rPr lang="fr-FR" sz="2800" dirty="0"/>
              <a:t>1) Diversité de termes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solidFill>
                  <a:srgbClr val="FF0000"/>
                </a:solidFill>
              </a:rPr>
              <a:t>II. Problèmes de terminologie :</a:t>
            </a:r>
          </a:p>
        </p:txBody>
      </p:sp>
    </p:spTree>
    <p:extLst>
      <p:ext uri="{BB962C8B-B14F-4D97-AF65-F5344CB8AC3E}">
        <p14:creationId xmlns:p14="http://schemas.microsoft.com/office/powerpoint/2010/main" val="4504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39</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3876261" y="4546961"/>
            <a:ext cx="4929809" cy="523220"/>
          </a:xfrm>
          <a:prstGeom prst="rect">
            <a:avLst/>
          </a:prstGeom>
          <a:noFill/>
        </p:spPr>
        <p:txBody>
          <a:bodyPr wrap="square" rtlCol="0">
            <a:spAutoFit/>
          </a:bodyPr>
          <a:lstStyle/>
          <a:p>
            <a:pPr algn="just"/>
            <a:r>
              <a:rPr lang="fr-FR" sz="2800" dirty="0"/>
              <a:t>2) Définitions de « néologisme »</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3876261" y="3613779"/>
            <a:ext cx="3829879" cy="523220"/>
          </a:xfrm>
          <a:prstGeom prst="rect">
            <a:avLst/>
          </a:prstGeom>
          <a:noFill/>
        </p:spPr>
        <p:txBody>
          <a:bodyPr wrap="square" rtlCol="0">
            <a:spAutoFit/>
          </a:bodyPr>
          <a:lstStyle/>
          <a:p>
            <a:pPr algn="just"/>
            <a:r>
              <a:rPr lang="fr-FR" sz="2800" dirty="0"/>
              <a:t>1) </a:t>
            </a:r>
            <a:r>
              <a:rPr lang="fr-FR" sz="2800" dirty="0">
                <a:solidFill>
                  <a:srgbClr val="FF0000"/>
                </a:solidFill>
              </a:rPr>
              <a:t>Diversité de termes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t>II. Problèmes de terminologie :</a:t>
            </a:r>
          </a:p>
        </p:txBody>
      </p:sp>
    </p:spTree>
    <p:extLst>
      <p:ext uri="{BB962C8B-B14F-4D97-AF65-F5344CB8AC3E}">
        <p14:creationId xmlns:p14="http://schemas.microsoft.com/office/powerpoint/2010/main" val="1133106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4</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571500" y="4663926"/>
            <a:ext cx="8077120" cy="523220"/>
          </a:xfrm>
          <a:prstGeom prst="rect">
            <a:avLst/>
          </a:prstGeom>
          <a:noFill/>
        </p:spPr>
        <p:txBody>
          <a:bodyPr wrap="square" rtlCol="0">
            <a:spAutoFit/>
          </a:bodyPr>
          <a:lstStyle/>
          <a:p>
            <a:pPr algn="just"/>
            <a:r>
              <a:rPr lang="fr-FR" sz="2800" dirty="0"/>
              <a:t>IV. La néologie : du texte au discours</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571500" y="3664354"/>
            <a:ext cx="8143679" cy="523220"/>
          </a:xfrm>
          <a:prstGeom prst="rect">
            <a:avLst/>
          </a:prstGeom>
          <a:noFill/>
        </p:spPr>
        <p:txBody>
          <a:bodyPr wrap="square" rtlCol="0">
            <a:spAutoFit/>
          </a:bodyPr>
          <a:lstStyle/>
          <a:p>
            <a:pPr algn="just"/>
            <a:r>
              <a:rPr lang="fr-FR" sz="2800" dirty="0"/>
              <a:t>III. Les types de néologismes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t>II. Problèmes de terminologie</a:t>
            </a:r>
          </a:p>
        </p:txBody>
      </p:sp>
    </p:spTree>
    <p:extLst>
      <p:ext uri="{BB962C8B-B14F-4D97-AF65-F5344CB8AC3E}">
        <p14:creationId xmlns:p14="http://schemas.microsoft.com/office/powerpoint/2010/main" val="287759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5318F24-EB5E-7449-B01B-69B3B186AA48}"/>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C848DAFD-E0D9-8E46-8CE0-30C3C5226392}"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40</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C0B795B4-A87A-024A-800B-154D5F0117E6}"/>
              </a:ext>
            </a:extLst>
          </p:cNvPr>
          <p:cNvSpPr txBox="1"/>
          <p:nvPr/>
        </p:nvSpPr>
        <p:spPr>
          <a:xfrm>
            <a:off x="2503946" y="3429472"/>
            <a:ext cx="3809016" cy="136188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dirty="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dirty="0">
                <a:solidFill>
                  <a:srgbClr val="000000"/>
                </a:solidFill>
                <a:latin typeface="Arial" pitchFamily="18"/>
                <a:ea typeface="Microsoft YaHei" pitchFamily="2"/>
                <a:cs typeface="Mangal" pitchFamily="2"/>
              </a:rPr>
              <a:t>lexicale</a:t>
            </a:r>
          </a:p>
          <a:p>
            <a:pPr algn="ctr" defTabSz="829452" hangingPunct="0">
              <a:defRPr sz="1800" b="0" i="0" u="none" strike="noStrike" kern="0" cap="none" spc="0" baseline="0">
                <a:solidFill>
                  <a:srgbClr val="000000"/>
                </a:solidFill>
                <a:uFillTx/>
              </a:defRPr>
            </a:pPr>
            <a:endParaRPr lang="fr-FR" dirty="0">
              <a:solidFill>
                <a:srgbClr val="000000"/>
              </a:solidFill>
              <a:latin typeface="Arial" pitchFamily="18"/>
              <a:ea typeface="Microsoft YaHei" pitchFamily="2"/>
              <a:cs typeface="Mangal" pitchFamily="2"/>
            </a:endParaRPr>
          </a:p>
          <a:p>
            <a:pPr algn="ctr" defTabSz="829452" hangingPunct="0">
              <a:defRPr sz="1800" b="0" i="0" u="none" strike="noStrike" kern="0" cap="none" spc="0" baseline="0">
                <a:solidFill>
                  <a:srgbClr val="000000"/>
                </a:solidFill>
                <a:uFillTx/>
              </a:defRPr>
            </a:pPr>
            <a:r>
              <a:rPr lang="fr-FR" dirty="0">
                <a:solidFill>
                  <a:srgbClr val="000000"/>
                </a:solidFill>
                <a:latin typeface="Arial" pitchFamily="18"/>
                <a:ea typeface="Microsoft YaHei" pitchFamily="2"/>
                <a:cs typeface="Mangal" pitchFamily="2"/>
              </a:rPr>
              <a:t>(phénomène perpétuel et universel)</a:t>
            </a:r>
          </a:p>
        </p:txBody>
      </p:sp>
    </p:spTree>
    <p:extLst>
      <p:ext uri="{BB962C8B-B14F-4D97-AF65-F5344CB8AC3E}">
        <p14:creationId xmlns:p14="http://schemas.microsoft.com/office/powerpoint/2010/main" val="1645376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5318F24-EB5E-7449-B01B-69B3B186AA48}"/>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C848DAFD-E0D9-8E46-8CE0-30C3C5226392}"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41</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C0B795B4-A87A-024A-800B-154D5F0117E6}"/>
              </a:ext>
            </a:extLst>
          </p:cNvPr>
          <p:cNvSpPr txBox="1"/>
          <p:nvPr/>
        </p:nvSpPr>
        <p:spPr>
          <a:xfrm>
            <a:off x="3746617" y="3429472"/>
            <a:ext cx="1323656" cy="83135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lexicale</a:t>
            </a:r>
          </a:p>
        </p:txBody>
      </p:sp>
    </p:spTree>
    <p:extLst>
      <p:ext uri="{BB962C8B-B14F-4D97-AF65-F5344CB8AC3E}">
        <p14:creationId xmlns:p14="http://schemas.microsoft.com/office/powerpoint/2010/main" val="3525148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5CA74C8-B941-0A40-933E-839C7B9A8B58}"/>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25DDDEAD-A9B7-7446-B5F4-9B5CBB656737}"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42</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F5A73A64-9A11-6A47-9E8E-C491B38D904C}"/>
              </a:ext>
            </a:extLst>
          </p:cNvPr>
          <p:cNvSpPr txBox="1"/>
          <p:nvPr/>
        </p:nvSpPr>
        <p:spPr>
          <a:xfrm>
            <a:off x="3746617" y="3429149"/>
            <a:ext cx="1323656" cy="83135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lexicale</a:t>
            </a:r>
          </a:p>
        </p:txBody>
      </p:sp>
      <p:sp>
        <p:nvSpPr>
          <p:cNvPr id="5" name="Forme libre 3">
            <a:extLst>
              <a:ext uri="{FF2B5EF4-FFF2-40B4-BE49-F238E27FC236}">
                <a16:creationId xmlns:a16="http://schemas.microsoft.com/office/drawing/2014/main" id="{D6AC3DD1-49D5-1C4E-B616-1014B71267DC}"/>
              </a:ext>
            </a:extLst>
          </p:cNvPr>
          <p:cNvSpPr/>
          <p:nvPr/>
        </p:nvSpPr>
        <p:spPr>
          <a:xfrm>
            <a:off x="6351745" y="1861698"/>
            <a:ext cx="2424311" cy="1632752"/>
          </a:xfrm>
          <a:custGeom>
            <a:avLst>
              <a:gd name="f0" fmla="val -11202"/>
              <a:gd name="f1" fmla="val 19863"/>
              <a:gd name="f2" fmla="val -4826"/>
              <a:gd name="f3" fmla="val 6206"/>
              <a:gd name="f4" fmla="val -727"/>
              <a:gd name="f5" fmla="val 2392"/>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6" name="ZoneTexte 4">
            <a:extLst>
              <a:ext uri="{FF2B5EF4-FFF2-40B4-BE49-F238E27FC236}">
                <a16:creationId xmlns:a16="http://schemas.microsoft.com/office/drawing/2014/main" id="{5A4474D6-7950-5744-ADA6-DE5769F40D9E}"/>
              </a:ext>
            </a:extLst>
          </p:cNvPr>
          <p:cNvSpPr txBox="1"/>
          <p:nvPr/>
        </p:nvSpPr>
        <p:spPr>
          <a:xfrm>
            <a:off x="6498364" y="3494459"/>
            <a:ext cx="2271800"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néologie / terminologie</a:t>
            </a:r>
          </a:p>
        </p:txBody>
      </p:sp>
      <p:sp>
        <p:nvSpPr>
          <p:cNvPr id="7" name="Forme libre 5">
            <a:extLst>
              <a:ext uri="{FF2B5EF4-FFF2-40B4-BE49-F238E27FC236}">
                <a16:creationId xmlns:a16="http://schemas.microsoft.com/office/drawing/2014/main" id="{BF0DA652-BC52-004B-929E-A4A280B5019C}"/>
              </a:ext>
            </a:extLst>
          </p:cNvPr>
          <p:cNvSpPr/>
          <p:nvPr/>
        </p:nvSpPr>
        <p:spPr>
          <a:xfrm rot="5410807">
            <a:off x="3807782" y="3441736"/>
            <a:ext cx="1233385" cy="4147200"/>
          </a:xfrm>
          <a:custGeom>
            <a:avLst>
              <a:gd name="f0" fmla="val -10639"/>
              <a:gd name="f1" fmla="val 8814"/>
              <a:gd name="f2" fmla="val -2494"/>
              <a:gd name="f3" fmla="val 3425"/>
              <a:gd name="f4" fmla="val -1417"/>
              <a:gd name="f5" fmla="val 943"/>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8" name="ZoneTexte 6">
            <a:extLst>
              <a:ext uri="{FF2B5EF4-FFF2-40B4-BE49-F238E27FC236}">
                <a16:creationId xmlns:a16="http://schemas.microsoft.com/office/drawing/2014/main" id="{A41ED012-E569-7D48-90AC-9BAB0DD7EBB5}"/>
              </a:ext>
            </a:extLst>
          </p:cNvPr>
          <p:cNvSpPr txBox="1"/>
          <p:nvPr/>
        </p:nvSpPr>
        <p:spPr>
          <a:xfrm>
            <a:off x="3885960" y="6180990"/>
            <a:ext cx="1212599"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linguistique</a:t>
            </a:r>
          </a:p>
        </p:txBody>
      </p:sp>
      <p:sp>
        <p:nvSpPr>
          <p:cNvPr id="9" name="ZoneTexte 7">
            <a:extLst>
              <a:ext uri="{FF2B5EF4-FFF2-40B4-BE49-F238E27FC236}">
                <a16:creationId xmlns:a16="http://schemas.microsoft.com/office/drawing/2014/main" id="{DCE5A793-E382-1A40-9F32-CE8BA8D210AC}"/>
              </a:ext>
            </a:extLst>
          </p:cNvPr>
          <p:cNvSpPr txBox="1"/>
          <p:nvPr/>
        </p:nvSpPr>
        <p:spPr>
          <a:xfrm>
            <a:off x="840870" y="3494459"/>
            <a:ext cx="1398804"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lexicographie</a:t>
            </a:r>
          </a:p>
        </p:txBody>
      </p:sp>
      <p:sp>
        <p:nvSpPr>
          <p:cNvPr id="10" name="Forme libre 8">
            <a:extLst>
              <a:ext uri="{FF2B5EF4-FFF2-40B4-BE49-F238E27FC236}">
                <a16:creationId xmlns:a16="http://schemas.microsoft.com/office/drawing/2014/main" id="{E5BB61B7-7B6D-6A44-AD87-9C08A130C5A7}"/>
              </a:ext>
            </a:extLst>
          </p:cNvPr>
          <p:cNvSpPr/>
          <p:nvPr/>
        </p:nvSpPr>
        <p:spPr>
          <a:xfrm flipH="1">
            <a:off x="438882" y="1829043"/>
            <a:ext cx="2105931" cy="1665407"/>
          </a:xfrm>
          <a:custGeom>
            <a:avLst>
              <a:gd name="f0" fmla="val -10645"/>
              <a:gd name="f1" fmla="val 20998"/>
              <a:gd name="f2" fmla="val -3600"/>
              <a:gd name="f3" fmla="val 4000"/>
              <a:gd name="f4" fmla="val -837"/>
              <a:gd name="f5" fmla="val 2345"/>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Tree>
    <p:extLst>
      <p:ext uri="{BB962C8B-B14F-4D97-AF65-F5344CB8AC3E}">
        <p14:creationId xmlns:p14="http://schemas.microsoft.com/office/powerpoint/2010/main" val="1158827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8B0E0C4-9B42-A940-8A60-B6F87FC09BE2}"/>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701DEF0F-F92D-A548-A993-66C2F018B456}"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43</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C92F077E-ACFF-BB4F-9FD4-93CFEFDEF6F7}"/>
              </a:ext>
            </a:extLst>
          </p:cNvPr>
          <p:cNvSpPr txBox="1"/>
          <p:nvPr/>
        </p:nvSpPr>
        <p:spPr>
          <a:xfrm>
            <a:off x="3746617" y="3429149"/>
            <a:ext cx="1323656" cy="83135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lexicale</a:t>
            </a:r>
          </a:p>
        </p:txBody>
      </p:sp>
      <p:sp>
        <p:nvSpPr>
          <p:cNvPr id="5" name="Forme libre 3">
            <a:extLst>
              <a:ext uri="{FF2B5EF4-FFF2-40B4-BE49-F238E27FC236}">
                <a16:creationId xmlns:a16="http://schemas.microsoft.com/office/drawing/2014/main" id="{E40CC5E4-2788-224F-A2E6-B69416593E69}"/>
              </a:ext>
            </a:extLst>
          </p:cNvPr>
          <p:cNvSpPr/>
          <p:nvPr/>
        </p:nvSpPr>
        <p:spPr>
          <a:xfrm>
            <a:off x="6351745" y="1861698"/>
            <a:ext cx="2424311" cy="1632752"/>
          </a:xfrm>
          <a:custGeom>
            <a:avLst>
              <a:gd name="f0" fmla="val -11202"/>
              <a:gd name="f1" fmla="val 19863"/>
              <a:gd name="f2" fmla="val -4826"/>
              <a:gd name="f3" fmla="val 6206"/>
              <a:gd name="f4" fmla="val -727"/>
              <a:gd name="f5" fmla="val 2392"/>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6" name="ZoneTexte 4">
            <a:extLst>
              <a:ext uri="{FF2B5EF4-FFF2-40B4-BE49-F238E27FC236}">
                <a16:creationId xmlns:a16="http://schemas.microsoft.com/office/drawing/2014/main" id="{A5962A65-D5F1-9D4B-A6DA-A57BA4C24D8E}"/>
              </a:ext>
            </a:extLst>
          </p:cNvPr>
          <p:cNvSpPr txBox="1"/>
          <p:nvPr/>
        </p:nvSpPr>
        <p:spPr>
          <a:xfrm>
            <a:off x="6498364" y="3494459"/>
            <a:ext cx="2271800"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néologie / terminologie</a:t>
            </a:r>
          </a:p>
        </p:txBody>
      </p:sp>
      <p:sp>
        <p:nvSpPr>
          <p:cNvPr id="7" name="Forme libre 5">
            <a:extLst>
              <a:ext uri="{FF2B5EF4-FFF2-40B4-BE49-F238E27FC236}">
                <a16:creationId xmlns:a16="http://schemas.microsoft.com/office/drawing/2014/main" id="{24D8D643-4676-8543-BDDB-6A18E3E07B78}"/>
              </a:ext>
            </a:extLst>
          </p:cNvPr>
          <p:cNvSpPr/>
          <p:nvPr/>
        </p:nvSpPr>
        <p:spPr>
          <a:xfrm rot="5410807">
            <a:off x="3807782" y="3441736"/>
            <a:ext cx="1233385" cy="4147200"/>
          </a:xfrm>
          <a:custGeom>
            <a:avLst>
              <a:gd name="f0" fmla="val -10639"/>
              <a:gd name="f1" fmla="val 8814"/>
              <a:gd name="f2" fmla="val -2494"/>
              <a:gd name="f3" fmla="val 3425"/>
              <a:gd name="f4" fmla="val -1417"/>
              <a:gd name="f5" fmla="val 943"/>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8" name="ZoneTexte 6">
            <a:extLst>
              <a:ext uri="{FF2B5EF4-FFF2-40B4-BE49-F238E27FC236}">
                <a16:creationId xmlns:a16="http://schemas.microsoft.com/office/drawing/2014/main" id="{E683D924-9C9D-4748-B444-37E8757F8226}"/>
              </a:ext>
            </a:extLst>
          </p:cNvPr>
          <p:cNvSpPr txBox="1"/>
          <p:nvPr/>
        </p:nvSpPr>
        <p:spPr>
          <a:xfrm>
            <a:off x="3885960" y="6180990"/>
            <a:ext cx="1212599"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linguistique</a:t>
            </a:r>
          </a:p>
        </p:txBody>
      </p:sp>
      <p:sp>
        <p:nvSpPr>
          <p:cNvPr id="9" name="ZoneTexte 7">
            <a:extLst>
              <a:ext uri="{FF2B5EF4-FFF2-40B4-BE49-F238E27FC236}">
                <a16:creationId xmlns:a16="http://schemas.microsoft.com/office/drawing/2014/main" id="{7FE9FD84-9BD4-224F-A051-6929F73D5742}"/>
              </a:ext>
            </a:extLst>
          </p:cNvPr>
          <p:cNvSpPr txBox="1"/>
          <p:nvPr/>
        </p:nvSpPr>
        <p:spPr>
          <a:xfrm>
            <a:off x="840870" y="3494459"/>
            <a:ext cx="1398804"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lexicographie</a:t>
            </a:r>
          </a:p>
        </p:txBody>
      </p:sp>
      <p:sp>
        <p:nvSpPr>
          <p:cNvPr id="10" name="Forme libre 8">
            <a:extLst>
              <a:ext uri="{FF2B5EF4-FFF2-40B4-BE49-F238E27FC236}">
                <a16:creationId xmlns:a16="http://schemas.microsoft.com/office/drawing/2014/main" id="{F6B04820-4D03-284E-AE7C-2E17252603D4}"/>
              </a:ext>
            </a:extLst>
          </p:cNvPr>
          <p:cNvSpPr/>
          <p:nvPr/>
        </p:nvSpPr>
        <p:spPr>
          <a:xfrm flipH="1">
            <a:off x="438882" y="1829043"/>
            <a:ext cx="2105931" cy="1665407"/>
          </a:xfrm>
          <a:custGeom>
            <a:avLst>
              <a:gd name="f0" fmla="val -10645"/>
              <a:gd name="f1" fmla="val 20998"/>
              <a:gd name="f2" fmla="val -3600"/>
              <a:gd name="f3" fmla="val 4000"/>
              <a:gd name="f4" fmla="val -837"/>
              <a:gd name="f5" fmla="val 2345"/>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1" name="ZoneTexte 9">
            <a:extLst>
              <a:ext uri="{FF2B5EF4-FFF2-40B4-BE49-F238E27FC236}">
                <a16:creationId xmlns:a16="http://schemas.microsoft.com/office/drawing/2014/main" id="{E194531E-B71A-D84A-921B-585903EFEA8E}"/>
              </a:ext>
            </a:extLst>
          </p:cNvPr>
          <p:cNvSpPr txBox="1"/>
          <p:nvPr/>
        </p:nvSpPr>
        <p:spPr>
          <a:xfrm>
            <a:off x="783721" y="2514807"/>
            <a:ext cx="1375464" cy="323264"/>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nouveau</a:t>
            </a:r>
          </a:p>
        </p:txBody>
      </p:sp>
    </p:spTree>
    <p:extLst>
      <p:ext uri="{BB962C8B-B14F-4D97-AF65-F5344CB8AC3E}">
        <p14:creationId xmlns:p14="http://schemas.microsoft.com/office/powerpoint/2010/main" val="753118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F2F4153-A534-F748-8D3D-B00602D312E8}"/>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7AE93434-B5D6-6C41-9CFA-31CAED1CFA01}"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44</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3ABF9CB9-1AFB-3B4E-985B-0A7C4FF5F643}"/>
              </a:ext>
            </a:extLst>
          </p:cNvPr>
          <p:cNvSpPr txBox="1"/>
          <p:nvPr/>
        </p:nvSpPr>
        <p:spPr>
          <a:xfrm>
            <a:off x="3746617" y="3429149"/>
            <a:ext cx="1323656" cy="83135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lexicale</a:t>
            </a:r>
          </a:p>
        </p:txBody>
      </p:sp>
      <p:sp>
        <p:nvSpPr>
          <p:cNvPr id="5" name="Forme libre 3">
            <a:extLst>
              <a:ext uri="{FF2B5EF4-FFF2-40B4-BE49-F238E27FC236}">
                <a16:creationId xmlns:a16="http://schemas.microsoft.com/office/drawing/2014/main" id="{FBF9DF63-A62C-8E4C-A1C5-2992AED84EE1}"/>
              </a:ext>
            </a:extLst>
          </p:cNvPr>
          <p:cNvSpPr/>
          <p:nvPr/>
        </p:nvSpPr>
        <p:spPr>
          <a:xfrm>
            <a:off x="6351745" y="1861698"/>
            <a:ext cx="2424311" cy="1632752"/>
          </a:xfrm>
          <a:custGeom>
            <a:avLst>
              <a:gd name="f0" fmla="val -11202"/>
              <a:gd name="f1" fmla="val 19863"/>
              <a:gd name="f2" fmla="val -4826"/>
              <a:gd name="f3" fmla="val 6206"/>
              <a:gd name="f4" fmla="val -727"/>
              <a:gd name="f5" fmla="val 2392"/>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6" name="ZoneTexte 4">
            <a:extLst>
              <a:ext uri="{FF2B5EF4-FFF2-40B4-BE49-F238E27FC236}">
                <a16:creationId xmlns:a16="http://schemas.microsoft.com/office/drawing/2014/main" id="{78F6FBE2-E385-524A-9F12-F9DBF8D2235C}"/>
              </a:ext>
            </a:extLst>
          </p:cNvPr>
          <p:cNvSpPr txBox="1"/>
          <p:nvPr/>
        </p:nvSpPr>
        <p:spPr>
          <a:xfrm>
            <a:off x="6498364" y="3494459"/>
            <a:ext cx="2271800"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néologie / terminologie</a:t>
            </a:r>
          </a:p>
        </p:txBody>
      </p:sp>
      <p:sp>
        <p:nvSpPr>
          <p:cNvPr id="7" name="Forme libre 5">
            <a:extLst>
              <a:ext uri="{FF2B5EF4-FFF2-40B4-BE49-F238E27FC236}">
                <a16:creationId xmlns:a16="http://schemas.microsoft.com/office/drawing/2014/main" id="{44DA1002-5AB2-1C46-909B-6CB5D56F1CBF}"/>
              </a:ext>
            </a:extLst>
          </p:cNvPr>
          <p:cNvSpPr/>
          <p:nvPr/>
        </p:nvSpPr>
        <p:spPr>
          <a:xfrm rot="5410807">
            <a:off x="3807782" y="3441736"/>
            <a:ext cx="1233385" cy="4147200"/>
          </a:xfrm>
          <a:custGeom>
            <a:avLst>
              <a:gd name="f0" fmla="val -10639"/>
              <a:gd name="f1" fmla="val 8814"/>
              <a:gd name="f2" fmla="val -2494"/>
              <a:gd name="f3" fmla="val 3425"/>
              <a:gd name="f4" fmla="val -1417"/>
              <a:gd name="f5" fmla="val 943"/>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8" name="ZoneTexte 6">
            <a:extLst>
              <a:ext uri="{FF2B5EF4-FFF2-40B4-BE49-F238E27FC236}">
                <a16:creationId xmlns:a16="http://schemas.microsoft.com/office/drawing/2014/main" id="{699BA6D9-3D5D-A24D-8594-338F056E0A9C}"/>
              </a:ext>
            </a:extLst>
          </p:cNvPr>
          <p:cNvSpPr txBox="1"/>
          <p:nvPr/>
        </p:nvSpPr>
        <p:spPr>
          <a:xfrm>
            <a:off x="3885960" y="6180990"/>
            <a:ext cx="1212599"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linguistique</a:t>
            </a:r>
          </a:p>
        </p:txBody>
      </p:sp>
      <p:sp>
        <p:nvSpPr>
          <p:cNvPr id="9" name="ZoneTexte 7">
            <a:extLst>
              <a:ext uri="{FF2B5EF4-FFF2-40B4-BE49-F238E27FC236}">
                <a16:creationId xmlns:a16="http://schemas.microsoft.com/office/drawing/2014/main" id="{4839CE86-D9D2-5344-8E22-76E92B62E33C}"/>
              </a:ext>
            </a:extLst>
          </p:cNvPr>
          <p:cNvSpPr txBox="1"/>
          <p:nvPr/>
        </p:nvSpPr>
        <p:spPr>
          <a:xfrm>
            <a:off x="840870" y="3494459"/>
            <a:ext cx="1398804"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lexicographie</a:t>
            </a:r>
          </a:p>
        </p:txBody>
      </p:sp>
      <p:sp>
        <p:nvSpPr>
          <p:cNvPr id="10" name="Forme libre 8">
            <a:extLst>
              <a:ext uri="{FF2B5EF4-FFF2-40B4-BE49-F238E27FC236}">
                <a16:creationId xmlns:a16="http://schemas.microsoft.com/office/drawing/2014/main" id="{E7BD657A-5515-744D-A4D1-B21C3CD5350C}"/>
              </a:ext>
            </a:extLst>
          </p:cNvPr>
          <p:cNvSpPr/>
          <p:nvPr/>
        </p:nvSpPr>
        <p:spPr>
          <a:xfrm flipH="1">
            <a:off x="438882" y="1829043"/>
            <a:ext cx="2105931" cy="1665407"/>
          </a:xfrm>
          <a:custGeom>
            <a:avLst>
              <a:gd name="f0" fmla="val -10645"/>
              <a:gd name="f1" fmla="val 20998"/>
              <a:gd name="f2" fmla="val -3600"/>
              <a:gd name="f3" fmla="val 4000"/>
              <a:gd name="f4" fmla="val -837"/>
              <a:gd name="f5" fmla="val 2345"/>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1" name="ZoneTexte 9">
            <a:extLst>
              <a:ext uri="{FF2B5EF4-FFF2-40B4-BE49-F238E27FC236}">
                <a16:creationId xmlns:a16="http://schemas.microsoft.com/office/drawing/2014/main" id="{BED1794E-F1F7-A84F-A0D1-20C14BD1475D}"/>
              </a:ext>
            </a:extLst>
          </p:cNvPr>
          <p:cNvSpPr txBox="1"/>
          <p:nvPr/>
        </p:nvSpPr>
        <p:spPr>
          <a:xfrm>
            <a:off x="783721" y="2514807"/>
            <a:ext cx="1375464" cy="323264"/>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nouveau</a:t>
            </a:r>
          </a:p>
        </p:txBody>
      </p:sp>
      <p:sp>
        <p:nvSpPr>
          <p:cNvPr id="16" name="ZoneTexte 14">
            <a:extLst>
              <a:ext uri="{FF2B5EF4-FFF2-40B4-BE49-F238E27FC236}">
                <a16:creationId xmlns:a16="http://schemas.microsoft.com/office/drawing/2014/main" id="{3415FB6E-1938-6240-9FFB-68D7EE0310F0}"/>
              </a:ext>
            </a:extLst>
          </p:cNvPr>
          <p:cNvSpPr txBox="1"/>
          <p:nvPr/>
        </p:nvSpPr>
        <p:spPr>
          <a:xfrm>
            <a:off x="3316960" y="5585361"/>
            <a:ext cx="1072689"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inédit</a:t>
            </a:r>
          </a:p>
        </p:txBody>
      </p:sp>
      <p:sp>
        <p:nvSpPr>
          <p:cNvPr id="17" name="ZoneTexte 15">
            <a:extLst>
              <a:ext uri="{FF2B5EF4-FFF2-40B4-BE49-F238E27FC236}">
                <a16:creationId xmlns:a16="http://schemas.microsoft.com/office/drawing/2014/main" id="{9DE7AE71-E964-3441-90CC-1A86E092251C}"/>
              </a:ext>
            </a:extLst>
          </p:cNvPr>
          <p:cNvSpPr txBox="1"/>
          <p:nvPr/>
        </p:nvSpPr>
        <p:spPr>
          <a:xfrm>
            <a:off x="4760525" y="5585361"/>
            <a:ext cx="863274"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néomot</a:t>
            </a:r>
          </a:p>
        </p:txBody>
      </p:sp>
    </p:spTree>
    <p:extLst>
      <p:ext uri="{BB962C8B-B14F-4D97-AF65-F5344CB8AC3E}">
        <p14:creationId xmlns:p14="http://schemas.microsoft.com/office/powerpoint/2010/main" val="3585298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49BBD69-8A95-004D-8244-E864C0B368BE}"/>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5CE3D735-1CD3-2F41-98AE-B8D23F49EA27}"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45</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61D5B926-FE6B-6249-83E2-980406E58637}"/>
              </a:ext>
            </a:extLst>
          </p:cNvPr>
          <p:cNvSpPr txBox="1"/>
          <p:nvPr/>
        </p:nvSpPr>
        <p:spPr>
          <a:xfrm>
            <a:off x="3746617" y="3429149"/>
            <a:ext cx="1323656" cy="83135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lexicale</a:t>
            </a:r>
          </a:p>
        </p:txBody>
      </p:sp>
      <p:sp>
        <p:nvSpPr>
          <p:cNvPr id="5" name="Forme libre 3">
            <a:extLst>
              <a:ext uri="{FF2B5EF4-FFF2-40B4-BE49-F238E27FC236}">
                <a16:creationId xmlns:a16="http://schemas.microsoft.com/office/drawing/2014/main" id="{C417CB43-76F8-CC4F-BC2E-1B9A3349C6A8}"/>
              </a:ext>
            </a:extLst>
          </p:cNvPr>
          <p:cNvSpPr/>
          <p:nvPr/>
        </p:nvSpPr>
        <p:spPr>
          <a:xfrm>
            <a:off x="6351745" y="1861698"/>
            <a:ext cx="2424311" cy="1632752"/>
          </a:xfrm>
          <a:custGeom>
            <a:avLst>
              <a:gd name="f0" fmla="val -11202"/>
              <a:gd name="f1" fmla="val 19863"/>
              <a:gd name="f2" fmla="val -4826"/>
              <a:gd name="f3" fmla="val 6206"/>
              <a:gd name="f4" fmla="val -727"/>
              <a:gd name="f5" fmla="val 2392"/>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6" name="ZoneTexte 4">
            <a:extLst>
              <a:ext uri="{FF2B5EF4-FFF2-40B4-BE49-F238E27FC236}">
                <a16:creationId xmlns:a16="http://schemas.microsoft.com/office/drawing/2014/main" id="{7CE43076-270F-F846-8A46-9992D985441D}"/>
              </a:ext>
            </a:extLst>
          </p:cNvPr>
          <p:cNvSpPr txBox="1"/>
          <p:nvPr/>
        </p:nvSpPr>
        <p:spPr>
          <a:xfrm>
            <a:off x="6498364" y="3494459"/>
            <a:ext cx="2271800"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néologie / terminologie</a:t>
            </a:r>
          </a:p>
        </p:txBody>
      </p:sp>
      <p:sp>
        <p:nvSpPr>
          <p:cNvPr id="7" name="Forme libre 5">
            <a:extLst>
              <a:ext uri="{FF2B5EF4-FFF2-40B4-BE49-F238E27FC236}">
                <a16:creationId xmlns:a16="http://schemas.microsoft.com/office/drawing/2014/main" id="{79A21704-C73B-2547-9DFF-11E9F0D95BA8}"/>
              </a:ext>
            </a:extLst>
          </p:cNvPr>
          <p:cNvSpPr/>
          <p:nvPr/>
        </p:nvSpPr>
        <p:spPr>
          <a:xfrm rot="5410807">
            <a:off x="3807782" y="3441736"/>
            <a:ext cx="1233385" cy="4147200"/>
          </a:xfrm>
          <a:custGeom>
            <a:avLst>
              <a:gd name="f0" fmla="val -10639"/>
              <a:gd name="f1" fmla="val 8814"/>
              <a:gd name="f2" fmla="val -2494"/>
              <a:gd name="f3" fmla="val 3425"/>
              <a:gd name="f4" fmla="val -1417"/>
              <a:gd name="f5" fmla="val 943"/>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8" name="ZoneTexte 6">
            <a:extLst>
              <a:ext uri="{FF2B5EF4-FFF2-40B4-BE49-F238E27FC236}">
                <a16:creationId xmlns:a16="http://schemas.microsoft.com/office/drawing/2014/main" id="{0FEF68FC-39A5-A34F-8666-B1E826EE9F88}"/>
              </a:ext>
            </a:extLst>
          </p:cNvPr>
          <p:cNvSpPr txBox="1"/>
          <p:nvPr/>
        </p:nvSpPr>
        <p:spPr>
          <a:xfrm>
            <a:off x="3885960" y="6180990"/>
            <a:ext cx="1212599"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linguistique</a:t>
            </a:r>
          </a:p>
        </p:txBody>
      </p:sp>
      <p:sp>
        <p:nvSpPr>
          <p:cNvPr id="9" name="ZoneTexte 7">
            <a:extLst>
              <a:ext uri="{FF2B5EF4-FFF2-40B4-BE49-F238E27FC236}">
                <a16:creationId xmlns:a16="http://schemas.microsoft.com/office/drawing/2014/main" id="{883D40D3-7C2A-F243-A4C8-8B6C22722B32}"/>
              </a:ext>
            </a:extLst>
          </p:cNvPr>
          <p:cNvSpPr txBox="1"/>
          <p:nvPr/>
        </p:nvSpPr>
        <p:spPr>
          <a:xfrm>
            <a:off x="840870" y="3494459"/>
            <a:ext cx="1398804"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lexicographie</a:t>
            </a:r>
          </a:p>
        </p:txBody>
      </p:sp>
      <p:sp>
        <p:nvSpPr>
          <p:cNvPr id="10" name="Forme libre 8">
            <a:extLst>
              <a:ext uri="{FF2B5EF4-FFF2-40B4-BE49-F238E27FC236}">
                <a16:creationId xmlns:a16="http://schemas.microsoft.com/office/drawing/2014/main" id="{4F4D39CF-5F7E-E649-B5D0-FC4112FC4BE7}"/>
              </a:ext>
            </a:extLst>
          </p:cNvPr>
          <p:cNvSpPr/>
          <p:nvPr/>
        </p:nvSpPr>
        <p:spPr>
          <a:xfrm flipH="1">
            <a:off x="438882" y="1829043"/>
            <a:ext cx="2105931" cy="1665407"/>
          </a:xfrm>
          <a:custGeom>
            <a:avLst>
              <a:gd name="f0" fmla="val -10645"/>
              <a:gd name="f1" fmla="val 20998"/>
              <a:gd name="f2" fmla="val -3600"/>
              <a:gd name="f3" fmla="val 4000"/>
              <a:gd name="f4" fmla="val -837"/>
              <a:gd name="f5" fmla="val 2345"/>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1" name="ZoneTexte 9">
            <a:extLst>
              <a:ext uri="{FF2B5EF4-FFF2-40B4-BE49-F238E27FC236}">
                <a16:creationId xmlns:a16="http://schemas.microsoft.com/office/drawing/2014/main" id="{9D5C7165-5C3B-D646-B214-783D06ACA467}"/>
              </a:ext>
            </a:extLst>
          </p:cNvPr>
          <p:cNvSpPr txBox="1"/>
          <p:nvPr/>
        </p:nvSpPr>
        <p:spPr>
          <a:xfrm>
            <a:off x="783721" y="2514807"/>
            <a:ext cx="1375464" cy="323264"/>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nouveau</a:t>
            </a:r>
          </a:p>
        </p:txBody>
      </p:sp>
      <p:sp>
        <p:nvSpPr>
          <p:cNvPr id="16" name="ZoneTexte 14">
            <a:extLst>
              <a:ext uri="{FF2B5EF4-FFF2-40B4-BE49-F238E27FC236}">
                <a16:creationId xmlns:a16="http://schemas.microsoft.com/office/drawing/2014/main" id="{CCB78FF8-B286-D745-9009-3ABDD00853BE}"/>
              </a:ext>
            </a:extLst>
          </p:cNvPr>
          <p:cNvSpPr txBox="1"/>
          <p:nvPr/>
        </p:nvSpPr>
        <p:spPr>
          <a:xfrm>
            <a:off x="2387845" y="5128190"/>
            <a:ext cx="1363474"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construit</a:t>
            </a:r>
          </a:p>
        </p:txBody>
      </p:sp>
      <p:sp>
        <p:nvSpPr>
          <p:cNvPr id="17" name="ZoneTexte 15">
            <a:extLst>
              <a:ext uri="{FF2B5EF4-FFF2-40B4-BE49-F238E27FC236}">
                <a16:creationId xmlns:a16="http://schemas.microsoft.com/office/drawing/2014/main" id="{EF45EA70-0DBF-824B-9552-6FCE8CE746D7}"/>
              </a:ext>
            </a:extLst>
          </p:cNvPr>
          <p:cNvSpPr txBox="1"/>
          <p:nvPr/>
        </p:nvSpPr>
        <p:spPr>
          <a:xfrm>
            <a:off x="3316960" y="5585361"/>
            <a:ext cx="1072689"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inédit</a:t>
            </a:r>
          </a:p>
        </p:txBody>
      </p:sp>
      <p:sp>
        <p:nvSpPr>
          <p:cNvPr id="18" name="ZoneTexte 16">
            <a:extLst>
              <a:ext uri="{FF2B5EF4-FFF2-40B4-BE49-F238E27FC236}">
                <a16:creationId xmlns:a16="http://schemas.microsoft.com/office/drawing/2014/main" id="{70895579-7A0D-9848-B1F9-7E0BB0E9BD88}"/>
              </a:ext>
            </a:extLst>
          </p:cNvPr>
          <p:cNvSpPr txBox="1"/>
          <p:nvPr/>
        </p:nvSpPr>
        <p:spPr>
          <a:xfrm>
            <a:off x="4760525" y="5585361"/>
            <a:ext cx="863274"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néomot</a:t>
            </a:r>
          </a:p>
        </p:txBody>
      </p:sp>
      <p:sp>
        <p:nvSpPr>
          <p:cNvPr id="19" name="ZoneTexte 17">
            <a:extLst>
              <a:ext uri="{FF2B5EF4-FFF2-40B4-BE49-F238E27FC236}">
                <a16:creationId xmlns:a16="http://schemas.microsoft.com/office/drawing/2014/main" id="{35536883-63E8-934D-969B-897138E66F3F}"/>
              </a:ext>
            </a:extLst>
          </p:cNvPr>
          <p:cNvSpPr txBox="1"/>
          <p:nvPr/>
        </p:nvSpPr>
        <p:spPr>
          <a:xfrm>
            <a:off x="5374164" y="5128522"/>
            <a:ext cx="1072817"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néosémie</a:t>
            </a:r>
          </a:p>
        </p:txBody>
      </p:sp>
    </p:spTree>
    <p:extLst>
      <p:ext uri="{BB962C8B-B14F-4D97-AF65-F5344CB8AC3E}">
        <p14:creationId xmlns:p14="http://schemas.microsoft.com/office/powerpoint/2010/main" val="2934875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5817EF6-C84F-204E-999A-4C1B610812D1}"/>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6CBFB62B-BBEF-5144-A6B2-FAA30FF8CA8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46</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A1240876-B4DB-0344-B52F-024D97AD6130}"/>
              </a:ext>
            </a:extLst>
          </p:cNvPr>
          <p:cNvSpPr txBox="1"/>
          <p:nvPr/>
        </p:nvSpPr>
        <p:spPr>
          <a:xfrm>
            <a:off x="3746617" y="3429149"/>
            <a:ext cx="1323656" cy="83135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lexicale</a:t>
            </a:r>
          </a:p>
        </p:txBody>
      </p:sp>
      <p:sp>
        <p:nvSpPr>
          <p:cNvPr id="5" name="Forme libre 3">
            <a:extLst>
              <a:ext uri="{FF2B5EF4-FFF2-40B4-BE49-F238E27FC236}">
                <a16:creationId xmlns:a16="http://schemas.microsoft.com/office/drawing/2014/main" id="{5FEB77E9-71D8-274E-8420-F79AA18C82E2}"/>
              </a:ext>
            </a:extLst>
          </p:cNvPr>
          <p:cNvSpPr/>
          <p:nvPr/>
        </p:nvSpPr>
        <p:spPr>
          <a:xfrm>
            <a:off x="6351745" y="1861698"/>
            <a:ext cx="2424311" cy="1632752"/>
          </a:xfrm>
          <a:custGeom>
            <a:avLst>
              <a:gd name="f0" fmla="val -11202"/>
              <a:gd name="f1" fmla="val 19863"/>
              <a:gd name="f2" fmla="val -4826"/>
              <a:gd name="f3" fmla="val 6206"/>
              <a:gd name="f4" fmla="val -727"/>
              <a:gd name="f5" fmla="val 2392"/>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6" name="ZoneTexte 4">
            <a:extLst>
              <a:ext uri="{FF2B5EF4-FFF2-40B4-BE49-F238E27FC236}">
                <a16:creationId xmlns:a16="http://schemas.microsoft.com/office/drawing/2014/main" id="{2ABEED1A-1FB5-2045-9DC4-4DA9906FD1F5}"/>
              </a:ext>
            </a:extLst>
          </p:cNvPr>
          <p:cNvSpPr txBox="1"/>
          <p:nvPr/>
        </p:nvSpPr>
        <p:spPr>
          <a:xfrm>
            <a:off x="6498364" y="3494459"/>
            <a:ext cx="2271800"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néologie / terminologie</a:t>
            </a:r>
          </a:p>
        </p:txBody>
      </p:sp>
      <p:sp>
        <p:nvSpPr>
          <p:cNvPr id="7" name="Forme libre 5">
            <a:extLst>
              <a:ext uri="{FF2B5EF4-FFF2-40B4-BE49-F238E27FC236}">
                <a16:creationId xmlns:a16="http://schemas.microsoft.com/office/drawing/2014/main" id="{97C7C104-37DD-4B41-B759-24F7922D32F7}"/>
              </a:ext>
            </a:extLst>
          </p:cNvPr>
          <p:cNvSpPr/>
          <p:nvPr/>
        </p:nvSpPr>
        <p:spPr>
          <a:xfrm rot="5410807">
            <a:off x="3807782" y="3441736"/>
            <a:ext cx="1233385" cy="4147200"/>
          </a:xfrm>
          <a:custGeom>
            <a:avLst>
              <a:gd name="f0" fmla="val -10639"/>
              <a:gd name="f1" fmla="val 8814"/>
              <a:gd name="f2" fmla="val -2494"/>
              <a:gd name="f3" fmla="val 3425"/>
              <a:gd name="f4" fmla="val -1417"/>
              <a:gd name="f5" fmla="val 943"/>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8" name="ZoneTexte 6">
            <a:extLst>
              <a:ext uri="{FF2B5EF4-FFF2-40B4-BE49-F238E27FC236}">
                <a16:creationId xmlns:a16="http://schemas.microsoft.com/office/drawing/2014/main" id="{197650D0-973E-724F-943A-281C48E79503}"/>
              </a:ext>
            </a:extLst>
          </p:cNvPr>
          <p:cNvSpPr txBox="1"/>
          <p:nvPr/>
        </p:nvSpPr>
        <p:spPr>
          <a:xfrm>
            <a:off x="3885960" y="6180990"/>
            <a:ext cx="1212599"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linguistique</a:t>
            </a:r>
          </a:p>
        </p:txBody>
      </p:sp>
      <p:sp>
        <p:nvSpPr>
          <p:cNvPr id="9" name="ZoneTexte 7">
            <a:extLst>
              <a:ext uri="{FF2B5EF4-FFF2-40B4-BE49-F238E27FC236}">
                <a16:creationId xmlns:a16="http://schemas.microsoft.com/office/drawing/2014/main" id="{87A0E1F7-A98C-2B47-99F9-D48F9F0BEEA5}"/>
              </a:ext>
            </a:extLst>
          </p:cNvPr>
          <p:cNvSpPr txBox="1"/>
          <p:nvPr/>
        </p:nvSpPr>
        <p:spPr>
          <a:xfrm>
            <a:off x="840870" y="3494459"/>
            <a:ext cx="1398804"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lexicographie</a:t>
            </a:r>
          </a:p>
        </p:txBody>
      </p:sp>
      <p:sp>
        <p:nvSpPr>
          <p:cNvPr id="10" name="Forme libre 8">
            <a:extLst>
              <a:ext uri="{FF2B5EF4-FFF2-40B4-BE49-F238E27FC236}">
                <a16:creationId xmlns:a16="http://schemas.microsoft.com/office/drawing/2014/main" id="{0F151D36-CDD6-4643-8F03-21058E712918}"/>
              </a:ext>
            </a:extLst>
          </p:cNvPr>
          <p:cNvSpPr/>
          <p:nvPr/>
        </p:nvSpPr>
        <p:spPr>
          <a:xfrm flipH="1">
            <a:off x="438882" y="1829043"/>
            <a:ext cx="2105931" cy="1665407"/>
          </a:xfrm>
          <a:custGeom>
            <a:avLst>
              <a:gd name="f0" fmla="val -10645"/>
              <a:gd name="f1" fmla="val 20998"/>
              <a:gd name="f2" fmla="val -3600"/>
              <a:gd name="f3" fmla="val 4000"/>
              <a:gd name="f4" fmla="val -837"/>
              <a:gd name="f5" fmla="val 2345"/>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1" name="ZoneTexte 9">
            <a:extLst>
              <a:ext uri="{FF2B5EF4-FFF2-40B4-BE49-F238E27FC236}">
                <a16:creationId xmlns:a16="http://schemas.microsoft.com/office/drawing/2014/main" id="{6A5107C1-AFA2-3B46-847A-BE5ED5497AE1}"/>
              </a:ext>
            </a:extLst>
          </p:cNvPr>
          <p:cNvSpPr txBox="1"/>
          <p:nvPr/>
        </p:nvSpPr>
        <p:spPr>
          <a:xfrm>
            <a:off x="783721" y="2514807"/>
            <a:ext cx="1375464" cy="323264"/>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nouveau</a:t>
            </a:r>
          </a:p>
        </p:txBody>
      </p:sp>
      <p:sp>
        <p:nvSpPr>
          <p:cNvPr id="16" name="ZoneTexte 14">
            <a:extLst>
              <a:ext uri="{FF2B5EF4-FFF2-40B4-BE49-F238E27FC236}">
                <a16:creationId xmlns:a16="http://schemas.microsoft.com/office/drawing/2014/main" id="{27CC40E0-E7C2-EA44-A001-47EB34374515}"/>
              </a:ext>
            </a:extLst>
          </p:cNvPr>
          <p:cNvSpPr txBox="1"/>
          <p:nvPr/>
        </p:nvSpPr>
        <p:spPr>
          <a:xfrm>
            <a:off x="3946656" y="5128190"/>
            <a:ext cx="1119498"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innovation</a:t>
            </a:r>
          </a:p>
        </p:txBody>
      </p:sp>
      <p:sp>
        <p:nvSpPr>
          <p:cNvPr id="17" name="ZoneTexte 15">
            <a:extLst>
              <a:ext uri="{FF2B5EF4-FFF2-40B4-BE49-F238E27FC236}">
                <a16:creationId xmlns:a16="http://schemas.microsoft.com/office/drawing/2014/main" id="{1C8B1EFA-61B0-7547-A959-1497FA65EC0B}"/>
              </a:ext>
            </a:extLst>
          </p:cNvPr>
          <p:cNvSpPr txBox="1"/>
          <p:nvPr/>
        </p:nvSpPr>
        <p:spPr>
          <a:xfrm>
            <a:off x="2387845" y="5128190"/>
            <a:ext cx="1363474"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construit</a:t>
            </a:r>
          </a:p>
        </p:txBody>
      </p:sp>
      <p:sp>
        <p:nvSpPr>
          <p:cNvPr id="18" name="ZoneTexte 16">
            <a:extLst>
              <a:ext uri="{FF2B5EF4-FFF2-40B4-BE49-F238E27FC236}">
                <a16:creationId xmlns:a16="http://schemas.microsoft.com/office/drawing/2014/main" id="{F270052E-2ED7-F34A-B9E9-C00253E12B7B}"/>
              </a:ext>
            </a:extLst>
          </p:cNvPr>
          <p:cNvSpPr txBox="1"/>
          <p:nvPr/>
        </p:nvSpPr>
        <p:spPr>
          <a:xfrm>
            <a:off x="3316960" y="5585361"/>
            <a:ext cx="1072689"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inédit</a:t>
            </a:r>
          </a:p>
        </p:txBody>
      </p:sp>
      <p:sp>
        <p:nvSpPr>
          <p:cNvPr id="19" name="ZoneTexte 17">
            <a:extLst>
              <a:ext uri="{FF2B5EF4-FFF2-40B4-BE49-F238E27FC236}">
                <a16:creationId xmlns:a16="http://schemas.microsoft.com/office/drawing/2014/main" id="{E7DDE46A-5904-9E4D-B493-AF792D857D45}"/>
              </a:ext>
            </a:extLst>
          </p:cNvPr>
          <p:cNvSpPr txBox="1"/>
          <p:nvPr/>
        </p:nvSpPr>
        <p:spPr>
          <a:xfrm>
            <a:off x="4760525" y="5585361"/>
            <a:ext cx="863274"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néomot</a:t>
            </a:r>
          </a:p>
        </p:txBody>
      </p:sp>
      <p:sp>
        <p:nvSpPr>
          <p:cNvPr id="20" name="ZoneTexte 18">
            <a:extLst>
              <a:ext uri="{FF2B5EF4-FFF2-40B4-BE49-F238E27FC236}">
                <a16:creationId xmlns:a16="http://schemas.microsoft.com/office/drawing/2014/main" id="{E8804022-BFCD-5D44-BC95-559EA6C0CD3E}"/>
              </a:ext>
            </a:extLst>
          </p:cNvPr>
          <p:cNvSpPr txBox="1"/>
          <p:nvPr/>
        </p:nvSpPr>
        <p:spPr>
          <a:xfrm>
            <a:off x="5374164" y="5128522"/>
            <a:ext cx="1072817"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néosémie</a:t>
            </a:r>
          </a:p>
        </p:txBody>
      </p:sp>
    </p:spTree>
    <p:extLst>
      <p:ext uri="{BB962C8B-B14F-4D97-AF65-F5344CB8AC3E}">
        <p14:creationId xmlns:p14="http://schemas.microsoft.com/office/powerpoint/2010/main" val="2740561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34D8F592-8214-3745-8F84-B29BD09672A9}"/>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7B310503-4DFC-5E4C-9249-6EEC4D3EE6A0}"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47</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8E8354D3-FB57-4749-B4E7-FFF7B377CD73}"/>
              </a:ext>
            </a:extLst>
          </p:cNvPr>
          <p:cNvSpPr txBox="1"/>
          <p:nvPr/>
        </p:nvSpPr>
        <p:spPr>
          <a:xfrm>
            <a:off x="3746617" y="3429149"/>
            <a:ext cx="1323656" cy="831352"/>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création</a:t>
            </a:r>
          </a:p>
          <a:p>
            <a:pPr algn="ctr" defTabSz="829452" hangingPunct="0">
              <a:defRPr sz="1800" b="0" i="0" u="none" strike="noStrike" kern="0" cap="none" spc="0" baseline="0">
                <a:solidFill>
                  <a:srgbClr val="000000"/>
                </a:solidFill>
                <a:uFillTx/>
              </a:defRPr>
            </a:pPr>
            <a:r>
              <a:rPr lang="fr-FR" sz="2540">
                <a:solidFill>
                  <a:srgbClr val="000000"/>
                </a:solidFill>
                <a:latin typeface="Arial" pitchFamily="18"/>
                <a:ea typeface="Microsoft YaHei" pitchFamily="2"/>
                <a:cs typeface="Mangal" pitchFamily="2"/>
              </a:rPr>
              <a:t>lexicale</a:t>
            </a:r>
          </a:p>
        </p:txBody>
      </p:sp>
      <p:sp>
        <p:nvSpPr>
          <p:cNvPr id="5" name="Forme libre 3">
            <a:extLst>
              <a:ext uri="{FF2B5EF4-FFF2-40B4-BE49-F238E27FC236}">
                <a16:creationId xmlns:a16="http://schemas.microsoft.com/office/drawing/2014/main" id="{F4FA081F-9454-B242-85B1-9BF7D20C1ECE}"/>
              </a:ext>
            </a:extLst>
          </p:cNvPr>
          <p:cNvSpPr/>
          <p:nvPr/>
        </p:nvSpPr>
        <p:spPr>
          <a:xfrm>
            <a:off x="6351745" y="1861698"/>
            <a:ext cx="2424311" cy="1632752"/>
          </a:xfrm>
          <a:custGeom>
            <a:avLst>
              <a:gd name="f0" fmla="val -11202"/>
              <a:gd name="f1" fmla="val 19863"/>
              <a:gd name="f2" fmla="val -4826"/>
              <a:gd name="f3" fmla="val 6206"/>
              <a:gd name="f4" fmla="val -727"/>
              <a:gd name="f5" fmla="val 2392"/>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6" name="ZoneTexte 4">
            <a:extLst>
              <a:ext uri="{FF2B5EF4-FFF2-40B4-BE49-F238E27FC236}">
                <a16:creationId xmlns:a16="http://schemas.microsoft.com/office/drawing/2014/main" id="{9BC8249C-123B-D448-BBEB-3D46DB11D7B5}"/>
              </a:ext>
            </a:extLst>
          </p:cNvPr>
          <p:cNvSpPr txBox="1"/>
          <p:nvPr/>
        </p:nvSpPr>
        <p:spPr>
          <a:xfrm>
            <a:off x="6498364" y="3494459"/>
            <a:ext cx="2271800"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néologie / terminologie</a:t>
            </a:r>
          </a:p>
        </p:txBody>
      </p:sp>
      <p:sp>
        <p:nvSpPr>
          <p:cNvPr id="7" name="Forme libre 5">
            <a:extLst>
              <a:ext uri="{FF2B5EF4-FFF2-40B4-BE49-F238E27FC236}">
                <a16:creationId xmlns:a16="http://schemas.microsoft.com/office/drawing/2014/main" id="{95EAE89D-98F8-6845-8241-9D0F172237CC}"/>
              </a:ext>
            </a:extLst>
          </p:cNvPr>
          <p:cNvSpPr/>
          <p:nvPr/>
        </p:nvSpPr>
        <p:spPr>
          <a:xfrm rot="5410807">
            <a:off x="3807782" y="3441736"/>
            <a:ext cx="1233385" cy="4147200"/>
          </a:xfrm>
          <a:custGeom>
            <a:avLst>
              <a:gd name="f0" fmla="val -10639"/>
              <a:gd name="f1" fmla="val 8814"/>
              <a:gd name="f2" fmla="val -2494"/>
              <a:gd name="f3" fmla="val 3425"/>
              <a:gd name="f4" fmla="val -1417"/>
              <a:gd name="f5" fmla="val 943"/>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8" name="ZoneTexte 6">
            <a:extLst>
              <a:ext uri="{FF2B5EF4-FFF2-40B4-BE49-F238E27FC236}">
                <a16:creationId xmlns:a16="http://schemas.microsoft.com/office/drawing/2014/main" id="{05BD9C2B-D7E5-8047-81FD-2DF37651D3E0}"/>
              </a:ext>
            </a:extLst>
          </p:cNvPr>
          <p:cNvSpPr txBox="1"/>
          <p:nvPr/>
        </p:nvSpPr>
        <p:spPr>
          <a:xfrm>
            <a:off x="3885960" y="6180990"/>
            <a:ext cx="1212599"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dirty="0">
                <a:solidFill>
                  <a:srgbClr val="DC2300"/>
                </a:solidFill>
                <a:latin typeface="Arial" pitchFamily="18"/>
                <a:ea typeface="Microsoft YaHei" pitchFamily="2"/>
                <a:cs typeface="Mangal" pitchFamily="2"/>
              </a:rPr>
              <a:t>linguistique</a:t>
            </a:r>
          </a:p>
        </p:txBody>
      </p:sp>
      <p:sp>
        <p:nvSpPr>
          <p:cNvPr id="9" name="ZoneTexte 7">
            <a:extLst>
              <a:ext uri="{FF2B5EF4-FFF2-40B4-BE49-F238E27FC236}">
                <a16:creationId xmlns:a16="http://schemas.microsoft.com/office/drawing/2014/main" id="{13D97679-D3FC-0E4C-8768-62CCE10A03C5}"/>
              </a:ext>
            </a:extLst>
          </p:cNvPr>
          <p:cNvSpPr txBox="1"/>
          <p:nvPr/>
        </p:nvSpPr>
        <p:spPr>
          <a:xfrm>
            <a:off x="840870" y="3494459"/>
            <a:ext cx="1398804"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DC2300"/>
                </a:solidFill>
                <a:latin typeface="Arial" pitchFamily="18"/>
                <a:ea typeface="Microsoft YaHei" pitchFamily="2"/>
                <a:cs typeface="Mangal" pitchFamily="2"/>
              </a:rPr>
              <a:t>lexicographie</a:t>
            </a:r>
          </a:p>
        </p:txBody>
      </p:sp>
      <p:sp>
        <p:nvSpPr>
          <p:cNvPr id="10" name="Forme libre 8">
            <a:extLst>
              <a:ext uri="{FF2B5EF4-FFF2-40B4-BE49-F238E27FC236}">
                <a16:creationId xmlns:a16="http://schemas.microsoft.com/office/drawing/2014/main" id="{9E2F7906-332C-604D-9AED-B371B197976B}"/>
              </a:ext>
            </a:extLst>
          </p:cNvPr>
          <p:cNvSpPr/>
          <p:nvPr/>
        </p:nvSpPr>
        <p:spPr>
          <a:xfrm flipH="1">
            <a:off x="438882" y="1829043"/>
            <a:ext cx="2105931" cy="1665407"/>
          </a:xfrm>
          <a:custGeom>
            <a:avLst>
              <a:gd name="f0" fmla="val -10645"/>
              <a:gd name="f1" fmla="val 20998"/>
              <a:gd name="f2" fmla="val -3600"/>
              <a:gd name="f3" fmla="val 4000"/>
              <a:gd name="f4" fmla="val -837"/>
              <a:gd name="f5" fmla="val 2345"/>
            </a:avLst>
            <a:gdLst>
              <a:gd name="f6" fmla="val w"/>
              <a:gd name="f7" fmla="val h"/>
              <a:gd name="f8" fmla="val 0"/>
              <a:gd name="f9" fmla="val 21600"/>
              <a:gd name="f10" fmla="val 2147483647"/>
              <a:gd name="f11" fmla="val -2147483647"/>
              <a:gd name="f12" fmla="*/ f6 1 21600"/>
              <a:gd name="f13" fmla="*/ f7 1 21600"/>
              <a:gd name="f14" fmla="val f8"/>
              <a:gd name="f15" fmla="val f9"/>
              <a:gd name="f16" fmla="pin -2147483647 f0 2147483647"/>
              <a:gd name="f17" fmla="pin -2147483647 f1 2147483647"/>
              <a:gd name="f18" fmla="pin -2147483647 f2 2147483647"/>
              <a:gd name="f19" fmla="pin -2147483647 f3 2147483647"/>
              <a:gd name="f20" fmla="pin -2147483647 f4 2147483647"/>
              <a:gd name="f21" fmla="pin -2147483647 f5 2147483647"/>
              <a:gd name="f22" fmla="+- f15 0 f14"/>
              <a:gd name="f23" fmla="val f16"/>
              <a:gd name="f24" fmla="val f17"/>
              <a:gd name="f25" fmla="val f18"/>
              <a:gd name="f26" fmla="val f19"/>
              <a:gd name="f27" fmla="val f20"/>
              <a:gd name="f28" fmla="val f21"/>
              <a:gd name="f29" fmla="*/ f16 f12 1"/>
              <a:gd name="f30" fmla="*/ f17 f13 1"/>
              <a:gd name="f31" fmla="*/ f18 f12 1"/>
              <a:gd name="f32" fmla="*/ f19 f13 1"/>
              <a:gd name="f33" fmla="*/ f20 f12 1"/>
              <a:gd name="f34" fmla="*/ f21 f13 1"/>
              <a:gd name="f35" fmla="*/ f22 1 21600"/>
              <a:gd name="f36" fmla="*/ f14 1 f35"/>
              <a:gd name="f37" fmla="*/ f15 1 f35"/>
              <a:gd name="f38" fmla="*/ f36 f12 1"/>
              <a:gd name="f39" fmla="*/ f37 f12 1"/>
              <a:gd name="f40" fmla="*/ f37 f13 1"/>
              <a:gd name="f41" fmla="*/ f36 f13 1"/>
            </a:gdLst>
            <a:ahLst>
              <a:ahXY gdRefX="f0" minX="f11" maxX="f10" gdRefY="f1" minY="f11" maxY="f10">
                <a:pos x="f29" y="f30"/>
              </a:ahXY>
              <a:ahXY gdRefX="f2" minX="f11" maxX="f10" gdRefY="f3" minY="f11" maxY="f10">
                <a:pos x="f31" y="f32"/>
              </a:ahXY>
              <a:ahXY gdRefX="f4" minX="f11" maxX="f10" gdRefY="f5" minY="f11" maxY="f10">
                <a:pos x="f33" y="f34"/>
              </a:ahXY>
            </a:ahLst>
            <a:cxnLst>
              <a:cxn ang="3cd4">
                <a:pos x="hc" y="t"/>
              </a:cxn>
              <a:cxn ang="0">
                <a:pos x="r" y="vc"/>
              </a:cxn>
              <a:cxn ang="cd4">
                <a:pos x="hc" y="b"/>
              </a:cxn>
              <a:cxn ang="cd2">
                <a:pos x="l" y="vc"/>
              </a:cxn>
            </a:cxnLst>
            <a:rect l="f38" t="f41" r="f39" b="f40"/>
            <a:pathLst>
              <a:path w="21600" h="21600">
                <a:moveTo>
                  <a:pt x="f8" y="f8"/>
                </a:moveTo>
                <a:lnTo>
                  <a:pt x="f9" y="f8"/>
                </a:lnTo>
                <a:lnTo>
                  <a:pt x="f9" y="f9"/>
                </a:lnTo>
                <a:lnTo>
                  <a:pt x="f8" y="f9"/>
                </a:lnTo>
                <a:close/>
              </a:path>
              <a:path w="21600" h="21600">
                <a:moveTo>
                  <a:pt x="f23" y="f24"/>
                </a:moveTo>
                <a:lnTo>
                  <a:pt x="f25" y="f26"/>
                </a:lnTo>
              </a:path>
              <a:path w="21600" h="21600">
                <a:moveTo>
                  <a:pt x="f25" y="f26"/>
                </a:moveTo>
                <a:lnTo>
                  <a:pt x="f27" y="f28"/>
                </a:lnTo>
              </a:path>
            </a:pathLst>
          </a:custGeom>
          <a:noFill/>
          <a:ln w="0" cap="flat">
            <a:solidFill>
              <a:srgbClr val="FF3333"/>
            </a:solidFill>
            <a:custDash>
              <a:ds d="0" sp="0"/>
            </a:custDash>
            <a:miter/>
          </a:ln>
        </p:spPr>
        <p:txBody>
          <a:bodyPr vert="horz" wrap="none" lIns="65309" tIns="24493" rIns="65309" bIns="24493"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1" name="ZoneTexte 9">
            <a:extLst>
              <a:ext uri="{FF2B5EF4-FFF2-40B4-BE49-F238E27FC236}">
                <a16:creationId xmlns:a16="http://schemas.microsoft.com/office/drawing/2014/main" id="{3914F829-66DA-C345-B94C-2415F9FC7519}"/>
              </a:ext>
            </a:extLst>
          </p:cNvPr>
          <p:cNvSpPr txBox="1"/>
          <p:nvPr/>
        </p:nvSpPr>
        <p:spPr>
          <a:xfrm>
            <a:off x="783721" y="2514807"/>
            <a:ext cx="1375464" cy="323264"/>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nouveau</a:t>
            </a:r>
          </a:p>
        </p:txBody>
      </p:sp>
      <p:sp>
        <p:nvSpPr>
          <p:cNvPr id="12" name="ZoneTexte 10">
            <a:extLst>
              <a:ext uri="{FF2B5EF4-FFF2-40B4-BE49-F238E27FC236}">
                <a16:creationId xmlns:a16="http://schemas.microsoft.com/office/drawing/2014/main" id="{88514972-7B87-EF41-BADA-7E66EE09F448}"/>
              </a:ext>
            </a:extLst>
          </p:cNvPr>
          <p:cNvSpPr txBox="1"/>
          <p:nvPr/>
        </p:nvSpPr>
        <p:spPr>
          <a:xfrm>
            <a:off x="6442734" y="2841681"/>
            <a:ext cx="1026266"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dirty="0">
                <a:solidFill>
                  <a:srgbClr val="000000"/>
                </a:solidFill>
                <a:latin typeface="Arial" pitchFamily="18"/>
                <a:ea typeface="Microsoft YaHei" pitchFamily="2"/>
                <a:cs typeface="Mangal" pitchFamily="2"/>
              </a:rPr>
              <a:t>néonyme</a:t>
            </a:r>
          </a:p>
        </p:txBody>
      </p:sp>
      <p:sp>
        <p:nvSpPr>
          <p:cNvPr id="13" name="ZoneTexte 11">
            <a:extLst>
              <a:ext uri="{FF2B5EF4-FFF2-40B4-BE49-F238E27FC236}">
                <a16:creationId xmlns:a16="http://schemas.microsoft.com/office/drawing/2014/main" id="{22A832F3-44DD-934C-A2A8-0EACF06386A1}"/>
              </a:ext>
            </a:extLst>
          </p:cNvPr>
          <p:cNvSpPr txBox="1"/>
          <p:nvPr/>
        </p:nvSpPr>
        <p:spPr>
          <a:xfrm>
            <a:off x="7508743" y="2842005"/>
            <a:ext cx="1049479"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dirty="0" err="1">
                <a:solidFill>
                  <a:srgbClr val="000000"/>
                </a:solidFill>
                <a:latin typeface="Arial" pitchFamily="18"/>
                <a:ea typeface="Microsoft YaHei" pitchFamily="2"/>
                <a:cs typeface="Mangal" pitchFamily="2"/>
              </a:rPr>
              <a:t>néoterme</a:t>
            </a:r>
            <a:endParaRPr lang="fr-FR" sz="1633" i="1" dirty="0">
              <a:solidFill>
                <a:srgbClr val="000000"/>
              </a:solidFill>
              <a:latin typeface="Arial" pitchFamily="18"/>
              <a:ea typeface="Microsoft YaHei" pitchFamily="2"/>
              <a:cs typeface="Mangal" pitchFamily="2"/>
            </a:endParaRPr>
          </a:p>
        </p:txBody>
      </p:sp>
      <p:sp>
        <p:nvSpPr>
          <p:cNvPr id="14" name="ZoneTexte 12">
            <a:extLst>
              <a:ext uri="{FF2B5EF4-FFF2-40B4-BE49-F238E27FC236}">
                <a16:creationId xmlns:a16="http://schemas.microsoft.com/office/drawing/2014/main" id="{ABC05FFB-C8A1-5246-BCDE-CC74E795C1B7}"/>
              </a:ext>
            </a:extLst>
          </p:cNvPr>
          <p:cNvSpPr txBox="1"/>
          <p:nvPr/>
        </p:nvSpPr>
        <p:spPr>
          <a:xfrm>
            <a:off x="7472725" y="2236256"/>
            <a:ext cx="1235812"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dirty="0">
                <a:solidFill>
                  <a:srgbClr val="000000"/>
                </a:solidFill>
                <a:latin typeface="Arial" pitchFamily="18"/>
                <a:ea typeface="Microsoft YaHei" pitchFamily="2"/>
                <a:cs typeface="Mangal" pitchFamily="2"/>
              </a:rPr>
              <a:t>néologisme</a:t>
            </a:r>
          </a:p>
        </p:txBody>
      </p:sp>
      <p:sp>
        <p:nvSpPr>
          <p:cNvPr id="15" name="ZoneTexte 13">
            <a:extLst>
              <a:ext uri="{FF2B5EF4-FFF2-40B4-BE49-F238E27FC236}">
                <a16:creationId xmlns:a16="http://schemas.microsoft.com/office/drawing/2014/main" id="{1E4C4470-DA23-7941-88A1-574E22C6D1E7}"/>
              </a:ext>
            </a:extLst>
          </p:cNvPr>
          <p:cNvSpPr txBox="1"/>
          <p:nvPr/>
        </p:nvSpPr>
        <p:spPr>
          <a:xfrm>
            <a:off x="6477550" y="2229721"/>
            <a:ext cx="956632"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dirty="0">
                <a:solidFill>
                  <a:srgbClr val="000000"/>
                </a:solidFill>
                <a:latin typeface="Arial" pitchFamily="18"/>
                <a:ea typeface="Microsoft YaHei" pitchFamily="2"/>
                <a:cs typeface="Mangal" pitchFamily="2"/>
              </a:rPr>
              <a:t>néologie</a:t>
            </a:r>
          </a:p>
        </p:txBody>
      </p:sp>
      <p:sp>
        <p:nvSpPr>
          <p:cNvPr id="16" name="ZoneTexte 14">
            <a:extLst>
              <a:ext uri="{FF2B5EF4-FFF2-40B4-BE49-F238E27FC236}">
                <a16:creationId xmlns:a16="http://schemas.microsoft.com/office/drawing/2014/main" id="{C03E0E05-BAEF-A94E-9649-363ED08C7149}"/>
              </a:ext>
            </a:extLst>
          </p:cNvPr>
          <p:cNvSpPr txBox="1"/>
          <p:nvPr/>
        </p:nvSpPr>
        <p:spPr>
          <a:xfrm>
            <a:off x="3946656" y="5128190"/>
            <a:ext cx="1119497"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dirty="0">
                <a:solidFill>
                  <a:srgbClr val="000000"/>
                </a:solidFill>
                <a:latin typeface="Arial" pitchFamily="18"/>
                <a:ea typeface="Microsoft YaHei" pitchFamily="2"/>
                <a:cs typeface="Mangal" pitchFamily="2"/>
              </a:rPr>
              <a:t>innovation</a:t>
            </a:r>
          </a:p>
        </p:txBody>
      </p:sp>
      <p:sp>
        <p:nvSpPr>
          <p:cNvPr id="17" name="ZoneTexte 15">
            <a:extLst>
              <a:ext uri="{FF2B5EF4-FFF2-40B4-BE49-F238E27FC236}">
                <a16:creationId xmlns:a16="http://schemas.microsoft.com/office/drawing/2014/main" id="{B01A8220-AEA0-8E40-B8D6-6CD7F4F90C52}"/>
              </a:ext>
            </a:extLst>
          </p:cNvPr>
          <p:cNvSpPr txBox="1"/>
          <p:nvPr/>
        </p:nvSpPr>
        <p:spPr>
          <a:xfrm>
            <a:off x="2387845" y="5128190"/>
            <a:ext cx="1363474"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construit</a:t>
            </a:r>
          </a:p>
        </p:txBody>
      </p:sp>
      <p:sp>
        <p:nvSpPr>
          <p:cNvPr id="18" name="ZoneTexte 16">
            <a:extLst>
              <a:ext uri="{FF2B5EF4-FFF2-40B4-BE49-F238E27FC236}">
                <a16:creationId xmlns:a16="http://schemas.microsoft.com/office/drawing/2014/main" id="{95996060-1EE3-BD44-89E1-96C25B73D8A8}"/>
              </a:ext>
            </a:extLst>
          </p:cNvPr>
          <p:cNvSpPr txBox="1"/>
          <p:nvPr/>
        </p:nvSpPr>
        <p:spPr>
          <a:xfrm>
            <a:off x="3316960" y="5585361"/>
            <a:ext cx="1072689"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mot inédit</a:t>
            </a:r>
          </a:p>
        </p:txBody>
      </p:sp>
      <p:sp>
        <p:nvSpPr>
          <p:cNvPr id="19" name="ZoneTexte 17">
            <a:extLst>
              <a:ext uri="{FF2B5EF4-FFF2-40B4-BE49-F238E27FC236}">
                <a16:creationId xmlns:a16="http://schemas.microsoft.com/office/drawing/2014/main" id="{A7D4ADF8-AB59-284C-A128-8A68D09D8845}"/>
              </a:ext>
            </a:extLst>
          </p:cNvPr>
          <p:cNvSpPr txBox="1"/>
          <p:nvPr/>
        </p:nvSpPr>
        <p:spPr>
          <a:xfrm>
            <a:off x="4760525" y="5585361"/>
            <a:ext cx="863274"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néomot</a:t>
            </a:r>
          </a:p>
        </p:txBody>
      </p:sp>
      <p:sp>
        <p:nvSpPr>
          <p:cNvPr id="20" name="ZoneTexte 18">
            <a:extLst>
              <a:ext uri="{FF2B5EF4-FFF2-40B4-BE49-F238E27FC236}">
                <a16:creationId xmlns:a16="http://schemas.microsoft.com/office/drawing/2014/main" id="{6C01CF32-B23A-9A49-AB16-012A49AF6E36}"/>
              </a:ext>
            </a:extLst>
          </p:cNvPr>
          <p:cNvSpPr txBox="1"/>
          <p:nvPr/>
        </p:nvSpPr>
        <p:spPr>
          <a:xfrm>
            <a:off x="5374164" y="5128522"/>
            <a:ext cx="1072817" cy="323264"/>
          </a:xfrm>
          <a:prstGeom prst="rect">
            <a:avLst/>
          </a:prstGeom>
          <a:no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1633" i="1">
                <a:solidFill>
                  <a:srgbClr val="000000"/>
                </a:solidFill>
                <a:latin typeface="Arial" pitchFamily="18"/>
                <a:ea typeface="Microsoft YaHei" pitchFamily="2"/>
                <a:cs typeface="Mangal" pitchFamily="2"/>
              </a:rPr>
              <a:t>néosémie</a:t>
            </a:r>
          </a:p>
        </p:txBody>
      </p:sp>
      <p:sp>
        <p:nvSpPr>
          <p:cNvPr id="3" name="ZoneTexte 2">
            <a:extLst>
              <a:ext uri="{FF2B5EF4-FFF2-40B4-BE49-F238E27FC236}">
                <a16:creationId xmlns:a16="http://schemas.microsoft.com/office/drawing/2014/main" id="{3043CA58-A2B5-3B4D-8991-CD4605CFC6E4}"/>
              </a:ext>
            </a:extLst>
          </p:cNvPr>
          <p:cNvSpPr txBox="1"/>
          <p:nvPr/>
        </p:nvSpPr>
        <p:spPr>
          <a:xfrm>
            <a:off x="1854451" y="656987"/>
            <a:ext cx="5587748" cy="584775"/>
          </a:xfrm>
          <a:prstGeom prst="rect">
            <a:avLst/>
          </a:prstGeom>
          <a:noFill/>
        </p:spPr>
        <p:txBody>
          <a:bodyPr wrap="none" rtlCol="0">
            <a:spAutoFit/>
          </a:bodyPr>
          <a:lstStyle/>
          <a:p>
            <a:r>
              <a:rPr lang="fr-FR" sz="3200" dirty="0">
                <a:solidFill>
                  <a:srgbClr val="FF0000"/>
                </a:solidFill>
              </a:rPr>
              <a:t>Pas d’unification terminologique</a:t>
            </a:r>
          </a:p>
        </p:txBody>
      </p:sp>
    </p:spTree>
    <p:extLst>
      <p:ext uri="{BB962C8B-B14F-4D97-AF65-F5344CB8AC3E}">
        <p14:creationId xmlns:p14="http://schemas.microsoft.com/office/powerpoint/2010/main" val="2652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48</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4353339" y="4546961"/>
            <a:ext cx="4452731" cy="523220"/>
          </a:xfrm>
          <a:prstGeom prst="rect">
            <a:avLst/>
          </a:prstGeom>
          <a:noFill/>
        </p:spPr>
        <p:txBody>
          <a:bodyPr wrap="square" rtlCol="0">
            <a:spAutoFit/>
          </a:bodyPr>
          <a:lstStyle/>
          <a:p>
            <a:pPr algn="just"/>
            <a:r>
              <a:rPr lang="fr-FR" sz="2800" dirty="0">
                <a:solidFill>
                  <a:schemeClr val="tx2"/>
                </a:solidFill>
              </a:rPr>
              <a:t>2) Définitions du néologisme</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4353339" y="3605872"/>
            <a:ext cx="3829879" cy="523220"/>
          </a:xfrm>
          <a:prstGeom prst="rect">
            <a:avLst/>
          </a:prstGeom>
          <a:noFill/>
        </p:spPr>
        <p:txBody>
          <a:bodyPr wrap="square" rtlCol="0">
            <a:spAutoFit/>
          </a:bodyPr>
          <a:lstStyle/>
          <a:p>
            <a:pPr algn="just"/>
            <a:r>
              <a:rPr lang="fr-FR" sz="2800" dirty="0"/>
              <a:t>1) Diversité de termes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t>II. Problèmes de terminologie :</a:t>
            </a:r>
          </a:p>
        </p:txBody>
      </p:sp>
    </p:spTree>
    <p:extLst>
      <p:ext uri="{BB962C8B-B14F-4D97-AF65-F5344CB8AC3E}">
        <p14:creationId xmlns:p14="http://schemas.microsoft.com/office/powerpoint/2010/main" val="1912293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574D6BC-E8CB-4947-BA24-01B9182398A3}"/>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315B4077-1719-324D-B93E-5E42DBA2CE08}"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49</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D0AFCCAA-6B99-2F4C-B3A2-48B6D2F82B7C}"/>
              </a:ext>
            </a:extLst>
          </p:cNvPr>
          <p:cNvSpPr txBox="1"/>
          <p:nvPr/>
        </p:nvSpPr>
        <p:spPr>
          <a:xfrm>
            <a:off x="1796029" y="3620833"/>
            <a:ext cx="1695552" cy="510495"/>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néologie</a:t>
            </a:r>
          </a:p>
        </p:txBody>
      </p:sp>
      <p:sp>
        <p:nvSpPr>
          <p:cNvPr id="5" name="ZoneTexte 3">
            <a:extLst>
              <a:ext uri="{FF2B5EF4-FFF2-40B4-BE49-F238E27FC236}">
                <a16:creationId xmlns:a16="http://schemas.microsoft.com/office/drawing/2014/main" id="{8598DF46-9280-1642-B9E9-EE73A4C87096}"/>
              </a:ext>
            </a:extLst>
          </p:cNvPr>
          <p:cNvSpPr txBox="1"/>
          <p:nvPr/>
        </p:nvSpPr>
        <p:spPr>
          <a:xfrm>
            <a:off x="4865611" y="3621157"/>
            <a:ext cx="2233584" cy="510495"/>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néologisme</a:t>
            </a:r>
          </a:p>
        </p:txBody>
      </p:sp>
    </p:spTree>
    <p:extLst>
      <p:ext uri="{BB962C8B-B14F-4D97-AF65-F5344CB8AC3E}">
        <p14:creationId xmlns:p14="http://schemas.microsoft.com/office/powerpoint/2010/main" val="28219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5</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solidFill>
                  <a:srgbClr val="FF0000"/>
                </a:solidFill>
              </a:rPr>
              <a:t>I. Pourquoi étudier la néologie ? Enjeux</a:t>
            </a:r>
          </a:p>
        </p:txBody>
      </p:sp>
      <p:sp>
        <p:nvSpPr>
          <p:cNvPr id="12" name="ZoneTexte 11"/>
          <p:cNvSpPr txBox="1"/>
          <p:nvPr/>
        </p:nvSpPr>
        <p:spPr>
          <a:xfrm>
            <a:off x="571500" y="4663926"/>
            <a:ext cx="8077120" cy="523220"/>
          </a:xfrm>
          <a:prstGeom prst="rect">
            <a:avLst/>
          </a:prstGeom>
          <a:noFill/>
        </p:spPr>
        <p:txBody>
          <a:bodyPr wrap="square" rtlCol="0">
            <a:spAutoFit/>
          </a:bodyPr>
          <a:lstStyle/>
          <a:p>
            <a:pPr algn="just"/>
            <a:r>
              <a:rPr lang="fr-FR" sz="2800" dirty="0"/>
              <a:t>IV. La néologie : du texte au discours</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571500" y="3664354"/>
            <a:ext cx="8143679" cy="523220"/>
          </a:xfrm>
          <a:prstGeom prst="rect">
            <a:avLst/>
          </a:prstGeom>
          <a:noFill/>
        </p:spPr>
        <p:txBody>
          <a:bodyPr wrap="square" rtlCol="0">
            <a:spAutoFit/>
          </a:bodyPr>
          <a:lstStyle/>
          <a:p>
            <a:pPr algn="just"/>
            <a:r>
              <a:rPr lang="fr-FR" sz="2800" dirty="0"/>
              <a:t>III. Les types de néologismes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t>II. Problèmes de terminologie</a:t>
            </a:r>
          </a:p>
        </p:txBody>
      </p:sp>
    </p:spTree>
    <p:extLst>
      <p:ext uri="{BB962C8B-B14F-4D97-AF65-F5344CB8AC3E}">
        <p14:creationId xmlns:p14="http://schemas.microsoft.com/office/powerpoint/2010/main" val="664399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7C4B2EE-A65F-2D4D-9613-B7D10E88010C}"/>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F451521F-AF6A-9B41-990A-F1E559D007A2}"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50</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pic>
        <p:nvPicPr>
          <p:cNvPr id="4" name="Image 3">
            <a:extLst>
              <a:ext uri="{FF2B5EF4-FFF2-40B4-BE49-F238E27FC236}">
                <a16:creationId xmlns:a16="http://schemas.microsoft.com/office/drawing/2014/main" id="{6E5A7DCD-6AE8-7C4C-93CA-C3EB6EE638B8}"/>
              </a:ext>
            </a:extLst>
          </p:cNvPr>
          <p:cNvPicPr>
            <a:picLocks noChangeAspect="1"/>
          </p:cNvPicPr>
          <p:nvPr/>
        </p:nvPicPr>
        <p:blipFill>
          <a:blip r:embed="rId3">
            <a:lum/>
            <a:alphaModFix/>
          </a:blip>
          <a:srcRect r="901"/>
          <a:stretch>
            <a:fillRect/>
          </a:stretch>
        </p:blipFill>
        <p:spPr>
          <a:xfrm>
            <a:off x="14366" y="760181"/>
            <a:ext cx="9128742" cy="4819892"/>
          </a:xfrm>
          <a:prstGeom prst="rect">
            <a:avLst/>
          </a:prstGeom>
          <a:noFill/>
          <a:ln cap="flat">
            <a:noFill/>
          </a:ln>
        </p:spPr>
      </p:pic>
      <p:sp>
        <p:nvSpPr>
          <p:cNvPr id="3" name="ZoneTexte 2">
            <a:extLst>
              <a:ext uri="{FF2B5EF4-FFF2-40B4-BE49-F238E27FC236}">
                <a16:creationId xmlns:a16="http://schemas.microsoft.com/office/drawing/2014/main" id="{C12EB376-5AA2-484F-B7AC-75810395FF9B}"/>
              </a:ext>
            </a:extLst>
          </p:cNvPr>
          <p:cNvSpPr txBox="1"/>
          <p:nvPr/>
        </p:nvSpPr>
        <p:spPr>
          <a:xfrm>
            <a:off x="993913" y="3916017"/>
            <a:ext cx="1537600" cy="646331"/>
          </a:xfrm>
          <a:prstGeom prst="rect">
            <a:avLst/>
          </a:prstGeom>
          <a:noFill/>
        </p:spPr>
        <p:txBody>
          <a:bodyPr wrap="none" rtlCol="0">
            <a:spAutoFit/>
          </a:bodyPr>
          <a:lstStyle/>
          <a:p>
            <a:r>
              <a:rPr lang="fr-FR" sz="3600" dirty="0">
                <a:solidFill>
                  <a:srgbClr val="FF0000"/>
                </a:solidFill>
              </a:rPr>
              <a:t>c. 1730</a:t>
            </a:r>
          </a:p>
        </p:txBody>
      </p:sp>
    </p:spTree>
    <p:extLst>
      <p:ext uri="{BB962C8B-B14F-4D97-AF65-F5344CB8AC3E}">
        <p14:creationId xmlns:p14="http://schemas.microsoft.com/office/powerpoint/2010/main" val="8464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A0A65E2-3022-0F4C-AC57-27E8326DC41E}"/>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9F3E3E48-393A-534C-B135-F61239F1606F}"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51</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3" name="ZoneTexte 1">
            <a:extLst>
              <a:ext uri="{FF2B5EF4-FFF2-40B4-BE49-F238E27FC236}">
                <a16:creationId xmlns:a16="http://schemas.microsoft.com/office/drawing/2014/main" id="{144129D2-13C8-584E-A241-663BE809C8E9}"/>
              </a:ext>
            </a:extLst>
          </p:cNvPr>
          <p:cNvSpPr txBox="1"/>
          <p:nvPr/>
        </p:nvSpPr>
        <p:spPr>
          <a:xfrm>
            <a:off x="558832" y="3620832"/>
            <a:ext cx="3911223" cy="831417"/>
          </a:xfrm>
          <a:prstGeom prst="rect">
            <a:avLst/>
          </a:prstGeom>
          <a:noFill/>
          <a:ln cap="flat">
            <a:noFill/>
          </a:ln>
        </p:spPr>
        <p:txBody>
          <a:bodyPr vert="horz" wrap="none" lIns="81641" tIns="40816" rIns="81641" bIns="40816" anchor="t" anchorCtr="0" compatLnSpc="0">
            <a:spAutoFit/>
          </a:bodyPr>
          <a:lstStyle/>
          <a:p>
            <a:pPr algn="just"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           néologie</a:t>
            </a:r>
          </a:p>
          <a:p>
            <a:pPr algn="ctr" defTabSz="829452" hangingPunct="0">
              <a:defRPr sz="1800" b="0" i="0" u="none" strike="noStrike" kern="0" cap="none" spc="0" baseline="0">
                <a:solidFill>
                  <a:srgbClr val="000000"/>
                </a:solidFill>
                <a:uFillTx/>
              </a:defRPr>
            </a:pPr>
            <a:r>
              <a:rPr lang="fr-FR" sz="2177">
                <a:solidFill>
                  <a:srgbClr val="000000"/>
                </a:solidFill>
                <a:latin typeface="Arial" pitchFamily="18"/>
                <a:ea typeface="Microsoft YaHei" pitchFamily="2"/>
                <a:cs typeface="Mangal" pitchFamily="2"/>
              </a:rPr>
              <a:t>(domaine d'étude / processus)</a:t>
            </a:r>
          </a:p>
        </p:txBody>
      </p:sp>
      <p:sp>
        <p:nvSpPr>
          <p:cNvPr id="4" name="ZoneTexte 2">
            <a:extLst>
              <a:ext uri="{FF2B5EF4-FFF2-40B4-BE49-F238E27FC236}">
                <a16:creationId xmlns:a16="http://schemas.microsoft.com/office/drawing/2014/main" id="{F3E5A550-B0D3-7143-B58C-053E37071058}"/>
              </a:ext>
            </a:extLst>
          </p:cNvPr>
          <p:cNvSpPr txBox="1"/>
          <p:nvPr/>
        </p:nvSpPr>
        <p:spPr>
          <a:xfrm>
            <a:off x="4963577" y="3621157"/>
            <a:ext cx="3475911" cy="858154"/>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      néologisme</a:t>
            </a:r>
          </a:p>
          <a:p>
            <a:pPr defTabSz="829452" hangingPunct="0">
              <a:defRPr sz="1800" b="0" i="0" u="none" strike="noStrike" kern="0" cap="none" spc="0" baseline="0">
                <a:solidFill>
                  <a:srgbClr val="000000"/>
                </a:solidFill>
                <a:uFillTx/>
              </a:defRPr>
            </a:pPr>
            <a:r>
              <a:rPr lang="fr-FR" sz="2358">
                <a:solidFill>
                  <a:srgbClr val="000000"/>
                </a:solidFill>
                <a:latin typeface="Arial" pitchFamily="18"/>
                <a:ea typeface="Microsoft YaHei" pitchFamily="2"/>
                <a:cs typeface="Mangal" pitchFamily="2"/>
              </a:rPr>
              <a:t> (produit : signe existant)</a:t>
            </a:r>
          </a:p>
        </p:txBody>
      </p:sp>
    </p:spTree>
    <p:extLst>
      <p:ext uri="{BB962C8B-B14F-4D97-AF65-F5344CB8AC3E}">
        <p14:creationId xmlns:p14="http://schemas.microsoft.com/office/powerpoint/2010/main" val="1704075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E7BD6DE-646B-FB47-9016-0AAE47B6136E}"/>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FE9A66B3-278F-084B-930F-90534CBE7A36}"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52</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3" name="ZoneTexte 1">
            <a:extLst>
              <a:ext uri="{FF2B5EF4-FFF2-40B4-BE49-F238E27FC236}">
                <a16:creationId xmlns:a16="http://schemas.microsoft.com/office/drawing/2014/main" id="{7259090C-EB0D-5E4A-A90D-B1C7C0732BB9}"/>
              </a:ext>
            </a:extLst>
          </p:cNvPr>
          <p:cNvSpPr txBox="1"/>
          <p:nvPr/>
        </p:nvSpPr>
        <p:spPr>
          <a:xfrm>
            <a:off x="558832" y="3620832"/>
            <a:ext cx="3911223" cy="831417"/>
          </a:xfrm>
          <a:prstGeom prst="rect">
            <a:avLst/>
          </a:prstGeom>
          <a:noFill/>
          <a:ln cap="flat">
            <a:noFill/>
          </a:ln>
        </p:spPr>
        <p:txBody>
          <a:bodyPr vert="horz" wrap="none" lIns="81641" tIns="40816" rIns="81641" bIns="40816" anchor="t" anchorCtr="0" compatLnSpc="0">
            <a:spAutoFit/>
          </a:bodyPr>
          <a:lstStyle/>
          <a:p>
            <a:pPr algn="just"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           néologie</a:t>
            </a:r>
          </a:p>
          <a:p>
            <a:pPr algn="ctr" defTabSz="829452" hangingPunct="0">
              <a:defRPr sz="1800" b="0" i="0" u="none" strike="noStrike" kern="0" cap="none" spc="0" baseline="0">
                <a:solidFill>
                  <a:srgbClr val="000000"/>
                </a:solidFill>
                <a:uFillTx/>
              </a:defRPr>
            </a:pPr>
            <a:r>
              <a:rPr lang="fr-FR" sz="2177">
                <a:solidFill>
                  <a:srgbClr val="000000"/>
                </a:solidFill>
                <a:latin typeface="Arial" pitchFamily="18"/>
                <a:ea typeface="Microsoft YaHei" pitchFamily="2"/>
                <a:cs typeface="Mangal" pitchFamily="2"/>
              </a:rPr>
              <a:t>(domaine d'étude / processus)</a:t>
            </a:r>
          </a:p>
        </p:txBody>
      </p:sp>
      <p:sp>
        <p:nvSpPr>
          <p:cNvPr id="4" name="ZoneTexte 2">
            <a:extLst>
              <a:ext uri="{FF2B5EF4-FFF2-40B4-BE49-F238E27FC236}">
                <a16:creationId xmlns:a16="http://schemas.microsoft.com/office/drawing/2014/main" id="{75D84DF0-E044-C641-9D4C-5C2514B09C33}"/>
              </a:ext>
            </a:extLst>
          </p:cNvPr>
          <p:cNvSpPr txBox="1"/>
          <p:nvPr/>
        </p:nvSpPr>
        <p:spPr>
          <a:xfrm>
            <a:off x="4963577" y="3621156"/>
            <a:ext cx="3475911" cy="190113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dirty="0">
                <a:solidFill>
                  <a:srgbClr val="000000"/>
                </a:solidFill>
                <a:latin typeface="Arial" pitchFamily="18"/>
                <a:ea typeface="Microsoft YaHei" pitchFamily="2"/>
                <a:cs typeface="Mangal" pitchFamily="2"/>
              </a:rPr>
              <a:t>      néologisme</a:t>
            </a: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 (produit : signe existant)</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1 - signe unique : hapax</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p:txBody>
      </p:sp>
    </p:spTree>
    <p:extLst>
      <p:ext uri="{BB962C8B-B14F-4D97-AF65-F5344CB8AC3E}">
        <p14:creationId xmlns:p14="http://schemas.microsoft.com/office/powerpoint/2010/main" val="3852068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88072EC-6860-8942-824F-6DFB8E3B01E5}"/>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6CA0090E-24DB-8B44-8E6F-7B6AD6A95B27}"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53</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3" name="ZoneTexte 1">
            <a:extLst>
              <a:ext uri="{FF2B5EF4-FFF2-40B4-BE49-F238E27FC236}">
                <a16:creationId xmlns:a16="http://schemas.microsoft.com/office/drawing/2014/main" id="{A6F6857A-CFD6-1D44-9DA9-0512949C1E3F}"/>
              </a:ext>
            </a:extLst>
          </p:cNvPr>
          <p:cNvSpPr txBox="1"/>
          <p:nvPr/>
        </p:nvSpPr>
        <p:spPr>
          <a:xfrm>
            <a:off x="558832" y="3620832"/>
            <a:ext cx="3911223" cy="831417"/>
          </a:xfrm>
          <a:prstGeom prst="rect">
            <a:avLst/>
          </a:prstGeom>
          <a:noFill/>
          <a:ln cap="flat">
            <a:noFill/>
          </a:ln>
        </p:spPr>
        <p:txBody>
          <a:bodyPr vert="horz" wrap="none" lIns="81641" tIns="40816" rIns="81641" bIns="40816" anchor="t" anchorCtr="0" compatLnSpc="0">
            <a:spAutoFit/>
          </a:bodyPr>
          <a:lstStyle/>
          <a:p>
            <a:pPr algn="just"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           néologie</a:t>
            </a:r>
          </a:p>
          <a:p>
            <a:pPr algn="ctr" defTabSz="829452" hangingPunct="0">
              <a:defRPr sz="1800" b="0" i="0" u="none" strike="noStrike" kern="0" cap="none" spc="0" baseline="0">
                <a:solidFill>
                  <a:srgbClr val="000000"/>
                </a:solidFill>
                <a:uFillTx/>
              </a:defRPr>
            </a:pPr>
            <a:r>
              <a:rPr lang="fr-FR" sz="2177">
                <a:solidFill>
                  <a:srgbClr val="000000"/>
                </a:solidFill>
                <a:latin typeface="Arial" pitchFamily="18"/>
                <a:ea typeface="Microsoft YaHei" pitchFamily="2"/>
                <a:cs typeface="Mangal" pitchFamily="2"/>
              </a:rPr>
              <a:t>(domaine d'étude / processus)</a:t>
            </a:r>
          </a:p>
        </p:txBody>
      </p:sp>
      <p:sp>
        <p:nvSpPr>
          <p:cNvPr id="4" name="ZoneTexte 2">
            <a:extLst>
              <a:ext uri="{FF2B5EF4-FFF2-40B4-BE49-F238E27FC236}">
                <a16:creationId xmlns:a16="http://schemas.microsoft.com/office/drawing/2014/main" id="{275E2AB0-3C92-2546-9FE4-BC83E22D45EA}"/>
              </a:ext>
            </a:extLst>
          </p:cNvPr>
          <p:cNvSpPr txBox="1"/>
          <p:nvPr/>
        </p:nvSpPr>
        <p:spPr>
          <a:xfrm>
            <a:off x="4963577" y="3621157"/>
            <a:ext cx="4283696" cy="2248791"/>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dirty="0">
                <a:solidFill>
                  <a:srgbClr val="000000"/>
                </a:solidFill>
                <a:latin typeface="Arial" pitchFamily="18"/>
                <a:ea typeface="Microsoft YaHei" pitchFamily="2"/>
                <a:cs typeface="Mangal" pitchFamily="2"/>
              </a:rPr>
              <a:t>      néologisme</a:t>
            </a: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 (produit : signe existant)</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1 - signe unique : hapax</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2 - signe en phase de diffusion</a:t>
            </a:r>
          </a:p>
        </p:txBody>
      </p:sp>
    </p:spTree>
    <p:extLst>
      <p:ext uri="{BB962C8B-B14F-4D97-AF65-F5344CB8AC3E}">
        <p14:creationId xmlns:p14="http://schemas.microsoft.com/office/powerpoint/2010/main" val="2864519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1195243-BF85-B54E-8C97-930C3ADC52D3}"/>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2CC2D9C-A22A-384C-8540-3EE158425FD2}"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54</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3" name="ZoneTexte 1">
            <a:extLst>
              <a:ext uri="{FF2B5EF4-FFF2-40B4-BE49-F238E27FC236}">
                <a16:creationId xmlns:a16="http://schemas.microsoft.com/office/drawing/2014/main" id="{A415DB63-98BC-E34C-A0A0-4B28C52F4A55}"/>
              </a:ext>
            </a:extLst>
          </p:cNvPr>
          <p:cNvSpPr txBox="1"/>
          <p:nvPr/>
        </p:nvSpPr>
        <p:spPr>
          <a:xfrm>
            <a:off x="558832" y="3620832"/>
            <a:ext cx="3911223" cy="831417"/>
          </a:xfrm>
          <a:prstGeom prst="rect">
            <a:avLst/>
          </a:prstGeom>
          <a:noFill/>
          <a:ln cap="flat">
            <a:noFill/>
          </a:ln>
        </p:spPr>
        <p:txBody>
          <a:bodyPr vert="horz" wrap="none" lIns="81641" tIns="40816" rIns="81641" bIns="40816" anchor="t" anchorCtr="0" compatLnSpc="0">
            <a:spAutoFit/>
          </a:bodyPr>
          <a:lstStyle/>
          <a:p>
            <a:pPr algn="just"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           néologie</a:t>
            </a:r>
          </a:p>
          <a:p>
            <a:pPr algn="ctr" defTabSz="829452" hangingPunct="0">
              <a:defRPr sz="1800" b="0" i="0" u="none" strike="noStrike" kern="0" cap="none" spc="0" baseline="0">
                <a:solidFill>
                  <a:srgbClr val="000000"/>
                </a:solidFill>
                <a:uFillTx/>
              </a:defRPr>
            </a:pPr>
            <a:r>
              <a:rPr lang="fr-FR" sz="2177">
                <a:solidFill>
                  <a:srgbClr val="000000"/>
                </a:solidFill>
                <a:latin typeface="Arial" pitchFamily="18"/>
                <a:ea typeface="Microsoft YaHei" pitchFamily="2"/>
                <a:cs typeface="Mangal" pitchFamily="2"/>
              </a:rPr>
              <a:t>(domaine d'étude / processus)</a:t>
            </a:r>
          </a:p>
        </p:txBody>
      </p:sp>
      <p:sp>
        <p:nvSpPr>
          <p:cNvPr id="4" name="ZoneTexte 2">
            <a:extLst>
              <a:ext uri="{FF2B5EF4-FFF2-40B4-BE49-F238E27FC236}">
                <a16:creationId xmlns:a16="http://schemas.microsoft.com/office/drawing/2014/main" id="{A0AED06D-9C36-0446-8EDD-1BCA6BD35D73}"/>
              </a:ext>
            </a:extLst>
          </p:cNvPr>
          <p:cNvSpPr txBox="1"/>
          <p:nvPr/>
        </p:nvSpPr>
        <p:spPr>
          <a:xfrm>
            <a:off x="4963577" y="3621156"/>
            <a:ext cx="4283696" cy="2944110"/>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dirty="0">
                <a:solidFill>
                  <a:srgbClr val="000000"/>
                </a:solidFill>
                <a:latin typeface="Arial" pitchFamily="18"/>
                <a:ea typeface="Microsoft YaHei" pitchFamily="2"/>
                <a:cs typeface="Mangal" pitchFamily="2"/>
              </a:rPr>
              <a:t>      néologisme</a:t>
            </a: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 (produit : signe existant)</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1 - signe unique : hapax</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2 - signe en phase de diffusion</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3 - signe tout juste intégré</a:t>
            </a:r>
          </a:p>
        </p:txBody>
      </p:sp>
    </p:spTree>
    <p:extLst>
      <p:ext uri="{BB962C8B-B14F-4D97-AF65-F5344CB8AC3E}">
        <p14:creationId xmlns:p14="http://schemas.microsoft.com/office/powerpoint/2010/main" val="319820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23451" y="6425165"/>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55</a:t>
            </a:fld>
            <a:r>
              <a:rPr lang="fr-FR" sz="907" dirty="0">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Tree>
    <p:extLst>
      <p:ext uri="{BB962C8B-B14F-4D97-AF65-F5344CB8AC3E}">
        <p14:creationId xmlns:p14="http://schemas.microsoft.com/office/powerpoint/2010/main" val="4161370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23451" y="6425165"/>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56</a:t>
            </a:fld>
            <a:r>
              <a:rPr lang="fr-FR" sz="907" dirty="0">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Tree>
    <p:extLst>
      <p:ext uri="{BB962C8B-B14F-4D97-AF65-F5344CB8AC3E}">
        <p14:creationId xmlns:p14="http://schemas.microsoft.com/office/powerpoint/2010/main" val="4046534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23451" y="6425165"/>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57</a:t>
            </a:fld>
            <a:r>
              <a:rPr lang="fr-FR" sz="907" dirty="0">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4" name="ZoneTexte 3">
            <a:extLst>
              <a:ext uri="{FF2B5EF4-FFF2-40B4-BE49-F238E27FC236}">
                <a16:creationId xmlns:a16="http://schemas.microsoft.com/office/drawing/2014/main" id="{56F0C9CB-0C63-2548-AE63-3FCCBFF10A58}"/>
              </a:ext>
            </a:extLst>
          </p:cNvPr>
          <p:cNvSpPr txBox="1"/>
          <p:nvPr/>
        </p:nvSpPr>
        <p:spPr>
          <a:xfrm>
            <a:off x="506818" y="5793219"/>
            <a:ext cx="3406958" cy="461665"/>
          </a:xfrm>
          <a:prstGeom prst="rect">
            <a:avLst/>
          </a:prstGeom>
          <a:noFill/>
        </p:spPr>
        <p:txBody>
          <a:bodyPr wrap="none" rtlCol="0">
            <a:spAutoFit/>
          </a:bodyPr>
          <a:lstStyle/>
          <a:p>
            <a:r>
              <a:rPr lang="fr-FR" sz="2400" dirty="0"/>
              <a:t>hapax = « </a:t>
            </a:r>
            <a:r>
              <a:rPr lang="fr-FR" sz="2400" dirty="0" err="1">
                <a:solidFill>
                  <a:srgbClr val="C00000"/>
                </a:solidFill>
              </a:rPr>
              <a:t>asterixisation</a:t>
            </a:r>
            <a:r>
              <a:rPr lang="fr-FR" sz="2400" dirty="0">
                <a:solidFill>
                  <a:srgbClr val="C00000"/>
                </a:solidFill>
              </a:rPr>
              <a:t> </a:t>
            </a:r>
            <a:r>
              <a:rPr lang="fr-FR" sz="2400" dirty="0"/>
              <a:t>»</a:t>
            </a:r>
          </a:p>
        </p:txBody>
      </p:sp>
      <p:sp>
        <p:nvSpPr>
          <p:cNvPr id="5" name="ZoneTexte 4">
            <a:extLst>
              <a:ext uri="{FF2B5EF4-FFF2-40B4-BE49-F238E27FC236}">
                <a16:creationId xmlns:a16="http://schemas.microsoft.com/office/drawing/2014/main" id="{7EDFB108-F276-7F41-9DC6-BB80B7917F1A}"/>
              </a:ext>
            </a:extLst>
          </p:cNvPr>
          <p:cNvSpPr txBox="1"/>
          <p:nvPr/>
        </p:nvSpPr>
        <p:spPr>
          <a:xfrm>
            <a:off x="4741333" y="1185333"/>
            <a:ext cx="3076740" cy="646331"/>
          </a:xfrm>
          <a:prstGeom prst="rect">
            <a:avLst/>
          </a:prstGeom>
          <a:noFill/>
        </p:spPr>
        <p:txBody>
          <a:bodyPr wrap="none" rtlCol="0">
            <a:spAutoFit/>
          </a:bodyPr>
          <a:lstStyle/>
          <a:p>
            <a:r>
              <a:rPr lang="fr-FR" sz="3600" dirty="0"/>
              <a:t>NÉOLOGISME 1</a:t>
            </a:r>
          </a:p>
        </p:txBody>
      </p:sp>
    </p:spTree>
    <p:extLst>
      <p:ext uri="{BB962C8B-B14F-4D97-AF65-F5344CB8AC3E}">
        <p14:creationId xmlns:p14="http://schemas.microsoft.com/office/powerpoint/2010/main" val="3213117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23451" y="6425165"/>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58</a:t>
            </a:fld>
            <a:r>
              <a:rPr lang="fr-FR" sz="907" dirty="0">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4" name="ZoneTexte 3">
            <a:extLst>
              <a:ext uri="{FF2B5EF4-FFF2-40B4-BE49-F238E27FC236}">
                <a16:creationId xmlns:a16="http://schemas.microsoft.com/office/drawing/2014/main" id="{56F0C9CB-0C63-2548-AE63-3FCCBFF10A58}"/>
              </a:ext>
            </a:extLst>
          </p:cNvPr>
          <p:cNvSpPr txBox="1"/>
          <p:nvPr/>
        </p:nvSpPr>
        <p:spPr>
          <a:xfrm>
            <a:off x="506818" y="5793219"/>
            <a:ext cx="3406958" cy="461665"/>
          </a:xfrm>
          <a:prstGeom prst="rect">
            <a:avLst/>
          </a:prstGeom>
          <a:noFill/>
        </p:spPr>
        <p:txBody>
          <a:bodyPr wrap="none" rtlCol="0">
            <a:spAutoFit/>
          </a:bodyPr>
          <a:lstStyle/>
          <a:p>
            <a:r>
              <a:rPr lang="fr-FR" sz="2400" dirty="0"/>
              <a:t>hapax = « </a:t>
            </a:r>
            <a:r>
              <a:rPr lang="fr-FR" sz="2400" dirty="0" err="1">
                <a:solidFill>
                  <a:srgbClr val="C00000"/>
                </a:solidFill>
              </a:rPr>
              <a:t>asterixisation</a:t>
            </a:r>
            <a:r>
              <a:rPr lang="fr-FR" sz="2400" dirty="0">
                <a:solidFill>
                  <a:srgbClr val="C00000"/>
                </a:solidFill>
              </a:rPr>
              <a:t> </a:t>
            </a:r>
            <a:r>
              <a:rPr lang="fr-FR" sz="2400" dirty="0"/>
              <a:t>»</a:t>
            </a:r>
          </a:p>
        </p:txBody>
      </p:sp>
      <p:sp>
        <p:nvSpPr>
          <p:cNvPr id="5" name="ZoneTexte 4">
            <a:extLst>
              <a:ext uri="{FF2B5EF4-FFF2-40B4-BE49-F238E27FC236}">
                <a16:creationId xmlns:a16="http://schemas.microsoft.com/office/drawing/2014/main" id="{7EDFB108-F276-7F41-9DC6-BB80B7917F1A}"/>
              </a:ext>
            </a:extLst>
          </p:cNvPr>
          <p:cNvSpPr txBox="1"/>
          <p:nvPr/>
        </p:nvSpPr>
        <p:spPr>
          <a:xfrm>
            <a:off x="4741333" y="1185333"/>
            <a:ext cx="3670428" cy="1754326"/>
          </a:xfrm>
          <a:prstGeom prst="rect">
            <a:avLst/>
          </a:prstGeom>
          <a:noFill/>
        </p:spPr>
        <p:txBody>
          <a:bodyPr wrap="none" rtlCol="0">
            <a:spAutoFit/>
          </a:bodyPr>
          <a:lstStyle/>
          <a:p>
            <a:r>
              <a:rPr lang="fr-FR" sz="3600" dirty="0"/>
              <a:t>NÉOLOGISME 1</a:t>
            </a:r>
          </a:p>
          <a:p>
            <a:pPr algn="ctr"/>
            <a:r>
              <a:rPr lang="fr-FR" sz="3600" dirty="0"/>
              <a:t>= </a:t>
            </a:r>
          </a:p>
          <a:p>
            <a:r>
              <a:rPr lang="fr-FR" sz="3600" dirty="0">
                <a:solidFill>
                  <a:srgbClr val="FF0000"/>
                </a:solidFill>
              </a:rPr>
              <a:t>90 %</a:t>
            </a:r>
            <a:r>
              <a:rPr lang="fr-FR" sz="3600" dirty="0"/>
              <a:t> des créations</a:t>
            </a:r>
          </a:p>
        </p:txBody>
      </p:sp>
    </p:spTree>
    <p:extLst>
      <p:ext uri="{BB962C8B-B14F-4D97-AF65-F5344CB8AC3E}">
        <p14:creationId xmlns:p14="http://schemas.microsoft.com/office/powerpoint/2010/main" val="2129423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23451" y="6425165"/>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59</a:t>
            </a:fld>
            <a:r>
              <a:rPr lang="fr-FR" sz="907" dirty="0">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dirty="0">
              <a:solidFill>
                <a:srgbClr val="000000"/>
              </a:solidFill>
              <a:latin typeface="Times New Roman" pitchFamily="18"/>
              <a:ea typeface="Lucida Sans Unicode" pitchFamily="2"/>
              <a:cs typeface="Tahoma"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4" name="ZoneTexte 3">
            <a:extLst>
              <a:ext uri="{FF2B5EF4-FFF2-40B4-BE49-F238E27FC236}">
                <a16:creationId xmlns:a16="http://schemas.microsoft.com/office/drawing/2014/main" id="{56F0C9CB-0C63-2548-AE63-3FCCBFF10A58}"/>
              </a:ext>
            </a:extLst>
          </p:cNvPr>
          <p:cNvSpPr txBox="1"/>
          <p:nvPr/>
        </p:nvSpPr>
        <p:spPr>
          <a:xfrm>
            <a:off x="506818" y="5793219"/>
            <a:ext cx="3406958" cy="461665"/>
          </a:xfrm>
          <a:prstGeom prst="rect">
            <a:avLst/>
          </a:prstGeom>
          <a:noFill/>
        </p:spPr>
        <p:txBody>
          <a:bodyPr wrap="none" rtlCol="0">
            <a:spAutoFit/>
          </a:bodyPr>
          <a:lstStyle/>
          <a:p>
            <a:r>
              <a:rPr lang="fr-FR" sz="2400" dirty="0"/>
              <a:t>hapax = « </a:t>
            </a:r>
            <a:r>
              <a:rPr lang="fr-FR" sz="2400" dirty="0" err="1">
                <a:solidFill>
                  <a:srgbClr val="C00000"/>
                </a:solidFill>
              </a:rPr>
              <a:t>asterixisation</a:t>
            </a:r>
            <a:r>
              <a:rPr lang="fr-FR" sz="2400" dirty="0">
                <a:solidFill>
                  <a:srgbClr val="C00000"/>
                </a:solidFill>
              </a:rPr>
              <a:t> </a:t>
            </a:r>
            <a:r>
              <a:rPr lang="fr-FR" sz="2400" dirty="0"/>
              <a:t>»</a:t>
            </a:r>
          </a:p>
        </p:txBody>
      </p:sp>
      <p:pic>
        <p:nvPicPr>
          <p:cNvPr id="7" name="Image 6" descr="Une image contenant capture d’écran&#10;&#10;Description générée automatiquement">
            <a:extLst>
              <a:ext uri="{FF2B5EF4-FFF2-40B4-BE49-F238E27FC236}">
                <a16:creationId xmlns:a16="http://schemas.microsoft.com/office/drawing/2014/main" id="{8E66DDC3-DE24-914A-8120-2C76DEDF38B4}"/>
              </a:ext>
            </a:extLst>
          </p:cNvPr>
          <p:cNvPicPr>
            <a:picLocks noChangeAspect="1"/>
          </p:cNvPicPr>
          <p:nvPr/>
        </p:nvPicPr>
        <p:blipFill>
          <a:blip r:embed="rId4"/>
          <a:stretch>
            <a:fillRect/>
          </a:stretch>
        </p:blipFill>
        <p:spPr>
          <a:xfrm>
            <a:off x="0" y="1831664"/>
            <a:ext cx="9144000" cy="4909468"/>
          </a:xfrm>
          <a:prstGeom prst="rect">
            <a:avLst/>
          </a:prstGeom>
        </p:spPr>
      </p:pic>
      <p:sp>
        <p:nvSpPr>
          <p:cNvPr id="5" name="ZoneTexte 4">
            <a:extLst>
              <a:ext uri="{FF2B5EF4-FFF2-40B4-BE49-F238E27FC236}">
                <a16:creationId xmlns:a16="http://schemas.microsoft.com/office/drawing/2014/main" id="{7EDFB108-F276-7F41-9DC6-BB80B7917F1A}"/>
              </a:ext>
            </a:extLst>
          </p:cNvPr>
          <p:cNvSpPr txBox="1"/>
          <p:nvPr/>
        </p:nvSpPr>
        <p:spPr>
          <a:xfrm>
            <a:off x="4741333" y="1185333"/>
            <a:ext cx="3304879" cy="1692771"/>
          </a:xfrm>
          <a:prstGeom prst="rect">
            <a:avLst/>
          </a:prstGeom>
          <a:noFill/>
        </p:spPr>
        <p:txBody>
          <a:bodyPr wrap="none" rtlCol="0">
            <a:spAutoFit/>
          </a:bodyPr>
          <a:lstStyle/>
          <a:p>
            <a:r>
              <a:rPr lang="fr-FR" sz="3600" dirty="0"/>
              <a:t>NÉOLOGISME 1</a:t>
            </a:r>
          </a:p>
          <a:p>
            <a:endParaRPr lang="fr-FR" sz="3600" dirty="0"/>
          </a:p>
          <a:p>
            <a:r>
              <a:rPr lang="fr-FR" sz="3200" dirty="0" err="1">
                <a:solidFill>
                  <a:srgbClr val="FF0000"/>
                </a:solidFill>
              </a:rPr>
              <a:t>www.neoveille.org</a:t>
            </a:r>
            <a:endParaRPr lang="fr-FR" sz="3200" dirty="0">
              <a:solidFill>
                <a:srgbClr val="FF0000"/>
              </a:solidFill>
            </a:endParaRPr>
          </a:p>
        </p:txBody>
      </p:sp>
    </p:spTree>
    <p:extLst>
      <p:ext uri="{BB962C8B-B14F-4D97-AF65-F5344CB8AC3E}">
        <p14:creationId xmlns:p14="http://schemas.microsoft.com/office/powerpoint/2010/main" val="358068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6</a:t>
            </a:fld>
            <a:endParaRPr lang="fr-FR" dirty="0"/>
          </a:p>
        </p:txBody>
      </p:sp>
      <p:sp>
        <p:nvSpPr>
          <p:cNvPr id="9" name="ZoneTexte 8"/>
          <p:cNvSpPr txBox="1"/>
          <p:nvPr/>
        </p:nvSpPr>
        <p:spPr>
          <a:xfrm>
            <a:off x="555020" y="1963998"/>
            <a:ext cx="7770588" cy="523220"/>
          </a:xfrm>
          <a:prstGeom prst="rect">
            <a:avLst/>
          </a:prstGeom>
          <a:noFill/>
        </p:spPr>
        <p:txBody>
          <a:bodyPr wrap="square" rtlCol="0">
            <a:spAutoFit/>
          </a:bodyPr>
          <a:lstStyle/>
          <a:p>
            <a:pPr algn="just"/>
            <a:r>
              <a:rPr lang="fr-FR" sz="2800" dirty="0"/>
              <a:t>- Créativité</a:t>
            </a:r>
          </a:p>
        </p:txBody>
      </p:sp>
      <p:sp>
        <p:nvSpPr>
          <p:cNvPr id="2" name="ZoneTexte 1"/>
          <p:cNvSpPr txBox="1"/>
          <p:nvPr/>
        </p:nvSpPr>
        <p:spPr>
          <a:xfrm>
            <a:off x="555020" y="441052"/>
            <a:ext cx="2442913" cy="584775"/>
          </a:xfrm>
          <a:prstGeom prst="rect">
            <a:avLst/>
          </a:prstGeom>
          <a:noFill/>
        </p:spPr>
        <p:txBody>
          <a:bodyPr wrap="none" rtlCol="0">
            <a:spAutoFit/>
          </a:bodyPr>
          <a:lstStyle/>
          <a:p>
            <a:r>
              <a:rPr lang="fr-FR" sz="3200" dirty="0"/>
              <a:t>Trois raisons :</a:t>
            </a:r>
          </a:p>
        </p:txBody>
      </p:sp>
      <p:sp>
        <p:nvSpPr>
          <p:cNvPr id="7" name="ZoneTexte 6"/>
          <p:cNvSpPr txBox="1"/>
          <p:nvPr/>
        </p:nvSpPr>
        <p:spPr>
          <a:xfrm>
            <a:off x="571500" y="4494088"/>
            <a:ext cx="8143679" cy="523220"/>
          </a:xfrm>
          <a:prstGeom prst="rect">
            <a:avLst/>
          </a:prstGeom>
          <a:noFill/>
        </p:spPr>
        <p:txBody>
          <a:bodyPr wrap="square" rtlCol="0">
            <a:spAutoFit/>
          </a:bodyPr>
          <a:lstStyle/>
          <a:p>
            <a:pPr algn="just"/>
            <a:r>
              <a:rPr lang="fr-FR" sz="2800" dirty="0"/>
              <a:t>- Vitalité</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206645"/>
            <a:ext cx="7770588" cy="523220"/>
          </a:xfrm>
          <a:prstGeom prst="rect">
            <a:avLst/>
          </a:prstGeom>
          <a:noFill/>
        </p:spPr>
        <p:txBody>
          <a:bodyPr wrap="square" rtlCol="0">
            <a:spAutoFit/>
          </a:bodyPr>
          <a:lstStyle/>
          <a:p>
            <a:pPr algn="just"/>
            <a:r>
              <a:rPr lang="fr-FR" sz="2800" dirty="0"/>
              <a:t>- Modernité</a:t>
            </a:r>
          </a:p>
        </p:txBody>
      </p:sp>
    </p:spTree>
    <p:extLst>
      <p:ext uri="{BB962C8B-B14F-4D97-AF65-F5344CB8AC3E}">
        <p14:creationId xmlns:p14="http://schemas.microsoft.com/office/powerpoint/2010/main" val="412974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60</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Tree>
    <p:extLst>
      <p:ext uri="{BB962C8B-B14F-4D97-AF65-F5344CB8AC3E}">
        <p14:creationId xmlns:p14="http://schemas.microsoft.com/office/powerpoint/2010/main" val="577272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61</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1" name="Connecteur droit 7">
            <a:extLst>
              <a:ext uri="{FF2B5EF4-FFF2-40B4-BE49-F238E27FC236}">
                <a16:creationId xmlns:a16="http://schemas.microsoft.com/office/drawing/2014/main" id="{A3C1709F-7961-CC4A-9621-27AB86CDE790}"/>
              </a:ext>
            </a:extLst>
          </p:cNvPr>
          <p:cNvSpPr/>
          <p:nvPr/>
        </p:nvSpPr>
        <p:spPr>
          <a:xfrm flipV="1">
            <a:off x="757038" y="2722252"/>
            <a:ext cx="1393710" cy="115311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2" name="ZoneTexte 9">
            <a:extLst>
              <a:ext uri="{FF2B5EF4-FFF2-40B4-BE49-F238E27FC236}">
                <a16:creationId xmlns:a16="http://schemas.microsoft.com/office/drawing/2014/main" id="{D846407F-2256-4441-BD60-B13BB6C0EFC1}"/>
              </a:ext>
            </a:extLst>
          </p:cNvPr>
          <p:cNvSpPr txBox="1"/>
          <p:nvPr/>
        </p:nvSpPr>
        <p:spPr>
          <a:xfrm rot="19127966">
            <a:off x="567255" y="3347790"/>
            <a:ext cx="2238522" cy="323136"/>
          </a:xfrm>
          <a:prstGeom prst="rect">
            <a:avLst/>
          </a:prstGeom>
          <a:noFill/>
          <a:ln cap="flat">
            <a:noFill/>
          </a:ln>
        </p:spPr>
        <p:txBody>
          <a:bodyPr vert="horz" wrap="squar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dirty="0">
                <a:solidFill>
                  <a:srgbClr val="000000"/>
                </a:solidFill>
                <a:latin typeface="Arial" pitchFamily="18"/>
                <a:ea typeface="Microsoft YaHei" pitchFamily="2"/>
                <a:cs typeface="Mangal" pitchFamily="2"/>
              </a:rPr>
              <a:t>a.   a.   a.   a.   a.   a.   </a:t>
            </a:r>
          </a:p>
        </p:txBody>
      </p:sp>
    </p:spTree>
    <p:extLst>
      <p:ext uri="{BB962C8B-B14F-4D97-AF65-F5344CB8AC3E}">
        <p14:creationId xmlns:p14="http://schemas.microsoft.com/office/powerpoint/2010/main" val="3406962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62</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0" name="ZoneTexte 9">
            <a:extLst>
              <a:ext uri="{FF2B5EF4-FFF2-40B4-BE49-F238E27FC236}">
                <a16:creationId xmlns:a16="http://schemas.microsoft.com/office/drawing/2014/main" id="{35D0AF0B-01D7-AE46-98FE-D161E3A874A8}"/>
              </a:ext>
            </a:extLst>
          </p:cNvPr>
          <p:cNvSpPr txBox="1"/>
          <p:nvPr/>
        </p:nvSpPr>
        <p:spPr>
          <a:xfrm>
            <a:off x="4741333" y="1185333"/>
            <a:ext cx="3076740" cy="646331"/>
          </a:xfrm>
          <a:prstGeom prst="rect">
            <a:avLst/>
          </a:prstGeom>
          <a:noFill/>
        </p:spPr>
        <p:txBody>
          <a:bodyPr wrap="none" rtlCol="0">
            <a:spAutoFit/>
          </a:bodyPr>
          <a:lstStyle/>
          <a:p>
            <a:r>
              <a:rPr lang="fr-FR" sz="3600" dirty="0"/>
              <a:t>NÉOLOGISME 2</a:t>
            </a:r>
          </a:p>
        </p:txBody>
      </p:sp>
      <p:sp>
        <p:nvSpPr>
          <p:cNvPr id="11" name="ZoneTexte 4">
            <a:extLst>
              <a:ext uri="{FF2B5EF4-FFF2-40B4-BE49-F238E27FC236}">
                <a16:creationId xmlns:a16="http://schemas.microsoft.com/office/drawing/2014/main" id="{EDB5AF21-AC3F-3846-8CB1-54CEC9E0E864}"/>
              </a:ext>
            </a:extLst>
          </p:cNvPr>
          <p:cNvSpPr txBox="1"/>
          <p:nvPr/>
        </p:nvSpPr>
        <p:spPr>
          <a:xfrm rot="19050395">
            <a:off x="504537" y="2606693"/>
            <a:ext cx="1986081"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latin typeface="Arial" pitchFamily="18"/>
                <a:ea typeface="Microsoft YaHei" pitchFamily="2"/>
                <a:cs typeface="Mangal" pitchFamily="2"/>
              </a:rPr>
              <a:t>diffusion sociale</a:t>
            </a:r>
          </a:p>
        </p:txBody>
      </p:sp>
      <p:sp>
        <p:nvSpPr>
          <p:cNvPr id="12" name="Connecteur droit 7">
            <a:extLst>
              <a:ext uri="{FF2B5EF4-FFF2-40B4-BE49-F238E27FC236}">
                <a16:creationId xmlns:a16="http://schemas.microsoft.com/office/drawing/2014/main" id="{9127E914-C90C-9A4D-B254-ADAA57D7EF84}"/>
              </a:ext>
            </a:extLst>
          </p:cNvPr>
          <p:cNvSpPr/>
          <p:nvPr/>
        </p:nvSpPr>
        <p:spPr>
          <a:xfrm flipV="1">
            <a:off x="757038" y="2722252"/>
            <a:ext cx="1393710" cy="115311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3" name="ZoneTexte 9">
            <a:extLst>
              <a:ext uri="{FF2B5EF4-FFF2-40B4-BE49-F238E27FC236}">
                <a16:creationId xmlns:a16="http://schemas.microsoft.com/office/drawing/2014/main" id="{CA60C3EA-810A-9441-AD64-0848C4A09107}"/>
              </a:ext>
            </a:extLst>
          </p:cNvPr>
          <p:cNvSpPr txBox="1"/>
          <p:nvPr/>
        </p:nvSpPr>
        <p:spPr>
          <a:xfrm rot="19127966">
            <a:off x="567255" y="3347790"/>
            <a:ext cx="2238522" cy="323136"/>
          </a:xfrm>
          <a:prstGeom prst="rect">
            <a:avLst/>
          </a:prstGeom>
          <a:noFill/>
          <a:ln cap="flat">
            <a:noFill/>
          </a:ln>
        </p:spPr>
        <p:txBody>
          <a:bodyPr vert="horz" wrap="squar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dirty="0">
                <a:solidFill>
                  <a:srgbClr val="000000"/>
                </a:solidFill>
                <a:latin typeface="Arial" pitchFamily="18"/>
                <a:ea typeface="Microsoft YaHei" pitchFamily="2"/>
                <a:cs typeface="Mangal" pitchFamily="2"/>
              </a:rPr>
              <a:t>a.   a.   a.   a.   a.   a.   </a:t>
            </a:r>
          </a:p>
        </p:txBody>
      </p:sp>
    </p:spTree>
    <p:extLst>
      <p:ext uri="{BB962C8B-B14F-4D97-AF65-F5344CB8AC3E}">
        <p14:creationId xmlns:p14="http://schemas.microsoft.com/office/powerpoint/2010/main" val="18973309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6BAF80D-3382-8445-B5DB-79DCE31AAECF}"/>
              </a:ext>
            </a:extLst>
          </p:cNvPr>
          <p:cNvSpPr txBox="1"/>
          <p:nvPr/>
        </p:nvSpPr>
        <p:spPr>
          <a:xfrm>
            <a:off x="7991312" y="58494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BDFA90F4-B1A0-194B-9E29-36ACDD1C1891}"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63</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ZoneTexte 2">
            <a:extLst>
              <a:ext uri="{FF2B5EF4-FFF2-40B4-BE49-F238E27FC236}">
                <a16:creationId xmlns:a16="http://schemas.microsoft.com/office/drawing/2014/main" id="{5DB6A892-5841-F543-BF9F-97052332308B}"/>
              </a:ext>
            </a:extLst>
          </p:cNvPr>
          <p:cNvSpPr txBox="1"/>
          <p:nvPr/>
        </p:nvSpPr>
        <p:spPr>
          <a:xfrm>
            <a:off x="1713769" y="5881705"/>
            <a:ext cx="5890931" cy="323264"/>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dirty="0">
                <a:solidFill>
                  <a:srgbClr val="000000"/>
                </a:solidFill>
                <a:latin typeface="Arial" pitchFamily="18"/>
                <a:ea typeface="Microsoft YaHei" pitchFamily="2"/>
                <a:cs typeface="Mangal" pitchFamily="2"/>
              </a:rPr>
              <a:t>Début de diffusion : « </a:t>
            </a:r>
            <a:r>
              <a:rPr lang="fr-FR" sz="1633" b="1" dirty="0" err="1">
                <a:solidFill>
                  <a:srgbClr val="000000"/>
                </a:solidFill>
                <a:latin typeface="Arial" pitchFamily="18"/>
                <a:ea typeface="Microsoft YaHei" pitchFamily="2"/>
                <a:cs typeface="Mangal" pitchFamily="2"/>
              </a:rPr>
              <a:t>uberisation</a:t>
            </a:r>
            <a:r>
              <a:rPr lang="fr-FR" sz="1633" dirty="0">
                <a:solidFill>
                  <a:srgbClr val="000000"/>
                </a:solidFill>
                <a:latin typeface="Arial" pitchFamily="18"/>
                <a:ea typeface="Microsoft YaHei" pitchFamily="2"/>
                <a:cs typeface="Mangal" pitchFamily="2"/>
              </a:rPr>
              <a:t> » dans la presse française</a:t>
            </a:r>
          </a:p>
        </p:txBody>
      </p:sp>
      <p:pic>
        <p:nvPicPr>
          <p:cNvPr id="5" name="Image 4">
            <a:extLst>
              <a:ext uri="{FF2B5EF4-FFF2-40B4-BE49-F238E27FC236}">
                <a16:creationId xmlns:a16="http://schemas.microsoft.com/office/drawing/2014/main" id="{9301236D-1F7B-D047-A9EC-99E2E6BB2297}"/>
              </a:ext>
            </a:extLst>
          </p:cNvPr>
          <p:cNvPicPr>
            <a:picLocks noChangeAspect="1"/>
          </p:cNvPicPr>
          <p:nvPr/>
        </p:nvPicPr>
        <p:blipFill>
          <a:blip r:embed="rId3">
            <a:lum/>
            <a:alphaModFix/>
          </a:blip>
          <a:srcRect/>
          <a:stretch>
            <a:fillRect/>
          </a:stretch>
        </p:blipFill>
        <p:spPr>
          <a:xfrm>
            <a:off x="672981" y="814663"/>
            <a:ext cx="7798038" cy="4991006"/>
          </a:xfrm>
          <a:prstGeom prst="rect">
            <a:avLst/>
          </a:prstGeom>
          <a:noFill/>
          <a:ln cap="flat">
            <a:noFill/>
          </a:ln>
        </p:spPr>
      </p:pic>
      <p:sp>
        <p:nvSpPr>
          <p:cNvPr id="6" name="Connecteur droit 4">
            <a:extLst>
              <a:ext uri="{FF2B5EF4-FFF2-40B4-BE49-F238E27FC236}">
                <a16:creationId xmlns:a16="http://schemas.microsoft.com/office/drawing/2014/main" id="{8516B7F8-5C15-EF49-B818-ABCA1689613E}"/>
              </a:ext>
            </a:extLst>
          </p:cNvPr>
          <p:cNvSpPr/>
          <p:nvPr/>
        </p:nvSpPr>
        <p:spPr>
          <a:xfrm flipV="1">
            <a:off x="2168577" y="2409544"/>
            <a:ext cx="5943228" cy="195930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DC23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Tree>
    <p:extLst>
      <p:ext uri="{BB962C8B-B14F-4D97-AF65-F5344CB8AC3E}">
        <p14:creationId xmlns:p14="http://schemas.microsoft.com/office/powerpoint/2010/main" val="87072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64</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6" name="ZoneTexte 4">
            <a:extLst>
              <a:ext uri="{FF2B5EF4-FFF2-40B4-BE49-F238E27FC236}">
                <a16:creationId xmlns:a16="http://schemas.microsoft.com/office/drawing/2014/main" id="{9642E2DA-AF4F-8843-ADCC-567B604B526E}"/>
              </a:ext>
            </a:extLst>
          </p:cNvPr>
          <p:cNvSpPr txBox="1"/>
          <p:nvPr/>
        </p:nvSpPr>
        <p:spPr>
          <a:xfrm rot="19050395">
            <a:off x="725013" y="2606693"/>
            <a:ext cx="1545126"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FF0000"/>
                </a:solidFill>
                <a:latin typeface="Arial" pitchFamily="18"/>
                <a:ea typeface="Microsoft YaHei" pitchFamily="2"/>
                <a:cs typeface="Mangal" pitchFamily="2"/>
              </a:rPr>
              <a:t>« diffusion »</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8" y="2722252"/>
            <a:ext cx="1393710" cy="115311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4" name="ZoneTexte 9">
            <a:extLst>
              <a:ext uri="{FF2B5EF4-FFF2-40B4-BE49-F238E27FC236}">
                <a16:creationId xmlns:a16="http://schemas.microsoft.com/office/drawing/2014/main" id="{B7115151-8285-9F43-90D4-50EDB5B4086F}"/>
              </a:ext>
            </a:extLst>
          </p:cNvPr>
          <p:cNvSpPr txBox="1"/>
          <p:nvPr/>
        </p:nvSpPr>
        <p:spPr>
          <a:xfrm rot="19127966">
            <a:off x="567255" y="3347790"/>
            <a:ext cx="2238522" cy="323136"/>
          </a:xfrm>
          <a:prstGeom prst="rect">
            <a:avLst/>
          </a:prstGeom>
          <a:noFill/>
          <a:ln cap="flat">
            <a:noFill/>
          </a:ln>
        </p:spPr>
        <p:txBody>
          <a:bodyPr vert="horz" wrap="squar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dirty="0">
                <a:solidFill>
                  <a:srgbClr val="000000"/>
                </a:solidFill>
                <a:latin typeface="Arial" pitchFamily="18"/>
                <a:ea typeface="Microsoft YaHei" pitchFamily="2"/>
                <a:cs typeface="Mangal" pitchFamily="2"/>
              </a:rPr>
              <a:t>a.   a.   a.   a.   a.   a.   </a:t>
            </a: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0" name="ZoneTexte 9">
            <a:extLst>
              <a:ext uri="{FF2B5EF4-FFF2-40B4-BE49-F238E27FC236}">
                <a16:creationId xmlns:a16="http://schemas.microsoft.com/office/drawing/2014/main" id="{35D0AF0B-01D7-AE46-98FE-D161E3A874A8}"/>
              </a:ext>
            </a:extLst>
          </p:cNvPr>
          <p:cNvSpPr txBox="1"/>
          <p:nvPr/>
        </p:nvSpPr>
        <p:spPr>
          <a:xfrm>
            <a:off x="4741333" y="1185333"/>
            <a:ext cx="3076740" cy="646331"/>
          </a:xfrm>
          <a:prstGeom prst="rect">
            <a:avLst/>
          </a:prstGeom>
          <a:noFill/>
        </p:spPr>
        <p:txBody>
          <a:bodyPr wrap="none" rtlCol="0">
            <a:spAutoFit/>
          </a:bodyPr>
          <a:lstStyle/>
          <a:p>
            <a:r>
              <a:rPr lang="fr-FR" sz="3600" dirty="0"/>
              <a:t>NÉOLOGISME 2</a:t>
            </a:r>
          </a:p>
        </p:txBody>
      </p:sp>
      <p:pic>
        <p:nvPicPr>
          <p:cNvPr id="8" name="Image 7">
            <a:extLst>
              <a:ext uri="{FF2B5EF4-FFF2-40B4-BE49-F238E27FC236}">
                <a16:creationId xmlns:a16="http://schemas.microsoft.com/office/drawing/2014/main" id="{B07F10B9-769F-074D-8396-4A53F9DF1B72}"/>
              </a:ext>
            </a:extLst>
          </p:cNvPr>
          <p:cNvPicPr>
            <a:picLocks noChangeAspect="1"/>
          </p:cNvPicPr>
          <p:nvPr/>
        </p:nvPicPr>
        <p:blipFill>
          <a:blip r:embed="rId4"/>
          <a:stretch>
            <a:fillRect/>
          </a:stretch>
        </p:blipFill>
        <p:spPr>
          <a:xfrm>
            <a:off x="2552700" y="380377"/>
            <a:ext cx="6591300" cy="3987800"/>
          </a:xfrm>
          <a:prstGeom prst="rect">
            <a:avLst/>
          </a:prstGeom>
        </p:spPr>
      </p:pic>
      <p:sp>
        <p:nvSpPr>
          <p:cNvPr id="11" name="ZoneTexte 10">
            <a:extLst>
              <a:ext uri="{FF2B5EF4-FFF2-40B4-BE49-F238E27FC236}">
                <a16:creationId xmlns:a16="http://schemas.microsoft.com/office/drawing/2014/main" id="{D59FC881-98C3-A446-9C94-346093F57822}"/>
              </a:ext>
            </a:extLst>
          </p:cNvPr>
          <p:cNvSpPr txBox="1"/>
          <p:nvPr/>
        </p:nvSpPr>
        <p:spPr>
          <a:xfrm>
            <a:off x="6145708" y="4154070"/>
            <a:ext cx="2412840" cy="646331"/>
          </a:xfrm>
          <a:prstGeom prst="rect">
            <a:avLst/>
          </a:prstGeom>
          <a:noFill/>
        </p:spPr>
        <p:txBody>
          <a:bodyPr wrap="none" rtlCol="0">
            <a:spAutoFit/>
          </a:bodyPr>
          <a:lstStyle/>
          <a:p>
            <a:r>
              <a:rPr lang="fr-FR" sz="3600" dirty="0">
                <a:solidFill>
                  <a:srgbClr val="FF0000"/>
                </a:solidFill>
              </a:rPr>
              <a:t>19/01/2020</a:t>
            </a:r>
          </a:p>
        </p:txBody>
      </p:sp>
    </p:spTree>
    <p:extLst>
      <p:ext uri="{BB962C8B-B14F-4D97-AF65-F5344CB8AC3E}">
        <p14:creationId xmlns:p14="http://schemas.microsoft.com/office/powerpoint/2010/main" val="2177210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65</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5" name="ZoneTexte 14">
            <a:extLst>
              <a:ext uri="{FF2B5EF4-FFF2-40B4-BE49-F238E27FC236}">
                <a16:creationId xmlns:a16="http://schemas.microsoft.com/office/drawing/2014/main" id="{92B8C68A-E09E-DE46-BC22-D99E08FEFDE2}"/>
              </a:ext>
            </a:extLst>
          </p:cNvPr>
          <p:cNvSpPr txBox="1"/>
          <p:nvPr/>
        </p:nvSpPr>
        <p:spPr>
          <a:xfrm>
            <a:off x="4741333" y="1185333"/>
            <a:ext cx="3076740" cy="646331"/>
          </a:xfrm>
          <a:prstGeom prst="rect">
            <a:avLst/>
          </a:prstGeom>
          <a:noFill/>
        </p:spPr>
        <p:txBody>
          <a:bodyPr wrap="none" rtlCol="0">
            <a:spAutoFit/>
          </a:bodyPr>
          <a:lstStyle/>
          <a:p>
            <a:r>
              <a:rPr lang="fr-FR" sz="3600" dirty="0"/>
              <a:t>NÉOLOGISME 2</a:t>
            </a:r>
          </a:p>
        </p:txBody>
      </p:sp>
      <p:sp>
        <p:nvSpPr>
          <p:cNvPr id="17" name="ZoneTexte 4">
            <a:extLst>
              <a:ext uri="{FF2B5EF4-FFF2-40B4-BE49-F238E27FC236}">
                <a16:creationId xmlns:a16="http://schemas.microsoft.com/office/drawing/2014/main" id="{D338348A-0C29-4B48-809E-314ACD65B834}"/>
              </a:ext>
            </a:extLst>
          </p:cNvPr>
          <p:cNvSpPr txBox="1"/>
          <p:nvPr/>
        </p:nvSpPr>
        <p:spPr>
          <a:xfrm rot="19231565">
            <a:off x="1670832" y="1841355"/>
            <a:ext cx="1770133" cy="376612"/>
          </a:xfrm>
          <a:prstGeom prst="rect">
            <a:avLst/>
          </a:prstGeom>
          <a:noFill/>
          <a:ln cap="flat">
            <a:noFill/>
          </a:ln>
        </p:spPr>
        <p:txBody>
          <a:bodyPr vert="horz" wrap="squar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diffusion +++</a:t>
            </a:r>
          </a:p>
        </p:txBody>
      </p:sp>
    </p:spTree>
    <p:extLst>
      <p:ext uri="{BB962C8B-B14F-4D97-AF65-F5344CB8AC3E}">
        <p14:creationId xmlns:p14="http://schemas.microsoft.com/office/powerpoint/2010/main" val="657610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66</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6" name="ZoneTexte 4">
            <a:extLst>
              <a:ext uri="{FF2B5EF4-FFF2-40B4-BE49-F238E27FC236}">
                <a16:creationId xmlns:a16="http://schemas.microsoft.com/office/drawing/2014/main" id="{9642E2DA-AF4F-8843-ADCC-567B604B526E}"/>
              </a:ext>
            </a:extLst>
          </p:cNvPr>
          <p:cNvSpPr txBox="1"/>
          <p:nvPr/>
        </p:nvSpPr>
        <p:spPr>
          <a:xfrm rot="19231565">
            <a:off x="1670832" y="1841355"/>
            <a:ext cx="1770133" cy="376612"/>
          </a:xfrm>
          <a:prstGeom prst="rect">
            <a:avLst/>
          </a:prstGeom>
          <a:noFill/>
          <a:ln cap="flat">
            <a:noFill/>
          </a:ln>
        </p:spPr>
        <p:txBody>
          <a:bodyPr vert="horz" wrap="squar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diffusion +++</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5" name="ZoneTexte 14">
            <a:extLst>
              <a:ext uri="{FF2B5EF4-FFF2-40B4-BE49-F238E27FC236}">
                <a16:creationId xmlns:a16="http://schemas.microsoft.com/office/drawing/2014/main" id="{92B8C68A-E09E-DE46-BC22-D99E08FEFDE2}"/>
              </a:ext>
            </a:extLst>
          </p:cNvPr>
          <p:cNvSpPr txBox="1"/>
          <p:nvPr/>
        </p:nvSpPr>
        <p:spPr>
          <a:xfrm>
            <a:off x="4741333" y="1185333"/>
            <a:ext cx="3076740" cy="646331"/>
          </a:xfrm>
          <a:prstGeom prst="rect">
            <a:avLst/>
          </a:prstGeom>
          <a:noFill/>
        </p:spPr>
        <p:txBody>
          <a:bodyPr wrap="none" rtlCol="0">
            <a:spAutoFit/>
          </a:bodyPr>
          <a:lstStyle/>
          <a:p>
            <a:r>
              <a:rPr lang="fr-FR" sz="3600" dirty="0"/>
              <a:t>NÉOLOGISME 2</a:t>
            </a:r>
          </a:p>
        </p:txBody>
      </p:sp>
      <p:pic>
        <p:nvPicPr>
          <p:cNvPr id="10" name="Image 9" descr="Une image contenant texte, carte&#10;&#10;Description générée automatiquement">
            <a:extLst>
              <a:ext uri="{FF2B5EF4-FFF2-40B4-BE49-F238E27FC236}">
                <a16:creationId xmlns:a16="http://schemas.microsoft.com/office/drawing/2014/main" id="{600A5FC2-DDF0-2C41-B0CA-EA16DA7239FB}"/>
              </a:ext>
            </a:extLst>
          </p:cNvPr>
          <p:cNvPicPr>
            <a:picLocks noChangeAspect="1"/>
          </p:cNvPicPr>
          <p:nvPr/>
        </p:nvPicPr>
        <p:blipFill>
          <a:blip r:embed="rId4"/>
          <a:stretch>
            <a:fillRect/>
          </a:stretch>
        </p:blipFill>
        <p:spPr>
          <a:xfrm>
            <a:off x="1719127" y="2974395"/>
            <a:ext cx="7391007" cy="3816128"/>
          </a:xfrm>
          <a:prstGeom prst="rect">
            <a:avLst/>
          </a:prstGeom>
        </p:spPr>
      </p:pic>
    </p:spTree>
    <p:extLst>
      <p:ext uri="{BB962C8B-B14F-4D97-AF65-F5344CB8AC3E}">
        <p14:creationId xmlns:p14="http://schemas.microsoft.com/office/powerpoint/2010/main" val="3304755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67</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6" name="ZoneTexte 4">
            <a:extLst>
              <a:ext uri="{FF2B5EF4-FFF2-40B4-BE49-F238E27FC236}">
                <a16:creationId xmlns:a16="http://schemas.microsoft.com/office/drawing/2014/main" id="{9642E2DA-AF4F-8843-ADCC-567B604B526E}"/>
              </a:ext>
            </a:extLst>
          </p:cNvPr>
          <p:cNvSpPr txBox="1"/>
          <p:nvPr/>
        </p:nvSpPr>
        <p:spPr>
          <a:xfrm rot="19220302">
            <a:off x="454401" y="2495349"/>
            <a:ext cx="2370224"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FF0000"/>
                </a:solidFill>
                <a:latin typeface="Arial" pitchFamily="18"/>
                <a:ea typeface="Microsoft YaHei" pitchFamily="2"/>
                <a:cs typeface="Mangal" pitchFamily="2"/>
              </a:rPr>
              <a:t>Degrés</a:t>
            </a:r>
            <a:r>
              <a:rPr lang="fr-FR" sz="1996" dirty="0">
                <a:solidFill>
                  <a:srgbClr val="000000"/>
                </a:solidFill>
                <a:latin typeface="Arial" pitchFamily="18"/>
                <a:ea typeface="Microsoft YaHei" pitchFamily="2"/>
                <a:cs typeface="Mangal" pitchFamily="2"/>
              </a:rPr>
              <a:t> de diffusion</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5" name="ZoneTexte 14">
            <a:extLst>
              <a:ext uri="{FF2B5EF4-FFF2-40B4-BE49-F238E27FC236}">
                <a16:creationId xmlns:a16="http://schemas.microsoft.com/office/drawing/2014/main" id="{CA0A5BAC-9028-9F47-8167-3DE0A54B3585}"/>
              </a:ext>
            </a:extLst>
          </p:cNvPr>
          <p:cNvSpPr txBox="1"/>
          <p:nvPr/>
        </p:nvSpPr>
        <p:spPr>
          <a:xfrm>
            <a:off x="4741333" y="1185333"/>
            <a:ext cx="3076740" cy="1754326"/>
          </a:xfrm>
          <a:prstGeom prst="rect">
            <a:avLst/>
          </a:prstGeom>
          <a:noFill/>
        </p:spPr>
        <p:txBody>
          <a:bodyPr wrap="none" rtlCol="0">
            <a:spAutoFit/>
          </a:bodyPr>
          <a:lstStyle/>
          <a:p>
            <a:r>
              <a:rPr lang="fr-FR" sz="3600" dirty="0"/>
              <a:t>NÉOLOGISME 2</a:t>
            </a:r>
          </a:p>
          <a:p>
            <a:pPr algn="ctr"/>
            <a:r>
              <a:rPr lang="fr-FR" sz="3600" dirty="0"/>
              <a:t>=</a:t>
            </a:r>
          </a:p>
          <a:p>
            <a:pPr algn="ctr"/>
            <a:r>
              <a:rPr lang="fr-FR" sz="3600" dirty="0">
                <a:solidFill>
                  <a:srgbClr val="FF0000"/>
                </a:solidFill>
              </a:rPr>
              <a:t>degrés</a:t>
            </a:r>
          </a:p>
        </p:txBody>
      </p:sp>
    </p:spTree>
    <p:extLst>
      <p:ext uri="{BB962C8B-B14F-4D97-AF65-F5344CB8AC3E}">
        <p14:creationId xmlns:p14="http://schemas.microsoft.com/office/powerpoint/2010/main" val="1813092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68</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6" name="ZoneTexte 4">
            <a:extLst>
              <a:ext uri="{FF2B5EF4-FFF2-40B4-BE49-F238E27FC236}">
                <a16:creationId xmlns:a16="http://schemas.microsoft.com/office/drawing/2014/main" id="{9642E2DA-AF4F-8843-ADCC-567B604B526E}"/>
              </a:ext>
            </a:extLst>
          </p:cNvPr>
          <p:cNvSpPr txBox="1"/>
          <p:nvPr/>
        </p:nvSpPr>
        <p:spPr>
          <a:xfrm>
            <a:off x="2528952" y="808721"/>
            <a:ext cx="1374375"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Intégration</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cxnSp>
        <p:nvCxnSpPr>
          <p:cNvPr id="8" name="Connecteur droit avec flèche 7">
            <a:extLst>
              <a:ext uri="{FF2B5EF4-FFF2-40B4-BE49-F238E27FC236}">
                <a16:creationId xmlns:a16="http://schemas.microsoft.com/office/drawing/2014/main" id="{52F8D82C-9B4D-EE41-B1BD-4BB13461CDC9}"/>
              </a:ext>
            </a:extLst>
          </p:cNvPr>
          <p:cNvCxnSpPr/>
          <p:nvPr/>
        </p:nvCxnSpPr>
        <p:spPr>
          <a:xfrm>
            <a:off x="3216139" y="1270002"/>
            <a:ext cx="0" cy="47699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1760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69</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6" name="ZoneTexte 4">
            <a:extLst>
              <a:ext uri="{FF2B5EF4-FFF2-40B4-BE49-F238E27FC236}">
                <a16:creationId xmlns:a16="http://schemas.microsoft.com/office/drawing/2014/main" id="{9642E2DA-AF4F-8843-ADCC-567B604B526E}"/>
              </a:ext>
            </a:extLst>
          </p:cNvPr>
          <p:cNvSpPr txBox="1"/>
          <p:nvPr/>
        </p:nvSpPr>
        <p:spPr>
          <a:xfrm>
            <a:off x="2528952" y="808721"/>
            <a:ext cx="1374375"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Intégration</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5" name="ZoneTexte 14">
            <a:extLst>
              <a:ext uri="{FF2B5EF4-FFF2-40B4-BE49-F238E27FC236}">
                <a16:creationId xmlns:a16="http://schemas.microsoft.com/office/drawing/2014/main" id="{CA0A5BAC-9028-9F47-8167-3DE0A54B3585}"/>
              </a:ext>
            </a:extLst>
          </p:cNvPr>
          <p:cNvSpPr txBox="1"/>
          <p:nvPr/>
        </p:nvSpPr>
        <p:spPr>
          <a:xfrm>
            <a:off x="4741333" y="1185333"/>
            <a:ext cx="3076740" cy="646331"/>
          </a:xfrm>
          <a:prstGeom prst="rect">
            <a:avLst/>
          </a:prstGeom>
          <a:noFill/>
        </p:spPr>
        <p:txBody>
          <a:bodyPr wrap="none" rtlCol="0">
            <a:spAutoFit/>
          </a:bodyPr>
          <a:lstStyle/>
          <a:p>
            <a:r>
              <a:rPr lang="fr-FR" sz="3600" dirty="0"/>
              <a:t>NÉOLOGISME 3</a:t>
            </a:r>
          </a:p>
        </p:txBody>
      </p:sp>
      <p:cxnSp>
        <p:nvCxnSpPr>
          <p:cNvPr id="8" name="Connecteur droit avec flèche 7">
            <a:extLst>
              <a:ext uri="{FF2B5EF4-FFF2-40B4-BE49-F238E27FC236}">
                <a16:creationId xmlns:a16="http://schemas.microsoft.com/office/drawing/2014/main" id="{52F8D82C-9B4D-EE41-B1BD-4BB13461CDC9}"/>
              </a:ext>
            </a:extLst>
          </p:cNvPr>
          <p:cNvCxnSpPr/>
          <p:nvPr/>
        </p:nvCxnSpPr>
        <p:spPr>
          <a:xfrm>
            <a:off x="3216139" y="1270002"/>
            <a:ext cx="0" cy="47699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2853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7</a:t>
            </a:fld>
            <a:endParaRPr lang="fr-FR" dirty="0"/>
          </a:p>
        </p:txBody>
      </p:sp>
      <p:sp>
        <p:nvSpPr>
          <p:cNvPr id="9" name="ZoneTexte 8"/>
          <p:cNvSpPr txBox="1"/>
          <p:nvPr/>
        </p:nvSpPr>
        <p:spPr>
          <a:xfrm>
            <a:off x="555020" y="1963998"/>
            <a:ext cx="7770588" cy="523220"/>
          </a:xfrm>
          <a:prstGeom prst="rect">
            <a:avLst/>
          </a:prstGeom>
          <a:noFill/>
        </p:spPr>
        <p:txBody>
          <a:bodyPr wrap="square" rtlCol="0">
            <a:spAutoFit/>
          </a:bodyPr>
          <a:lstStyle/>
          <a:p>
            <a:pPr algn="just"/>
            <a:r>
              <a:rPr lang="fr-FR" sz="2800" dirty="0"/>
              <a:t>- Créativité : faculté de produire du nouveau</a:t>
            </a:r>
          </a:p>
        </p:txBody>
      </p:sp>
      <p:sp>
        <p:nvSpPr>
          <p:cNvPr id="2" name="ZoneTexte 1"/>
          <p:cNvSpPr txBox="1"/>
          <p:nvPr/>
        </p:nvSpPr>
        <p:spPr>
          <a:xfrm>
            <a:off x="555020" y="441052"/>
            <a:ext cx="2442913" cy="584775"/>
          </a:xfrm>
          <a:prstGeom prst="rect">
            <a:avLst/>
          </a:prstGeom>
          <a:noFill/>
        </p:spPr>
        <p:txBody>
          <a:bodyPr wrap="none" rtlCol="0">
            <a:spAutoFit/>
          </a:bodyPr>
          <a:lstStyle/>
          <a:p>
            <a:r>
              <a:rPr lang="fr-FR" sz="3200" dirty="0"/>
              <a:t>Trois raisons :</a:t>
            </a:r>
          </a:p>
        </p:txBody>
      </p:sp>
      <p:sp>
        <p:nvSpPr>
          <p:cNvPr id="7" name="ZoneTexte 6"/>
          <p:cNvSpPr txBox="1"/>
          <p:nvPr/>
        </p:nvSpPr>
        <p:spPr>
          <a:xfrm>
            <a:off x="571500" y="4494088"/>
            <a:ext cx="8143679" cy="523220"/>
          </a:xfrm>
          <a:prstGeom prst="rect">
            <a:avLst/>
          </a:prstGeom>
          <a:noFill/>
        </p:spPr>
        <p:txBody>
          <a:bodyPr wrap="square" rtlCol="0">
            <a:spAutoFit/>
          </a:bodyPr>
          <a:lstStyle/>
          <a:p>
            <a:pPr algn="just"/>
            <a:r>
              <a:rPr lang="fr-FR" sz="2800" dirty="0"/>
              <a:t>- Vitalité</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206645"/>
            <a:ext cx="7770588" cy="523220"/>
          </a:xfrm>
          <a:prstGeom prst="rect">
            <a:avLst/>
          </a:prstGeom>
          <a:noFill/>
        </p:spPr>
        <p:txBody>
          <a:bodyPr wrap="square" rtlCol="0">
            <a:spAutoFit/>
          </a:bodyPr>
          <a:lstStyle/>
          <a:p>
            <a:pPr algn="just"/>
            <a:r>
              <a:rPr lang="fr-FR" sz="2800" dirty="0"/>
              <a:t>- Modernité</a:t>
            </a:r>
          </a:p>
        </p:txBody>
      </p:sp>
    </p:spTree>
    <p:extLst>
      <p:ext uri="{BB962C8B-B14F-4D97-AF65-F5344CB8AC3E}">
        <p14:creationId xmlns:p14="http://schemas.microsoft.com/office/powerpoint/2010/main" val="1963061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70</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6" name="ZoneTexte 4">
            <a:extLst>
              <a:ext uri="{FF2B5EF4-FFF2-40B4-BE49-F238E27FC236}">
                <a16:creationId xmlns:a16="http://schemas.microsoft.com/office/drawing/2014/main" id="{9642E2DA-AF4F-8843-ADCC-567B604B526E}"/>
              </a:ext>
            </a:extLst>
          </p:cNvPr>
          <p:cNvSpPr txBox="1"/>
          <p:nvPr/>
        </p:nvSpPr>
        <p:spPr>
          <a:xfrm>
            <a:off x="2528952" y="808721"/>
            <a:ext cx="1374375"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Intégration</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5" name="ZoneTexte 14">
            <a:extLst>
              <a:ext uri="{FF2B5EF4-FFF2-40B4-BE49-F238E27FC236}">
                <a16:creationId xmlns:a16="http://schemas.microsoft.com/office/drawing/2014/main" id="{CA0A5BAC-9028-9F47-8167-3DE0A54B3585}"/>
              </a:ext>
            </a:extLst>
          </p:cNvPr>
          <p:cNvSpPr txBox="1"/>
          <p:nvPr/>
        </p:nvSpPr>
        <p:spPr>
          <a:xfrm>
            <a:off x="4741333" y="1185333"/>
            <a:ext cx="3076740" cy="646331"/>
          </a:xfrm>
          <a:prstGeom prst="rect">
            <a:avLst/>
          </a:prstGeom>
          <a:noFill/>
        </p:spPr>
        <p:txBody>
          <a:bodyPr wrap="none" rtlCol="0">
            <a:spAutoFit/>
          </a:bodyPr>
          <a:lstStyle/>
          <a:p>
            <a:r>
              <a:rPr lang="fr-FR" sz="3600" dirty="0"/>
              <a:t>NÉOLOGISME 3</a:t>
            </a:r>
          </a:p>
        </p:txBody>
      </p:sp>
      <p:cxnSp>
        <p:nvCxnSpPr>
          <p:cNvPr id="8" name="Connecteur droit avec flèche 7">
            <a:extLst>
              <a:ext uri="{FF2B5EF4-FFF2-40B4-BE49-F238E27FC236}">
                <a16:creationId xmlns:a16="http://schemas.microsoft.com/office/drawing/2014/main" id="{52F8D82C-9B4D-EE41-B1BD-4BB13461CDC9}"/>
              </a:ext>
            </a:extLst>
          </p:cNvPr>
          <p:cNvCxnSpPr/>
          <p:nvPr/>
        </p:nvCxnSpPr>
        <p:spPr>
          <a:xfrm>
            <a:off x="3216139" y="1270002"/>
            <a:ext cx="0" cy="47699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7" name="ZoneTexte 6">
            <a:extLst>
              <a:ext uri="{FF2B5EF4-FFF2-40B4-BE49-F238E27FC236}">
                <a16:creationId xmlns:a16="http://schemas.microsoft.com/office/drawing/2014/main" id="{81FD156A-17DF-CE40-8DA2-3C4916683D49}"/>
              </a:ext>
            </a:extLst>
          </p:cNvPr>
          <p:cNvSpPr txBox="1"/>
          <p:nvPr/>
        </p:nvSpPr>
        <p:spPr>
          <a:xfrm>
            <a:off x="5016480" y="5233383"/>
            <a:ext cx="2791726" cy="1200329"/>
          </a:xfrm>
          <a:prstGeom prst="rect">
            <a:avLst/>
          </a:prstGeom>
          <a:noFill/>
        </p:spPr>
        <p:txBody>
          <a:bodyPr wrap="none" rtlCol="0">
            <a:spAutoFit/>
          </a:bodyPr>
          <a:lstStyle/>
          <a:p>
            <a:pPr algn="ctr"/>
            <a:r>
              <a:rPr lang="fr-FR" sz="3600" dirty="0" err="1"/>
              <a:t>écopâturage</a:t>
            </a:r>
            <a:endParaRPr lang="fr-FR" sz="3600" dirty="0"/>
          </a:p>
          <a:p>
            <a:pPr algn="ctr"/>
            <a:r>
              <a:rPr lang="fr-FR" sz="3600" dirty="0" err="1">
                <a:solidFill>
                  <a:srgbClr val="FF0000"/>
                </a:solidFill>
              </a:rPr>
              <a:t>P.Robert</a:t>
            </a:r>
            <a:r>
              <a:rPr lang="fr-FR" sz="3600" dirty="0">
                <a:solidFill>
                  <a:srgbClr val="FF0000"/>
                </a:solidFill>
              </a:rPr>
              <a:t> 2019</a:t>
            </a:r>
          </a:p>
        </p:txBody>
      </p:sp>
      <p:pic>
        <p:nvPicPr>
          <p:cNvPr id="11" name="Image 10" descr="Une image contenant herbe, extérieur, mouton, broutant&#10;&#10;Description générée automatiquement">
            <a:extLst>
              <a:ext uri="{FF2B5EF4-FFF2-40B4-BE49-F238E27FC236}">
                <a16:creationId xmlns:a16="http://schemas.microsoft.com/office/drawing/2014/main" id="{F82D30FB-AD84-8248-9978-B4D477FC6EA5}"/>
              </a:ext>
            </a:extLst>
          </p:cNvPr>
          <p:cNvPicPr>
            <a:picLocks noChangeAspect="1"/>
          </p:cNvPicPr>
          <p:nvPr/>
        </p:nvPicPr>
        <p:blipFill>
          <a:blip r:embed="rId4"/>
          <a:stretch>
            <a:fillRect/>
          </a:stretch>
        </p:blipFill>
        <p:spPr>
          <a:xfrm>
            <a:off x="3443369" y="1133359"/>
            <a:ext cx="5672667" cy="3781778"/>
          </a:xfrm>
          <a:prstGeom prst="rect">
            <a:avLst/>
          </a:prstGeom>
        </p:spPr>
      </p:pic>
    </p:spTree>
    <p:extLst>
      <p:ext uri="{BB962C8B-B14F-4D97-AF65-F5344CB8AC3E}">
        <p14:creationId xmlns:p14="http://schemas.microsoft.com/office/powerpoint/2010/main" val="39693144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71</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2" name="Connecteur droit 10">
            <a:extLst>
              <a:ext uri="{FF2B5EF4-FFF2-40B4-BE49-F238E27FC236}">
                <a16:creationId xmlns:a16="http://schemas.microsoft.com/office/drawing/2014/main" id="{B8A73EC9-65ED-824E-85F0-FAA5DD562A35}"/>
              </a:ext>
            </a:extLst>
          </p:cNvPr>
          <p:cNvSpPr/>
          <p:nvPr/>
        </p:nvSpPr>
        <p:spPr>
          <a:xfrm>
            <a:off x="3454400" y="1825250"/>
            <a:ext cx="3116338" cy="4572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47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3" name="ZoneTexte 4">
            <a:extLst>
              <a:ext uri="{FF2B5EF4-FFF2-40B4-BE49-F238E27FC236}">
                <a16:creationId xmlns:a16="http://schemas.microsoft.com/office/drawing/2014/main" id="{1E5DF8BA-BCFB-244A-9E15-B63C57E0A939}"/>
              </a:ext>
            </a:extLst>
          </p:cNvPr>
          <p:cNvSpPr txBox="1"/>
          <p:nvPr/>
        </p:nvSpPr>
        <p:spPr>
          <a:xfrm>
            <a:off x="4165812" y="1350675"/>
            <a:ext cx="1900929"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usage constant</a:t>
            </a: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Tree>
    <p:extLst>
      <p:ext uri="{BB962C8B-B14F-4D97-AF65-F5344CB8AC3E}">
        <p14:creationId xmlns:p14="http://schemas.microsoft.com/office/powerpoint/2010/main" val="23750186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72</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a:extLst>
              <a:ext uri="{FF2B5EF4-FFF2-40B4-BE49-F238E27FC236}">
                <a16:creationId xmlns:a16="http://schemas.microsoft.com/office/drawing/2014/main" id="{826DBA47-F6B2-A846-B997-8F547D4C73A1}"/>
              </a:ext>
            </a:extLst>
          </p:cNvPr>
          <p:cNvPicPr>
            <a:picLocks noChangeAspect="1"/>
          </p:cNvPicPr>
          <p:nvPr/>
        </p:nvPicPr>
        <p:blipFill>
          <a:blip r:embed="rId2"/>
          <a:stretch>
            <a:fillRect/>
          </a:stretch>
        </p:blipFill>
        <p:spPr>
          <a:xfrm>
            <a:off x="0" y="1549017"/>
            <a:ext cx="9144000" cy="3759966"/>
          </a:xfrm>
          <a:prstGeom prst="rect">
            <a:avLst/>
          </a:prstGeom>
        </p:spPr>
      </p:pic>
    </p:spTree>
    <p:extLst>
      <p:ext uri="{BB962C8B-B14F-4D97-AF65-F5344CB8AC3E}">
        <p14:creationId xmlns:p14="http://schemas.microsoft.com/office/powerpoint/2010/main" val="1382388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E63681-1A22-FF4A-B868-BDE0A038860E}"/>
              </a:ext>
            </a:extLst>
          </p:cNvPr>
          <p:cNvSpPr txBox="1"/>
          <p:nvPr/>
        </p:nvSpPr>
        <p:spPr>
          <a:xfrm>
            <a:off x="7847348" y="5290631"/>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BB7FCB1-E651-8943-BE49-F0A9DB4FF6FD}"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73</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4" name="Connecteur droit 2">
            <a:extLst>
              <a:ext uri="{FF2B5EF4-FFF2-40B4-BE49-F238E27FC236}">
                <a16:creationId xmlns:a16="http://schemas.microsoft.com/office/drawing/2014/main" id="{13430003-9BFA-C549-ADFC-DE8752EF9B44}"/>
              </a:ext>
            </a:extLst>
          </p:cNvPr>
          <p:cNvSpPr/>
          <p:nvPr/>
        </p:nvSpPr>
        <p:spPr>
          <a:xfrm flipV="1">
            <a:off x="757038" y="5026796"/>
            <a:ext cx="8059843" cy="4571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0000"/>
            </a:solidFill>
            <a:prstDash val="solid"/>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5" name="ZoneTexte 3">
            <a:extLst>
              <a:ext uri="{FF2B5EF4-FFF2-40B4-BE49-F238E27FC236}">
                <a16:creationId xmlns:a16="http://schemas.microsoft.com/office/drawing/2014/main" id="{DE91F617-08AD-F74A-9D4B-772DD056AE76}"/>
              </a:ext>
            </a:extLst>
          </p:cNvPr>
          <p:cNvSpPr txBox="1"/>
          <p:nvPr/>
        </p:nvSpPr>
        <p:spPr>
          <a:xfrm>
            <a:off x="7823451" y="5093817"/>
            <a:ext cx="735097" cy="323136"/>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633">
                <a:solidFill>
                  <a:srgbClr val="000000"/>
                </a:solidFill>
                <a:latin typeface="Arial" pitchFamily="18"/>
                <a:ea typeface="Microsoft YaHei" pitchFamily="2"/>
                <a:cs typeface="Mangal" pitchFamily="2"/>
              </a:rPr>
              <a:t>temps</a:t>
            </a:r>
          </a:p>
        </p:txBody>
      </p:sp>
      <p:sp>
        <p:nvSpPr>
          <p:cNvPr id="9" name="Connecteur droit 7">
            <a:extLst>
              <a:ext uri="{FF2B5EF4-FFF2-40B4-BE49-F238E27FC236}">
                <a16:creationId xmlns:a16="http://schemas.microsoft.com/office/drawing/2014/main" id="{A098FB14-1388-D243-8E47-8B0A3A18FD05}"/>
              </a:ext>
            </a:extLst>
          </p:cNvPr>
          <p:cNvSpPr/>
          <p:nvPr/>
        </p:nvSpPr>
        <p:spPr>
          <a:xfrm flipV="1">
            <a:off x="757037" y="1916688"/>
            <a:ext cx="2459103" cy="1958675"/>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99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2" name="Connecteur droit 10">
            <a:extLst>
              <a:ext uri="{FF2B5EF4-FFF2-40B4-BE49-F238E27FC236}">
                <a16:creationId xmlns:a16="http://schemas.microsoft.com/office/drawing/2014/main" id="{B8A73EC9-65ED-824E-85F0-FAA5DD562A35}"/>
              </a:ext>
            </a:extLst>
          </p:cNvPr>
          <p:cNvSpPr/>
          <p:nvPr/>
        </p:nvSpPr>
        <p:spPr>
          <a:xfrm>
            <a:off x="3454400" y="1825250"/>
            <a:ext cx="3116338" cy="4572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0047FF"/>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
        <p:nvSpPr>
          <p:cNvPr id="13" name="ZoneTexte 4">
            <a:extLst>
              <a:ext uri="{FF2B5EF4-FFF2-40B4-BE49-F238E27FC236}">
                <a16:creationId xmlns:a16="http://schemas.microsoft.com/office/drawing/2014/main" id="{1E5DF8BA-BCFB-244A-9E15-B63C57E0A939}"/>
              </a:ext>
            </a:extLst>
          </p:cNvPr>
          <p:cNvSpPr txBox="1"/>
          <p:nvPr/>
        </p:nvSpPr>
        <p:spPr>
          <a:xfrm>
            <a:off x="4165812" y="1350675"/>
            <a:ext cx="1900929"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usage constant</a:t>
            </a:r>
          </a:p>
        </p:txBody>
      </p:sp>
      <p:pic>
        <p:nvPicPr>
          <p:cNvPr id="16" name="Image 15">
            <a:extLst>
              <a:ext uri="{FF2B5EF4-FFF2-40B4-BE49-F238E27FC236}">
                <a16:creationId xmlns:a16="http://schemas.microsoft.com/office/drawing/2014/main" id="{90987F9A-6229-2844-A2CC-036C7DE2A1C6}"/>
              </a:ext>
            </a:extLst>
          </p:cNvPr>
          <p:cNvPicPr>
            <a:picLocks noChangeAspect="1"/>
          </p:cNvPicPr>
          <p:nvPr/>
        </p:nvPicPr>
        <p:blipFill>
          <a:blip r:embed="rId3"/>
          <a:stretch>
            <a:fillRect/>
          </a:stretch>
        </p:blipFill>
        <p:spPr>
          <a:xfrm>
            <a:off x="288592" y="4265763"/>
            <a:ext cx="1445961" cy="1153108"/>
          </a:xfrm>
          <a:prstGeom prst="rect">
            <a:avLst/>
          </a:prstGeom>
        </p:spPr>
      </p:pic>
      <p:sp>
        <p:nvSpPr>
          <p:cNvPr id="3" name="ZoneTexte 1">
            <a:extLst>
              <a:ext uri="{FF2B5EF4-FFF2-40B4-BE49-F238E27FC236}">
                <a16:creationId xmlns:a16="http://schemas.microsoft.com/office/drawing/2014/main" id="{256E9CBB-4FDC-3944-97B8-9DCCB07FB84E}"/>
              </a:ext>
            </a:extLst>
          </p:cNvPr>
          <p:cNvSpPr txBox="1"/>
          <p:nvPr/>
        </p:nvSpPr>
        <p:spPr>
          <a:xfrm>
            <a:off x="307714" y="4640111"/>
            <a:ext cx="1331799" cy="376612"/>
          </a:xfrm>
          <a:prstGeom prst="rect">
            <a:avLst/>
          </a:prstGeom>
          <a:solidFill>
            <a:schemeClr val="bg1"/>
          </a:solid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dirty="0">
                <a:solidFill>
                  <a:srgbClr val="000000"/>
                </a:solidFill>
                <a:latin typeface="Arial" pitchFamily="18"/>
                <a:ea typeface="Microsoft YaHei" pitchFamily="2"/>
                <a:cs typeface="Mangal" pitchFamily="2"/>
              </a:rPr>
              <a:t>innovation</a:t>
            </a:r>
          </a:p>
        </p:txBody>
      </p:sp>
      <p:sp>
        <p:nvSpPr>
          <p:cNvPr id="11" name="ZoneTexte 5">
            <a:extLst>
              <a:ext uri="{FF2B5EF4-FFF2-40B4-BE49-F238E27FC236}">
                <a16:creationId xmlns:a16="http://schemas.microsoft.com/office/drawing/2014/main" id="{3E6193D0-5FE6-3441-BB57-BF54EBE2D618}"/>
              </a:ext>
            </a:extLst>
          </p:cNvPr>
          <p:cNvSpPr txBox="1"/>
          <p:nvPr/>
        </p:nvSpPr>
        <p:spPr>
          <a:xfrm rot="2715614">
            <a:off x="7181577" y="2595429"/>
            <a:ext cx="1331543" cy="376612"/>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1996">
                <a:solidFill>
                  <a:srgbClr val="000000"/>
                </a:solidFill>
                <a:latin typeface="Arial" pitchFamily="18"/>
                <a:ea typeface="Microsoft YaHei" pitchFamily="2"/>
                <a:cs typeface="Mangal" pitchFamily="2"/>
              </a:rPr>
              <a:t>disparition</a:t>
            </a:r>
          </a:p>
        </p:txBody>
      </p:sp>
      <p:sp>
        <p:nvSpPr>
          <p:cNvPr id="14" name="Connecteur droit 8">
            <a:extLst>
              <a:ext uri="{FF2B5EF4-FFF2-40B4-BE49-F238E27FC236}">
                <a16:creationId xmlns:a16="http://schemas.microsoft.com/office/drawing/2014/main" id="{86E92159-D2DE-2141-82E0-61940A030FD4}"/>
              </a:ext>
            </a:extLst>
          </p:cNvPr>
          <p:cNvSpPr/>
          <p:nvPr/>
        </p:nvSpPr>
        <p:spPr>
          <a:xfrm>
            <a:off x="6570740" y="1948711"/>
            <a:ext cx="2246141" cy="215524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5999" cap="flat">
            <a:solidFill>
              <a:srgbClr val="DC2300"/>
            </a:solidFill>
            <a:custDash>
              <a:ds d="508014" sp="508014"/>
              <a:ds d="508014" sp="508014"/>
            </a:custDash>
            <a:miter/>
            <a:tailEnd type="arrow"/>
          </a:ln>
        </p:spPr>
        <p:txBody>
          <a:bodyPr vert="horz" wrap="none" lIns="81641" tIns="40816" rIns="81641" bIns="40816" anchor="ctr" anchorCtr="0" compatLnSpc="0">
            <a:noAutofit/>
          </a:bodyPr>
          <a:lstStyle/>
          <a:p>
            <a:pPr defTabSz="829452" hangingPunct="0">
              <a:defRPr sz="1800" b="0" i="0" u="none" strike="noStrike" kern="0" cap="none" spc="0" baseline="0">
                <a:solidFill>
                  <a:srgbClr val="000000"/>
                </a:solidFill>
                <a:uFillTx/>
              </a:defRPr>
            </a:pPr>
            <a:endParaRPr lang="fr-FR" sz="1633">
              <a:solidFill>
                <a:srgbClr val="000000"/>
              </a:solidFill>
              <a:latin typeface="Arial" pitchFamily="18"/>
              <a:ea typeface="Microsoft YaHei" pitchFamily="2"/>
              <a:cs typeface="Mangal" pitchFamily="2"/>
            </a:endParaRPr>
          </a:p>
        </p:txBody>
      </p:sp>
    </p:spTree>
    <p:extLst>
      <p:ext uri="{BB962C8B-B14F-4D97-AF65-F5344CB8AC3E}">
        <p14:creationId xmlns:p14="http://schemas.microsoft.com/office/powerpoint/2010/main" val="744184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74</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12" name="Image 11" descr="Une image contenant rouge&#10;&#10;Description générée automatiquement">
            <a:extLst>
              <a:ext uri="{FF2B5EF4-FFF2-40B4-BE49-F238E27FC236}">
                <a16:creationId xmlns:a16="http://schemas.microsoft.com/office/drawing/2014/main" id="{E1A0F652-8285-0B42-BFBA-4F8EAC2F63BE}"/>
              </a:ext>
            </a:extLst>
          </p:cNvPr>
          <p:cNvPicPr>
            <a:picLocks noChangeAspect="1"/>
          </p:cNvPicPr>
          <p:nvPr/>
        </p:nvPicPr>
        <p:blipFill>
          <a:blip r:embed="rId2"/>
          <a:stretch>
            <a:fillRect/>
          </a:stretch>
        </p:blipFill>
        <p:spPr>
          <a:xfrm>
            <a:off x="1839383" y="249945"/>
            <a:ext cx="5465233" cy="4894566"/>
          </a:xfrm>
          <a:prstGeom prst="rect">
            <a:avLst/>
          </a:prstGeom>
        </p:spPr>
      </p:pic>
      <p:sp>
        <p:nvSpPr>
          <p:cNvPr id="2" name="ZoneTexte 1">
            <a:extLst>
              <a:ext uri="{FF2B5EF4-FFF2-40B4-BE49-F238E27FC236}">
                <a16:creationId xmlns:a16="http://schemas.microsoft.com/office/drawing/2014/main" id="{F22293C8-22A8-BD46-A76B-9E37AEA44183}"/>
              </a:ext>
            </a:extLst>
          </p:cNvPr>
          <p:cNvSpPr txBox="1"/>
          <p:nvPr/>
        </p:nvSpPr>
        <p:spPr>
          <a:xfrm>
            <a:off x="2303268" y="5520265"/>
            <a:ext cx="4537461" cy="461665"/>
          </a:xfrm>
          <a:prstGeom prst="rect">
            <a:avLst/>
          </a:prstGeom>
          <a:noFill/>
        </p:spPr>
        <p:txBody>
          <a:bodyPr wrap="none" rtlCol="0">
            <a:spAutoFit/>
          </a:bodyPr>
          <a:lstStyle/>
          <a:p>
            <a:r>
              <a:rPr lang="fr-FR" sz="2400" dirty="0"/>
              <a:t>Argot des jeunes : évolution rapide</a:t>
            </a:r>
          </a:p>
        </p:txBody>
      </p:sp>
    </p:spTree>
    <p:extLst>
      <p:ext uri="{BB962C8B-B14F-4D97-AF65-F5344CB8AC3E}">
        <p14:creationId xmlns:p14="http://schemas.microsoft.com/office/powerpoint/2010/main" val="926289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1195243-BF85-B54E-8C97-930C3ADC52D3}"/>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2CC2D9C-A22A-384C-8540-3EE158425FD2}"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75</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3" name="ZoneTexte 1">
            <a:extLst>
              <a:ext uri="{FF2B5EF4-FFF2-40B4-BE49-F238E27FC236}">
                <a16:creationId xmlns:a16="http://schemas.microsoft.com/office/drawing/2014/main" id="{A415DB63-98BC-E34C-A0A0-4B28C52F4A55}"/>
              </a:ext>
            </a:extLst>
          </p:cNvPr>
          <p:cNvSpPr txBox="1"/>
          <p:nvPr/>
        </p:nvSpPr>
        <p:spPr>
          <a:xfrm>
            <a:off x="558832" y="3620832"/>
            <a:ext cx="3911223" cy="831417"/>
          </a:xfrm>
          <a:prstGeom prst="rect">
            <a:avLst/>
          </a:prstGeom>
          <a:noFill/>
          <a:ln cap="flat">
            <a:noFill/>
          </a:ln>
        </p:spPr>
        <p:txBody>
          <a:bodyPr vert="horz" wrap="none" lIns="81641" tIns="40816" rIns="81641" bIns="40816" anchor="t" anchorCtr="0" compatLnSpc="0">
            <a:spAutoFit/>
          </a:bodyPr>
          <a:lstStyle/>
          <a:p>
            <a:pPr algn="just"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           néologie</a:t>
            </a:r>
          </a:p>
          <a:p>
            <a:pPr algn="ctr" defTabSz="829452" hangingPunct="0">
              <a:defRPr sz="1800" b="0" i="0" u="none" strike="noStrike" kern="0" cap="none" spc="0" baseline="0">
                <a:solidFill>
                  <a:srgbClr val="000000"/>
                </a:solidFill>
                <a:uFillTx/>
              </a:defRPr>
            </a:pPr>
            <a:r>
              <a:rPr lang="fr-FR" sz="2177">
                <a:solidFill>
                  <a:srgbClr val="000000"/>
                </a:solidFill>
                <a:latin typeface="Arial" pitchFamily="18"/>
                <a:ea typeface="Microsoft YaHei" pitchFamily="2"/>
                <a:cs typeface="Mangal" pitchFamily="2"/>
              </a:rPr>
              <a:t>(domaine d'étude / processus)</a:t>
            </a:r>
          </a:p>
        </p:txBody>
      </p:sp>
      <p:sp>
        <p:nvSpPr>
          <p:cNvPr id="4" name="ZoneTexte 2">
            <a:extLst>
              <a:ext uri="{FF2B5EF4-FFF2-40B4-BE49-F238E27FC236}">
                <a16:creationId xmlns:a16="http://schemas.microsoft.com/office/drawing/2014/main" id="{A0AED06D-9C36-0446-8EDD-1BCA6BD35D73}"/>
              </a:ext>
            </a:extLst>
          </p:cNvPr>
          <p:cNvSpPr txBox="1"/>
          <p:nvPr/>
        </p:nvSpPr>
        <p:spPr>
          <a:xfrm>
            <a:off x="4963577" y="3621156"/>
            <a:ext cx="4283696" cy="2944110"/>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dirty="0">
                <a:solidFill>
                  <a:srgbClr val="000000"/>
                </a:solidFill>
                <a:latin typeface="Arial" pitchFamily="18"/>
                <a:ea typeface="Microsoft YaHei" pitchFamily="2"/>
                <a:cs typeface="Mangal" pitchFamily="2"/>
              </a:rPr>
              <a:t>      néologisme</a:t>
            </a: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 (produit : signe existant)</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1 - signe unique : hapax</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2 - signe en phase de diffusion</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3 - signe tout juste intégré</a:t>
            </a:r>
          </a:p>
        </p:txBody>
      </p:sp>
    </p:spTree>
    <p:extLst>
      <p:ext uri="{BB962C8B-B14F-4D97-AF65-F5344CB8AC3E}">
        <p14:creationId xmlns:p14="http://schemas.microsoft.com/office/powerpoint/2010/main" val="7858050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1195243-BF85-B54E-8C97-930C3ADC52D3}"/>
              </a:ext>
            </a:extLst>
          </p:cNvPr>
          <p:cNvSpPr txBox="1"/>
          <p:nvPr/>
        </p:nvSpPr>
        <p:spPr>
          <a:xfrm>
            <a:off x="7847348" y="6509830"/>
            <a:ext cx="1008060" cy="305002"/>
          </a:xfrm>
          <a:prstGeom prst="rect">
            <a:avLst/>
          </a:prstGeom>
          <a:noFill/>
          <a:ln cap="flat">
            <a:noFill/>
          </a:ln>
        </p:spPr>
        <p:txBody>
          <a:bodyPr vert="horz" wrap="square" lIns="0" tIns="0" rIns="0" bIns="0" anchor="t" anchorCtr="0" compatLnSpc="1">
            <a:noAutofit/>
          </a:bodyPr>
          <a:lstStyle/>
          <a:p>
            <a:pPr algn="r" defTabSz="829452" hangingPunct="0">
              <a:defRPr sz="1800" b="0" i="0" u="none" strike="noStrike" kern="0" cap="none" spc="0" baseline="0">
                <a:solidFill>
                  <a:srgbClr val="000000"/>
                </a:solidFill>
                <a:uFillTx/>
              </a:defRPr>
            </a:pPr>
            <a:fld id="{82CC2D9C-A22A-384C-8540-3EE158425FD2}" type="slidenum">
              <a:rPr lang="fr-FR" sz="907">
                <a:solidFill>
                  <a:srgbClr val="000000"/>
                </a:solidFill>
                <a:latin typeface="Times New Roman" pitchFamily="18"/>
                <a:ea typeface="Lucida Sans Unicode" pitchFamily="2"/>
                <a:cs typeface="Tahoma" pitchFamily="2"/>
              </a:rPr>
              <a:pPr algn="r" defTabSz="829452" hangingPunct="0">
                <a:defRPr sz="1800" b="0" i="0" u="none" strike="noStrike" kern="0" cap="none" spc="0" baseline="0">
                  <a:solidFill>
                    <a:srgbClr val="000000"/>
                  </a:solidFill>
                  <a:uFillTx/>
                </a:defRPr>
              </a:pPr>
              <a:t>76</a:t>
            </a:fld>
            <a:r>
              <a:rPr lang="fr-FR" sz="907">
                <a:solidFill>
                  <a:srgbClr val="000000"/>
                </a:solidFill>
                <a:latin typeface="Times New Roman" pitchFamily="18"/>
                <a:ea typeface="Lucida Sans Unicode" pitchFamily="2"/>
                <a:cs typeface="Tahoma" pitchFamily="2"/>
              </a:rPr>
              <a:t>/</a:t>
            </a: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a:p>
            <a:pPr algn="r" defTabSz="829452" hangingPunct="0">
              <a:defRPr sz="1800" b="0" i="0" u="none" strike="noStrike" kern="0" cap="none" spc="0" baseline="0">
                <a:solidFill>
                  <a:srgbClr val="000000"/>
                </a:solidFill>
                <a:uFillTx/>
              </a:defRPr>
            </a:pPr>
            <a:endParaRPr lang="fr-FR" sz="907">
              <a:solidFill>
                <a:srgbClr val="000000"/>
              </a:solidFill>
              <a:latin typeface="Times New Roman" pitchFamily="18"/>
              <a:ea typeface="Lucida Sans Unicode" pitchFamily="2"/>
              <a:cs typeface="Tahoma" pitchFamily="2"/>
            </a:endParaRPr>
          </a:p>
        </p:txBody>
      </p:sp>
      <p:sp>
        <p:nvSpPr>
          <p:cNvPr id="3" name="ZoneTexte 1">
            <a:extLst>
              <a:ext uri="{FF2B5EF4-FFF2-40B4-BE49-F238E27FC236}">
                <a16:creationId xmlns:a16="http://schemas.microsoft.com/office/drawing/2014/main" id="{A415DB63-98BC-E34C-A0A0-4B28C52F4A55}"/>
              </a:ext>
            </a:extLst>
          </p:cNvPr>
          <p:cNvSpPr txBox="1"/>
          <p:nvPr/>
        </p:nvSpPr>
        <p:spPr>
          <a:xfrm>
            <a:off x="558832" y="3620832"/>
            <a:ext cx="3911223" cy="831417"/>
          </a:xfrm>
          <a:prstGeom prst="rect">
            <a:avLst/>
          </a:prstGeom>
          <a:noFill/>
          <a:ln cap="flat">
            <a:noFill/>
          </a:ln>
        </p:spPr>
        <p:txBody>
          <a:bodyPr vert="horz" wrap="none" lIns="81641" tIns="40816" rIns="81641" bIns="40816" anchor="t" anchorCtr="0" compatLnSpc="0">
            <a:spAutoFit/>
          </a:bodyPr>
          <a:lstStyle/>
          <a:p>
            <a:pPr algn="just" defTabSz="829452" hangingPunct="0">
              <a:defRPr sz="1800" b="0" i="0" u="none" strike="noStrike" kern="0" cap="none" spc="0" baseline="0">
                <a:solidFill>
                  <a:srgbClr val="000000"/>
                </a:solidFill>
                <a:uFillTx/>
              </a:defRPr>
            </a:pPr>
            <a:r>
              <a:rPr lang="fr-FR" sz="2903" b="1">
                <a:solidFill>
                  <a:srgbClr val="000000"/>
                </a:solidFill>
                <a:latin typeface="Arial" pitchFamily="18"/>
                <a:ea typeface="Microsoft YaHei" pitchFamily="2"/>
                <a:cs typeface="Mangal" pitchFamily="2"/>
              </a:rPr>
              <a:t>           néologie</a:t>
            </a:r>
          </a:p>
          <a:p>
            <a:pPr algn="ctr" defTabSz="829452" hangingPunct="0">
              <a:defRPr sz="1800" b="0" i="0" u="none" strike="noStrike" kern="0" cap="none" spc="0" baseline="0">
                <a:solidFill>
                  <a:srgbClr val="000000"/>
                </a:solidFill>
                <a:uFillTx/>
              </a:defRPr>
            </a:pPr>
            <a:r>
              <a:rPr lang="fr-FR" sz="2177">
                <a:solidFill>
                  <a:srgbClr val="000000"/>
                </a:solidFill>
                <a:latin typeface="Arial" pitchFamily="18"/>
                <a:ea typeface="Microsoft YaHei" pitchFamily="2"/>
                <a:cs typeface="Mangal" pitchFamily="2"/>
              </a:rPr>
              <a:t>(domaine d'étude / processus)</a:t>
            </a:r>
          </a:p>
        </p:txBody>
      </p:sp>
      <p:sp>
        <p:nvSpPr>
          <p:cNvPr id="4" name="ZoneTexte 2">
            <a:extLst>
              <a:ext uri="{FF2B5EF4-FFF2-40B4-BE49-F238E27FC236}">
                <a16:creationId xmlns:a16="http://schemas.microsoft.com/office/drawing/2014/main" id="{A0AED06D-9C36-0446-8EDD-1BCA6BD35D73}"/>
              </a:ext>
            </a:extLst>
          </p:cNvPr>
          <p:cNvSpPr txBox="1"/>
          <p:nvPr/>
        </p:nvSpPr>
        <p:spPr>
          <a:xfrm>
            <a:off x="4963577" y="3621156"/>
            <a:ext cx="4283696" cy="2944110"/>
          </a:xfrm>
          <a:prstGeom prst="rect">
            <a:avLst/>
          </a:prstGeom>
          <a:noFill/>
          <a:ln cap="flat">
            <a:noFill/>
          </a:ln>
        </p:spPr>
        <p:txBody>
          <a:bodyPr vert="horz" wrap="none" lIns="81641" tIns="40816" rIns="81641" bIns="40816" anchor="t" anchorCtr="0" compatLnSpc="0">
            <a:spAutoFit/>
          </a:bodyPr>
          <a:lstStyle/>
          <a:p>
            <a:pPr defTabSz="829452" hangingPunct="0">
              <a:defRPr sz="1800" b="0" i="0" u="none" strike="noStrike" kern="0" cap="none" spc="0" baseline="0">
                <a:solidFill>
                  <a:srgbClr val="000000"/>
                </a:solidFill>
                <a:uFillTx/>
              </a:defRPr>
            </a:pPr>
            <a:r>
              <a:rPr lang="fr-FR" sz="2903" b="1" dirty="0">
                <a:solidFill>
                  <a:srgbClr val="000000"/>
                </a:solidFill>
                <a:latin typeface="Arial" pitchFamily="18"/>
                <a:ea typeface="Microsoft YaHei" pitchFamily="2"/>
                <a:cs typeface="Mangal" pitchFamily="2"/>
              </a:rPr>
              <a:t>      néologisme</a:t>
            </a: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 (produit : signe existant)</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1 - signe unique : hapax</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2 - signe en phase de diffusion</a:t>
            </a:r>
          </a:p>
          <a:p>
            <a:pPr defTabSz="829452" hangingPunct="0">
              <a:defRPr sz="1800" b="0" i="0" u="none" strike="noStrike" kern="0" cap="none" spc="0" baseline="0">
                <a:solidFill>
                  <a:srgbClr val="000000"/>
                </a:solidFill>
                <a:uFillTx/>
              </a:defRPr>
            </a:pPr>
            <a:endParaRPr lang="fr-FR" sz="2358" dirty="0">
              <a:solidFill>
                <a:srgbClr val="000000"/>
              </a:solidFill>
              <a:latin typeface="Arial" pitchFamily="18"/>
              <a:ea typeface="Microsoft YaHei" pitchFamily="2"/>
              <a:cs typeface="Mangal" pitchFamily="2"/>
            </a:endParaRPr>
          </a:p>
          <a:p>
            <a:pPr defTabSz="829452" hangingPunct="0">
              <a:defRPr sz="1800" b="0" i="0" u="none" strike="noStrike" kern="0" cap="none" spc="0" baseline="0">
                <a:solidFill>
                  <a:srgbClr val="000000"/>
                </a:solidFill>
                <a:uFillTx/>
              </a:defRPr>
            </a:pPr>
            <a:r>
              <a:rPr lang="fr-FR" sz="2358" dirty="0">
                <a:solidFill>
                  <a:srgbClr val="000000"/>
                </a:solidFill>
                <a:latin typeface="Arial" pitchFamily="18"/>
                <a:ea typeface="Microsoft YaHei" pitchFamily="2"/>
                <a:cs typeface="Mangal" pitchFamily="2"/>
              </a:rPr>
              <a:t>3 - signe tout juste intégré</a:t>
            </a:r>
          </a:p>
        </p:txBody>
      </p:sp>
      <p:sp>
        <p:nvSpPr>
          <p:cNvPr id="5" name="ZoneTexte 14">
            <a:extLst>
              <a:ext uri="{FF2B5EF4-FFF2-40B4-BE49-F238E27FC236}">
                <a16:creationId xmlns:a16="http://schemas.microsoft.com/office/drawing/2014/main" id="{A6C8ECD1-8E54-7948-8E05-BA506A08E744}"/>
              </a:ext>
            </a:extLst>
          </p:cNvPr>
          <p:cNvSpPr txBox="1"/>
          <p:nvPr/>
        </p:nvSpPr>
        <p:spPr>
          <a:xfrm>
            <a:off x="1603707" y="1620947"/>
            <a:ext cx="5936586" cy="731133"/>
          </a:xfrm>
          <a:prstGeom prst="rect">
            <a:avLst/>
          </a:prstGeom>
          <a:solidFill>
            <a:srgbClr val="FFFFFF"/>
          </a:solidFill>
          <a:ln cap="flat">
            <a:noFill/>
          </a:ln>
        </p:spPr>
        <p:txBody>
          <a:bodyPr vert="horz" wrap="none" lIns="81641" tIns="40816" rIns="81641" bIns="40816" anchor="t" anchorCtr="1" compatLnSpc="0">
            <a:spAutoFit/>
          </a:bodyPr>
          <a:lstStyle/>
          <a:p>
            <a:pPr algn="ctr" defTabSz="829452" hangingPunct="0">
              <a:defRPr sz="1800" b="0" i="0" u="none" strike="noStrike" kern="0" cap="none" spc="0" baseline="0">
                <a:solidFill>
                  <a:srgbClr val="000000"/>
                </a:solidFill>
                <a:uFillTx/>
              </a:defRPr>
            </a:pPr>
            <a:r>
              <a:rPr lang="fr-FR" sz="4400" dirty="0">
                <a:solidFill>
                  <a:srgbClr val="DC2300"/>
                </a:solidFill>
                <a:latin typeface="Arial" pitchFamily="18"/>
                <a:ea typeface="Microsoft YaHei" pitchFamily="2"/>
                <a:cs typeface="Mangal" pitchFamily="2"/>
              </a:rPr>
              <a:t>« Pseudo-concepts » ?</a:t>
            </a:r>
          </a:p>
        </p:txBody>
      </p:sp>
    </p:spTree>
    <p:extLst>
      <p:ext uri="{BB962C8B-B14F-4D97-AF65-F5344CB8AC3E}">
        <p14:creationId xmlns:p14="http://schemas.microsoft.com/office/powerpoint/2010/main" val="4318846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F9AE68B-087F-714A-A9DE-9AECC84A44CA}"/>
              </a:ext>
            </a:extLst>
          </p:cNvPr>
          <p:cNvSpPr txBox="1"/>
          <p:nvPr/>
        </p:nvSpPr>
        <p:spPr>
          <a:xfrm>
            <a:off x="355601" y="1490133"/>
            <a:ext cx="7995650" cy="3539430"/>
          </a:xfrm>
          <a:prstGeom prst="rect">
            <a:avLst/>
          </a:prstGeom>
          <a:noFill/>
        </p:spPr>
        <p:txBody>
          <a:bodyPr wrap="none" rtlCol="0">
            <a:spAutoFit/>
          </a:bodyPr>
          <a:lstStyle/>
          <a:p>
            <a:r>
              <a:rPr lang="fr-FR" sz="3200" b="1" dirty="0"/>
              <a:t>Néologisme</a:t>
            </a:r>
            <a:r>
              <a:rPr lang="fr-FR" sz="3200" dirty="0"/>
              <a:t> :</a:t>
            </a:r>
          </a:p>
          <a:p>
            <a:endParaRPr lang="fr-FR" sz="3200" dirty="0"/>
          </a:p>
          <a:p>
            <a:r>
              <a:rPr lang="fr-FR" sz="3200" dirty="0"/>
              <a:t>toute unité inconnue du lexique existant,</a:t>
            </a:r>
          </a:p>
          <a:p>
            <a:endParaRPr lang="fr-FR" sz="3200" dirty="0"/>
          </a:p>
          <a:p>
            <a:r>
              <a:rPr lang="fr-FR" sz="3200" dirty="0"/>
              <a:t>perçue comme nouvelle par une communauté,</a:t>
            </a:r>
          </a:p>
          <a:p>
            <a:endParaRPr lang="fr-FR" sz="3200" dirty="0"/>
          </a:p>
          <a:p>
            <a:r>
              <a:rPr lang="fr-FR" sz="3200" dirty="0"/>
              <a:t>pendant une période indéterminée.</a:t>
            </a:r>
          </a:p>
        </p:txBody>
      </p:sp>
    </p:spTree>
    <p:extLst>
      <p:ext uri="{BB962C8B-B14F-4D97-AF65-F5344CB8AC3E}">
        <p14:creationId xmlns:p14="http://schemas.microsoft.com/office/powerpoint/2010/main" val="1244213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78</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571500" y="4663926"/>
            <a:ext cx="8077120" cy="523220"/>
          </a:xfrm>
          <a:prstGeom prst="rect">
            <a:avLst/>
          </a:prstGeom>
          <a:noFill/>
        </p:spPr>
        <p:txBody>
          <a:bodyPr wrap="square" rtlCol="0">
            <a:spAutoFit/>
          </a:bodyPr>
          <a:lstStyle/>
          <a:p>
            <a:pPr algn="just"/>
            <a:r>
              <a:rPr lang="fr-FR" sz="2800" dirty="0"/>
              <a:t>IV. La néologie : du texte au discours</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571500" y="3664354"/>
            <a:ext cx="8143679" cy="523220"/>
          </a:xfrm>
          <a:prstGeom prst="rect">
            <a:avLst/>
          </a:prstGeom>
          <a:noFill/>
        </p:spPr>
        <p:txBody>
          <a:bodyPr wrap="square" rtlCol="0">
            <a:spAutoFit/>
          </a:bodyPr>
          <a:lstStyle/>
          <a:p>
            <a:pPr algn="just"/>
            <a:r>
              <a:rPr lang="fr-FR" sz="2800" dirty="0">
                <a:solidFill>
                  <a:srgbClr val="FF0000"/>
                </a:solidFill>
              </a:rPr>
              <a:t>III. Les types de néologismes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t>II. Problèmes de terminologie</a:t>
            </a:r>
          </a:p>
        </p:txBody>
      </p:sp>
    </p:spTree>
    <p:extLst>
      <p:ext uri="{BB962C8B-B14F-4D97-AF65-F5344CB8AC3E}">
        <p14:creationId xmlns:p14="http://schemas.microsoft.com/office/powerpoint/2010/main" val="2864641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79</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a:t>
            </a:r>
          </a:p>
        </p:txBody>
      </p:sp>
      <p:sp>
        <p:nvSpPr>
          <p:cNvPr id="2" name="ZoneTexte 1"/>
          <p:cNvSpPr txBox="1"/>
          <p:nvPr/>
        </p:nvSpPr>
        <p:spPr>
          <a:xfrm>
            <a:off x="555020" y="441052"/>
            <a:ext cx="2236510" cy="584775"/>
          </a:xfrm>
          <a:prstGeom prst="rect">
            <a:avLst/>
          </a:prstGeom>
          <a:noFill/>
        </p:spPr>
        <p:txBody>
          <a:bodyPr wrap="none" rtlCol="0">
            <a:spAutoFit/>
          </a:bodyPr>
          <a:lstStyle/>
          <a:p>
            <a:r>
              <a:rPr lang="fr-FR" sz="3200" dirty="0"/>
              <a:t>Deux types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951709"/>
            <a:ext cx="7770588" cy="523220"/>
          </a:xfrm>
          <a:prstGeom prst="rect">
            <a:avLst/>
          </a:prstGeom>
          <a:noFill/>
        </p:spPr>
        <p:txBody>
          <a:bodyPr wrap="square" rtlCol="0">
            <a:spAutoFit/>
          </a:bodyPr>
          <a:lstStyle/>
          <a:p>
            <a:pPr algn="just"/>
            <a:r>
              <a:rPr lang="fr-FR" sz="2800" dirty="0"/>
              <a:t>- Néologismes sémantiques</a:t>
            </a:r>
          </a:p>
        </p:txBody>
      </p:sp>
    </p:spTree>
    <p:extLst>
      <p:ext uri="{BB962C8B-B14F-4D97-AF65-F5344CB8AC3E}">
        <p14:creationId xmlns:p14="http://schemas.microsoft.com/office/powerpoint/2010/main" val="34343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4675A46F-1FC8-9441-BA75-B6F52C3FA00A}"/>
              </a:ext>
            </a:extLst>
          </p:cNvPr>
          <p:cNvSpPr>
            <a:spLocks noGrp="1"/>
          </p:cNvSpPr>
          <p:nvPr>
            <p:ph type="pic" sz="quarter" idx="13"/>
          </p:nvPr>
        </p:nvSpPr>
        <p:spPr/>
      </p:sp>
      <p:sp>
        <p:nvSpPr>
          <p:cNvPr id="3" name="Espace réservé pour une image  2">
            <a:extLst>
              <a:ext uri="{FF2B5EF4-FFF2-40B4-BE49-F238E27FC236}">
                <a16:creationId xmlns:a16="http://schemas.microsoft.com/office/drawing/2014/main" id="{0EF64576-71BF-BB4F-95DE-0DEC6DED2A2D}"/>
              </a:ext>
            </a:extLst>
          </p:cNvPr>
          <p:cNvSpPr>
            <a:spLocks noGrp="1"/>
          </p:cNvSpPr>
          <p:nvPr>
            <p:ph type="pic" sz="quarter" idx="14"/>
          </p:nvPr>
        </p:nvSpPr>
        <p:spPr/>
      </p:sp>
      <p:sp>
        <p:nvSpPr>
          <p:cNvPr id="4" name="Espace réservé pour une image  3">
            <a:extLst>
              <a:ext uri="{FF2B5EF4-FFF2-40B4-BE49-F238E27FC236}">
                <a16:creationId xmlns:a16="http://schemas.microsoft.com/office/drawing/2014/main" id="{8CA7610C-37E3-C747-8ED0-A45DC34FA5E5}"/>
              </a:ext>
            </a:extLst>
          </p:cNvPr>
          <p:cNvSpPr>
            <a:spLocks noGrp="1"/>
          </p:cNvSpPr>
          <p:nvPr>
            <p:ph type="pic" sz="quarter" idx="15"/>
          </p:nvPr>
        </p:nvSpPr>
        <p:spPr/>
      </p:sp>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8</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1026" name="Image 274" descr="Une image contenant extérieur, herbe, terrain, personne&#10;&#10;Description générée automatiquement">
            <a:extLst>
              <a:ext uri="{FF2B5EF4-FFF2-40B4-BE49-F238E27FC236}">
                <a16:creationId xmlns:a16="http://schemas.microsoft.com/office/drawing/2014/main" id="{F461AB8D-3825-854C-9491-5A036C704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678" y="943964"/>
            <a:ext cx="6116994" cy="41962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8AB13398-2C2E-BE45-9AA1-38953FE68D7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Rectangle 4">
            <a:extLst>
              <a:ext uri="{FF2B5EF4-FFF2-40B4-BE49-F238E27FC236}">
                <a16:creationId xmlns:a16="http://schemas.microsoft.com/office/drawing/2014/main" id="{8FD8BA6D-5327-DB4F-ABFF-3C3B2E466EF6}"/>
              </a:ext>
            </a:extLst>
          </p:cNvPr>
          <p:cNvSpPr>
            <a:spLocks noChangeArrowheads="1"/>
          </p:cNvSpPr>
          <p:nvPr/>
        </p:nvSpPr>
        <p:spPr bwMode="auto">
          <a:xfrm>
            <a:off x="555020" y="5472353"/>
            <a:ext cx="7643439"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2"/>
                </a:solidFill>
                <a:effectLst/>
                <a:latin typeface="Arial" panose="020B0604020202020204" pitchFamily="34" charset="0"/>
                <a:ea typeface="MS Mincho" panose="02020609040205080304" pitchFamily="49" charset="-128"/>
                <a:cs typeface="Times New Roman" panose="02020603050405020304" pitchFamily="18" charset="0"/>
              </a:rPr>
              <a:t>Origine du langage humain </a:t>
            </a: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 homo habilis (- 2 000 000 d’années)</a:t>
            </a:r>
            <a:endPar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b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Rectangle 5">
            <a:extLst>
              <a:ext uri="{FF2B5EF4-FFF2-40B4-BE49-F238E27FC236}">
                <a16:creationId xmlns:a16="http://schemas.microsoft.com/office/drawing/2014/main" id="{6B3B43B5-B985-9E40-8873-F134AD138464}"/>
              </a:ext>
            </a:extLst>
          </p:cNvPr>
          <p:cNvSpPr>
            <a:spLocks noChangeArrowheads="1"/>
          </p:cNvSpPr>
          <p:nvPr/>
        </p:nvSpPr>
        <p:spPr bwMode="auto">
          <a:xfrm>
            <a:off x="0" y="915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a:ln>
                  <a:noFill/>
                </a:ln>
                <a:solidFill>
                  <a:srgbClr val="FFFF00"/>
                </a:solidFill>
                <a:effectLst/>
                <a:latin typeface="Arial" panose="020B0604020202020204" pitchFamily="34" charset="0"/>
                <a:ea typeface="MS Mincho" panose="02020609040205080304" pitchFamily="49" charset="-128"/>
                <a:cs typeface="Times New Roman" panose="02020603050405020304" pitchFamily="18" charset="0"/>
              </a:rPr>
              <a:t>Premiers rites funéraires </a:t>
            </a:r>
            <a:r>
              <a:rPr kumimoji="0" lang="fr-FR" altLang="fr-FR" sz="20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 120 000 ans</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106944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80</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 :</a:t>
            </a:r>
          </a:p>
        </p:txBody>
      </p:sp>
      <p:sp>
        <p:nvSpPr>
          <p:cNvPr id="2" name="ZoneTexte 1"/>
          <p:cNvSpPr txBox="1"/>
          <p:nvPr/>
        </p:nvSpPr>
        <p:spPr>
          <a:xfrm>
            <a:off x="555020" y="441052"/>
            <a:ext cx="2236510" cy="584775"/>
          </a:xfrm>
          <a:prstGeom prst="rect">
            <a:avLst/>
          </a:prstGeom>
          <a:noFill/>
        </p:spPr>
        <p:txBody>
          <a:bodyPr wrap="none" rtlCol="0">
            <a:spAutoFit/>
          </a:bodyPr>
          <a:lstStyle/>
          <a:p>
            <a:r>
              <a:rPr lang="fr-FR" sz="3200" dirty="0"/>
              <a:t>Deux types :</a:t>
            </a:r>
          </a:p>
        </p:txBody>
      </p:sp>
    </p:spTree>
    <p:extLst>
      <p:ext uri="{BB962C8B-B14F-4D97-AF65-F5344CB8AC3E}">
        <p14:creationId xmlns:p14="http://schemas.microsoft.com/office/powerpoint/2010/main" val="39058152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81</a:t>
            </a:fld>
            <a:endParaRPr lang="fr-FR" dirty="0"/>
          </a:p>
        </p:txBody>
      </p:sp>
      <p:sp>
        <p:nvSpPr>
          <p:cNvPr id="9" name="ZoneTexte 8"/>
          <p:cNvSpPr txBox="1"/>
          <p:nvPr/>
        </p:nvSpPr>
        <p:spPr>
          <a:xfrm>
            <a:off x="555020" y="2184128"/>
            <a:ext cx="7770588" cy="1815882"/>
          </a:xfrm>
          <a:prstGeom prst="rect">
            <a:avLst/>
          </a:prstGeom>
          <a:noFill/>
        </p:spPr>
        <p:txBody>
          <a:bodyPr wrap="square" rtlCol="0">
            <a:spAutoFit/>
          </a:bodyPr>
          <a:lstStyle/>
          <a:p>
            <a:pPr algn="just"/>
            <a:r>
              <a:rPr lang="fr-FR" sz="2800" dirty="0"/>
              <a:t>- Néologismes formels :</a:t>
            </a:r>
          </a:p>
          <a:p>
            <a:pPr algn="just"/>
            <a:endParaRPr lang="fr-FR" sz="2800" dirty="0"/>
          </a:p>
          <a:p>
            <a:pPr algn="just"/>
            <a:endParaRPr lang="fr-FR" sz="2800" dirty="0"/>
          </a:p>
          <a:p>
            <a:pPr algn="just"/>
            <a:r>
              <a:rPr lang="fr-FR" sz="2800" dirty="0"/>
              <a:t>changement de forme (et changement de sens)</a:t>
            </a:r>
          </a:p>
        </p:txBody>
      </p:sp>
      <p:sp>
        <p:nvSpPr>
          <p:cNvPr id="2" name="ZoneTexte 1"/>
          <p:cNvSpPr txBox="1"/>
          <p:nvPr/>
        </p:nvSpPr>
        <p:spPr>
          <a:xfrm>
            <a:off x="555020" y="441052"/>
            <a:ext cx="2236510" cy="584775"/>
          </a:xfrm>
          <a:prstGeom prst="rect">
            <a:avLst/>
          </a:prstGeom>
          <a:noFill/>
        </p:spPr>
        <p:txBody>
          <a:bodyPr wrap="none" rtlCol="0">
            <a:spAutoFit/>
          </a:bodyPr>
          <a:lstStyle/>
          <a:p>
            <a:r>
              <a:rPr lang="fr-FR" sz="3200" dirty="0"/>
              <a:t>Deux types :</a:t>
            </a:r>
          </a:p>
        </p:txBody>
      </p:sp>
    </p:spTree>
    <p:extLst>
      <p:ext uri="{BB962C8B-B14F-4D97-AF65-F5344CB8AC3E}">
        <p14:creationId xmlns:p14="http://schemas.microsoft.com/office/powerpoint/2010/main" val="1891691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82</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 : </a:t>
            </a:r>
            <a:r>
              <a:rPr lang="fr-FR" sz="2800" dirty="0">
                <a:solidFill>
                  <a:srgbClr val="FF0000"/>
                </a:solidFill>
              </a:rPr>
              <a:t>majorité</a:t>
            </a:r>
            <a:r>
              <a:rPr lang="fr-FR" sz="2800" dirty="0"/>
              <a:t> des créations</a:t>
            </a:r>
          </a:p>
        </p:txBody>
      </p:sp>
      <p:sp>
        <p:nvSpPr>
          <p:cNvPr id="2" name="ZoneTexte 1"/>
          <p:cNvSpPr txBox="1"/>
          <p:nvPr/>
        </p:nvSpPr>
        <p:spPr>
          <a:xfrm>
            <a:off x="555020" y="441052"/>
            <a:ext cx="2236510" cy="584775"/>
          </a:xfrm>
          <a:prstGeom prst="rect">
            <a:avLst/>
          </a:prstGeom>
          <a:noFill/>
        </p:spPr>
        <p:txBody>
          <a:bodyPr wrap="none" rtlCol="0">
            <a:spAutoFit/>
          </a:bodyPr>
          <a:lstStyle/>
          <a:p>
            <a:r>
              <a:rPr lang="fr-FR" sz="3200" dirty="0"/>
              <a:t>Deux types :</a:t>
            </a:r>
          </a:p>
        </p:txBody>
      </p:sp>
    </p:spTree>
    <p:extLst>
      <p:ext uri="{BB962C8B-B14F-4D97-AF65-F5344CB8AC3E}">
        <p14:creationId xmlns:p14="http://schemas.microsoft.com/office/powerpoint/2010/main" val="2097546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a:xfrm>
            <a:off x="114475" y="6314534"/>
            <a:ext cx="555020" cy="274324"/>
          </a:xfrm>
        </p:spPr>
        <p:txBody>
          <a:bodyPr/>
          <a:lstStyle/>
          <a:p>
            <a:fld id="{2CEFAB9C-9D20-B149-B69D-443DC4350F1B}" type="slidenum">
              <a:rPr lang="fr-FR" smtClean="0"/>
              <a:pPr/>
              <a:t>83</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4" name="Image 3" descr="Une image contenant oiseau&#10;&#10;Description générée automatiquement">
            <a:extLst>
              <a:ext uri="{FF2B5EF4-FFF2-40B4-BE49-F238E27FC236}">
                <a16:creationId xmlns:a16="http://schemas.microsoft.com/office/drawing/2014/main" id="{373475D6-C512-6249-9AE0-1061D0A1FB71}"/>
              </a:ext>
            </a:extLst>
          </p:cNvPr>
          <p:cNvPicPr>
            <a:picLocks noChangeAspect="1"/>
          </p:cNvPicPr>
          <p:nvPr/>
        </p:nvPicPr>
        <p:blipFill>
          <a:blip r:embed="rId2"/>
          <a:stretch>
            <a:fillRect/>
          </a:stretch>
        </p:blipFill>
        <p:spPr>
          <a:xfrm>
            <a:off x="555020" y="120736"/>
            <a:ext cx="3886752" cy="5830128"/>
          </a:xfrm>
          <a:prstGeom prst="rect">
            <a:avLst/>
          </a:prstGeom>
        </p:spPr>
      </p:pic>
      <p:pic>
        <p:nvPicPr>
          <p:cNvPr id="9" name="Image 8" descr="Une image contenant oiseau&#10;&#10;Description générée automatiquement">
            <a:extLst>
              <a:ext uri="{FF2B5EF4-FFF2-40B4-BE49-F238E27FC236}">
                <a16:creationId xmlns:a16="http://schemas.microsoft.com/office/drawing/2014/main" id="{B35C7FEE-37C0-3043-B3FB-F93B3E853015}"/>
              </a:ext>
            </a:extLst>
          </p:cNvPr>
          <p:cNvPicPr>
            <a:picLocks noChangeAspect="1"/>
          </p:cNvPicPr>
          <p:nvPr/>
        </p:nvPicPr>
        <p:blipFill>
          <a:blip r:embed="rId3"/>
          <a:stretch>
            <a:fillRect/>
          </a:stretch>
        </p:blipFill>
        <p:spPr>
          <a:xfrm>
            <a:off x="5064418" y="120736"/>
            <a:ext cx="3290031" cy="5830128"/>
          </a:xfrm>
          <a:prstGeom prst="rect">
            <a:avLst/>
          </a:prstGeom>
        </p:spPr>
      </p:pic>
      <p:sp>
        <p:nvSpPr>
          <p:cNvPr id="10" name="ZoneTexte 9">
            <a:extLst>
              <a:ext uri="{FF2B5EF4-FFF2-40B4-BE49-F238E27FC236}">
                <a16:creationId xmlns:a16="http://schemas.microsoft.com/office/drawing/2014/main" id="{8ADD758E-414C-DA4E-8753-F9E243BC6EAF}"/>
              </a:ext>
            </a:extLst>
          </p:cNvPr>
          <p:cNvSpPr txBox="1"/>
          <p:nvPr/>
        </p:nvSpPr>
        <p:spPr>
          <a:xfrm>
            <a:off x="761093" y="5945202"/>
            <a:ext cx="3482235" cy="461665"/>
          </a:xfrm>
          <a:prstGeom prst="rect">
            <a:avLst/>
          </a:prstGeom>
          <a:noFill/>
        </p:spPr>
        <p:txBody>
          <a:bodyPr wrap="none" rtlCol="0">
            <a:spAutoFit/>
          </a:bodyPr>
          <a:lstStyle/>
          <a:p>
            <a:r>
              <a:rPr lang="fr-FR" sz="2400" dirty="0">
                <a:solidFill>
                  <a:srgbClr val="FF0000"/>
                </a:solidFill>
              </a:rPr>
              <a:t>LAROUSSE 2020 = 81 mots</a:t>
            </a:r>
          </a:p>
        </p:txBody>
      </p:sp>
      <p:sp>
        <p:nvSpPr>
          <p:cNvPr id="11" name="ZoneTexte 10">
            <a:extLst>
              <a:ext uri="{FF2B5EF4-FFF2-40B4-BE49-F238E27FC236}">
                <a16:creationId xmlns:a16="http://schemas.microsoft.com/office/drawing/2014/main" id="{471F4CD4-597A-C64A-9CF6-C97ED7A7EB45}"/>
              </a:ext>
            </a:extLst>
          </p:cNvPr>
          <p:cNvSpPr txBox="1"/>
          <p:nvPr/>
        </p:nvSpPr>
        <p:spPr>
          <a:xfrm>
            <a:off x="5174339" y="5945201"/>
            <a:ext cx="3331746" cy="461665"/>
          </a:xfrm>
          <a:prstGeom prst="rect">
            <a:avLst/>
          </a:prstGeom>
          <a:noFill/>
        </p:spPr>
        <p:txBody>
          <a:bodyPr wrap="none" rtlCol="0">
            <a:spAutoFit/>
          </a:bodyPr>
          <a:lstStyle/>
          <a:p>
            <a:r>
              <a:rPr lang="fr-FR" sz="2400" dirty="0">
                <a:solidFill>
                  <a:srgbClr val="FF0000"/>
                </a:solidFill>
              </a:rPr>
              <a:t>ROBERT 2020 = 107 mots</a:t>
            </a:r>
          </a:p>
        </p:txBody>
      </p:sp>
      <p:cxnSp>
        <p:nvCxnSpPr>
          <p:cNvPr id="3" name="Connecteur droit 2">
            <a:extLst>
              <a:ext uri="{FF2B5EF4-FFF2-40B4-BE49-F238E27FC236}">
                <a16:creationId xmlns:a16="http://schemas.microsoft.com/office/drawing/2014/main" id="{72B74606-B933-974D-9D72-2200356AFAAB}"/>
              </a:ext>
            </a:extLst>
          </p:cNvPr>
          <p:cNvCxnSpPr/>
          <p:nvPr/>
        </p:nvCxnSpPr>
        <p:spPr>
          <a:xfrm>
            <a:off x="761093" y="4893732"/>
            <a:ext cx="1507974"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15B49B1A-33B1-AD40-82F6-A92736F81467}"/>
              </a:ext>
            </a:extLst>
          </p:cNvPr>
          <p:cNvCxnSpPr/>
          <p:nvPr/>
        </p:nvCxnSpPr>
        <p:spPr>
          <a:xfrm>
            <a:off x="5326467" y="1066448"/>
            <a:ext cx="1507974"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0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84</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a:t>
            </a:r>
          </a:p>
        </p:txBody>
      </p:sp>
      <p:sp>
        <p:nvSpPr>
          <p:cNvPr id="2" name="ZoneTexte 1"/>
          <p:cNvSpPr txBox="1"/>
          <p:nvPr/>
        </p:nvSpPr>
        <p:spPr>
          <a:xfrm>
            <a:off x="555020" y="441052"/>
            <a:ext cx="2236510" cy="584775"/>
          </a:xfrm>
          <a:prstGeom prst="rect">
            <a:avLst/>
          </a:prstGeom>
          <a:noFill/>
        </p:spPr>
        <p:txBody>
          <a:bodyPr wrap="none" rtlCol="0">
            <a:spAutoFit/>
          </a:bodyPr>
          <a:lstStyle/>
          <a:p>
            <a:r>
              <a:rPr lang="fr-FR" sz="3200" dirty="0"/>
              <a:t>Deux types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951709"/>
            <a:ext cx="7770588" cy="523220"/>
          </a:xfrm>
          <a:prstGeom prst="rect">
            <a:avLst/>
          </a:prstGeom>
          <a:noFill/>
        </p:spPr>
        <p:txBody>
          <a:bodyPr wrap="square" rtlCol="0">
            <a:spAutoFit/>
          </a:bodyPr>
          <a:lstStyle/>
          <a:p>
            <a:pPr algn="just"/>
            <a:r>
              <a:rPr lang="fr-FR" sz="2800" dirty="0"/>
              <a:t>- Néologismes </a:t>
            </a:r>
            <a:r>
              <a:rPr lang="fr-FR" sz="2800" dirty="0">
                <a:solidFill>
                  <a:srgbClr val="FF0000"/>
                </a:solidFill>
              </a:rPr>
              <a:t>sémantiques</a:t>
            </a:r>
          </a:p>
        </p:txBody>
      </p:sp>
    </p:spTree>
    <p:extLst>
      <p:ext uri="{BB962C8B-B14F-4D97-AF65-F5344CB8AC3E}">
        <p14:creationId xmlns:p14="http://schemas.microsoft.com/office/powerpoint/2010/main" val="16928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85</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a:t>
            </a:r>
          </a:p>
        </p:txBody>
      </p:sp>
      <p:sp>
        <p:nvSpPr>
          <p:cNvPr id="2" name="ZoneTexte 1"/>
          <p:cNvSpPr txBox="1"/>
          <p:nvPr/>
        </p:nvSpPr>
        <p:spPr>
          <a:xfrm>
            <a:off x="555020" y="441052"/>
            <a:ext cx="2236510" cy="584775"/>
          </a:xfrm>
          <a:prstGeom prst="rect">
            <a:avLst/>
          </a:prstGeom>
          <a:noFill/>
        </p:spPr>
        <p:txBody>
          <a:bodyPr wrap="none" rtlCol="0">
            <a:spAutoFit/>
          </a:bodyPr>
          <a:lstStyle/>
          <a:p>
            <a:r>
              <a:rPr lang="fr-FR" sz="3200" dirty="0"/>
              <a:t>Deux types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951709"/>
            <a:ext cx="7770588" cy="1384995"/>
          </a:xfrm>
          <a:prstGeom prst="rect">
            <a:avLst/>
          </a:prstGeom>
          <a:noFill/>
        </p:spPr>
        <p:txBody>
          <a:bodyPr wrap="square" rtlCol="0">
            <a:spAutoFit/>
          </a:bodyPr>
          <a:lstStyle/>
          <a:p>
            <a:pPr algn="just"/>
            <a:r>
              <a:rPr lang="fr-FR" sz="2800" dirty="0"/>
              <a:t>- Néologismes sémantiques :</a:t>
            </a:r>
          </a:p>
          <a:p>
            <a:pPr algn="just"/>
            <a:endParaRPr lang="fr-FR" sz="2800" dirty="0"/>
          </a:p>
          <a:p>
            <a:pPr algn="just"/>
            <a:r>
              <a:rPr lang="fr-FR" sz="2800" dirty="0"/>
              <a:t>changement de sens </a:t>
            </a:r>
            <a:r>
              <a:rPr lang="fr-FR" sz="2800" b="1" dirty="0"/>
              <a:t>sans changement de forme</a:t>
            </a:r>
          </a:p>
        </p:txBody>
      </p:sp>
    </p:spTree>
    <p:extLst>
      <p:ext uri="{BB962C8B-B14F-4D97-AF65-F5344CB8AC3E}">
        <p14:creationId xmlns:p14="http://schemas.microsoft.com/office/powerpoint/2010/main" val="306839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86</a:t>
            </a:fld>
            <a:endParaRPr lang="fr-FR" dirty="0"/>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951709"/>
            <a:ext cx="7770588" cy="523220"/>
          </a:xfrm>
          <a:prstGeom prst="rect">
            <a:avLst/>
          </a:prstGeom>
          <a:noFill/>
        </p:spPr>
        <p:txBody>
          <a:bodyPr wrap="square" rtlCol="0">
            <a:spAutoFit/>
          </a:bodyPr>
          <a:lstStyle/>
          <a:p>
            <a:pPr algn="ctr"/>
            <a:r>
              <a:rPr lang="fr-FR" sz="2800" dirty="0"/>
              <a:t>« mouse » (1968)</a:t>
            </a:r>
          </a:p>
        </p:txBody>
      </p:sp>
      <p:pic>
        <p:nvPicPr>
          <p:cNvPr id="5" name="Image 4" descr="Une image contenant rongeur, chat, animal, mammifère&#10;&#10;Description générée automatiquement">
            <a:extLst>
              <a:ext uri="{FF2B5EF4-FFF2-40B4-BE49-F238E27FC236}">
                <a16:creationId xmlns:a16="http://schemas.microsoft.com/office/drawing/2014/main" id="{C597BE98-DD42-EA40-B57C-7390762F0578}"/>
              </a:ext>
            </a:extLst>
          </p:cNvPr>
          <p:cNvPicPr>
            <a:picLocks noChangeAspect="1"/>
          </p:cNvPicPr>
          <p:nvPr/>
        </p:nvPicPr>
        <p:blipFill>
          <a:blip r:embed="rId2"/>
          <a:stretch>
            <a:fillRect/>
          </a:stretch>
        </p:blipFill>
        <p:spPr>
          <a:xfrm>
            <a:off x="619125" y="1656596"/>
            <a:ext cx="2266950" cy="1664343"/>
          </a:xfrm>
          <a:prstGeom prst="rect">
            <a:avLst/>
          </a:prstGeom>
        </p:spPr>
      </p:pic>
      <p:pic>
        <p:nvPicPr>
          <p:cNvPr id="7" name="Image 6" descr="Une image contenant table, souris, intérieur, clavier&#10;&#10;Description générée automatiquement">
            <a:extLst>
              <a:ext uri="{FF2B5EF4-FFF2-40B4-BE49-F238E27FC236}">
                <a16:creationId xmlns:a16="http://schemas.microsoft.com/office/drawing/2014/main" id="{7A568A53-BD78-D244-9A51-FBF295A8A3C2}"/>
              </a:ext>
            </a:extLst>
          </p:cNvPr>
          <p:cNvPicPr>
            <a:picLocks noChangeAspect="1"/>
          </p:cNvPicPr>
          <p:nvPr/>
        </p:nvPicPr>
        <p:blipFill>
          <a:blip r:embed="rId3"/>
          <a:stretch>
            <a:fillRect/>
          </a:stretch>
        </p:blipFill>
        <p:spPr>
          <a:xfrm>
            <a:off x="6225002" y="1851329"/>
            <a:ext cx="1807748" cy="1577671"/>
          </a:xfrm>
          <a:prstGeom prst="rect">
            <a:avLst/>
          </a:prstGeom>
        </p:spPr>
      </p:pic>
      <p:cxnSp>
        <p:nvCxnSpPr>
          <p:cNvPr id="13" name="Connecteur droit avec flèche 12">
            <a:extLst>
              <a:ext uri="{FF2B5EF4-FFF2-40B4-BE49-F238E27FC236}">
                <a16:creationId xmlns:a16="http://schemas.microsoft.com/office/drawing/2014/main" id="{2B76B0E4-52B1-9440-8A30-F68365FF202F}"/>
              </a:ext>
            </a:extLst>
          </p:cNvPr>
          <p:cNvCxnSpPr/>
          <p:nvPr/>
        </p:nvCxnSpPr>
        <p:spPr>
          <a:xfrm>
            <a:off x="3081869" y="2573432"/>
            <a:ext cx="2607734" cy="0"/>
          </a:xfrm>
          <a:prstGeom prst="straightConnector1">
            <a:avLst/>
          </a:prstGeom>
          <a:ln w="1016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6916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87</a:t>
            </a:fld>
            <a:endParaRPr lang="fr-FR" dirty="0"/>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951709"/>
            <a:ext cx="7770588" cy="523220"/>
          </a:xfrm>
          <a:prstGeom prst="rect">
            <a:avLst/>
          </a:prstGeom>
          <a:noFill/>
        </p:spPr>
        <p:txBody>
          <a:bodyPr wrap="square" rtlCol="0">
            <a:spAutoFit/>
          </a:bodyPr>
          <a:lstStyle/>
          <a:p>
            <a:pPr algn="ctr"/>
            <a:r>
              <a:rPr lang="fr-FR" sz="2800" dirty="0"/>
              <a:t>« imprimer »</a:t>
            </a:r>
          </a:p>
        </p:txBody>
      </p:sp>
      <p:cxnSp>
        <p:nvCxnSpPr>
          <p:cNvPr id="13" name="Connecteur droit avec flèche 12">
            <a:extLst>
              <a:ext uri="{FF2B5EF4-FFF2-40B4-BE49-F238E27FC236}">
                <a16:creationId xmlns:a16="http://schemas.microsoft.com/office/drawing/2014/main" id="{2B76B0E4-52B1-9440-8A30-F68365FF202F}"/>
              </a:ext>
            </a:extLst>
          </p:cNvPr>
          <p:cNvCxnSpPr/>
          <p:nvPr/>
        </p:nvCxnSpPr>
        <p:spPr>
          <a:xfrm>
            <a:off x="3081869" y="2573432"/>
            <a:ext cx="2607734" cy="0"/>
          </a:xfrm>
          <a:prstGeom prst="straightConnector1">
            <a:avLst/>
          </a:prstGeom>
          <a:ln w="101600">
            <a:tailEnd type="triangle"/>
          </a:ln>
        </p:spPr>
        <p:style>
          <a:lnRef idx="2">
            <a:schemeClr val="dk1"/>
          </a:lnRef>
          <a:fillRef idx="0">
            <a:schemeClr val="dk1"/>
          </a:fillRef>
          <a:effectRef idx="1">
            <a:schemeClr val="dk1"/>
          </a:effectRef>
          <a:fontRef idx="minor">
            <a:schemeClr val="tx1"/>
          </a:fontRef>
        </p:style>
      </p:cxnSp>
      <p:pic>
        <p:nvPicPr>
          <p:cNvPr id="4" name="Image 3" descr="Une image contenant imprimante, équipement électronique&#10;&#10;Description générée automatiquement">
            <a:extLst>
              <a:ext uri="{FF2B5EF4-FFF2-40B4-BE49-F238E27FC236}">
                <a16:creationId xmlns:a16="http://schemas.microsoft.com/office/drawing/2014/main" id="{C2EAD7CE-CBE0-3A48-B13F-BDACFD47D725}"/>
              </a:ext>
            </a:extLst>
          </p:cNvPr>
          <p:cNvPicPr>
            <a:picLocks noChangeAspect="1"/>
          </p:cNvPicPr>
          <p:nvPr/>
        </p:nvPicPr>
        <p:blipFill>
          <a:blip r:embed="rId2"/>
          <a:stretch>
            <a:fillRect/>
          </a:stretch>
        </p:blipFill>
        <p:spPr>
          <a:xfrm>
            <a:off x="769401" y="1851329"/>
            <a:ext cx="1807747" cy="1807747"/>
          </a:xfrm>
          <a:prstGeom prst="rect">
            <a:avLst/>
          </a:prstGeom>
        </p:spPr>
      </p:pic>
      <p:pic>
        <p:nvPicPr>
          <p:cNvPr id="9" name="Image 8" descr="Une image contenant dessin, horloge&#10;&#10;Description générée automatiquement">
            <a:extLst>
              <a:ext uri="{FF2B5EF4-FFF2-40B4-BE49-F238E27FC236}">
                <a16:creationId xmlns:a16="http://schemas.microsoft.com/office/drawing/2014/main" id="{AC0DF824-6F8F-FA46-BC7D-353A76165956}"/>
              </a:ext>
            </a:extLst>
          </p:cNvPr>
          <p:cNvPicPr>
            <a:picLocks noChangeAspect="1"/>
          </p:cNvPicPr>
          <p:nvPr/>
        </p:nvPicPr>
        <p:blipFill>
          <a:blip r:embed="rId3"/>
          <a:stretch>
            <a:fillRect/>
          </a:stretch>
        </p:blipFill>
        <p:spPr>
          <a:xfrm>
            <a:off x="5813506" y="441052"/>
            <a:ext cx="2628639" cy="3719244"/>
          </a:xfrm>
          <a:prstGeom prst="rect">
            <a:avLst/>
          </a:prstGeom>
        </p:spPr>
      </p:pic>
    </p:spTree>
    <p:extLst>
      <p:ext uri="{BB962C8B-B14F-4D97-AF65-F5344CB8AC3E}">
        <p14:creationId xmlns:p14="http://schemas.microsoft.com/office/powerpoint/2010/main" val="41908394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88</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a:t>
            </a:r>
          </a:p>
        </p:txBody>
      </p:sp>
      <p:sp>
        <p:nvSpPr>
          <p:cNvPr id="2" name="ZoneTexte 1"/>
          <p:cNvSpPr txBox="1"/>
          <p:nvPr/>
        </p:nvSpPr>
        <p:spPr>
          <a:xfrm>
            <a:off x="555020" y="441052"/>
            <a:ext cx="2236510" cy="584775"/>
          </a:xfrm>
          <a:prstGeom prst="rect">
            <a:avLst/>
          </a:prstGeom>
          <a:noFill/>
        </p:spPr>
        <p:txBody>
          <a:bodyPr wrap="none" rtlCol="0">
            <a:spAutoFit/>
          </a:bodyPr>
          <a:lstStyle/>
          <a:p>
            <a:r>
              <a:rPr lang="fr-FR" sz="3200" dirty="0"/>
              <a:t>Deux types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951709"/>
            <a:ext cx="7770588" cy="523220"/>
          </a:xfrm>
          <a:prstGeom prst="rect">
            <a:avLst/>
          </a:prstGeom>
          <a:noFill/>
        </p:spPr>
        <p:txBody>
          <a:bodyPr wrap="square" rtlCol="0">
            <a:spAutoFit/>
          </a:bodyPr>
          <a:lstStyle/>
          <a:p>
            <a:pPr algn="just"/>
            <a:r>
              <a:rPr lang="fr-FR" sz="2800" dirty="0"/>
              <a:t>- Néologismes sémantiques &gt; </a:t>
            </a:r>
            <a:r>
              <a:rPr lang="fr-FR" sz="2800" dirty="0">
                <a:solidFill>
                  <a:schemeClr val="tx2"/>
                </a:solidFill>
              </a:rPr>
              <a:t>détectables ?</a:t>
            </a:r>
          </a:p>
        </p:txBody>
      </p:sp>
      <p:pic>
        <p:nvPicPr>
          <p:cNvPr id="4" name="Image 3" descr="Une image contenant portable, ordinateur, personne, intérieur&#10;&#10;Description générée automatiquement">
            <a:extLst>
              <a:ext uri="{FF2B5EF4-FFF2-40B4-BE49-F238E27FC236}">
                <a16:creationId xmlns:a16="http://schemas.microsoft.com/office/drawing/2014/main" id="{AEDB9EEA-8702-CA45-BF3D-08A0ED9E3E81}"/>
              </a:ext>
            </a:extLst>
          </p:cNvPr>
          <p:cNvPicPr>
            <a:picLocks noChangeAspect="1"/>
          </p:cNvPicPr>
          <p:nvPr/>
        </p:nvPicPr>
        <p:blipFill>
          <a:blip r:embed="rId2"/>
          <a:stretch>
            <a:fillRect/>
          </a:stretch>
        </p:blipFill>
        <p:spPr>
          <a:xfrm>
            <a:off x="4777317" y="4562654"/>
            <a:ext cx="2242468" cy="1447669"/>
          </a:xfrm>
          <a:prstGeom prst="rect">
            <a:avLst/>
          </a:prstGeom>
        </p:spPr>
      </p:pic>
    </p:spTree>
    <p:extLst>
      <p:ext uri="{BB962C8B-B14F-4D97-AF65-F5344CB8AC3E}">
        <p14:creationId xmlns:p14="http://schemas.microsoft.com/office/powerpoint/2010/main" val="2352965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89</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a:t>
            </a:r>
          </a:p>
        </p:txBody>
      </p:sp>
      <p:sp>
        <p:nvSpPr>
          <p:cNvPr id="2" name="ZoneTexte 1"/>
          <p:cNvSpPr txBox="1"/>
          <p:nvPr/>
        </p:nvSpPr>
        <p:spPr>
          <a:xfrm>
            <a:off x="555020" y="441052"/>
            <a:ext cx="2167581" cy="584775"/>
          </a:xfrm>
          <a:prstGeom prst="rect">
            <a:avLst/>
          </a:prstGeom>
          <a:noFill/>
        </p:spPr>
        <p:txBody>
          <a:bodyPr wrap="none" rtlCol="0">
            <a:spAutoFit/>
          </a:bodyPr>
          <a:lstStyle/>
          <a:p>
            <a:r>
              <a:rPr lang="fr-FR" sz="3200" dirty="0"/>
              <a:t>Trois types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513955"/>
            <a:ext cx="7770588" cy="523220"/>
          </a:xfrm>
          <a:prstGeom prst="rect">
            <a:avLst/>
          </a:prstGeom>
          <a:noFill/>
        </p:spPr>
        <p:txBody>
          <a:bodyPr wrap="square" rtlCol="0">
            <a:spAutoFit/>
          </a:bodyPr>
          <a:lstStyle/>
          <a:p>
            <a:pPr algn="just"/>
            <a:r>
              <a:rPr lang="fr-FR" sz="2800" dirty="0"/>
              <a:t>- Néologismes sémantiques</a:t>
            </a:r>
          </a:p>
        </p:txBody>
      </p:sp>
      <p:sp>
        <p:nvSpPr>
          <p:cNvPr id="7" name="ZoneTexte 6">
            <a:extLst>
              <a:ext uri="{FF2B5EF4-FFF2-40B4-BE49-F238E27FC236}">
                <a16:creationId xmlns:a16="http://schemas.microsoft.com/office/drawing/2014/main" id="{F68333FA-8BF4-D745-B2B5-4A4940C08C27}"/>
              </a:ext>
            </a:extLst>
          </p:cNvPr>
          <p:cNvSpPr txBox="1"/>
          <p:nvPr/>
        </p:nvSpPr>
        <p:spPr>
          <a:xfrm>
            <a:off x="572406" y="4843782"/>
            <a:ext cx="7770588" cy="523220"/>
          </a:xfrm>
          <a:prstGeom prst="rect">
            <a:avLst/>
          </a:prstGeom>
          <a:noFill/>
        </p:spPr>
        <p:txBody>
          <a:bodyPr wrap="square" rtlCol="0">
            <a:spAutoFit/>
          </a:bodyPr>
          <a:lstStyle/>
          <a:p>
            <a:pPr algn="just"/>
            <a:r>
              <a:rPr lang="fr-FR" sz="2800" dirty="0"/>
              <a:t>- </a:t>
            </a:r>
            <a:r>
              <a:rPr lang="fr-FR" sz="2800" dirty="0">
                <a:solidFill>
                  <a:srgbClr val="FF0000"/>
                </a:solidFill>
              </a:rPr>
              <a:t>Emprunts</a:t>
            </a:r>
          </a:p>
        </p:txBody>
      </p:sp>
    </p:spTree>
    <p:extLst>
      <p:ext uri="{BB962C8B-B14F-4D97-AF65-F5344CB8AC3E}">
        <p14:creationId xmlns:p14="http://schemas.microsoft.com/office/powerpoint/2010/main" val="986426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4675A46F-1FC8-9441-BA75-B6F52C3FA00A}"/>
              </a:ext>
            </a:extLst>
          </p:cNvPr>
          <p:cNvSpPr>
            <a:spLocks noGrp="1"/>
          </p:cNvSpPr>
          <p:nvPr>
            <p:ph type="pic" sz="quarter" idx="13"/>
          </p:nvPr>
        </p:nvSpPr>
        <p:spPr/>
      </p:sp>
      <p:sp>
        <p:nvSpPr>
          <p:cNvPr id="3" name="Espace réservé pour une image  2">
            <a:extLst>
              <a:ext uri="{FF2B5EF4-FFF2-40B4-BE49-F238E27FC236}">
                <a16:creationId xmlns:a16="http://schemas.microsoft.com/office/drawing/2014/main" id="{0EF64576-71BF-BB4F-95DE-0DEC6DED2A2D}"/>
              </a:ext>
            </a:extLst>
          </p:cNvPr>
          <p:cNvSpPr>
            <a:spLocks noGrp="1"/>
          </p:cNvSpPr>
          <p:nvPr>
            <p:ph type="pic" sz="quarter" idx="14"/>
          </p:nvPr>
        </p:nvSpPr>
        <p:spPr/>
      </p:sp>
      <p:sp>
        <p:nvSpPr>
          <p:cNvPr id="4" name="Espace réservé pour une image  3">
            <a:extLst>
              <a:ext uri="{FF2B5EF4-FFF2-40B4-BE49-F238E27FC236}">
                <a16:creationId xmlns:a16="http://schemas.microsoft.com/office/drawing/2014/main" id="{8CA7610C-37E3-C747-8ED0-A45DC34FA5E5}"/>
              </a:ext>
            </a:extLst>
          </p:cNvPr>
          <p:cNvSpPr>
            <a:spLocks noGrp="1"/>
          </p:cNvSpPr>
          <p:nvPr>
            <p:ph type="pic" sz="quarter" idx="15"/>
          </p:nvPr>
        </p:nvSpPr>
        <p:spPr/>
      </p:sp>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9</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9" name="Image 275" descr="Une image contenant plancher, terrain, intérieur&#10;&#10;Description générée automatiquement">
            <a:extLst>
              <a:ext uri="{FF2B5EF4-FFF2-40B4-BE49-F238E27FC236}">
                <a16:creationId xmlns:a16="http://schemas.microsoft.com/office/drawing/2014/main" id="{E53DCEC4-ABCF-8C4C-B661-53E9E7AB1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50" y="1016000"/>
            <a:ext cx="6790649" cy="41323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102D553C-F8F7-7540-BBE5-5FDFE71B10F9}"/>
              </a:ext>
            </a:extLst>
          </p:cNvPr>
          <p:cNvSpPr>
            <a:spLocks noChangeArrowheads="1"/>
          </p:cNvSpPr>
          <p:nvPr/>
        </p:nvSpPr>
        <p:spPr bwMode="auto">
          <a:xfrm>
            <a:off x="2017534" y="5453893"/>
            <a:ext cx="4916731"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tx2"/>
                </a:solidFill>
                <a:effectLst/>
                <a:latin typeface="Arial" panose="020B0604020202020204" pitchFamily="34" charset="0"/>
                <a:ea typeface="MS Mincho" panose="02020609040205080304" pitchFamily="49" charset="-128"/>
                <a:cs typeface="Times New Roman" panose="02020603050405020304" pitchFamily="18" charset="0"/>
              </a:rPr>
              <a:t>Premiers rites funéraires </a:t>
            </a:r>
            <a:r>
              <a:rPr kumimoji="0" lang="fr-FR" altLang="fr-FR" sz="20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 - 120 000 ans</a:t>
            </a:r>
            <a:endPar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2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b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89869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90</a:t>
            </a:fld>
            <a:endParaRPr lang="fr-FR" dirty="0"/>
          </a:p>
        </p:txBody>
      </p:sp>
      <p:sp>
        <p:nvSpPr>
          <p:cNvPr id="2" name="ZoneTexte 1"/>
          <p:cNvSpPr txBox="1"/>
          <p:nvPr/>
        </p:nvSpPr>
        <p:spPr>
          <a:xfrm>
            <a:off x="555020" y="441052"/>
            <a:ext cx="2167581" cy="584775"/>
          </a:xfrm>
          <a:prstGeom prst="rect">
            <a:avLst/>
          </a:prstGeom>
          <a:noFill/>
        </p:spPr>
        <p:txBody>
          <a:bodyPr wrap="none" rtlCol="0">
            <a:spAutoFit/>
          </a:bodyPr>
          <a:lstStyle/>
          <a:p>
            <a:r>
              <a:rPr lang="fr-FR" sz="3200" dirty="0"/>
              <a:t>Trois types :</a:t>
            </a:r>
          </a:p>
        </p:txBody>
      </p:sp>
      <p:sp>
        <p:nvSpPr>
          <p:cNvPr id="7" name="ZoneTexte 6">
            <a:extLst>
              <a:ext uri="{FF2B5EF4-FFF2-40B4-BE49-F238E27FC236}">
                <a16:creationId xmlns:a16="http://schemas.microsoft.com/office/drawing/2014/main" id="{F68333FA-8BF4-D745-B2B5-4A4940C08C27}"/>
              </a:ext>
            </a:extLst>
          </p:cNvPr>
          <p:cNvSpPr txBox="1"/>
          <p:nvPr/>
        </p:nvSpPr>
        <p:spPr>
          <a:xfrm>
            <a:off x="572406" y="4843782"/>
            <a:ext cx="7770588" cy="523220"/>
          </a:xfrm>
          <a:prstGeom prst="rect">
            <a:avLst/>
          </a:prstGeom>
          <a:noFill/>
        </p:spPr>
        <p:txBody>
          <a:bodyPr wrap="square" rtlCol="0">
            <a:spAutoFit/>
          </a:bodyPr>
          <a:lstStyle/>
          <a:p>
            <a:pPr algn="just"/>
            <a:r>
              <a:rPr lang="fr-FR" sz="2800" dirty="0"/>
              <a:t>- Emprunts : anglicismes, etc.</a:t>
            </a:r>
          </a:p>
        </p:txBody>
      </p:sp>
      <p:pic>
        <p:nvPicPr>
          <p:cNvPr id="4" name="Image 3" descr="Une image contenant capture d’écran&#10;&#10;Description générée automatiquement">
            <a:extLst>
              <a:ext uri="{FF2B5EF4-FFF2-40B4-BE49-F238E27FC236}">
                <a16:creationId xmlns:a16="http://schemas.microsoft.com/office/drawing/2014/main" id="{4D1D7226-42A6-3848-89DD-3941D494370D}"/>
              </a:ext>
            </a:extLst>
          </p:cNvPr>
          <p:cNvPicPr>
            <a:picLocks noChangeAspect="1"/>
          </p:cNvPicPr>
          <p:nvPr/>
        </p:nvPicPr>
        <p:blipFill>
          <a:blip r:embed="rId2"/>
          <a:stretch>
            <a:fillRect/>
          </a:stretch>
        </p:blipFill>
        <p:spPr>
          <a:xfrm>
            <a:off x="572406" y="289020"/>
            <a:ext cx="7999188" cy="4632863"/>
          </a:xfrm>
          <a:prstGeom prst="rect">
            <a:avLst/>
          </a:prstGeom>
        </p:spPr>
      </p:pic>
    </p:spTree>
    <p:extLst>
      <p:ext uri="{BB962C8B-B14F-4D97-AF65-F5344CB8AC3E}">
        <p14:creationId xmlns:p14="http://schemas.microsoft.com/office/powerpoint/2010/main" val="20849784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91</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a:t>
            </a:r>
          </a:p>
        </p:txBody>
      </p:sp>
      <p:sp>
        <p:nvSpPr>
          <p:cNvPr id="2" name="ZoneTexte 1"/>
          <p:cNvSpPr txBox="1"/>
          <p:nvPr/>
        </p:nvSpPr>
        <p:spPr>
          <a:xfrm>
            <a:off x="555020" y="441052"/>
            <a:ext cx="2167581" cy="584775"/>
          </a:xfrm>
          <a:prstGeom prst="rect">
            <a:avLst/>
          </a:prstGeom>
          <a:noFill/>
        </p:spPr>
        <p:txBody>
          <a:bodyPr wrap="none" rtlCol="0">
            <a:spAutoFit/>
          </a:bodyPr>
          <a:lstStyle/>
          <a:p>
            <a:r>
              <a:rPr lang="fr-FR" sz="3200" dirty="0"/>
              <a:t>Trois types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513955"/>
            <a:ext cx="7770588" cy="523220"/>
          </a:xfrm>
          <a:prstGeom prst="rect">
            <a:avLst/>
          </a:prstGeom>
          <a:noFill/>
        </p:spPr>
        <p:txBody>
          <a:bodyPr wrap="square" rtlCol="0">
            <a:spAutoFit/>
          </a:bodyPr>
          <a:lstStyle/>
          <a:p>
            <a:pPr algn="just"/>
            <a:r>
              <a:rPr lang="fr-FR" sz="2800" dirty="0"/>
              <a:t>- Néologismes sémantiques</a:t>
            </a:r>
          </a:p>
        </p:txBody>
      </p:sp>
      <p:sp>
        <p:nvSpPr>
          <p:cNvPr id="7" name="ZoneTexte 6">
            <a:extLst>
              <a:ext uri="{FF2B5EF4-FFF2-40B4-BE49-F238E27FC236}">
                <a16:creationId xmlns:a16="http://schemas.microsoft.com/office/drawing/2014/main" id="{F68333FA-8BF4-D745-B2B5-4A4940C08C27}"/>
              </a:ext>
            </a:extLst>
          </p:cNvPr>
          <p:cNvSpPr txBox="1"/>
          <p:nvPr/>
        </p:nvSpPr>
        <p:spPr>
          <a:xfrm>
            <a:off x="572406" y="4843782"/>
            <a:ext cx="7770588" cy="523220"/>
          </a:xfrm>
          <a:prstGeom prst="rect">
            <a:avLst/>
          </a:prstGeom>
          <a:noFill/>
        </p:spPr>
        <p:txBody>
          <a:bodyPr wrap="square" rtlCol="0">
            <a:spAutoFit/>
          </a:bodyPr>
          <a:lstStyle/>
          <a:p>
            <a:pPr algn="just"/>
            <a:r>
              <a:rPr lang="fr-FR" sz="2800" dirty="0"/>
              <a:t>- Emprunts</a:t>
            </a:r>
          </a:p>
        </p:txBody>
      </p:sp>
      <p:sp>
        <p:nvSpPr>
          <p:cNvPr id="3" name="Rectangle 2">
            <a:extLst>
              <a:ext uri="{FF2B5EF4-FFF2-40B4-BE49-F238E27FC236}">
                <a16:creationId xmlns:a16="http://schemas.microsoft.com/office/drawing/2014/main" id="{50F89A8C-25F9-044F-83D5-2650E33AB4C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5" name="Image 13">
            <a:extLst>
              <a:ext uri="{FF2B5EF4-FFF2-40B4-BE49-F238E27FC236}">
                <a16:creationId xmlns:a16="http://schemas.microsoft.com/office/drawing/2014/main" id="{FAD2241D-EB1E-AA4C-9AB4-444766E89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020" y="228600"/>
            <a:ext cx="7899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AA22BC2-1AFF-CB42-A51E-06DC8D235D27}"/>
              </a:ext>
            </a:extLst>
          </p:cNvPr>
          <p:cNvSpPr>
            <a:spLocks noChangeArrowheads="1"/>
          </p:cNvSpPr>
          <p:nvPr/>
        </p:nvSpPr>
        <p:spPr bwMode="auto">
          <a:xfrm>
            <a:off x="0" y="5829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Académie française : 1635…</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46345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92</a:t>
            </a:fld>
            <a:endParaRPr lang="fr-FR" dirty="0"/>
          </a:p>
        </p:txBody>
      </p:sp>
      <p:sp>
        <p:nvSpPr>
          <p:cNvPr id="5" name="Rectangle 3">
            <a:extLst>
              <a:ext uri="{FF2B5EF4-FFF2-40B4-BE49-F238E27FC236}">
                <a16:creationId xmlns:a16="http://schemas.microsoft.com/office/drawing/2014/main" id="{7AA22BC2-1AFF-CB42-A51E-06DC8D235D27}"/>
              </a:ext>
            </a:extLst>
          </p:cNvPr>
          <p:cNvSpPr>
            <a:spLocks noChangeArrowheads="1"/>
          </p:cNvSpPr>
          <p:nvPr/>
        </p:nvSpPr>
        <p:spPr bwMode="auto">
          <a:xfrm>
            <a:off x="2740947" y="5578589"/>
            <a:ext cx="34335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DGLFLF : </a:t>
            </a:r>
            <a:r>
              <a:rPr kumimoji="0" lang="fr-FR" altLang="fr-FR" sz="2400" b="0" i="0" u="none" strike="noStrike" cap="none" normalizeH="0" baseline="0" dirty="0" err="1">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FranceTerme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2" name="Image 11" descr="Une image contenant capture d’écran&#10;&#10;Description générée automatiquement">
            <a:extLst>
              <a:ext uri="{FF2B5EF4-FFF2-40B4-BE49-F238E27FC236}">
                <a16:creationId xmlns:a16="http://schemas.microsoft.com/office/drawing/2014/main" id="{011B5F56-5989-FE4F-8958-A9FECB38E9C4}"/>
              </a:ext>
            </a:extLst>
          </p:cNvPr>
          <p:cNvPicPr>
            <a:picLocks noChangeAspect="1"/>
          </p:cNvPicPr>
          <p:nvPr/>
        </p:nvPicPr>
        <p:blipFill>
          <a:blip r:embed="rId2"/>
          <a:stretch>
            <a:fillRect/>
          </a:stretch>
        </p:blipFill>
        <p:spPr>
          <a:xfrm>
            <a:off x="1093304" y="331981"/>
            <a:ext cx="6957391" cy="5119408"/>
          </a:xfrm>
          <a:prstGeom prst="rect">
            <a:avLst/>
          </a:prstGeom>
        </p:spPr>
      </p:pic>
    </p:spTree>
    <p:extLst>
      <p:ext uri="{BB962C8B-B14F-4D97-AF65-F5344CB8AC3E}">
        <p14:creationId xmlns:p14="http://schemas.microsoft.com/office/powerpoint/2010/main" val="22953724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93</a:t>
            </a:fld>
            <a:endParaRPr lang="fr-FR" dirty="0"/>
          </a:p>
        </p:txBody>
      </p:sp>
      <p:sp>
        <p:nvSpPr>
          <p:cNvPr id="5" name="Rectangle 3">
            <a:extLst>
              <a:ext uri="{FF2B5EF4-FFF2-40B4-BE49-F238E27FC236}">
                <a16:creationId xmlns:a16="http://schemas.microsoft.com/office/drawing/2014/main" id="{7AA22BC2-1AFF-CB42-A51E-06DC8D235D27}"/>
              </a:ext>
            </a:extLst>
          </p:cNvPr>
          <p:cNvSpPr>
            <a:spLocks noChangeArrowheads="1"/>
          </p:cNvSpPr>
          <p:nvPr/>
        </p:nvSpPr>
        <p:spPr bwMode="auto">
          <a:xfrm>
            <a:off x="2371237" y="5578589"/>
            <a:ext cx="41729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cs typeface="Times New Roman" panose="02020603050405020304" pitchFamily="18" charset="0"/>
              </a:rPr>
              <a:t>« smartphone » en fr</a:t>
            </a:r>
            <a:r>
              <a:rPr lang="fr-FR" altLang="fr-FR" sz="2400" dirty="0">
                <a:latin typeface="Arial" panose="020B0604020202020204" pitchFamily="34" charset="0"/>
                <a:ea typeface="MS Mincho" panose="02020609040205080304" pitchFamily="49" charset="-128"/>
                <a:cs typeface="Times New Roman" panose="02020603050405020304" pitchFamily="18" charset="0"/>
              </a:rPr>
              <a:t>ançais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3" name="Image 2" descr="Une image contenant capture d’écran&#10;&#10;Description générée automatiquement">
            <a:extLst>
              <a:ext uri="{FF2B5EF4-FFF2-40B4-BE49-F238E27FC236}">
                <a16:creationId xmlns:a16="http://schemas.microsoft.com/office/drawing/2014/main" id="{633D058E-15F9-0647-9303-6AFAC875BC22}"/>
              </a:ext>
            </a:extLst>
          </p:cNvPr>
          <p:cNvPicPr>
            <a:picLocks noChangeAspect="1"/>
          </p:cNvPicPr>
          <p:nvPr/>
        </p:nvPicPr>
        <p:blipFill>
          <a:blip r:embed="rId2"/>
          <a:stretch>
            <a:fillRect/>
          </a:stretch>
        </p:blipFill>
        <p:spPr>
          <a:xfrm>
            <a:off x="407504" y="339910"/>
            <a:ext cx="8328991" cy="4984278"/>
          </a:xfrm>
          <a:prstGeom prst="rect">
            <a:avLst/>
          </a:prstGeom>
        </p:spPr>
      </p:pic>
    </p:spTree>
    <p:extLst>
      <p:ext uri="{BB962C8B-B14F-4D97-AF65-F5344CB8AC3E}">
        <p14:creationId xmlns:p14="http://schemas.microsoft.com/office/powerpoint/2010/main" val="2717643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94</a:t>
            </a:fld>
            <a:endParaRPr lang="fr-FR" dirty="0"/>
          </a:p>
        </p:txBody>
      </p:sp>
      <p:sp>
        <p:nvSpPr>
          <p:cNvPr id="9" name="ZoneTexte 8"/>
          <p:cNvSpPr txBox="1"/>
          <p:nvPr/>
        </p:nvSpPr>
        <p:spPr>
          <a:xfrm>
            <a:off x="555020" y="2184128"/>
            <a:ext cx="7770588" cy="523220"/>
          </a:xfrm>
          <a:prstGeom prst="rect">
            <a:avLst/>
          </a:prstGeom>
          <a:noFill/>
        </p:spPr>
        <p:txBody>
          <a:bodyPr wrap="square" rtlCol="0">
            <a:spAutoFit/>
          </a:bodyPr>
          <a:lstStyle/>
          <a:p>
            <a:pPr algn="just"/>
            <a:r>
              <a:rPr lang="fr-FR" sz="2800" dirty="0"/>
              <a:t>- Néologismes formels</a:t>
            </a:r>
          </a:p>
        </p:txBody>
      </p:sp>
      <p:sp>
        <p:nvSpPr>
          <p:cNvPr id="2" name="ZoneTexte 1"/>
          <p:cNvSpPr txBox="1"/>
          <p:nvPr/>
        </p:nvSpPr>
        <p:spPr>
          <a:xfrm>
            <a:off x="555020" y="441052"/>
            <a:ext cx="2167581" cy="584775"/>
          </a:xfrm>
          <a:prstGeom prst="rect">
            <a:avLst/>
          </a:prstGeom>
          <a:noFill/>
        </p:spPr>
        <p:txBody>
          <a:bodyPr wrap="none" rtlCol="0">
            <a:spAutoFit/>
          </a:bodyPr>
          <a:lstStyle/>
          <a:p>
            <a:r>
              <a:rPr lang="fr-FR" sz="3200" dirty="0"/>
              <a:t>Trois types :</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3513955"/>
            <a:ext cx="7770588" cy="523220"/>
          </a:xfrm>
          <a:prstGeom prst="rect">
            <a:avLst/>
          </a:prstGeom>
          <a:noFill/>
        </p:spPr>
        <p:txBody>
          <a:bodyPr wrap="square" rtlCol="0">
            <a:spAutoFit/>
          </a:bodyPr>
          <a:lstStyle/>
          <a:p>
            <a:pPr algn="just"/>
            <a:r>
              <a:rPr lang="fr-FR" sz="2800" dirty="0"/>
              <a:t>- Néologismes sémantiques</a:t>
            </a:r>
          </a:p>
        </p:txBody>
      </p:sp>
      <p:sp>
        <p:nvSpPr>
          <p:cNvPr id="7" name="ZoneTexte 6">
            <a:extLst>
              <a:ext uri="{FF2B5EF4-FFF2-40B4-BE49-F238E27FC236}">
                <a16:creationId xmlns:a16="http://schemas.microsoft.com/office/drawing/2014/main" id="{F68333FA-8BF4-D745-B2B5-4A4940C08C27}"/>
              </a:ext>
            </a:extLst>
          </p:cNvPr>
          <p:cNvSpPr txBox="1"/>
          <p:nvPr/>
        </p:nvSpPr>
        <p:spPr>
          <a:xfrm>
            <a:off x="572406" y="4843782"/>
            <a:ext cx="7770588" cy="523220"/>
          </a:xfrm>
          <a:prstGeom prst="rect">
            <a:avLst/>
          </a:prstGeom>
          <a:noFill/>
        </p:spPr>
        <p:txBody>
          <a:bodyPr wrap="square" rtlCol="0">
            <a:spAutoFit/>
          </a:bodyPr>
          <a:lstStyle/>
          <a:p>
            <a:pPr algn="just"/>
            <a:r>
              <a:rPr lang="fr-FR" sz="2800" dirty="0"/>
              <a:t>- Emprunts</a:t>
            </a:r>
          </a:p>
        </p:txBody>
      </p:sp>
      <p:sp>
        <p:nvSpPr>
          <p:cNvPr id="4" name="ZoneTexte 3">
            <a:extLst>
              <a:ext uri="{FF2B5EF4-FFF2-40B4-BE49-F238E27FC236}">
                <a16:creationId xmlns:a16="http://schemas.microsoft.com/office/drawing/2014/main" id="{1C7603AE-5A56-D540-B5EC-6707F86B27FD}"/>
              </a:ext>
            </a:extLst>
          </p:cNvPr>
          <p:cNvSpPr txBox="1"/>
          <p:nvPr/>
        </p:nvSpPr>
        <p:spPr>
          <a:xfrm>
            <a:off x="2912534" y="346470"/>
            <a:ext cx="5052602" cy="769441"/>
          </a:xfrm>
          <a:prstGeom prst="rect">
            <a:avLst/>
          </a:prstGeom>
          <a:noFill/>
        </p:spPr>
        <p:txBody>
          <a:bodyPr wrap="none" rtlCol="0">
            <a:spAutoFit/>
          </a:bodyPr>
          <a:lstStyle/>
          <a:p>
            <a:r>
              <a:rPr lang="fr-FR" sz="4400" dirty="0">
                <a:solidFill>
                  <a:srgbClr val="FF0000"/>
                </a:solidFill>
              </a:rPr>
              <a:t>! grande complexité !</a:t>
            </a:r>
          </a:p>
        </p:txBody>
      </p:sp>
      <p:sp>
        <p:nvSpPr>
          <p:cNvPr id="3" name="Rectangle 2">
            <a:extLst>
              <a:ext uri="{FF2B5EF4-FFF2-40B4-BE49-F238E27FC236}">
                <a16:creationId xmlns:a16="http://schemas.microsoft.com/office/drawing/2014/main" id="{50F89A8C-25F9-044F-83D5-2650E33AB4C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5247433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95</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5" name="Image 4">
            <a:extLst>
              <a:ext uri="{FF2B5EF4-FFF2-40B4-BE49-F238E27FC236}">
                <a16:creationId xmlns:a16="http://schemas.microsoft.com/office/drawing/2014/main" id="{F984E74A-E68D-B94E-A4CA-EBCACF3249D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9550" y="0"/>
            <a:ext cx="7137505" cy="5810250"/>
          </a:xfrm>
          <a:prstGeom prst="rect">
            <a:avLst/>
          </a:prstGeom>
          <a:noFill/>
          <a:ln>
            <a:noFill/>
          </a:ln>
        </p:spPr>
      </p:pic>
      <p:sp>
        <p:nvSpPr>
          <p:cNvPr id="2" name="ZoneTexte 1">
            <a:extLst>
              <a:ext uri="{FF2B5EF4-FFF2-40B4-BE49-F238E27FC236}">
                <a16:creationId xmlns:a16="http://schemas.microsoft.com/office/drawing/2014/main" id="{393D8380-C601-EF4E-9322-6BCF7D17AEC7}"/>
              </a:ext>
            </a:extLst>
          </p:cNvPr>
          <p:cNvSpPr txBox="1"/>
          <p:nvPr/>
        </p:nvSpPr>
        <p:spPr>
          <a:xfrm>
            <a:off x="3548496" y="5924562"/>
            <a:ext cx="1677382" cy="369332"/>
          </a:xfrm>
          <a:prstGeom prst="rect">
            <a:avLst/>
          </a:prstGeom>
          <a:noFill/>
        </p:spPr>
        <p:txBody>
          <a:bodyPr wrap="none" rtlCol="0">
            <a:spAutoFit/>
          </a:bodyPr>
          <a:lstStyle/>
          <a:p>
            <a:r>
              <a:rPr lang="fr-FR" dirty="0"/>
              <a:t>J.-F. </a:t>
            </a:r>
            <a:r>
              <a:rPr lang="fr-FR" dirty="0" err="1"/>
              <a:t>Sablayrolles</a:t>
            </a:r>
            <a:endParaRPr lang="fr-FR" dirty="0"/>
          </a:p>
        </p:txBody>
      </p:sp>
    </p:spTree>
    <p:extLst>
      <p:ext uri="{BB962C8B-B14F-4D97-AF65-F5344CB8AC3E}">
        <p14:creationId xmlns:p14="http://schemas.microsoft.com/office/powerpoint/2010/main" val="1718514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96</a:t>
            </a:fld>
            <a:endParaRPr lang="fr-FR" dirty="0"/>
          </a:p>
        </p:txBody>
      </p:sp>
      <p:sp>
        <p:nvSpPr>
          <p:cNvPr id="8" name="ZoneTexte 7">
            <a:extLst>
              <a:ext uri="{FF2B5EF4-FFF2-40B4-BE49-F238E27FC236}">
                <a16:creationId xmlns:a16="http://schemas.microsoft.com/office/drawing/2014/main" id="{86126814-A9B8-B240-BBDB-4474A197ABBE}"/>
              </a:ext>
            </a:extLst>
          </p:cNvPr>
          <p:cNvSpPr txBox="1"/>
          <p:nvPr/>
        </p:nvSpPr>
        <p:spPr>
          <a:xfrm>
            <a:off x="634345" y="2311822"/>
            <a:ext cx="2236510" cy="1384995"/>
          </a:xfrm>
          <a:prstGeom prst="rect">
            <a:avLst/>
          </a:prstGeom>
          <a:noFill/>
        </p:spPr>
        <p:txBody>
          <a:bodyPr wrap="square" rtlCol="0">
            <a:spAutoFit/>
          </a:bodyPr>
          <a:lstStyle/>
          <a:p>
            <a:pPr algn="ctr"/>
            <a:r>
              <a:rPr lang="fr-FR" sz="2800" dirty="0"/>
              <a:t>« people »</a:t>
            </a:r>
          </a:p>
          <a:p>
            <a:pPr algn="ctr"/>
            <a:endParaRPr lang="fr-FR" sz="2800" dirty="0"/>
          </a:p>
          <a:p>
            <a:pPr algn="ctr"/>
            <a:r>
              <a:rPr lang="fr-FR" sz="2800" dirty="0"/>
              <a:t>(</a:t>
            </a:r>
            <a:r>
              <a:rPr lang="fr-FR" sz="2800" dirty="0" err="1"/>
              <a:t>eng</a:t>
            </a:r>
            <a:r>
              <a:rPr lang="fr-FR" sz="2800" dirty="0"/>
              <a:t>.)</a:t>
            </a:r>
          </a:p>
        </p:txBody>
      </p:sp>
      <p:cxnSp>
        <p:nvCxnSpPr>
          <p:cNvPr id="13" name="Connecteur droit avec flèche 12">
            <a:extLst>
              <a:ext uri="{FF2B5EF4-FFF2-40B4-BE49-F238E27FC236}">
                <a16:creationId xmlns:a16="http://schemas.microsoft.com/office/drawing/2014/main" id="{2B76B0E4-52B1-9440-8A30-F68365FF202F}"/>
              </a:ext>
            </a:extLst>
          </p:cNvPr>
          <p:cNvCxnSpPr/>
          <p:nvPr/>
        </p:nvCxnSpPr>
        <p:spPr>
          <a:xfrm>
            <a:off x="3081869" y="2573432"/>
            <a:ext cx="2607734" cy="0"/>
          </a:xfrm>
          <a:prstGeom prst="straightConnector1">
            <a:avLst/>
          </a:prstGeom>
          <a:ln w="101600">
            <a:tailEnd type="triangle"/>
          </a:ln>
        </p:spPr>
        <p:style>
          <a:lnRef idx="2">
            <a:schemeClr val="dk1"/>
          </a:lnRef>
          <a:fillRef idx="0">
            <a:schemeClr val="dk1"/>
          </a:fillRef>
          <a:effectRef idx="1">
            <a:schemeClr val="dk1"/>
          </a:effectRef>
          <a:fontRef idx="minor">
            <a:schemeClr val="tx1"/>
          </a:fontRef>
        </p:style>
      </p:cxnSp>
      <p:sp>
        <p:nvSpPr>
          <p:cNvPr id="12" name="ZoneTexte 11">
            <a:extLst>
              <a:ext uri="{FF2B5EF4-FFF2-40B4-BE49-F238E27FC236}">
                <a16:creationId xmlns:a16="http://schemas.microsoft.com/office/drawing/2014/main" id="{9E6A6D14-82E3-1F4E-A957-6210FA5148B6}"/>
              </a:ext>
            </a:extLst>
          </p:cNvPr>
          <p:cNvSpPr txBox="1"/>
          <p:nvPr/>
        </p:nvSpPr>
        <p:spPr>
          <a:xfrm>
            <a:off x="6168214" y="2311822"/>
            <a:ext cx="2236510" cy="1384995"/>
          </a:xfrm>
          <a:prstGeom prst="rect">
            <a:avLst/>
          </a:prstGeom>
          <a:noFill/>
        </p:spPr>
        <p:txBody>
          <a:bodyPr wrap="square" rtlCol="0">
            <a:spAutoFit/>
          </a:bodyPr>
          <a:lstStyle/>
          <a:p>
            <a:pPr algn="ctr"/>
            <a:r>
              <a:rPr lang="fr-FR" sz="2800" dirty="0"/>
              <a:t>« </a:t>
            </a:r>
            <a:r>
              <a:rPr lang="fr-FR" sz="2800" dirty="0" err="1"/>
              <a:t>pipole</a:t>
            </a:r>
            <a:r>
              <a:rPr lang="fr-FR" sz="2800" dirty="0"/>
              <a:t> »</a:t>
            </a:r>
          </a:p>
          <a:p>
            <a:pPr algn="ctr"/>
            <a:endParaRPr lang="fr-FR" sz="2800" dirty="0"/>
          </a:p>
          <a:p>
            <a:pPr algn="ctr"/>
            <a:r>
              <a:rPr lang="fr-FR" sz="2800" dirty="0"/>
              <a:t>(</a:t>
            </a:r>
            <a:r>
              <a:rPr lang="fr-FR" sz="2800" dirty="0" err="1"/>
              <a:t>fr.</a:t>
            </a:r>
            <a:r>
              <a:rPr lang="fr-FR" sz="2800" dirty="0"/>
              <a:t>)</a:t>
            </a:r>
          </a:p>
        </p:txBody>
      </p:sp>
      <p:pic>
        <p:nvPicPr>
          <p:cNvPr id="5" name="Image 4" descr="Une image contenant journal, texte, signe&#10;&#10;Description générée automatiquement">
            <a:extLst>
              <a:ext uri="{FF2B5EF4-FFF2-40B4-BE49-F238E27FC236}">
                <a16:creationId xmlns:a16="http://schemas.microsoft.com/office/drawing/2014/main" id="{4E3DE9CC-9BE1-B34C-9353-8C169DD4DB35}"/>
              </a:ext>
            </a:extLst>
          </p:cNvPr>
          <p:cNvPicPr>
            <a:picLocks noChangeAspect="1"/>
          </p:cNvPicPr>
          <p:nvPr/>
        </p:nvPicPr>
        <p:blipFill>
          <a:blip r:embed="rId2"/>
          <a:stretch>
            <a:fillRect/>
          </a:stretch>
        </p:blipFill>
        <p:spPr>
          <a:xfrm>
            <a:off x="3491636" y="3557030"/>
            <a:ext cx="1638300" cy="2438400"/>
          </a:xfrm>
          <a:prstGeom prst="rect">
            <a:avLst/>
          </a:prstGeom>
        </p:spPr>
      </p:pic>
    </p:spTree>
    <p:extLst>
      <p:ext uri="{BB962C8B-B14F-4D97-AF65-F5344CB8AC3E}">
        <p14:creationId xmlns:p14="http://schemas.microsoft.com/office/powerpoint/2010/main" val="1384928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97</a:t>
            </a:fld>
            <a:endParaRPr lang="fr-FR" dirty="0"/>
          </a:p>
        </p:txBody>
      </p:sp>
      <p:sp>
        <p:nvSpPr>
          <p:cNvPr id="9" name="ZoneTexte 8"/>
          <p:cNvSpPr txBox="1"/>
          <p:nvPr/>
        </p:nvSpPr>
        <p:spPr>
          <a:xfrm>
            <a:off x="555020" y="1642265"/>
            <a:ext cx="7770588" cy="523220"/>
          </a:xfrm>
          <a:prstGeom prst="rect">
            <a:avLst/>
          </a:prstGeom>
          <a:noFill/>
        </p:spPr>
        <p:txBody>
          <a:bodyPr wrap="square" rtlCol="0">
            <a:spAutoFit/>
          </a:bodyPr>
          <a:lstStyle/>
          <a:p>
            <a:pPr algn="just"/>
            <a:r>
              <a:rPr lang="fr-FR" sz="2800" dirty="0"/>
              <a:t>I. Pourquoi étudier la néologie ? Enjeux</a:t>
            </a:r>
          </a:p>
        </p:txBody>
      </p:sp>
      <p:sp>
        <p:nvSpPr>
          <p:cNvPr id="12" name="ZoneTexte 11"/>
          <p:cNvSpPr txBox="1"/>
          <p:nvPr/>
        </p:nvSpPr>
        <p:spPr>
          <a:xfrm>
            <a:off x="571500" y="4663926"/>
            <a:ext cx="8077120" cy="523220"/>
          </a:xfrm>
          <a:prstGeom prst="rect">
            <a:avLst/>
          </a:prstGeom>
          <a:noFill/>
        </p:spPr>
        <p:txBody>
          <a:bodyPr wrap="square" rtlCol="0">
            <a:spAutoFit/>
          </a:bodyPr>
          <a:lstStyle/>
          <a:p>
            <a:pPr algn="just"/>
            <a:r>
              <a:rPr lang="fr-FR" sz="2800" dirty="0">
                <a:solidFill>
                  <a:srgbClr val="FF0000"/>
                </a:solidFill>
              </a:rPr>
              <a:t>IV. La néologie : du texte au discours</a:t>
            </a:r>
          </a:p>
        </p:txBody>
      </p:sp>
      <p:sp>
        <p:nvSpPr>
          <p:cNvPr id="2" name="ZoneTexte 1"/>
          <p:cNvSpPr txBox="1"/>
          <p:nvPr/>
        </p:nvSpPr>
        <p:spPr>
          <a:xfrm>
            <a:off x="555020" y="441052"/>
            <a:ext cx="2656496" cy="584775"/>
          </a:xfrm>
          <a:prstGeom prst="rect">
            <a:avLst/>
          </a:prstGeom>
          <a:noFill/>
        </p:spPr>
        <p:txBody>
          <a:bodyPr wrap="none" rtlCol="0">
            <a:spAutoFit/>
          </a:bodyPr>
          <a:lstStyle/>
          <a:p>
            <a:r>
              <a:rPr lang="fr-FR" sz="3200" dirty="0"/>
              <a:t>Plan : séance 1</a:t>
            </a:r>
          </a:p>
        </p:txBody>
      </p:sp>
      <p:sp>
        <p:nvSpPr>
          <p:cNvPr id="7" name="ZoneTexte 6"/>
          <p:cNvSpPr txBox="1"/>
          <p:nvPr/>
        </p:nvSpPr>
        <p:spPr>
          <a:xfrm>
            <a:off x="571500" y="3664354"/>
            <a:ext cx="8143679" cy="523220"/>
          </a:xfrm>
          <a:prstGeom prst="rect">
            <a:avLst/>
          </a:prstGeom>
          <a:noFill/>
        </p:spPr>
        <p:txBody>
          <a:bodyPr wrap="square" rtlCol="0">
            <a:spAutoFit/>
          </a:bodyPr>
          <a:lstStyle/>
          <a:p>
            <a:pPr algn="just"/>
            <a:r>
              <a:rPr lang="fr-FR" sz="2800" dirty="0"/>
              <a:t>III. Les types de néologismes</a:t>
            </a:r>
          </a:p>
        </p:txBody>
      </p:sp>
      <p:sp>
        <p:nvSpPr>
          <p:cNvPr id="8" name="ZoneTexte 7">
            <a:extLst>
              <a:ext uri="{FF2B5EF4-FFF2-40B4-BE49-F238E27FC236}">
                <a16:creationId xmlns:a16="http://schemas.microsoft.com/office/drawing/2014/main" id="{86126814-A9B8-B240-BBDB-4474A197ABBE}"/>
              </a:ext>
            </a:extLst>
          </p:cNvPr>
          <p:cNvSpPr txBox="1"/>
          <p:nvPr/>
        </p:nvSpPr>
        <p:spPr>
          <a:xfrm>
            <a:off x="555020" y="2664783"/>
            <a:ext cx="7770588" cy="523220"/>
          </a:xfrm>
          <a:prstGeom prst="rect">
            <a:avLst/>
          </a:prstGeom>
          <a:noFill/>
        </p:spPr>
        <p:txBody>
          <a:bodyPr wrap="square" rtlCol="0">
            <a:spAutoFit/>
          </a:bodyPr>
          <a:lstStyle/>
          <a:p>
            <a:pPr algn="just"/>
            <a:r>
              <a:rPr lang="fr-FR" sz="2800" dirty="0"/>
              <a:t>II. Problèmes de terminologie</a:t>
            </a:r>
          </a:p>
        </p:txBody>
      </p:sp>
    </p:spTree>
    <p:extLst>
      <p:ext uri="{BB962C8B-B14F-4D97-AF65-F5344CB8AC3E}">
        <p14:creationId xmlns:p14="http://schemas.microsoft.com/office/powerpoint/2010/main" val="34313892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CF742075-BC02-414B-9D05-4DA7FCC8AC03}"/>
              </a:ext>
            </a:extLst>
          </p:cNvPr>
          <p:cNvSpPr>
            <a:spLocks noGrp="1"/>
          </p:cNvSpPr>
          <p:nvPr>
            <p:ph type="sldNum" sz="quarter" idx="12"/>
          </p:nvPr>
        </p:nvSpPr>
        <p:spPr/>
        <p:txBody>
          <a:bodyPr/>
          <a:lstStyle/>
          <a:p>
            <a:fld id="{2CEFAB9C-9D20-B149-B69D-443DC4350F1B}" type="slidenum">
              <a:rPr lang="fr-FR" smtClean="0"/>
              <a:pPr/>
              <a:t>98</a:t>
            </a:fld>
            <a:endParaRPr lang="fr-FR" dirty="0"/>
          </a:p>
        </p:txBody>
      </p:sp>
      <p:sp>
        <p:nvSpPr>
          <p:cNvPr id="7" name="Espace réservé du texte 6">
            <a:extLst>
              <a:ext uri="{FF2B5EF4-FFF2-40B4-BE49-F238E27FC236}">
                <a16:creationId xmlns:a16="http://schemas.microsoft.com/office/drawing/2014/main" id="{5CF708A7-4ED0-4A4D-A064-013A87E605D8}"/>
              </a:ext>
            </a:extLst>
          </p:cNvPr>
          <p:cNvSpPr>
            <a:spLocks noGrp="1"/>
          </p:cNvSpPr>
          <p:nvPr>
            <p:ph type="body" sz="quarter" idx="16"/>
          </p:nvPr>
        </p:nvSpPr>
        <p:spPr/>
        <p:txBody>
          <a:bodyPr/>
          <a:lstStyle/>
          <a:p>
            <a:endParaRPr lang="fr-FR"/>
          </a:p>
        </p:txBody>
      </p:sp>
      <p:sp>
        <p:nvSpPr>
          <p:cNvPr id="8" name="Espace réservé du texte 7">
            <a:extLst>
              <a:ext uri="{FF2B5EF4-FFF2-40B4-BE49-F238E27FC236}">
                <a16:creationId xmlns:a16="http://schemas.microsoft.com/office/drawing/2014/main" id="{EBF7A00D-200E-E148-9EDB-A2D98AAF04B9}"/>
              </a:ext>
            </a:extLst>
          </p:cNvPr>
          <p:cNvSpPr>
            <a:spLocks noGrp="1"/>
          </p:cNvSpPr>
          <p:nvPr>
            <p:ph type="body" sz="quarter" idx="17"/>
          </p:nvPr>
        </p:nvSpPr>
        <p:spPr/>
        <p:txBody>
          <a:bodyPr>
            <a:normAutofit lnSpcReduction="10000"/>
          </a:bodyPr>
          <a:lstStyle/>
          <a:p>
            <a:endParaRPr lang="fr-FR"/>
          </a:p>
        </p:txBody>
      </p:sp>
      <p:pic>
        <p:nvPicPr>
          <p:cNvPr id="3" name="Image 2">
            <a:extLst>
              <a:ext uri="{FF2B5EF4-FFF2-40B4-BE49-F238E27FC236}">
                <a16:creationId xmlns:a16="http://schemas.microsoft.com/office/drawing/2014/main" id="{8B630ABB-61F6-8B42-8063-93A881FC2013}"/>
              </a:ext>
            </a:extLst>
          </p:cNvPr>
          <p:cNvPicPr>
            <a:picLocks noChangeAspect="1"/>
          </p:cNvPicPr>
          <p:nvPr/>
        </p:nvPicPr>
        <p:blipFill>
          <a:blip r:embed="rId2"/>
          <a:stretch>
            <a:fillRect/>
          </a:stretch>
        </p:blipFill>
        <p:spPr>
          <a:xfrm>
            <a:off x="2586566" y="0"/>
            <a:ext cx="3937000" cy="6096000"/>
          </a:xfrm>
          <a:prstGeom prst="rect">
            <a:avLst/>
          </a:prstGeom>
        </p:spPr>
      </p:pic>
    </p:spTree>
    <p:extLst>
      <p:ext uri="{BB962C8B-B14F-4D97-AF65-F5344CB8AC3E}">
        <p14:creationId xmlns:p14="http://schemas.microsoft.com/office/powerpoint/2010/main" val="22593604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9"/>
          <p:cNvSpPr>
            <a:spLocks noGrp="1"/>
          </p:cNvSpPr>
          <p:nvPr>
            <p:ph type="ftr" sz="quarter" idx="11"/>
          </p:nvPr>
        </p:nvSpPr>
        <p:spPr/>
        <p:txBody>
          <a:bodyPr/>
          <a:lstStyle/>
          <a:p>
            <a:endParaRPr lang="fr-FR" dirty="0"/>
          </a:p>
        </p:txBody>
      </p:sp>
      <p:sp>
        <p:nvSpPr>
          <p:cNvPr id="11" name="Espace réservé du numéro de diapositive 10"/>
          <p:cNvSpPr>
            <a:spLocks noGrp="1"/>
          </p:cNvSpPr>
          <p:nvPr>
            <p:ph type="sldNum" sz="quarter" idx="12"/>
          </p:nvPr>
        </p:nvSpPr>
        <p:spPr/>
        <p:txBody>
          <a:bodyPr/>
          <a:lstStyle/>
          <a:p>
            <a:fld id="{2CEFAB9C-9D20-B149-B69D-443DC4350F1B}" type="slidenum">
              <a:rPr lang="fr-FR" smtClean="0"/>
              <a:pPr/>
              <a:t>99</a:t>
            </a:fld>
            <a:endParaRPr lang="fr-FR" dirty="0"/>
          </a:p>
        </p:txBody>
      </p:sp>
      <p:sp>
        <p:nvSpPr>
          <p:cNvPr id="8" name="ZoneTexte 7">
            <a:extLst>
              <a:ext uri="{FF2B5EF4-FFF2-40B4-BE49-F238E27FC236}">
                <a16:creationId xmlns:a16="http://schemas.microsoft.com/office/drawing/2014/main" id="{86126814-A9B8-B240-BBDB-4474A197ABBE}"/>
              </a:ext>
            </a:extLst>
          </p:cNvPr>
          <p:cNvSpPr txBox="1"/>
          <p:nvPr/>
        </p:nvSpPr>
        <p:spPr>
          <a:xfrm>
            <a:off x="5858934" y="3910824"/>
            <a:ext cx="2886075" cy="954107"/>
          </a:xfrm>
          <a:prstGeom prst="rect">
            <a:avLst/>
          </a:prstGeom>
          <a:noFill/>
        </p:spPr>
        <p:txBody>
          <a:bodyPr wrap="square" rtlCol="0">
            <a:spAutoFit/>
          </a:bodyPr>
          <a:lstStyle/>
          <a:p>
            <a:pPr algn="ctr"/>
            <a:r>
              <a:rPr lang="fr-FR" sz="2800" dirty="0"/>
              <a:t>« mouse »</a:t>
            </a:r>
          </a:p>
          <a:p>
            <a:pPr algn="ctr"/>
            <a:r>
              <a:rPr lang="fr-FR" sz="2800" dirty="0"/>
              <a:t>(1968)</a:t>
            </a:r>
          </a:p>
        </p:txBody>
      </p:sp>
      <p:pic>
        <p:nvPicPr>
          <p:cNvPr id="5" name="Image 4" descr="Une image contenant rongeur, chat, animal, mammifère&#10;&#10;Description générée automatiquement">
            <a:extLst>
              <a:ext uri="{FF2B5EF4-FFF2-40B4-BE49-F238E27FC236}">
                <a16:creationId xmlns:a16="http://schemas.microsoft.com/office/drawing/2014/main" id="{C597BE98-DD42-EA40-B57C-7390762F0578}"/>
              </a:ext>
            </a:extLst>
          </p:cNvPr>
          <p:cNvPicPr>
            <a:picLocks noChangeAspect="1"/>
          </p:cNvPicPr>
          <p:nvPr/>
        </p:nvPicPr>
        <p:blipFill>
          <a:blip r:embed="rId2"/>
          <a:stretch>
            <a:fillRect/>
          </a:stretch>
        </p:blipFill>
        <p:spPr>
          <a:xfrm>
            <a:off x="619125" y="1656596"/>
            <a:ext cx="2266950" cy="1664343"/>
          </a:xfrm>
          <a:prstGeom prst="rect">
            <a:avLst/>
          </a:prstGeom>
        </p:spPr>
      </p:pic>
      <p:pic>
        <p:nvPicPr>
          <p:cNvPr id="7" name="Image 6" descr="Une image contenant table, souris, intérieur, clavier&#10;&#10;Description générée automatiquement">
            <a:extLst>
              <a:ext uri="{FF2B5EF4-FFF2-40B4-BE49-F238E27FC236}">
                <a16:creationId xmlns:a16="http://schemas.microsoft.com/office/drawing/2014/main" id="{7A568A53-BD78-D244-9A51-FBF295A8A3C2}"/>
              </a:ext>
            </a:extLst>
          </p:cNvPr>
          <p:cNvPicPr>
            <a:picLocks noChangeAspect="1"/>
          </p:cNvPicPr>
          <p:nvPr/>
        </p:nvPicPr>
        <p:blipFill>
          <a:blip r:embed="rId3"/>
          <a:stretch>
            <a:fillRect/>
          </a:stretch>
        </p:blipFill>
        <p:spPr>
          <a:xfrm>
            <a:off x="6225002" y="1851329"/>
            <a:ext cx="1807748" cy="1577671"/>
          </a:xfrm>
          <a:prstGeom prst="rect">
            <a:avLst/>
          </a:prstGeom>
        </p:spPr>
      </p:pic>
      <p:cxnSp>
        <p:nvCxnSpPr>
          <p:cNvPr id="13" name="Connecteur droit avec flèche 12">
            <a:extLst>
              <a:ext uri="{FF2B5EF4-FFF2-40B4-BE49-F238E27FC236}">
                <a16:creationId xmlns:a16="http://schemas.microsoft.com/office/drawing/2014/main" id="{2B76B0E4-52B1-9440-8A30-F68365FF202F}"/>
              </a:ext>
            </a:extLst>
          </p:cNvPr>
          <p:cNvCxnSpPr/>
          <p:nvPr/>
        </p:nvCxnSpPr>
        <p:spPr>
          <a:xfrm>
            <a:off x="3268133" y="4387877"/>
            <a:ext cx="2607734" cy="0"/>
          </a:xfrm>
          <a:prstGeom prst="straightConnector1">
            <a:avLst/>
          </a:prstGeom>
          <a:ln w="101600">
            <a:tailEnd type="triangle"/>
          </a:ln>
        </p:spPr>
        <p:style>
          <a:lnRef idx="2">
            <a:schemeClr val="dk1"/>
          </a:lnRef>
          <a:fillRef idx="0">
            <a:schemeClr val="dk1"/>
          </a:fillRef>
          <a:effectRef idx="1">
            <a:schemeClr val="dk1"/>
          </a:effectRef>
          <a:fontRef idx="minor">
            <a:schemeClr val="tx1"/>
          </a:fontRef>
        </p:style>
      </p:cxnSp>
      <p:sp>
        <p:nvSpPr>
          <p:cNvPr id="9" name="ZoneTexte 8">
            <a:extLst>
              <a:ext uri="{FF2B5EF4-FFF2-40B4-BE49-F238E27FC236}">
                <a16:creationId xmlns:a16="http://schemas.microsoft.com/office/drawing/2014/main" id="{DB766174-2701-4D4A-9912-CA60EB149E93}"/>
              </a:ext>
            </a:extLst>
          </p:cNvPr>
          <p:cNvSpPr txBox="1"/>
          <p:nvPr/>
        </p:nvSpPr>
        <p:spPr>
          <a:xfrm>
            <a:off x="309562" y="3910824"/>
            <a:ext cx="2886075" cy="954107"/>
          </a:xfrm>
          <a:prstGeom prst="rect">
            <a:avLst/>
          </a:prstGeom>
          <a:noFill/>
        </p:spPr>
        <p:txBody>
          <a:bodyPr wrap="square" rtlCol="0">
            <a:spAutoFit/>
          </a:bodyPr>
          <a:lstStyle/>
          <a:p>
            <a:pPr algn="ctr"/>
            <a:r>
              <a:rPr lang="fr-FR" sz="2800" dirty="0"/>
              <a:t>« mouse »</a:t>
            </a:r>
          </a:p>
          <a:p>
            <a:pPr algn="ctr"/>
            <a:r>
              <a:rPr lang="fr-FR" sz="2800" dirty="0"/>
              <a:t>(XIIe siècle…)</a:t>
            </a:r>
          </a:p>
        </p:txBody>
      </p:sp>
      <p:sp>
        <p:nvSpPr>
          <p:cNvPr id="2" name="ZoneTexte 1">
            <a:extLst>
              <a:ext uri="{FF2B5EF4-FFF2-40B4-BE49-F238E27FC236}">
                <a16:creationId xmlns:a16="http://schemas.microsoft.com/office/drawing/2014/main" id="{72818236-99ED-BC4F-A18E-FCB0C6D14EF8}"/>
              </a:ext>
            </a:extLst>
          </p:cNvPr>
          <p:cNvSpPr txBox="1"/>
          <p:nvPr/>
        </p:nvSpPr>
        <p:spPr>
          <a:xfrm>
            <a:off x="953341" y="5201403"/>
            <a:ext cx="1598515" cy="1015663"/>
          </a:xfrm>
          <a:prstGeom prst="rect">
            <a:avLst/>
          </a:prstGeom>
          <a:noFill/>
        </p:spPr>
        <p:txBody>
          <a:bodyPr wrap="none" rtlCol="0">
            <a:spAutoFit/>
          </a:bodyPr>
          <a:lstStyle/>
          <a:p>
            <a:pPr algn="ctr"/>
            <a:r>
              <a:rPr lang="fr-FR" sz="3000" dirty="0">
                <a:solidFill>
                  <a:srgbClr val="FF0000"/>
                </a:solidFill>
              </a:rPr>
              <a:t>Domaine</a:t>
            </a:r>
          </a:p>
          <a:p>
            <a:pPr algn="ctr"/>
            <a:r>
              <a:rPr lang="fr-FR" sz="3000" dirty="0">
                <a:solidFill>
                  <a:srgbClr val="FF0000"/>
                </a:solidFill>
              </a:rPr>
              <a:t>courant</a:t>
            </a:r>
          </a:p>
        </p:txBody>
      </p:sp>
      <p:sp>
        <p:nvSpPr>
          <p:cNvPr id="12" name="ZoneTexte 11">
            <a:extLst>
              <a:ext uri="{FF2B5EF4-FFF2-40B4-BE49-F238E27FC236}">
                <a16:creationId xmlns:a16="http://schemas.microsoft.com/office/drawing/2014/main" id="{3C473C15-CF39-4F46-B1CF-ECB5086C8C54}"/>
              </a:ext>
            </a:extLst>
          </p:cNvPr>
          <p:cNvSpPr txBox="1"/>
          <p:nvPr/>
        </p:nvSpPr>
        <p:spPr>
          <a:xfrm>
            <a:off x="6192276" y="5201404"/>
            <a:ext cx="2219390" cy="1015663"/>
          </a:xfrm>
          <a:prstGeom prst="rect">
            <a:avLst/>
          </a:prstGeom>
          <a:noFill/>
        </p:spPr>
        <p:txBody>
          <a:bodyPr wrap="none" rtlCol="0">
            <a:spAutoFit/>
          </a:bodyPr>
          <a:lstStyle/>
          <a:p>
            <a:pPr algn="ctr"/>
            <a:r>
              <a:rPr lang="fr-FR" sz="3000" dirty="0">
                <a:solidFill>
                  <a:srgbClr val="FF0000"/>
                </a:solidFill>
              </a:rPr>
              <a:t>Domaine</a:t>
            </a:r>
          </a:p>
          <a:p>
            <a:pPr algn="ctr"/>
            <a:r>
              <a:rPr lang="fr-FR" sz="3000" dirty="0">
                <a:solidFill>
                  <a:srgbClr val="FF0000"/>
                </a:solidFill>
              </a:rPr>
              <a:t>informatique</a:t>
            </a:r>
          </a:p>
        </p:txBody>
      </p:sp>
    </p:spTree>
    <p:extLst>
      <p:ext uri="{BB962C8B-B14F-4D97-AF65-F5344CB8AC3E}">
        <p14:creationId xmlns:p14="http://schemas.microsoft.com/office/powerpoint/2010/main" val="103802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theme/theme1.xml><?xml version="1.0" encoding="utf-8"?>
<a:theme xmlns:a="http://schemas.openxmlformats.org/drawingml/2006/main" name="Modele_diaporama_labo_composantes_MAC">
  <a:themeElements>
    <a:clrScheme name="Université de Strasbourg">
      <a:dk1>
        <a:sysClr val="windowText" lastClr="000000"/>
      </a:dk1>
      <a:lt1>
        <a:sysClr val="window" lastClr="FFFFFF"/>
      </a:lt1>
      <a:dk2>
        <a:srgbClr val="FF071B"/>
      </a:dk2>
      <a:lt2>
        <a:srgbClr val="F0EDEB"/>
      </a:lt2>
      <a:accent1>
        <a:srgbClr val="7CC9F4"/>
      </a:accent1>
      <a:accent2>
        <a:srgbClr val="198C2C"/>
      </a:accent2>
      <a:accent3>
        <a:srgbClr val="3A0CCD"/>
      </a:accent3>
      <a:accent4>
        <a:srgbClr val="9E6048"/>
      </a:accent4>
      <a:accent5>
        <a:srgbClr val="F0929A"/>
      </a:accent5>
      <a:accent6>
        <a:srgbClr val="9F534C"/>
      </a:accent6>
      <a:hlink>
        <a:srgbClr val="2442D4"/>
      </a:hlink>
      <a:folHlink>
        <a:srgbClr val="402A7E"/>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28006</TotalTime>
  <Words>1844</Words>
  <Application>Microsoft Macintosh PowerPoint</Application>
  <PresentationFormat>Affichage à l'écran (4:3)</PresentationFormat>
  <Paragraphs>660</Paragraphs>
  <Slides>130</Slides>
  <Notes>36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130</vt:i4>
      </vt:variant>
    </vt:vector>
  </HeadingPairs>
  <TitlesOfParts>
    <vt:vector size="137" baseType="lpstr">
      <vt:lpstr>Arial</vt:lpstr>
      <vt:lpstr>Brill </vt:lpstr>
      <vt:lpstr>Calibri</vt:lpstr>
      <vt:lpstr>Times New Roman</vt:lpstr>
      <vt:lpstr>Unistra A</vt:lpstr>
      <vt:lpstr>Wingdings</vt:lpstr>
      <vt:lpstr>Modele_diaporama_labo_composantes_MAC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 Me</dc:creator>
  <cp:lastModifiedBy>Microsoft Office User</cp:lastModifiedBy>
  <cp:revision>2895</cp:revision>
  <dcterms:created xsi:type="dcterms:W3CDTF">2016-10-03T07:59:08Z</dcterms:created>
  <dcterms:modified xsi:type="dcterms:W3CDTF">2020-03-11T19:39:39Z</dcterms:modified>
</cp:coreProperties>
</file>