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44"/>
  </p:notesMasterIdLst>
  <p:handoutMasterIdLst>
    <p:handoutMasterId r:id="rId145"/>
  </p:handoutMasterIdLst>
  <p:sldIdLst>
    <p:sldId id="742" r:id="rId2"/>
    <p:sldId id="743" r:id="rId3"/>
    <p:sldId id="744" r:id="rId4"/>
    <p:sldId id="745" r:id="rId5"/>
    <p:sldId id="783" r:id="rId6"/>
    <p:sldId id="779" r:id="rId7"/>
    <p:sldId id="786" r:id="rId8"/>
    <p:sldId id="788" r:id="rId9"/>
    <p:sldId id="789" r:id="rId10"/>
    <p:sldId id="784" r:id="rId11"/>
    <p:sldId id="790" r:id="rId12"/>
    <p:sldId id="793" r:id="rId13"/>
    <p:sldId id="604" r:id="rId14"/>
    <p:sldId id="795" r:id="rId15"/>
    <p:sldId id="797" r:id="rId16"/>
    <p:sldId id="796" r:id="rId17"/>
    <p:sldId id="792" r:id="rId18"/>
    <p:sldId id="827" r:id="rId19"/>
    <p:sldId id="810" r:id="rId20"/>
    <p:sldId id="769" r:id="rId21"/>
    <p:sldId id="811" r:id="rId22"/>
    <p:sldId id="625" r:id="rId23"/>
    <p:sldId id="706" r:id="rId24"/>
    <p:sldId id="707" r:id="rId25"/>
    <p:sldId id="812" r:id="rId26"/>
    <p:sldId id="667" r:id="rId27"/>
    <p:sldId id="809" r:id="rId28"/>
    <p:sldId id="813" r:id="rId29"/>
    <p:sldId id="710" r:id="rId30"/>
    <p:sldId id="828" r:id="rId31"/>
    <p:sldId id="631" r:id="rId32"/>
    <p:sldId id="794" r:id="rId33"/>
    <p:sldId id="605" r:id="rId34"/>
    <p:sldId id="615" r:id="rId35"/>
    <p:sldId id="614" r:id="rId36"/>
    <p:sldId id="618" r:id="rId37"/>
    <p:sldId id="613" r:id="rId38"/>
    <p:sldId id="815" r:id="rId39"/>
    <p:sldId id="617" r:id="rId40"/>
    <p:sldId id="800" r:id="rId41"/>
    <p:sldId id="801" r:id="rId42"/>
    <p:sldId id="802" r:id="rId43"/>
    <p:sldId id="619" r:id="rId44"/>
    <p:sldId id="803" r:id="rId45"/>
    <p:sldId id="804" r:id="rId46"/>
    <p:sldId id="628" r:id="rId47"/>
    <p:sldId id="630" r:id="rId48"/>
    <p:sldId id="629" r:id="rId49"/>
    <p:sldId id="805" r:id="rId50"/>
    <p:sldId id="806" r:id="rId51"/>
    <p:sldId id="807" r:id="rId52"/>
    <p:sldId id="808" r:id="rId53"/>
    <p:sldId id="739" r:id="rId54"/>
    <p:sldId id="632" r:id="rId55"/>
    <p:sldId id="818" r:id="rId56"/>
    <p:sldId id="819" r:id="rId57"/>
    <p:sldId id="829" r:id="rId58"/>
    <p:sldId id="297" r:id="rId59"/>
    <p:sldId id="843" r:id="rId60"/>
    <p:sldId id="830" r:id="rId61"/>
    <p:sldId id="841" r:id="rId62"/>
    <p:sldId id="814" r:id="rId63"/>
    <p:sldId id="645" r:id="rId64"/>
    <p:sldId id="838" r:id="rId65"/>
    <p:sldId id="839" r:id="rId66"/>
    <p:sldId id="840" r:id="rId67"/>
    <p:sldId id="693" r:id="rId68"/>
    <p:sldId id="847" r:id="rId69"/>
    <p:sldId id="848" r:id="rId70"/>
    <p:sldId id="845" r:id="rId71"/>
    <p:sldId id="844" r:id="rId72"/>
    <p:sldId id="846" r:id="rId73"/>
    <p:sldId id="849" r:id="rId74"/>
    <p:sldId id="851" r:id="rId75"/>
    <p:sldId id="852" r:id="rId76"/>
    <p:sldId id="850" r:id="rId77"/>
    <p:sldId id="798" r:id="rId78"/>
    <p:sldId id="664" r:id="rId79"/>
    <p:sldId id="541" r:id="rId80"/>
    <p:sldId id="835" r:id="rId81"/>
    <p:sldId id="606" r:id="rId82"/>
    <p:sldId id="610" r:id="rId83"/>
    <p:sldId id="637" r:id="rId84"/>
    <p:sldId id="624" r:id="rId85"/>
    <p:sldId id="644" r:id="rId86"/>
    <p:sldId id="853" r:id="rId87"/>
    <p:sldId id="714" r:id="rId88"/>
    <p:sldId id="640" r:id="rId89"/>
    <p:sldId id="641" r:id="rId90"/>
    <p:sldId id="648" r:id="rId91"/>
    <p:sldId id="665" r:id="rId92"/>
    <p:sldId id="713" r:id="rId93"/>
    <p:sldId id="834" r:id="rId94"/>
    <p:sldId id="833" r:id="rId95"/>
    <p:sldId id="708" r:id="rId96"/>
    <p:sldId id="836" r:id="rId97"/>
    <p:sldId id="717" r:id="rId98"/>
    <p:sldId id="705" r:id="rId99"/>
    <p:sldId id="719" r:id="rId100"/>
    <p:sldId id="730" r:id="rId101"/>
    <p:sldId id="729" r:id="rId102"/>
    <p:sldId id="718" r:id="rId103"/>
    <p:sldId id="700" r:id="rId104"/>
    <p:sldId id="715" r:id="rId105"/>
    <p:sldId id="720" r:id="rId106"/>
    <p:sldId id="721" r:id="rId107"/>
    <p:sldId id="696" r:id="rId108"/>
    <p:sldId id="837" r:id="rId109"/>
    <p:sldId id="738" r:id="rId110"/>
    <p:sldId id="831" r:id="rId111"/>
    <p:sldId id="855" r:id="rId112"/>
    <p:sldId id="854" r:id="rId113"/>
    <p:sldId id="856" r:id="rId114"/>
    <p:sldId id="832" r:id="rId115"/>
    <p:sldId id="776" r:id="rId116"/>
    <p:sldId id="699" r:id="rId117"/>
    <p:sldId id="701" r:id="rId118"/>
    <p:sldId id="722" r:id="rId119"/>
    <p:sldId id="650" r:id="rId120"/>
    <p:sldId id="651" r:id="rId121"/>
    <p:sldId id="672" r:id="rId122"/>
    <p:sldId id="673" r:id="rId123"/>
    <p:sldId id="674" r:id="rId124"/>
    <p:sldId id="675" r:id="rId125"/>
    <p:sldId id="676" r:id="rId126"/>
    <p:sldId id="682" r:id="rId127"/>
    <p:sldId id="685" r:id="rId128"/>
    <p:sldId id="723" r:id="rId129"/>
    <p:sldId id="670" r:id="rId130"/>
    <p:sldId id="691" r:id="rId131"/>
    <p:sldId id="623" r:id="rId132"/>
    <p:sldId id="732" r:id="rId133"/>
    <p:sldId id="689" r:id="rId134"/>
    <p:sldId id="622" r:id="rId135"/>
    <p:sldId id="688" r:id="rId136"/>
    <p:sldId id="741" r:id="rId137"/>
    <p:sldId id="687" r:id="rId138"/>
    <p:sldId id="737" r:id="rId139"/>
    <p:sldId id="678" r:id="rId140"/>
    <p:sldId id="677" r:id="rId141"/>
    <p:sldId id="740" r:id="rId142"/>
    <p:sldId id="557" r:id="rId143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157"/>
    <a:srgbClr val="FF2B36"/>
    <a:srgbClr val="CCFFD7"/>
    <a:srgbClr val="ADFFBA"/>
    <a:srgbClr val="FF37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028" autoAdjust="0"/>
    <p:restoredTop sz="94027" autoAdjust="0"/>
  </p:normalViewPr>
  <p:slideViewPr>
    <p:cSldViewPr snapToGrid="0" snapToObjects="1">
      <p:cViewPr varScale="1">
        <p:scale>
          <a:sx n="53" d="100"/>
          <a:sy n="53" d="100"/>
        </p:scale>
        <p:origin x="168" y="6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3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tableStyles" Target="tableStyles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notesMaster" Target="notesMasters/notesMaster1.xml"/><Relationship Id="rId90" Type="http://schemas.openxmlformats.org/officeDocument/2006/relationships/slide" Target="slides/slide8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056845938690101E-2"/>
          <c:y val="5.3909963429561301E-2"/>
          <c:w val="0.93583416721137902"/>
          <c:h val="0.8265897071893210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invertIfNegative val="0"/>
          <c:cat>
            <c:numRef>
              <c:f>Feuil1!$A$2:$A$14</c:f>
              <c:numCache>
                <c:formatCode>General</c:formatCode>
                <c:ptCount val="13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</c:numCache>
            </c:numRef>
          </c:cat>
          <c:val>
            <c:numRef>
              <c:f>Feuil1!$B$2:$B$14</c:f>
              <c:numCache>
                <c:formatCode>General</c:formatCode>
                <c:ptCount val="13"/>
                <c:pt idx="0">
                  <c:v>2</c:v>
                </c:pt>
                <c:pt idx="1">
                  <c:v>0</c:v>
                </c:pt>
                <c:pt idx="2">
                  <c:v>1</c:v>
                </c:pt>
                <c:pt idx="3">
                  <c:v>4</c:v>
                </c:pt>
                <c:pt idx="4">
                  <c:v>2</c:v>
                </c:pt>
                <c:pt idx="5">
                  <c:v>6</c:v>
                </c:pt>
                <c:pt idx="6">
                  <c:v>7</c:v>
                </c:pt>
                <c:pt idx="7">
                  <c:v>9</c:v>
                </c:pt>
                <c:pt idx="8">
                  <c:v>29</c:v>
                </c:pt>
                <c:pt idx="9">
                  <c:v>19</c:v>
                </c:pt>
                <c:pt idx="10">
                  <c:v>20</c:v>
                </c:pt>
                <c:pt idx="11">
                  <c:v>11</c:v>
                </c:pt>
                <c:pt idx="1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85-8646-BBC5-FAD4E0AF79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30212328"/>
        <c:axId val="2130216280"/>
      </c:barChart>
      <c:catAx>
        <c:axId val="2130212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30216280"/>
        <c:crosses val="autoZero"/>
        <c:auto val="1"/>
        <c:lblAlgn val="ctr"/>
        <c:lblOffset val="100"/>
        <c:noMultiLvlLbl val="0"/>
      </c:catAx>
      <c:valAx>
        <c:axId val="21302162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302123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B03AA9-DE0E-D447-8464-C3B3FA4A66BE}" type="doc">
      <dgm:prSet loTypeId="urn:microsoft.com/office/officeart/2005/8/layout/hProcess9" loCatId="" qsTypeId="urn:microsoft.com/office/officeart/2005/8/quickstyle/simple1" qsCatId="simple" csTypeId="urn:microsoft.com/office/officeart/2005/8/colors/accent3_3" csCatId="accent3" phldr="1"/>
      <dgm:spPr/>
    </dgm:pt>
    <dgm:pt modelId="{8D118A59-7085-A74F-86BA-FA2271ECB2A7}">
      <dgm:prSet phldrT="[Texte]"/>
      <dgm:spPr/>
      <dgm:t>
        <a:bodyPr/>
        <a:lstStyle/>
        <a:p>
          <a:r>
            <a:rPr lang="fr-FR" dirty="0"/>
            <a:t>Exclusion-</a:t>
          </a:r>
          <a:r>
            <a:rPr lang="fr-FR" dirty="0" err="1"/>
            <a:t>list</a:t>
          </a:r>
          <a:endParaRPr lang="fr-FR" dirty="0"/>
        </a:p>
      </dgm:t>
    </dgm:pt>
    <dgm:pt modelId="{210C1A6E-A5F6-224D-BFD2-B258C92E95D3}" type="parTrans" cxnId="{FD4DA7DE-7DF5-014D-9B6B-F07B001E31E1}">
      <dgm:prSet/>
      <dgm:spPr/>
      <dgm:t>
        <a:bodyPr/>
        <a:lstStyle/>
        <a:p>
          <a:endParaRPr lang="fr-FR"/>
        </a:p>
      </dgm:t>
    </dgm:pt>
    <dgm:pt modelId="{D8292755-6B46-4247-B000-4765B8BD320B}" type="sibTrans" cxnId="{FD4DA7DE-7DF5-014D-9B6B-F07B001E31E1}">
      <dgm:prSet/>
      <dgm:spPr/>
      <dgm:t>
        <a:bodyPr/>
        <a:lstStyle/>
        <a:p>
          <a:endParaRPr lang="fr-FR"/>
        </a:p>
      </dgm:t>
    </dgm:pt>
    <dgm:pt modelId="{C41BD29F-403F-2C43-B7DF-88D0D35D966F}">
      <dgm:prSet phldrT="[Texte]"/>
      <dgm:spPr/>
      <dgm:t>
        <a:bodyPr/>
        <a:lstStyle/>
        <a:p>
          <a:r>
            <a:rPr lang="fr-FR" dirty="0" err="1"/>
            <a:t>Dynamic</a:t>
          </a:r>
          <a:r>
            <a:rPr lang="fr-FR" dirty="0"/>
            <a:t> </a:t>
          </a:r>
          <a:r>
            <a:rPr lang="fr-FR" dirty="0" err="1"/>
            <a:t>Corpora</a:t>
          </a:r>
          <a:endParaRPr lang="fr-FR" dirty="0"/>
        </a:p>
      </dgm:t>
    </dgm:pt>
    <dgm:pt modelId="{E1459897-B4BC-5F4E-B070-9C4A8BA4B959}" type="parTrans" cxnId="{DA045AC7-C70B-564A-89B7-D583D36FE07E}">
      <dgm:prSet/>
      <dgm:spPr/>
      <dgm:t>
        <a:bodyPr/>
        <a:lstStyle/>
        <a:p>
          <a:endParaRPr lang="fr-FR"/>
        </a:p>
      </dgm:t>
    </dgm:pt>
    <dgm:pt modelId="{2EC88AB0-589E-9442-B9EC-E77782F48841}" type="sibTrans" cxnId="{DA045AC7-C70B-564A-89B7-D583D36FE07E}">
      <dgm:prSet/>
      <dgm:spPr/>
      <dgm:t>
        <a:bodyPr/>
        <a:lstStyle/>
        <a:p>
          <a:endParaRPr lang="fr-FR"/>
        </a:p>
      </dgm:t>
    </dgm:pt>
    <dgm:pt modelId="{52B807EE-4D89-2948-8FDA-CB6D8364A788}" type="pres">
      <dgm:prSet presAssocID="{6AB03AA9-DE0E-D447-8464-C3B3FA4A66BE}" presName="CompostProcess" presStyleCnt="0">
        <dgm:presLayoutVars>
          <dgm:dir/>
          <dgm:resizeHandles val="exact"/>
        </dgm:presLayoutVars>
      </dgm:prSet>
      <dgm:spPr/>
    </dgm:pt>
    <dgm:pt modelId="{61AD393E-5866-014B-9BE6-C98F4AEDDE1F}" type="pres">
      <dgm:prSet presAssocID="{6AB03AA9-DE0E-D447-8464-C3B3FA4A66BE}" presName="arrow" presStyleLbl="bgShp" presStyleIdx="0" presStyleCnt="1"/>
      <dgm:spPr/>
    </dgm:pt>
    <dgm:pt modelId="{391702DE-9DF5-B849-BEDF-9B9DF1445F5E}" type="pres">
      <dgm:prSet presAssocID="{6AB03AA9-DE0E-D447-8464-C3B3FA4A66BE}" presName="linearProcess" presStyleCnt="0"/>
      <dgm:spPr/>
    </dgm:pt>
    <dgm:pt modelId="{47FEDE16-EC56-3E45-A10B-B5417482425D}" type="pres">
      <dgm:prSet presAssocID="{8D118A59-7085-A74F-86BA-FA2271ECB2A7}" presName="textNode" presStyleLbl="node1" presStyleIdx="0" presStyleCnt="2">
        <dgm:presLayoutVars>
          <dgm:bulletEnabled val="1"/>
        </dgm:presLayoutVars>
      </dgm:prSet>
      <dgm:spPr/>
    </dgm:pt>
    <dgm:pt modelId="{03C1E806-A99B-9C4D-A996-5F44E618989A}" type="pres">
      <dgm:prSet presAssocID="{D8292755-6B46-4247-B000-4765B8BD320B}" presName="sibTrans" presStyleCnt="0"/>
      <dgm:spPr/>
    </dgm:pt>
    <dgm:pt modelId="{1DACE2E3-9FFF-4C46-8F06-AF567A0F2AAD}" type="pres">
      <dgm:prSet presAssocID="{C41BD29F-403F-2C43-B7DF-88D0D35D966F}" presName="textNode" presStyleLbl="node1" presStyleIdx="1" presStyleCnt="2">
        <dgm:presLayoutVars>
          <dgm:bulletEnabled val="1"/>
        </dgm:presLayoutVars>
      </dgm:prSet>
      <dgm:spPr/>
    </dgm:pt>
  </dgm:ptLst>
  <dgm:cxnLst>
    <dgm:cxn modelId="{0EE8821F-EE22-9248-ADF1-8E690C242E6C}" type="presOf" srcId="{8D118A59-7085-A74F-86BA-FA2271ECB2A7}" destId="{47FEDE16-EC56-3E45-A10B-B5417482425D}" srcOrd="0" destOrd="0" presId="urn:microsoft.com/office/officeart/2005/8/layout/hProcess9"/>
    <dgm:cxn modelId="{7D362527-835D-8343-8E6D-87AE9F9A0114}" type="presOf" srcId="{C41BD29F-403F-2C43-B7DF-88D0D35D966F}" destId="{1DACE2E3-9FFF-4C46-8F06-AF567A0F2AAD}" srcOrd="0" destOrd="0" presId="urn:microsoft.com/office/officeart/2005/8/layout/hProcess9"/>
    <dgm:cxn modelId="{DA045AC7-C70B-564A-89B7-D583D36FE07E}" srcId="{6AB03AA9-DE0E-D447-8464-C3B3FA4A66BE}" destId="{C41BD29F-403F-2C43-B7DF-88D0D35D966F}" srcOrd="1" destOrd="0" parTransId="{E1459897-B4BC-5F4E-B070-9C4A8BA4B959}" sibTransId="{2EC88AB0-589E-9442-B9EC-E77782F48841}"/>
    <dgm:cxn modelId="{FD4DA7DE-7DF5-014D-9B6B-F07B001E31E1}" srcId="{6AB03AA9-DE0E-D447-8464-C3B3FA4A66BE}" destId="{8D118A59-7085-A74F-86BA-FA2271ECB2A7}" srcOrd="0" destOrd="0" parTransId="{210C1A6E-A5F6-224D-BFD2-B258C92E95D3}" sibTransId="{D8292755-6B46-4247-B000-4765B8BD320B}"/>
    <dgm:cxn modelId="{E11640F3-5C71-A140-870D-457BACE75F6F}" type="presOf" srcId="{6AB03AA9-DE0E-D447-8464-C3B3FA4A66BE}" destId="{52B807EE-4D89-2948-8FDA-CB6D8364A788}" srcOrd="0" destOrd="0" presId="urn:microsoft.com/office/officeart/2005/8/layout/hProcess9"/>
    <dgm:cxn modelId="{2E402579-F49D-2642-936C-B39541093A16}" type="presParOf" srcId="{52B807EE-4D89-2948-8FDA-CB6D8364A788}" destId="{61AD393E-5866-014B-9BE6-C98F4AEDDE1F}" srcOrd="0" destOrd="0" presId="urn:microsoft.com/office/officeart/2005/8/layout/hProcess9"/>
    <dgm:cxn modelId="{85F1B3EE-5ECA-4047-8C95-BBB23C62D7BF}" type="presParOf" srcId="{52B807EE-4D89-2948-8FDA-CB6D8364A788}" destId="{391702DE-9DF5-B849-BEDF-9B9DF1445F5E}" srcOrd="1" destOrd="0" presId="urn:microsoft.com/office/officeart/2005/8/layout/hProcess9"/>
    <dgm:cxn modelId="{7FEB4930-BCD9-CF49-B284-AFAB3A3A1065}" type="presParOf" srcId="{391702DE-9DF5-B849-BEDF-9B9DF1445F5E}" destId="{47FEDE16-EC56-3E45-A10B-B5417482425D}" srcOrd="0" destOrd="0" presId="urn:microsoft.com/office/officeart/2005/8/layout/hProcess9"/>
    <dgm:cxn modelId="{57540433-0500-764D-AA03-6EF207DC2BF6}" type="presParOf" srcId="{391702DE-9DF5-B849-BEDF-9B9DF1445F5E}" destId="{03C1E806-A99B-9C4D-A996-5F44E618989A}" srcOrd="1" destOrd="0" presId="urn:microsoft.com/office/officeart/2005/8/layout/hProcess9"/>
    <dgm:cxn modelId="{8C2A4DB6-5497-3B4B-8E0D-0CAACDDEB88C}" type="presParOf" srcId="{391702DE-9DF5-B849-BEDF-9B9DF1445F5E}" destId="{1DACE2E3-9FFF-4C46-8F06-AF567A0F2AAD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B03AA9-DE0E-D447-8464-C3B3FA4A66BE}" type="doc">
      <dgm:prSet loTypeId="urn:microsoft.com/office/officeart/2005/8/layout/hProcess9" loCatId="" qsTypeId="urn:microsoft.com/office/officeart/2005/8/quickstyle/simple1" qsCatId="simple" csTypeId="urn:microsoft.com/office/officeart/2005/8/colors/accent3_3" csCatId="accent3" phldr="1"/>
      <dgm:spPr/>
    </dgm:pt>
    <dgm:pt modelId="{8D118A59-7085-A74F-86BA-FA2271ECB2A7}">
      <dgm:prSet phldrT="[Texte]"/>
      <dgm:spPr/>
      <dgm:t>
        <a:bodyPr/>
        <a:lstStyle/>
        <a:p>
          <a:r>
            <a:rPr lang="fr-FR" dirty="0"/>
            <a:t>Exclusion-</a:t>
          </a:r>
          <a:r>
            <a:rPr lang="fr-FR" dirty="0" err="1"/>
            <a:t>list</a:t>
          </a:r>
          <a:endParaRPr lang="fr-FR" dirty="0"/>
        </a:p>
      </dgm:t>
    </dgm:pt>
    <dgm:pt modelId="{210C1A6E-A5F6-224D-BFD2-B258C92E95D3}" type="parTrans" cxnId="{FD4DA7DE-7DF5-014D-9B6B-F07B001E31E1}">
      <dgm:prSet/>
      <dgm:spPr/>
      <dgm:t>
        <a:bodyPr/>
        <a:lstStyle/>
        <a:p>
          <a:endParaRPr lang="fr-FR"/>
        </a:p>
      </dgm:t>
    </dgm:pt>
    <dgm:pt modelId="{D8292755-6B46-4247-B000-4765B8BD320B}" type="sibTrans" cxnId="{FD4DA7DE-7DF5-014D-9B6B-F07B001E31E1}">
      <dgm:prSet/>
      <dgm:spPr/>
      <dgm:t>
        <a:bodyPr/>
        <a:lstStyle/>
        <a:p>
          <a:endParaRPr lang="fr-FR"/>
        </a:p>
      </dgm:t>
    </dgm:pt>
    <dgm:pt modelId="{C41BD29F-403F-2C43-B7DF-88D0D35D966F}">
      <dgm:prSet phldrT="[Texte]"/>
      <dgm:spPr/>
      <dgm:t>
        <a:bodyPr/>
        <a:lstStyle/>
        <a:p>
          <a:r>
            <a:rPr lang="fr-FR" dirty="0" err="1">
              <a:solidFill>
                <a:schemeClr val="bg1"/>
              </a:solidFill>
            </a:rPr>
            <a:t>Dynamic</a:t>
          </a:r>
          <a:r>
            <a:rPr lang="fr-FR" dirty="0">
              <a:solidFill>
                <a:schemeClr val="bg1"/>
              </a:solidFill>
            </a:rPr>
            <a:t> </a:t>
          </a:r>
          <a:r>
            <a:rPr lang="fr-FR" dirty="0" err="1">
              <a:solidFill>
                <a:srgbClr val="FF0000"/>
              </a:solidFill>
            </a:rPr>
            <a:t>Corpora</a:t>
          </a:r>
          <a:endParaRPr lang="fr-FR" dirty="0">
            <a:solidFill>
              <a:srgbClr val="FF0000"/>
            </a:solidFill>
          </a:endParaRPr>
        </a:p>
      </dgm:t>
    </dgm:pt>
    <dgm:pt modelId="{E1459897-B4BC-5F4E-B070-9C4A8BA4B959}" type="parTrans" cxnId="{DA045AC7-C70B-564A-89B7-D583D36FE07E}">
      <dgm:prSet/>
      <dgm:spPr/>
      <dgm:t>
        <a:bodyPr/>
        <a:lstStyle/>
        <a:p>
          <a:endParaRPr lang="fr-FR"/>
        </a:p>
      </dgm:t>
    </dgm:pt>
    <dgm:pt modelId="{2EC88AB0-589E-9442-B9EC-E77782F48841}" type="sibTrans" cxnId="{DA045AC7-C70B-564A-89B7-D583D36FE07E}">
      <dgm:prSet/>
      <dgm:spPr/>
      <dgm:t>
        <a:bodyPr/>
        <a:lstStyle/>
        <a:p>
          <a:endParaRPr lang="fr-FR"/>
        </a:p>
      </dgm:t>
    </dgm:pt>
    <dgm:pt modelId="{52B807EE-4D89-2948-8FDA-CB6D8364A788}" type="pres">
      <dgm:prSet presAssocID="{6AB03AA9-DE0E-D447-8464-C3B3FA4A66BE}" presName="CompostProcess" presStyleCnt="0">
        <dgm:presLayoutVars>
          <dgm:dir/>
          <dgm:resizeHandles val="exact"/>
        </dgm:presLayoutVars>
      </dgm:prSet>
      <dgm:spPr/>
    </dgm:pt>
    <dgm:pt modelId="{61AD393E-5866-014B-9BE6-C98F4AEDDE1F}" type="pres">
      <dgm:prSet presAssocID="{6AB03AA9-DE0E-D447-8464-C3B3FA4A66BE}" presName="arrow" presStyleLbl="bgShp" presStyleIdx="0" presStyleCnt="1"/>
      <dgm:spPr/>
    </dgm:pt>
    <dgm:pt modelId="{391702DE-9DF5-B849-BEDF-9B9DF1445F5E}" type="pres">
      <dgm:prSet presAssocID="{6AB03AA9-DE0E-D447-8464-C3B3FA4A66BE}" presName="linearProcess" presStyleCnt="0"/>
      <dgm:spPr/>
    </dgm:pt>
    <dgm:pt modelId="{47FEDE16-EC56-3E45-A10B-B5417482425D}" type="pres">
      <dgm:prSet presAssocID="{8D118A59-7085-A74F-86BA-FA2271ECB2A7}" presName="textNode" presStyleLbl="node1" presStyleIdx="0" presStyleCnt="2">
        <dgm:presLayoutVars>
          <dgm:bulletEnabled val="1"/>
        </dgm:presLayoutVars>
      </dgm:prSet>
      <dgm:spPr/>
    </dgm:pt>
    <dgm:pt modelId="{03C1E806-A99B-9C4D-A996-5F44E618989A}" type="pres">
      <dgm:prSet presAssocID="{D8292755-6B46-4247-B000-4765B8BD320B}" presName="sibTrans" presStyleCnt="0"/>
      <dgm:spPr/>
    </dgm:pt>
    <dgm:pt modelId="{1DACE2E3-9FFF-4C46-8F06-AF567A0F2AAD}" type="pres">
      <dgm:prSet presAssocID="{C41BD29F-403F-2C43-B7DF-88D0D35D966F}" presName="textNode" presStyleLbl="node1" presStyleIdx="1" presStyleCnt="2">
        <dgm:presLayoutVars>
          <dgm:bulletEnabled val="1"/>
        </dgm:presLayoutVars>
      </dgm:prSet>
      <dgm:spPr/>
    </dgm:pt>
  </dgm:ptLst>
  <dgm:cxnLst>
    <dgm:cxn modelId="{B2E00F03-D60C-FB45-967B-5764280322AB}" type="presOf" srcId="{8D118A59-7085-A74F-86BA-FA2271ECB2A7}" destId="{47FEDE16-EC56-3E45-A10B-B5417482425D}" srcOrd="0" destOrd="0" presId="urn:microsoft.com/office/officeart/2005/8/layout/hProcess9"/>
    <dgm:cxn modelId="{C433B54C-1A37-A74B-B37D-AA4515429E89}" type="presOf" srcId="{6AB03AA9-DE0E-D447-8464-C3B3FA4A66BE}" destId="{52B807EE-4D89-2948-8FDA-CB6D8364A788}" srcOrd="0" destOrd="0" presId="urn:microsoft.com/office/officeart/2005/8/layout/hProcess9"/>
    <dgm:cxn modelId="{DA045AC7-C70B-564A-89B7-D583D36FE07E}" srcId="{6AB03AA9-DE0E-D447-8464-C3B3FA4A66BE}" destId="{C41BD29F-403F-2C43-B7DF-88D0D35D966F}" srcOrd="1" destOrd="0" parTransId="{E1459897-B4BC-5F4E-B070-9C4A8BA4B959}" sibTransId="{2EC88AB0-589E-9442-B9EC-E77782F48841}"/>
    <dgm:cxn modelId="{FD4DA7DE-7DF5-014D-9B6B-F07B001E31E1}" srcId="{6AB03AA9-DE0E-D447-8464-C3B3FA4A66BE}" destId="{8D118A59-7085-A74F-86BA-FA2271ECB2A7}" srcOrd="0" destOrd="0" parTransId="{210C1A6E-A5F6-224D-BFD2-B258C92E95D3}" sibTransId="{D8292755-6B46-4247-B000-4765B8BD320B}"/>
    <dgm:cxn modelId="{D2F79BF2-6C9C-3340-9A1B-BE041570AA95}" type="presOf" srcId="{C41BD29F-403F-2C43-B7DF-88D0D35D966F}" destId="{1DACE2E3-9FFF-4C46-8F06-AF567A0F2AAD}" srcOrd="0" destOrd="0" presId="urn:microsoft.com/office/officeart/2005/8/layout/hProcess9"/>
    <dgm:cxn modelId="{B3F47325-F92B-C148-A54A-C44032B945DF}" type="presParOf" srcId="{52B807EE-4D89-2948-8FDA-CB6D8364A788}" destId="{61AD393E-5866-014B-9BE6-C98F4AEDDE1F}" srcOrd="0" destOrd="0" presId="urn:microsoft.com/office/officeart/2005/8/layout/hProcess9"/>
    <dgm:cxn modelId="{5F1F33D6-4DC3-CF43-A2A9-60508F39BB4F}" type="presParOf" srcId="{52B807EE-4D89-2948-8FDA-CB6D8364A788}" destId="{391702DE-9DF5-B849-BEDF-9B9DF1445F5E}" srcOrd="1" destOrd="0" presId="urn:microsoft.com/office/officeart/2005/8/layout/hProcess9"/>
    <dgm:cxn modelId="{C16B3263-A145-4045-BB19-9D5AFFB5AD73}" type="presParOf" srcId="{391702DE-9DF5-B849-BEDF-9B9DF1445F5E}" destId="{47FEDE16-EC56-3E45-A10B-B5417482425D}" srcOrd="0" destOrd="0" presId="urn:microsoft.com/office/officeart/2005/8/layout/hProcess9"/>
    <dgm:cxn modelId="{24D66251-9FB8-D845-A9DC-5208D267C7D7}" type="presParOf" srcId="{391702DE-9DF5-B849-BEDF-9B9DF1445F5E}" destId="{03C1E806-A99B-9C4D-A996-5F44E618989A}" srcOrd="1" destOrd="0" presId="urn:microsoft.com/office/officeart/2005/8/layout/hProcess9"/>
    <dgm:cxn modelId="{53DB2606-0CB3-074F-B564-C730F02F2BD7}" type="presParOf" srcId="{391702DE-9DF5-B849-BEDF-9B9DF1445F5E}" destId="{1DACE2E3-9FFF-4C46-8F06-AF567A0F2AAD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B03AA9-DE0E-D447-8464-C3B3FA4A66BE}" type="doc">
      <dgm:prSet loTypeId="urn:microsoft.com/office/officeart/2005/8/layout/hProcess9" loCatId="" qsTypeId="urn:microsoft.com/office/officeart/2005/8/quickstyle/simple1" qsCatId="simple" csTypeId="urn:microsoft.com/office/officeart/2005/8/colors/accent3_3" csCatId="accent3" phldr="1"/>
      <dgm:spPr/>
    </dgm:pt>
    <dgm:pt modelId="{8D118A59-7085-A74F-86BA-FA2271ECB2A7}">
      <dgm:prSet phldrT="[Texte]"/>
      <dgm:spPr/>
      <dgm:t>
        <a:bodyPr/>
        <a:lstStyle/>
        <a:p>
          <a:r>
            <a:rPr lang="fr-FR" dirty="0"/>
            <a:t>Exclusion-</a:t>
          </a:r>
          <a:r>
            <a:rPr lang="fr-FR" dirty="0" err="1"/>
            <a:t>list</a:t>
          </a:r>
          <a:endParaRPr lang="fr-FR" dirty="0"/>
        </a:p>
      </dgm:t>
    </dgm:pt>
    <dgm:pt modelId="{210C1A6E-A5F6-224D-BFD2-B258C92E95D3}" type="parTrans" cxnId="{FD4DA7DE-7DF5-014D-9B6B-F07B001E31E1}">
      <dgm:prSet/>
      <dgm:spPr/>
      <dgm:t>
        <a:bodyPr/>
        <a:lstStyle/>
        <a:p>
          <a:endParaRPr lang="fr-FR"/>
        </a:p>
      </dgm:t>
    </dgm:pt>
    <dgm:pt modelId="{D8292755-6B46-4247-B000-4765B8BD320B}" type="sibTrans" cxnId="{FD4DA7DE-7DF5-014D-9B6B-F07B001E31E1}">
      <dgm:prSet/>
      <dgm:spPr/>
      <dgm:t>
        <a:bodyPr/>
        <a:lstStyle/>
        <a:p>
          <a:endParaRPr lang="fr-FR"/>
        </a:p>
      </dgm:t>
    </dgm:pt>
    <dgm:pt modelId="{C41BD29F-403F-2C43-B7DF-88D0D35D966F}">
      <dgm:prSet phldrT="[Texte]"/>
      <dgm:spPr/>
      <dgm:t>
        <a:bodyPr/>
        <a:lstStyle/>
        <a:p>
          <a:r>
            <a:rPr lang="fr-FR" dirty="0" err="1"/>
            <a:t>Dynamic</a:t>
          </a:r>
          <a:r>
            <a:rPr lang="fr-FR" dirty="0"/>
            <a:t> </a:t>
          </a:r>
          <a:r>
            <a:rPr lang="fr-FR" dirty="0" err="1"/>
            <a:t>Corpora</a:t>
          </a:r>
          <a:endParaRPr lang="fr-FR" dirty="0"/>
        </a:p>
      </dgm:t>
    </dgm:pt>
    <dgm:pt modelId="{E1459897-B4BC-5F4E-B070-9C4A8BA4B959}" type="parTrans" cxnId="{DA045AC7-C70B-564A-89B7-D583D36FE07E}">
      <dgm:prSet/>
      <dgm:spPr/>
      <dgm:t>
        <a:bodyPr/>
        <a:lstStyle/>
        <a:p>
          <a:endParaRPr lang="fr-FR"/>
        </a:p>
      </dgm:t>
    </dgm:pt>
    <dgm:pt modelId="{2EC88AB0-589E-9442-B9EC-E77782F48841}" type="sibTrans" cxnId="{DA045AC7-C70B-564A-89B7-D583D36FE07E}">
      <dgm:prSet/>
      <dgm:spPr/>
      <dgm:t>
        <a:bodyPr/>
        <a:lstStyle/>
        <a:p>
          <a:endParaRPr lang="fr-FR"/>
        </a:p>
      </dgm:t>
    </dgm:pt>
    <dgm:pt modelId="{52B807EE-4D89-2948-8FDA-CB6D8364A788}" type="pres">
      <dgm:prSet presAssocID="{6AB03AA9-DE0E-D447-8464-C3B3FA4A66BE}" presName="CompostProcess" presStyleCnt="0">
        <dgm:presLayoutVars>
          <dgm:dir/>
          <dgm:resizeHandles val="exact"/>
        </dgm:presLayoutVars>
      </dgm:prSet>
      <dgm:spPr/>
    </dgm:pt>
    <dgm:pt modelId="{61AD393E-5866-014B-9BE6-C98F4AEDDE1F}" type="pres">
      <dgm:prSet presAssocID="{6AB03AA9-DE0E-D447-8464-C3B3FA4A66BE}" presName="arrow" presStyleLbl="bgShp" presStyleIdx="0" presStyleCnt="1"/>
      <dgm:spPr/>
    </dgm:pt>
    <dgm:pt modelId="{391702DE-9DF5-B849-BEDF-9B9DF1445F5E}" type="pres">
      <dgm:prSet presAssocID="{6AB03AA9-DE0E-D447-8464-C3B3FA4A66BE}" presName="linearProcess" presStyleCnt="0"/>
      <dgm:spPr/>
    </dgm:pt>
    <dgm:pt modelId="{47FEDE16-EC56-3E45-A10B-B5417482425D}" type="pres">
      <dgm:prSet presAssocID="{8D118A59-7085-A74F-86BA-FA2271ECB2A7}" presName="textNode" presStyleLbl="node1" presStyleIdx="0" presStyleCnt="2">
        <dgm:presLayoutVars>
          <dgm:bulletEnabled val="1"/>
        </dgm:presLayoutVars>
      </dgm:prSet>
      <dgm:spPr/>
    </dgm:pt>
    <dgm:pt modelId="{03C1E806-A99B-9C4D-A996-5F44E618989A}" type="pres">
      <dgm:prSet presAssocID="{D8292755-6B46-4247-B000-4765B8BD320B}" presName="sibTrans" presStyleCnt="0"/>
      <dgm:spPr/>
    </dgm:pt>
    <dgm:pt modelId="{1DACE2E3-9FFF-4C46-8F06-AF567A0F2AAD}" type="pres">
      <dgm:prSet presAssocID="{C41BD29F-403F-2C43-B7DF-88D0D35D966F}" presName="textNode" presStyleLbl="node1" presStyleIdx="1" presStyleCnt="2">
        <dgm:presLayoutVars>
          <dgm:bulletEnabled val="1"/>
        </dgm:presLayoutVars>
      </dgm:prSet>
      <dgm:spPr/>
    </dgm:pt>
  </dgm:ptLst>
  <dgm:cxnLst>
    <dgm:cxn modelId="{0EE8821F-EE22-9248-ADF1-8E690C242E6C}" type="presOf" srcId="{8D118A59-7085-A74F-86BA-FA2271ECB2A7}" destId="{47FEDE16-EC56-3E45-A10B-B5417482425D}" srcOrd="0" destOrd="0" presId="urn:microsoft.com/office/officeart/2005/8/layout/hProcess9"/>
    <dgm:cxn modelId="{7D362527-835D-8343-8E6D-87AE9F9A0114}" type="presOf" srcId="{C41BD29F-403F-2C43-B7DF-88D0D35D966F}" destId="{1DACE2E3-9FFF-4C46-8F06-AF567A0F2AAD}" srcOrd="0" destOrd="0" presId="urn:microsoft.com/office/officeart/2005/8/layout/hProcess9"/>
    <dgm:cxn modelId="{DA045AC7-C70B-564A-89B7-D583D36FE07E}" srcId="{6AB03AA9-DE0E-D447-8464-C3B3FA4A66BE}" destId="{C41BD29F-403F-2C43-B7DF-88D0D35D966F}" srcOrd="1" destOrd="0" parTransId="{E1459897-B4BC-5F4E-B070-9C4A8BA4B959}" sibTransId="{2EC88AB0-589E-9442-B9EC-E77782F48841}"/>
    <dgm:cxn modelId="{FD4DA7DE-7DF5-014D-9B6B-F07B001E31E1}" srcId="{6AB03AA9-DE0E-D447-8464-C3B3FA4A66BE}" destId="{8D118A59-7085-A74F-86BA-FA2271ECB2A7}" srcOrd="0" destOrd="0" parTransId="{210C1A6E-A5F6-224D-BFD2-B258C92E95D3}" sibTransId="{D8292755-6B46-4247-B000-4765B8BD320B}"/>
    <dgm:cxn modelId="{E11640F3-5C71-A140-870D-457BACE75F6F}" type="presOf" srcId="{6AB03AA9-DE0E-D447-8464-C3B3FA4A66BE}" destId="{52B807EE-4D89-2948-8FDA-CB6D8364A788}" srcOrd="0" destOrd="0" presId="urn:microsoft.com/office/officeart/2005/8/layout/hProcess9"/>
    <dgm:cxn modelId="{2E402579-F49D-2642-936C-B39541093A16}" type="presParOf" srcId="{52B807EE-4D89-2948-8FDA-CB6D8364A788}" destId="{61AD393E-5866-014B-9BE6-C98F4AEDDE1F}" srcOrd="0" destOrd="0" presId="urn:microsoft.com/office/officeart/2005/8/layout/hProcess9"/>
    <dgm:cxn modelId="{85F1B3EE-5ECA-4047-8C95-BBB23C62D7BF}" type="presParOf" srcId="{52B807EE-4D89-2948-8FDA-CB6D8364A788}" destId="{391702DE-9DF5-B849-BEDF-9B9DF1445F5E}" srcOrd="1" destOrd="0" presId="urn:microsoft.com/office/officeart/2005/8/layout/hProcess9"/>
    <dgm:cxn modelId="{7FEB4930-BCD9-CF49-B284-AFAB3A3A1065}" type="presParOf" srcId="{391702DE-9DF5-B849-BEDF-9B9DF1445F5E}" destId="{47FEDE16-EC56-3E45-A10B-B5417482425D}" srcOrd="0" destOrd="0" presId="urn:microsoft.com/office/officeart/2005/8/layout/hProcess9"/>
    <dgm:cxn modelId="{57540433-0500-764D-AA03-6EF207DC2BF6}" type="presParOf" srcId="{391702DE-9DF5-B849-BEDF-9B9DF1445F5E}" destId="{03C1E806-A99B-9C4D-A996-5F44E618989A}" srcOrd="1" destOrd="0" presId="urn:microsoft.com/office/officeart/2005/8/layout/hProcess9"/>
    <dgm:cxn modelId="{8C2A4DB6-5497-3B4B-8E0D-0CAACDDEB88C}" type="presParOf" srcId="{391702DE-9DF5-B849-BEDF-9B9DF1445F5E}" destId="{1DACE2E3-9FFF-4C46-8F06-AF567A0F2AAD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AB03AA9-DE0E-D447-8464-C3B3FA4A66BE}" type="doc">
      <dgm:prSet loTypeId="urn:microsoft.com/office/officeart/2005/8/layout/hProcess9" loCatId="" qsTypeId="urn:microsoft.com/office/officeart/2005/8/quickstyle/simple1" qsCatId="simple" csTypeId="urn:microsoft.com/office/officeart/2005/8/colors/accent3_3" csCatId="accent3" phldr="1"/>
      <dgm:spPr/>
    </dgm:pt>
    <dgm:pt modelId="{8D118A59-7085-A74F-86BA-FA2271ECB2A7}">
      <dgm:prSet phldrT="[Texte]"/>
      <dgm:spPr/>
      <dgm:t>
        <a:bodyPr/>
        <a:lstStyle/>
        <a:p>
          <a:r>
            <a:rPr lang="fr-FR" dirty="0"/>
            <a:t>Exclusion-</a:t>
          </a:r>
          <a:r>
            <a:rPr lang="fr-FR" dirty="0" err="1"/>
            <a:t>list</a:t>
          </a:r>
          <a:endParaRPr lang="fr-FR" dirty="0"/>
        </a:p>
      </dgm:t>
    </dgm:pt>
    <dgm:pt modelId="{210C1A6E-A5F6-224D-BFD2-B258C92E95D3}" type="parTrans" cxnId="{FD4DA7DE-7DF5-014D-9B6B-F07B001E31E1}">
      <dgm:prSet/>
      <dgm:spPr/>
      <dgm:t>
        <a:bodyPr/>
        <a:lstStyle/>
        <a:p>
          <a:endParaRPr lang="fr-FR"/>
        </a:p>
      </dgm:t>
    </dgm:pt>
    <dgm:pt modelId="{D8292755-6B46-4247-B000-4765B8BD320B}" type="sibTrans" cxnId="{FD4DA7DE-7DF5-014D-9B6B-F07B001E31E1}">
      <dgm:prSet/>
      <dgm:spPr/>
      <dgm:t>
        <a:bodyPr/>
        <a:lstStyle/>
        <a:p>
          <a:endParaRPr lang="fr-FR"/>
        </a:p>
      </dgm:t>
    </dgm:pt>
    <dgm:pt modelId="{C41BD29F-403F-2C43-B7DF-88D0D35D966F}">
      <dgm:prSet phldrT="[Texte]"/>
      <dgm:spPr/>
      <dgm:t>
        <a:bodyPr/>
        <a:lstStyle/>
        <a:p>
          <a:r>
            <a:rPr lang="fr-FR" dirty="0" err="1">
              <a:solidFill>
                <a:srgbClr val="FF0000"/>
              </a:solidFill>
            </a:rPr>
            <a:t>Dynamic</a:t>
          </a:r>
          <a:r>
            <a:rPr lang="fr-FR" dirty="0">
              <a:solidFill>
                <a:srgbClr val="FF0000"/>
              </a:solidFill>
            </a:rPr>
            <a:t> </a:t>
          </a:r>
          <a:r>
            <a:rPr lang="fr-FR" dirty="0" err="1"/>
            <a:t>Corpora</a:t>
          </a:r>
          <a:endParaRPr lang="fr-FR" dirty="0"/>
        </a:p>
      </dgm:t>
    </dgm:pt>
    <dgm:pt modelId="{E1459897-B4BC-5F4E-B070-9C4A8BA4B959}" type="parTrans" cxnId="{DA045AC7-C70B-564A-89B7-D583D36FE07E}">
      <dgm:prSet/>
      <dgm:spPr/>
      <dgm:t>
        <a:bodyPr/>
        <a:lstStyle/>
        <a:p>
          <a:endParaRPr lang="fr-FR"/>
        </a:p>
      </dgm:t>
    </dgm:pt>
    <dgm:pt modelId="{2EC88AB0-589E-9442-B9EC-E77782F48841}" type="sibTrans" cxnId="{DA045AC7-C70B-564A-89B7-D583D36FE07E}">
      <dgm:prSet/>
      <dgm:spPr/>
      <dgm:t>
        <a:bodyPr/>
        <a:lstStyle/>
        <a:p>
          <a:endParaRPr lang="fr-FR"/>
        </a:p>
      </dgm:t>
    </dgm:pt>
    <dgm:pt modelId="{52B807EE-4D89-2948-8FDA-CB6D8364A788}" type="pres">
      <dgm:prSet presAssocID="{6AB03AA9-DE0E-D447-8464-C3B3FA4A66BE}" presName="CompostProcess" presStyleCnt="0">
        <dgm:presLayoutVars>
          <dgm:dir/>
          <dgm:resizeHandles val="exact"/>
        </dgm:presLayoutVars>
      </dgm:prSet>
      <dgm:spPr/>
    </dgm:pt>
    <dgm:pt modelId="{61AD393E-5866-014B-9BE6-C98F4AEDDE1F}" type="pres">
      <dgm:prSet presAssocID="{6AB03AA9-DE0E-D447-8464-C3B3FA4A66BE}" presName="arrow" presStyleLbl="bgShp" presStyleIdx="0" presStyleCnt="1"/>
      <dgm:spPr/>
    </dgm:pt>
    <dgm:pt modelId="{391702DE-9DF5-B849-BEDF-9B9DF1445F5E}" type="pres">
      <dgm:prSet presAssocID="{6AB03AA9-DE0E-D447-8464-C3B3FA4A66BE}" presName="linearProcess" presStyleCnt="0"/>
      <dgm:spPr/>
    </dgm:pt>
    <dgm:pt modelId="{47FEDE16-EC56-3E45-A10B-B5417482425D}" type="pres">
      <dgm:prSet presAssocID="{8D118A59-7085-A74F-86BA-FA2271ECB2A7}" presName="textNode" presStyleLbl="node1" presStyleIdx="0" presStyleCnt="2">
        <dgm:presLayoutVars>
          <dgm:bulletEnabled val="1"/>
        </dgm:presLayoutVars>
      </dgm:prSet>
      <dgm:spPr/>
    </dgm:pt>
    <dgm:pt modelId="{03C1E806-A99B-9C4D-A996-5F44E618989A}" type="pres">
      <dgm:prSet presAssocID="{D8292755-6B46-4247-B000-4765B8BD320B}" presName="sibTrans" presStyleCnt="0"/>
      <dgm:spPr/>
    </dgm:pt>
    <dgm:pt modelId="{1DACE2E3-9FFF-4C46-8F06-AF567A0F2AAD}" type="pres">
      <dgm:prSet presAssocID="{C41BD29F-403F-2C43-B7DF-88D0D35D966F}" presName="textNode" presStyleLbl="node1" presStyleIdx="1" presStyleCnt="2">
        <dgm:presLayoutVars>
          <dgm:bulletEnabled val="1"/>
        </dgm:presLayoutVars>
      </dgm:prSet>
      <dgm:spPr/>
    </dgm:pt>
  </dgm:ptLst>
  <dgm:cxnLst>
    <dgm:cxn modelId="{483F3864-057F-864D-AD8A-C79DF994D419}" type="presOf" srcId="{6AB03AA9-DE0E-D447-8464-C3B3FA4A66BE}" destId="{52B807EE-4D89-2948-8FDA-CB6D8364A788}" srcOrd="0" destOrd="0" presId="urn:microsoft.com/office/officeart/2005/8/layout/hProcess9"/>
    <dgm:cxn modelId="{F7624CA3-3054-4042-A80A-9EB988BD8409}" type="presOf" srcId="{C41BD29F-403F-2C43-B7DF-88D0D35D966F}" destId="{1DACE2E3-9FFF-4C46-8F06-AF567A0F2AAD}" srcOrd="0" destOrd="0" presId="urn:microsoft.com/office/officeart/2005/8/layout/hProcess9"/>
    <dgm:cxn modelId="{DA045AC7-C70B-564A-89B7-D583D36FE07E}" srcId="{6AB03AA9-DE0E-D447-8464-C3B3FA4A66BE}" destId="{C41BD29F-403F-2C43-B7DF-88D0D35D966F}" srcOrd="1" destOrd="0" parTransId="{E1459897-B4BC-5F4E-B070-9C4A8BA4B959}" sibTransId="{2EC88AB0-589E-9442-B9EC-E77782F48841}"/>
    <dgm:cxn modelId="{10B70DCD-E453-CA42-A6CC-AE23B0F35F85}" type="presOf" srcId="{8D118A59-7085-A74F-86BA-FA2271ECB2A7}" destId="{47FEDE16-EC56-3E45-A10B-B5417482425D}" srcOrd="0" destOrd="0" presId="urn:microsoft.com/office/officeart/2005/8/layout/hProcess9"/>
    <dgm:cxn modelId="{FD4DA7DE-7DF5-014D-9B6B-F07B001E31E1}" srcId="{6AB03AA9-DE0E-D447-8464-C3B3FA4A66BE}" destId="{8D118A59-7085-A74F-86BA-FA2271ECB2A7}" srcOrd="0" destOrd="0" parTransId="{210C1A6E-A5F6-224D-BFD2-B258C92E95D3}" sibTransId="{D8292755-6B46-4247-B000-4765B8BD320B}"/>
    <dgm:cxn modelId="{30A76C2F-D818-1641-8298-A4B6AA5098B5}" type="presParOf" srcId="{52B807EE-4D89-2948-8FDA-CB6D8364A788}" destId="{61AD393E-5866-014B-9BE6-C98F4AEDDE1F}" srcOrd="0" destOrd="0" presId="urn:microsoft.com/office/officeart/2005/8/layout/hProcess9"/>
    <dgm:cxn modelId="{9CB8D585-6657-A441-B3E5-83A70CB10F0E}" type="presParOf" srcId="{52B807EE-4D89-2948-8FDA-CB6D8364A788}" destId="{391702DE-9DF5-B849-BEDF-9B9DF1445F5E}" srcOrd="1" destOrd="0" presId="urn:microsoft.com/office/officeart/2005/8/layout/hProcess9"/>
    <dgm:cxn modelId="{F50BDA72-5A57-BD46-84F5-24DD5450F248}" type="presParOf" srcId="{391702DE-9DF5-B849-BEDF-9B9DF1445F5E}" destId="{47FEDE16-EC56-3E45-A10B-B5417482425D}" srcOrd="0" destOrd="0" presId="urn:microsoft.com/office/officeart/2005/8/layout/hProcess9"/>
    <dgm:cxn modelId="{798FE6CB-0184-6240-A20B-10FDAAC26989}" type="presParOf" srcId="{391702DE-9DF5-B849-BEDF-9B9DF1445F5E}" destId="{03C1E806-A99B-9C4D-A996-5F44E618989A}" srcOrd="1" destOrd="0" presId="urn:microsoft.com/office/officeart/2005/8/layout/hProcess9"/>
    <dgm:cxn modelId="{E108DCDD-9BA9-9C40-A9E5-19736E12F6A5}" type="presParOf" srcId="{391702DE-9DF5-B849-BEDF-9B9DF1445F5E}" destId="{1DACE2E3-9FFF-4C46-8F06-AF567A0F2AAD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AB03AA9-DE0E-D447-8464-C3B3FA4A66BE}" type="doc">
      <dgm:prSet loTypeId="urn:microsoft.com/office/officeart/2005/8/layout/hProcess9" loCatId="" qsTypeId="urn:microsoft.com/office/officeart/2005/8/quickstyle/simple1" qsCatId="simple" csTypeId="urn:microsoft.com/office/officeart/2005/8/colors/accent3_3" csCatId="accent3" phldr="1"/>
      <dgm:spPr/>
    </dgm:pt>
    <dgm:pt modelId="{8D118A59-7085-A74F-86BA-FA2271ECB2A7}">
      <dgm:prSet phldrT="[Texte]"/>
      <dgm:spPr/>
      <dgm:t>
        <a:bodyPr/>
        <a:lstStyle/>
        <a:p>
          <a:r>
            <a:rPr lang="fr-FR" dirty="0">
              <a:solidFill>
                <a:srgbClr val="FF0000"/>
              </a:solidFill>
            </a:rPr>
            <a:t>Exclusion-</a:t>
          </a:r>
          <a:r>
            <a:rPr lang="fr-FR" dirty="0" err="1">
              <a:solidFill>
                <a:srgbClr val="FF0000"/>
              </a:solidFill>
            </a:rPr>
            <a:t>list</a:t>
          </a:r>
          <a:endParaRPr lang="fr-FR" dirty="0">
            <a:solidFill>
              <a:srgbClr val="FF0000"/>
            </a:solidFill>
          </a:endParaRPr>
        </a:p>
      </dgm:t>
    </dgm:pt>
    <dgm:pt modelId="{210C1A6E-A5F6-224D-BFD2-B258C92E95D3}" type="parTrans" cxnId="{FD4DA7DE-7DF5-014D-9B6B-F07B001E31E1}">
      <dgm:prSet/>
      <dgm:spPr/>
      <dgm:t>
        <a:bodyPr/>
        <a:lstStyle/>
        <a:p>
          <a:endParaRPr lang="fr-FR"/>
        </a:p>
      </dgm:t>
    </dgm:pt>
    <dgm:pt modelId="{D8292755-6B46-4247-B000-4765B8BD320B}" type="sibTrans" cxnId="{FD4DA7DE-7DF5-014D-9B6B-F07B001E31E1}">
      <dgm:prSet/>
      <dgm:spPr/>
      <dgm:t>
        <a:bodyPr/>
        <a:lstStyle/>
        <a:p>
          <a:endParaRPr lang="fr-FR"/>
        </a:p>
      </dgm:t>
    </dgm:pt>
    <dgm:pt modelId="{C41BD29F-403F-2C43-B7DF-88D0D35D966F}">
      <dgm:prSet phldrT="[Texte]"/>
      <dgm:spPr/>
      <dgm:t>
        <a:bodyPr/>
        <a:lstStyle/>
        <a:p>
          <a:r>
            <a:rPr lang="fr-FR" dirty="0" err="1"/>
            <a:t>Dynamic</a:t>
          </a:r>
          <a:r>
            <a:rPr lang="fr-FR" dirty="0"/>
            <a:t> </a:t>
          </a:r>
          <a:r>
            <a:rPr lang="fr-FR" dirty="0" err="1"/>
            <a:t>Corpora</a:t>
          </a:r>
          <a:endParaRPr lang="fr-FR" dirty="0"/>
        </a:p>
      </dgm:t>
    </dgm:pt>
    <dgm:pt modelId="{E1459897-B4BC-5F4E-B070-9C4A8BA4B959}" type="parTrans" cxnId="{DA045AC7-C70B-564A-89B7-D583D36FE07E}">
      <dgm:prSet/>
      <dgm:spPr/>
      <dgm:t>
        <a:bodyPr/>
        <a:lstStyle/>
        <a:p>
          <a:endParaRPr lang="fr-FR"/>
        </a:p>
      </dgm:t>
    </dgm:pt>
    <dgm:pt modelId="{2EC88AB0-589E-9442-B9EC-E77782F48841}" type="sibTrans" cxnId="{DA045AC7-C70B-564A-89B7-D583D36FE07E}">
      <dgm:prSet/>
      <dgm:spPr/>
      <dgm:t>
        <a:bodyPr/>
        <a:lstStyle/>
        <a:p>
          <a:endParaRPr lang="fr-FR"/>
        </a:p>
      </dgm:t>
    </dgm:pt>
    <dgm:pt modelId="{52B807EE-4D89-2948-8FDA-CB6D8364A788}" type="pres">
      <dgm:prSet presAssocID="{6AB03AA9-DE0E-D447-8464-C3B3FA4A66BE}" presName="CompostProcess" presStyleCnt="0">
        <dgm:presLayoutVars>
          <dgm:dir/>
          <dgm:resizeHandles val="exact"/>
        </dgm:presLayoutVars>
      </dgm:prSet>
      <dgm:spPr/>
    </dgm:pt>
    <dgm:pt modelId="{61AD393E-5866-014B-9BE6-C98F4AEDDE1F}" type="pres">
      <dgm:prSet presAssocID="{6AB03AA9-DE0E-D447-8464-C3B3FA4A66BE}" presName="arrow" presStyleLbl="bgShp" presStyleIdx="0" presStyleCnt="1"/>
      <dgm:spPr/>
    </dgm:pt>
    <dgm:pt modelId="{391702DE-9DF5-B849-BEDF-9B9DF1445F5E}" type="pres">
      <dgm:prSet presAssocID="{6AB03AA9-DE0E-D447-8464-C3B3FA4A66BE}" presName="linearProcess" presStyleCnt="0"/>
      <dgm:spPr/>
    </dgm:pt>
    <dgm:pt modelId="{47FEDE16-EC56-3E45-A10B-B5417482425D}" type="pres">
      <dgm:prSet presAssocID="{8D118A59-7085-A74F-86BA-FA2271ECB2A7}" presName="textNode" presStyleLbl="node1" presStyleIdx="0" presStyleCnt="2">
        <dgm:presLayoutVars>
          <dgm:bulletEnabled val="1"/>
        </dgm:presLayoutVars>
      </dgm:prSet>
      <dgm:spPr/>
    </dgm:pt>
    <dgm:pt modelId="{03C1E806-A99B-9C4D-A996-5F44E618989A}" type="pres">
      <dgm:prSet presAssocID="{D8292755-6B46-4247-B000-4765B8BD320B}" presName="sibTrans" presStyleCnt="0"/>
      <dgm:spPr/>
    </dgm:pt>
    <dgm:pt modelId="{1DACE2E3-9FFF-4C46-8F06-AF567A0F2AAD}" type="pres">
      <dgm:prSet presAssocID="{C41BD29F-403F-2C43-B7DF-88D0D35D966F}" presName="textNode" presStyleLbl="node1" presStyleIdx="1" presStyleCnt="2">
        <dgm:presLayoutVars>
          <dgm:bulletEnabled val="1"/>
        </dgm:presLayoutVars>
      </dgm:prSet>
      <dgm:spPr/>
    </dgm:pt>
  </dgm:ptLst>
  <dgm:cxnLst>
    <dgm:cxn modelId="{46966528-734D-D44E-9A33-705F0455FB9C}" type="presOf" srcId="{6AB03AA9-DE0E-D447-8464-C3B3FA4A66BE}" destId="{52B807EE-4D89-2948-8FDA-CB6D8364A788}" srcOrd="0" destOrd="0" presId="urn:microsoft.com/office/officeart/2005/8/layout/hProcess9"/>
    <dgm:cxn modelId="{D9BF7146-CCCC-394E-B632-45A94C05F6AD}" type="presOf" srcId="{C41BD29F-403F-2C43-B7DF-88D0D35D966F}" destId="{1DACE2E3-9FFF-4C46-8F06-AF567A0F2AAD}" srcOrd="0" destOrd="0" presId="urn:microsoft.com/office/officeart/2005/8/layout/hProcess9"/>
    <dgm:cxn modelId="{D3405485-477C-304C-88A1-5A2CB50B06FE}" type="presOf" srcId="{8D118A59-7085-A74F-86BA-FA2271ECB2A7}" destId="{47FEDE16-EC56-3E45-A10B-B5417482425D}" srcOrd="0" destOrd="0" presId="urn:microsoft.com/office/officeart/2005/8/layout/hProcess9"/>
    <dgm:cxn modelId="{DA045AC7-C70B-564A-89B7-D583D36FE07E}" srcId="{6AB03AA9-DE0E-D447-8464-C3B3FA4A66BE}" destId="{C41BD29F-403F-2C43-B7DF-88D0D35D966F}" srcOrd="1" destOrd="0" parTransId="{E1459897-B4BC-5F4E-B070-9C4A8BA4B959}" sibTransId="{2EC88AB0-589E-9442-B9EC-E77782F48841}"/>
    <dgm:cxn modelId="{FD4DA7DE-7DF5-014D-9B6B-F07B001E31E1}" srcId="{6AB03AA9-DE0E-D447-8464-C3B3FA4A66BE}" destId="{8D118A59-7085-A74F-86BA-FA2271ECB2A7}" srcOrd="0" destOrd="0" parTransId="{210C1A6E-A5F6-224D-BFD2-B258C92E95D3}" sibTransId="{D8292755-6B46-4247-B000-4765B8BD320B}"/>
    <dgm:cxn modelId="{67B70263-4A59-6745-B934-BF44E13D08CC}" type="presParOf" srcId="{52B807EE-4D89-2948-8FDA-CB6D8364A788}" destId="{61AD393E-5866-014B-9BE6-C98F4AEDDE1F}" srcOrd="0" destOrd="0" presId="urn:microsoft.com/office/officeart/2005/8/layout/hProcess9"/>
    <dgm:cxn modelId="{D28A9E1D-2B71-C547-A253-07AE62D81E59}" type="presParOf" srcId="{52B807EE-4D89-2948-8FDA-CB6D8364A788}" destId="{391702DE-9DF5-B849-BEDF-9B9DF1445F5E}" srcOrd="1" destOrd="0" presId="urn:microsoft.com/office/officeart/2005/8/layout/hProcess9"/>
    <dgm:cxn modelId="{6ED8B343-D700-1143-92BD-2B0FD26C5A01}" type="presParOf" srcId="{391702DE-9DF5-B849-BEDF-9B9DF1445F5E}" destId="{47FEDE16-EC56-3E45-A10B-B5417482425D}" srcOrd="0" destOrd="0" presId="urn:microsoft.com/office/officeart/2005/8/layout/hProcess9"/>
    <dgm:cxn modelId="{0D4A094E-E96D-D14C-9AFE-09C204F95184}" type="presParOf" srcId="{391702DE-9DF5-B849-BEDF-9B9DF1445F5E}" destId="{03C1E806-A99B-9C4D-A996-5F44E618989A}" srcOrd="1" destOrd="0" presId="urn:microsoft.com/office/officeart/2005/8/layout/hProcess9"/>
    <dgm:cxn modelId="{E110437A-80E8-154C-BF34-40AB394F9E3D}" type="presParOf" srcId="{391702DE-9DF5-B849-BEDF-9B9DF1445F5E}" destId="{1DACE2E3-9FFF-4C46-8F06-AF567A0F2AAD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AB03AA9-DE0E-D447-8464-C3B3FA4A66BE}" type="doc">
      <dgm:prSet loTypeId="urn:microsoft.com/office/officeart/2005/8/layout/hProcess9" loCatId="" qsTypeId="urn:microsoft.com/office/officeart/2005/8/quickstyle/simple1" qsCatId="simple" csTypeId="urn:microsoft.com/office/officeart/2005/8/colors/accent3_3" csCatId="accent3" phldr="1"/>
      <dgm:spPr/>
    </dgm:pt>
    <dgm:pt modelId="{8D118A59-7085-A74F-86BA-FA2271ECB2A7}">
      <dgm:prSet phldrT="[Texte]"/>
      <dgm:spPr/>
      <dgm:t>
        <a:bodyPr/>
        <a:lstStyle/>
        <a:p>
          <a:r>
            <a:rPr lang="fr-FR" dirty="0"/>
            <a:t>Exclusion-</a:t>
          </a:r>
          <a:r>
            <a:rPr lang="fr-FR" dirty="0" err="1"/>
            <a:t>list</a:t>
          </a:r>
          <a:endParaRPr lang="fr-FR" dirty="0"/>
        </a:p>
      </dgm:t>
    </dgm:pt>
    <dgm:pt modelId="{210C1A6E-A5F6-224D-BFD2-B258C92E95D3}" type="parTrans" cxnId="{FD4DA7DE-7DF5-014D-9B6B-F07B001E31E1}">
      <dgm:prSet/>
      <dgm:spPr/>
      <dgm:t>
        <a:bodyPr/>
        <a:lstStyle/>
        <a:p>
          <a:endParaRPr lang="fr-FR"/>
        </a:p>
      </dgm:t>
    </dgm:pt>
    <dgm:pt modelId="{D8292755-6B46-4247-B000-4765B8BD320B}" type="sibTrans" cxnId="{FD4DA7DE-7DF5-014D-9B6B-F07B001E31E1}">
      <dgm:prSet/>
      <dgm:spPr/>
      <dgm:t>
        <a:bodyPr/>
        <a:lstStyle/>
        <a:p>
          <a:endParaRPr lang="fr-FR"/>
        </a:p>
      </dgm:t>
    </dgm:pt>
    <dgm:pt modelId="{C41BD29F-403F-2C43-B7DF-88D0D35D966F}">
      <dgm:prSet phldrT="[Texte]"/>
      <dgm:spPr/>
      <dgm:t>
        <a:bodyPr/>
        <a:lstStyle/>
        <a:p>
          <a:r>
            <a:rPr lang="fr-FR" dirty="0" err="1"/>
            <a:t>Dynamic</a:t>
          </a:r>
          <a:r>
            <a:rPr lang="fr-FR" dirty="0"/>
            <a:t> </a:t>
          </a:r>
          <a:r>
            <a:rPr lang="fr-FR" dirty="0" err="1"/>
            <a:t>Corpora</a:t>
          </a:r>
          <a:endParaRPr lang="fr-FR" dirty="0"/>
        </a:p>
      </dgm:t>
    </dgm:pt>
    <dgm:pt modelId="{E1459897-B4BC-5F4E-B070-9C4A8BA4B959}" type="parTrans" cxnId="{DA045AC7-C70B-564A-89B7-D583D36FE07E}">
      <dgm:prSet/>
      <dgm:spPr/>
      <dgm:t>
        <a:bodyPr/>
        <a:lstStyle/>
        <a:p>
          <a:endParaRPr lang="fr-FR"/>
        </a:p>
      </dgm:t>
    </dgm:pt>
    <dgm:pt modelId="{2EC88AB0-589E-9442-B9EC-E77782F48841}" type="sibTrans" cxnId="{DA045AC7-C70B-564A-89B7-D583D36FE07E}">
      <dgm:prSet/>
      <dgm:spPr/>
      <dgm:t>
        <a:bodyPr/>
        <a:lstStyle/>
        <a:p>
          <a:endParaRPr lang="fr-FR"/>
        </a:p>
      </dgm:t>
    </dgm:pt>
    <dgm:pt modelId="{52B807EE-4D89-2948-8FDA-CB6D8364A788}" type="pres">
      <dgm:prSet presAssocID="{6AB03AA9-DE0E-D447-8464-C3B3FA4A66BE}" presName="CompostProcess" presStyleCnt="0">
        <dgm:presLayoutVars>
          <dgm:dir/>
          <dgm:resizeHandles val="exact"/>
        </dgm:presLayoutVars>
      </dgm:prSet>
      <dgm:spPr/>
    </dgm:pt>
    <dgm:pt modelId="{61AD393E-5866-014B-9BE6-C98F4AEDDE1F}" type="pres">
      <dgm:prSet presAssocID="{6AB03AA9-DE0E-D447-8464-C3B3FA4A66BE}" presName="arrow" presStyleLbl="bgShp" presStyleIdx="0" presStyleCnt="1"/>
      <dgm:spPr/>
    </dgm:pt>
    <dgm:pt modelId="{391702DE-9DF5-B849-BEDF-9B9DF1445F5E}" type="pres">
      <dgm:prSet presAssocID="{6AB03AA9-DE0E-D447-8464-C3B3FA4A66BE}" presName="linearProcess" presStyleCnt="0"/>
      <dgm:spPr/>
    </dgm:pt>
    <dgm:pt modelId="{47FEDE16-EC56-3E45-A10B-B5417482425D}" type="pres">
      <dgm:prSet presAssocID="{8D118A59-7085-A74F-86BA-FA2271ECB2A7}" presName="textNode" presStyleLbl="node1" presStyleIdx="0" presStyleCnt="2">
        <dgm:presLayoutVars>
          <dgm:bulletEnabled val="1"/>
        </dgm:presLayoutVars>
      </dgm:prSet>
      <dgm:spPr/>
    </dgm:pt>
    <dgm:pt modelId="{03C1E806-A99B-9C4D-A996-5F44E618989A}" type="pres">
      <dgm:prSet presAssocID="{D8292755-6B46-4247-B000-4765B8BD320B}" presName="sibTrans" presStyleCnt="0"/>
      <dgm:spPr/>
    </dgm:pt>
    <dgm:pt modelId="{1DACE2E3-9FFF-4C46-8F06-AF567A0F2AAD}" type="pres">
      <dgm:prSet presAssocID="{C41BD29F-403F-2C43-B7DF-88D0D35D966F}" presName="textNode" presStyleLbl="node1" presStyleIdx="1" presStyleCnt="2">
        <dgm:presLayoutVars>
          <dgm:bulletEnabled val="1"/>
        </dgm:presLayoutVars>
      </dgm:prSet>
      <dgm:spPr/>
    </dgm:pt>
  </dgm:ptLst>
  <dgm:cxnLst>
    <dgm:cxn modelId="{A2029836-DBF4-864F-985A-ED962ACC65AD}" type="presOf" srcId="{6AB03AA9-DE0E-D447-8464-C3B3FA4A66BE}" destId="{52B807EE-4D89-2948-8FDA-CB6D8364A788}" srcOrd="0" destOrd="0" presId="urn:microsoft.com/office/officeart/2005/8/layout/hProcess9"/>
    <dgm:cxn modelId="{15146D5C-9F9F-7F48-B167-F6CA95423BD2}" type="presOf" srcId="{8D118A59-7085-A74F-86BA-FA2271ECB2A7}" destId="{47FEDE16-EC56-3E45-A10B-B5417482425D}" srcOrd="0" destOrd="0" presId="urn:microsoft.com/office/officeart/2005/8/layout/hProcess9"/>
    <dgm:cxn modelId="{E4C13262-3B54-DD47-9174-7B1315F99435}" type="presOf" srcId="{C41BD29F-403F-2C43-B7DF-88D0D35D966F}" destId="{1DACE2E3-9FFF-4C46-8F06-AF567A0F2AAD}" srcOrd="0" destOrd="0" presId="urn:microsoft.com/office/officeart/2005/8/layout/hProcess9"/>
    <dgm:cxn modelId="{DA045AC7-C70B-564A-89B7-D583D36FE07E}" srcId="{6AB03AA9-DE0E-D447-8464-C3B3FA4A66BE}" destId="{C41BD29F-403F-2C43-B7DF-88D0D35D966F}" srcOrd="1" destOrd="0" parTransId="{E1459897-B4BC-5F4E-B070-9C4A8BA4B959}" sibTransId="{2EC88AB0-589E-9442-B9EC-E77782F48841}"/>
    <dgm:cxn modelId="{FD4DA7DE-7DF5-014D-9B6B-F07B001E31E1}" srcId="{6AB03AA9-DE0E-D447-8464-C3B3FA4A66BE}" destId="{8D118A59-7085-A74F-86BA-FA2271ECB2A7}" srcOrd="0" destOrd="0" parTransId="{210C1A6E-A5F6-224D-BFD2-B258C92E95D3}" sibTransId="{D8292755-6B46-4247-B000-4765B8BD320B}"/>
    <dgm:cxn modelId="{0C1DD0C9-B518-284C-B00B-6CD0271131D3}" type="presParOf" srcId="{52B807EE-4D89-2948-8FDA-CB6D8364A788}" destId="{61AD393E-5866-014B-9BE6-C98F4AEDDE1F}" srcOrd="0" destOrd="0" presId="urn:microsoft.com/office/officeart/2005/8/layout/hProcess9"/>
    <dgm:cxn modelId="{32D3AAD1-9FFD-0446-AD6D-7061027A250D}" type="presParOf" srcId="{52B807EE-4D89-2948-8FDA-CB6D8364A788}" destId="{391702DE-9DF5-B849-BEDF-9B9DF1445F5E}" srcOrd="1" destOrd="0" presId="urn:microsoft.com/office/officeart/2005/8/layout/hProcess9"/>
    <dgm:cxn modelId="{A109AE10-E7A2-534A-947E-7A8B0A30DD34}" type="presParOf" srcId="{391702DE-9DF5-B849-BEDF-9B9DF1445F5E}" destId="{47FEDE16-EC56-3E45-A10B-B5417482425D}" srcOrd="0" destOrd="0" presId="urn:microsoft.com/office/officeart/2005/8/layout/hProcess9"/>
    <dgm:cxn modelId="{813998D3-7EBB-6D4C-9D9D-915C42185177}" type="presParOf" srcId="{391702DE-9DF5-B849-BEDF-9B9DF1445F5E}" destId="{03C1E806-A99B-9C4D-A996-5F44E618989A}" srcOrd="1" destOrd="0" presId="urn:microsoft.com/office/officeart/2005/8/layout/hProcess9"/>
    <dgm:cxn modelId="{537EA588-F70C-9842-9D94-33D8AC5B1862}" type="presParOf" srcId="{391702DE-9DF5-B849-BEDF-9B9DF1445F5E}" destId="{1DACE2E3-9FFF-4C46-8F06-AF567A0F2AAD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AD393E-5866-014B-9BE6-C98F4AEDDE1F}">
      <dsp:nvSpPr>
        <dsp:cNvPr id="0" name=""/>
        <dsp:cNvSpPr/>
      </dsp:nvSpPr>
      <dsp:spPr>
        <a:xfrm>
          <a:off x="457199" y="0"/>
          <a:ext cx="5181600" cy="4064000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FEDE16-EC56-3E45-A10B-B5417482425D}">
      <dsp:nvSpPr>
        <dsp:cNvPr id="0" name=""/>
        <dsp:cNvSpPr/>
      </dsp:nvSpPr>
      <dsp:spPr>
        <a:xfrm>
          <a:off x="344760" y="1219199"/>
          <a:ext cx="2628900" cy="1625600"/>
        </a:xfrm>
        <a:prstGeom prst="round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100" kern="1200" dirty="0"/>
            <a:t>Exclusion-</a:t>
          </a:r>
          <a:r>
            <a:rPr lang="fr-FR" sz="4100" kern="1200" dirty="0" err="1"/>
            <a:t>list</a:t>
          </a:r>
          <a:endParaRPr lang="fr-FR" sz="4100" kern="1200" dirty="0"/>
        </a:p>
      </dsp:txBody>
      <dsp:txXfrm>
        <a:off x="424115" y="1298554"/>
        <a:ext cx="2470190" cy="1466890"/>
      </dsp:txXfrm>
    </dsp:sp>
    <dsp:sp modelId="{1DACE2E3-9FFF-4C46-8F06-AF567A0F2AAD}">
      <dsp:nvSpPr>
        <dsp:cNvPr id="0" name=""/>
        <dsp:cNvSpPr/>
      </dsp:nvSpPr>
      <dsp:spPr>
        <a:xfrm>
          <a:off x="3122339" y="1219199"/>
          <a:ext cx="2628900" cy="1625600"/>
        </a:xfrm>
        <a:prstGeom prst="roundRect">
          <a:avLst/>
        </a:prstGeom>
        <a:solidFill>
          <a:schemeClr val="accent3">
            <a:shade val="80000"/>
            <a:hueOff val="-561801"/>
            <a:satOff val="-38177"/>
            <a:lumOff val="34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100" kern="1200" dirty="0" err="1"/>
            <a:t>Dynamic</a:t>
          </a:r>
          <a:r>
            <a:rPr lang="fr-FR" sz="4100" kern="1200" dirty="0"/>
            <a:t> </a:t>
          </a:r>
          <a:r>
            <a:rPr lang="fr-FR" sz="4100" kern="1200" dirty="0" err="1"/>
            <a:t>Corpora</a:t>
          </a:r>
          <a:endParaRPr lang="fr-FR" sz="4100" kern="1200" dirty="0"/>
        </a:p>
      </dsp:txBody>
      <dsp:txXfrm>
        <a:off x="3201694" y="1298554"/>
        <a:ext cx="2470190" cy="14668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AD393E-5866-014B-9BE6-C98F4AEDDE1F}">
      <dsp:nvSpPr>
        <dsp:cNvPr id="0" name=""/>
        <dsp:cNvSpPr/>
      </dsp:nvSpPr>
      <dsp:spPr>
        <a:xfrm>
          <a:off x="457199" y="0"/>
          <a:ext cx="5181600" cy="4064000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FEDE16-EC56-3E45-A10B-B5417482425D}">
      <dsp:nvSpPr>
        <dsp:cNvPr id="0" name=""/>
        <dsp:cNvSpPr/>
      </dsp:nvSpPr>
      <dsp:spPr>
        <a:xfrm>
          <a:off x="344760" y="1219199"/>
          <a:ext cx="2628900" cy="1625600"/>
        </a:xfrm>
        <a:prstGeom prst="round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100" kern="1200" dirty="0"/>
            <a:t>Exclusion-</a:t>
          </a:r>
          <a:r>
            <a:rPr lang="fr-FR" sz="4100" kern="1200" dirty="0" err="1"/>
            <a:t>list</a:t>
          </a:r>
          <a:endParaRPr lang="fr-FR" sz="4100" kern="1200" dirty="0"/>
        </a:p>
      </dsp:txBody>
      <dsp:txXfrm>
        <a:off x="424115" y="1298554"/>
        <a:ext cx="2470190" cy="1466890"/>
      </dsp:txXfrm>
    </dsp:sp>
    <dsp:sp modelId="{1DACE2E3-9FFF-4C46-8F06-AF567A0F2AAD}">
      <dsp:nvSpPr>
        <dsp:cNvPr id="0" name=""/>
        <dsp:cNvSpPr/>
      </dsp:nvSpPr>
      <dsp:spPr>
        <a:xfrm>
          <a:off x="3122339" y="1219199"/>
          <a:ext cx="2628900" cy="1625600"/>
        </a:xfrm>
        <a:prstGeom prst="roundRect">
          <a:avLst/>
        </a:prstGeom>
        <a:solidFill>
          <a:schemeClr val="accent3">
            <a:shade val="80000"/>
            <a:hueOff val="-561801"/>
            <a:satOff val="-38177"/>
            <a:lumOff val="34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100" kern="1200" dirty="0" err="1">
              <a:solidFill>
                <a:schemeClr val="bg1"/>
              </a:solidFill>
            </a:rPr>
            <a:t>Dynamic</a:t>
          </a:r>
          <a:r>
            <a:rPr lang="fr-FR" sz="4100" kern="1200" dirty="0">
              <a:solidFill>
                <a:schemeClr val="bg1"/>
              </a:solidFill>
            </a:rPr>
            <a:t> </a:t>
          </a:r>
          <a:r>
            <a:rPr lang="fr-FR" sz="4100" kern="1200" dirty="0" err="1">
              <a:solidFill>
                <a:srgbClr val="FF0000"/>
              </a:solidFill>
            </a:rPr>
            <a:t>Corpora</a:t>
          </a:r>
          <a:endParaRPr lang="fr-FR" sz="4100" kern="1200" dirty="0">
            <a:solidFill>
              <a:srgbClr val="FF0000"/>
            </a:solidFill>
          </a:endParaRPr>
        </a:p>
      </dsp:txBody>
      <dsp:txXfrm>
        <a:off x="3201694" y="1298554"/>
        <a:ext cx="2470190" cy="14668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AD393E-5866-014B-9BE6-C98F4AEDDE1F}">
      <dsp:nvSpPr>
        <dsp:cNvPr id="0" name=""/>
        <dsp:cNvSpPr/>
      </dsp:nvSpPr>
      <dsp:spPr>
        <a:xfrm>
          <a:off x="457199" y="0"/>
          <a:ext cx="5181600" cy="4064000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FEDE16-EC56-3E45-A10B-B5417482425D}">
      <dsp:nvSpPr>
        <dsp:cNvPr id="0" name=""/>
        <dsp:cNvSpPr/>
      </dsp:nvSpPr>
      <dsp:spPr>
        <a:xfrm>
          <a:off x="344760" y="1219199"/>
          <a:ext cx="2628900" cy="1625600"/>
        </a:xfrm>
        <a:prstGeom prst="round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100" kern="1200" dirty="0"/>
            <a:t>Exclusion-</a:t>
          </a:r>
          <a:r>
            <a:rPr lang="fr-FR" sz="4100" kern="1200" dirty="0" err="1"/>
            <a:t>list</a:t>
          </a:r>
          <a:endParaRPr lang="fr-FR" sz="4100" kern="1200" dirty="0"/>
        </a:p>
      </dsp:txBody>
      <dsp:txXfrm>
        <a:off x="424115" y="1298554"/>
        <a:ext cx="2470190" cy="1466890"/>
      </dsp:txXfrm>
    </dsp:sp>
    <dsp:sp modelId="{1DACE2E3-9FFF-4C46-8F06-AF567A0F2AAD}">
      <dsp:nvSpPr>
        <dsp:cNvPr id="0" name=""/>
        <dsp:cNvSpPr/>
      </dsp:nvSpPr>
      <dsp:spPr>
        <a:xfrm>
          <a:off x="3122339" y="1219199"/>
          <a:ext cx="2628900" cy="1625600"/>
        </a:xfrm>
        <a:prstGeom prst="roundRect">
          <a:avLst/>
        </a:prstGeom>
        <a:solidFill>
          <a:schemeClr val="accent3">
            <a:shade val="80000"/>
            <a:hueOff val="-561801"/>
            <a:satOff val="-38177"/>
            <a:lumOff val="34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100" kern="1200" dirty="0" err="1"/>
            <a:t>Dynamic</a:t>
          </a:r>
          <a:r>
            <a:rPr lang="fr-FR" sz="4100" kern="1200" dirty="0"/>
            <a:t> </a:t>
          </a:r>
          <a:r>
            <a:rPr lang="fr-FR" sz="4100" kern="1200" dirty="0" err="1"/>
            <a:t>Corpora</a:t>
          </a:r>
          <a:endParaRPr lang="fr-FR" sz="4100" kern="1200" dirty="0"/>
        </a:p>
      </dsp:txBody>
      <dsp:txXfrm>
        <a:off x="3201694" y="1298554"/>
        <a:ext cx="2470190" cy="14668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AD393E-5866-014B-9BE6-C98F4AEDDE1F}">
      <dsp:nvSpPr>
        <dsp:cNvPr id="0" name=""/>
        <dsp:cNvSpPr/>
      </dsp:nvSpPr>
      <dsp:spPr>
        <a:xfrm>
          <a:off x="457199" y="0"/>
          <a:ext cx="5181600" cy="4064000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FEDE16-EC56-3E45-A10B-B5417482425D}">
      <dsp:nvSpPr>
        <dsp:cNvPr id="0" name=""/>
        <dsp:cNvSpPr/>
      </dsp:nvSpPr>
      <dsp:spPr>
        <a:xfrm>
          <a:off x="344760" y="1219199"/>
          <a:ext cx="2628900" cy="1625600"/>
        </a:xfrm>
        <a:prstGeom prst="round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100" kern="1200" dirty="0"/>
            <a:t>Exclusion-</a:t>
          </a:r>
          <a:r>
            <a:rPr lang="fr-FR" sz="4100" kern="1200" dirty="0" err="1"/>
            <a:t>list</a:t>
          </a:r>
          <a:endParaRPr lang="fr-FR" sz="4100" kern="1200" dirty="0"/>
        </a:p>
      </dsp:txBody>
      <dsp:txXfrm>
        <a:off x="424115" y="1298554"/>
        <a:ext cx="2470190" cy="1466890"/>
      </dsp:txXfrm>
    </dsp:sp>
    <dsp:sp modelId="{1DACE2E3-9FFF-4C46-8F06-AF567A0F2AAD}">
      <dsp:nvSpPr>
        <dsp:cNvPr id="0" name=""/>
        <dsp:cNvSpPr/>
      </dsp:nvSpPr>
      <dsp:spPr>
        <a:xfrm>
          <a:off x="3122339" y="1219199"/>
          <a:ext cx="2628900" cy="1625600"/>
        </a:xfrm>
        <a:prstGeom prst="roundRect">
          <a:avLst/>
        </a:prstGeom>
        <a:solidFill>
          <a:schemeClr val="accent3">
            <a:shade val="80000"/>
            <a:hueOff val="-561801"/>
            <a:satOff val="-38177"/>
            <a:lumOff val="34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100" kern="1200" dirty="0" err="1">
              <a:solidFill>
                <a:srgbClr val="FF0000"/>
              </a:solidFill>
            </a:rPr>
            <a:t>Dynamic</a:t>
          </a:r>
          <a:r>
            <a:rPr lang="fr-FR" sz="4100" kern="1200" dirty="0">
              <a:solidFill>
                <a:srgbClr val="FF0000"/>
              </a:solidFill>
            </a:rPr>
            <a:t> </a:t>
          </a:r>
          <a:r>
            <a:rPr lang="fr-FR" sz="4100" kern="1200" dirty="0" err="1"/>
            <a:t>Corpora</a:t>
          </a:r>
          <a:endParaRPr lang="fr-FR" sz="4100" kern="1200" dirty="0"/>
        </a:p>
      </dsp:txBody>
      <dsp:txXfrm>
        <a:off x="3201694" y="1298554"/>
        <a:ext cx="2470190" cy="146689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AD393E-5866-014B-9BE6-C98F4AEDDE1F}">
      <dsp:nvSpPr>
        <dsp:cNvPr id="0" name=""/>
        <dsp:cNvSpPr/>
      </dsp:nvSpPr>
      <dsp:spPr>
        <a:xfrm>
          <a:off x="457199" y="0"/>
          <a:ext cx="5181600" cy="4064000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FEDE16-EC56-3E45-A10B-B5417482425D}">
      <dsp:nvSpPr>
        <dsp:cNvPr id="0" name=""/>
        <dsp:cNvSpPr/>
      </dsp:nvSpPr>
      <dsp:spPr>
        <a:xfrm>
          <a:off x="344760" y="1219199"/>
          <a:ext cx="2628900" cy="1625600"/>
        </a:xfrm>
        <a:prstGeom prst="round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100" kern="1200" dirty="0">
              <a:solidFill>
                <a:srgbClr val="FF0000"/>
              </a:solidFill>
            </a:rPr>
            <a:t>Exclusion-</a:t>
          </a:r>
          <a:r>
            <a:rPr lang="fr-FR" sz="4100" kern="1200" dirty="0" err="1">
              <a:solidFill>
                <a:srgbClr val="FF0000"/>
              </a:solidFill>
            </a:rPr>
            <a:t>list</a:t>
          </a:r>
          <a:endParaRPr lang="fr-FR" sz="4100" kern="1200" dirty="0">
            <a:solidFill>
              <a:srgbClr val="FF0000"/>
            </a:solidFill>
          </a:endParaRPr>
        </a:p>
      </dsp:txBody>
      <dsp:txXfrm>
        <a:off x="424115" y="1298554"/>
        <a:ext cx="2470190" cy="1466890"/>
      </dsp:txXfrm>
    </dsp:sp>
    <dsp:sp modelId="{1DACE2E3-9FFF-4C46-8F06-AF567A0F2AAD}">
      <dsp:nvSpPr>
        <dsp:cNvPr id="0" name=""/>
        <dsp:cNvSpPr/>
      </dsp:nvSpPr>
      <dsp:spPr>
        <a:xfrm>
          <a:off x="3122339" y="1219199"/>
          <a:ext cx="2628900" cy="1625600"/>
        </a:xfrm>
        <a:prstGeom prst="roundRect">
          <a:avLst/>
        </a:prstGeom>
        <a:solidFill>
          <a:schemeClr val="accent3">
            <a:shade val="80000"/>
            <a:hueOff val="-561801"/>
            <a:satOff val="-38177"/>
            <a:lumOff val="34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100" kern="1200" dirty="0" err="1"/>
            <a:t>Dynamic</a:t>
          </a:r>
          <a:r>
            <a:rPr lang="fr-FR" sz="4100" kern="1200" dirty="0"/>
            <a:t> </a:t>
          </a:r>
          <a:r>
            <a:rPr lang="fr-FR" sz="4100" kern="1200" dirty="0" err="1"/>
            <a:t>Corpora</a:t>
          </a:r>
          <a:endParaRPr lang="fr-FR" sz="4100" kern="1200" dirty="0"/>
        </a:p>
      </dsp:txBody>
      <dsp:txXfrm>
        <a:off x="3201694" y="1298554"/>
        <a:ext cx="2470190" cy="146689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AD393E-5866-014B-9BE6-C98F4AEDDE1F}">
      <dsp:nvSpPr>
        <dsp:cNvPr id="0" name=""/>
        <dsp:cNvSpPr/>
      </dsp:nvSpPr>
      <dsp:spPr>
        <a:xfrm>
          <a:off x="457199" y="0"/>
          <a:ext cx="5181600" cy="4064000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FEDE16-EC56-3E45-A10B-B5417482425D}">
      <dsp:nvSpPr>
        <dsp:cNvPr id="0" name=""/>
        <dsp:cNvSpPr/>
      </dsp:nvSpPr>
      <dsp:spPr>
        <a:xfrm>
          <a:off x="344760" y="1219199"/>
          <a:ext cx="2628900" cy="1625600"/>
        </a:xfrm>
        <a:prstGeom prst="round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100" kern="1200" dirty="0"/>
            <a:t>Exclusion-</a:t>
          </a:r>
          <a:r>
            <a:rPr lang="fr-FR" sz="4100" kern="1200" dirty="0" err="1"/>
            <a:t>list</a:t>
          </a:r>
          <a:endParaRPr lang="fr-FR" sz="4100" kern="1200" dirty="0"/>
        </a:p>
      </dsp:txBody>
      <dsp:txXfrm>
        <a:off x="424115" y="1298554"/>
        <a:ext cx="2470190" cy="1466890"/>
      </dsp:txXfrm>
    </dsp:sp>
    <dsp:sp modelId="{1DACE2E3-9FFF-4C46-8F06-AF567A0F2AAD}">
      <dsp:nvSpPr>
        <dsp:cNvPr id="0" name=""/>
        <dsp:cNvSpPr/>
      </dsp:nvSpPr>
      <dsp:spPr>
        <a:xfrm>
          <a:off x="3122339" y="1219199"/>
          <a:ext cx="2628900" cy="1625600"/>
        </a:xfrm>
        <a:prstGeom prst="roundRect">
          <a:avLst/>
        </a:prstGeom>
        <a:solidFill>
          <a:schemeClr val="accent3">
            <a:shade val="80000"/>
            <a:hueOff val="-561801"/>
            <a:satOff val="-38177"/>
            <a:lumOff val="34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100" kern="1200" dirty="0" err="1"/>
            <a:t>Dynamic</a:t>
          </a:r>
          <a:r>
            <a:rPr lang="fr-FR" sz="4100" kern="1200" dirty="0"/>
            <a:t> </a:t>
          </a:r>
          <a:r>
            <a:rPr lang="fr-FR" sz="4100" kern="1200" dirty="0" err="1"/>
            <a:t>Corpora</a:t>
          </a:r>
          <a:endParaRPr lang="fr-FR" sz="4100" kern="1200" dirty="0"/>
        </a:p>
      </dsp:txBody>
      <dsp:txXfrm>
        <a:off x="3201694" y="1298554"/>
        <a:ext cx="2470190" cy="14668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0C7660-7C27-7241-8FCD-7EEA25A9566B}" type="datetime1">
              <a:rPr lang="fr-FR" smtClean="0"/>
              <a:t>03/03/2020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D7915-EACE-7949-BE2B-0258F6217E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15163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EE48F-7BBB-274A-B21A-8A0CF3D27BD6}" type="datetime1">
              <a:rPr lang="fr-FR" smtClean="0"/>
              <a:t>03/03/2020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6BB022-FCD4-8146-81CF-E6B7B746C1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91162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  <a:p>
            <a:r>
              <a:rPr lang="fr-FR"/>
              <a:t>----- Notes de la réunion (20/06/17 12:26) -----</a:t>
            </a:r>
          </a:p>
          <a:p>
            <a:r>
              <a:rPr lang="fr-FR"/>
              <a:t>hhhhhhhhh</a:t>
            </a:r>
          </a:p>
          <a:p>
            <a:r>
              <a:rPr lang="fr-FR"/>
              <a:t>----- Notes de la réunion (20/06/17 12:30) -----</a:t>
            </a:r>
          </a:p>
          <a:p>
            <a:endParaRPr lang="fr-FR"/>
          </a:p>
          <a:p>
            <a:endParaRPr lang="fr-FR"/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BB022-FCD4-8146-81CF-E6B7B746C14C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2540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34559AA-11FC-834C-B5D3-EF0EE6266FF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9A06856-6C98-6644-80E0-7EC8E5A004C8}" type="slidenum">
              <a:t>58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8C591FA-7995-154C-A2F6-0E2FAD58DA5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822950" y="8909050"/>
            <a:ext cx="1477963" cy="11080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95AC27F-3800-E04B-A18E-1872159F763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209520" y="672840"/>
            <a:ext cx="7140240" cy="9344160"/>
          </a:xfrm>
        </p:spPr>
        <p:txBody>
          <a:bodyPr/>
          <a:lstStyle/>
          <a:p>
            <a:pPr marL="0" indent="0" algn="l" hangingPunct="1">
              <a:spcBef>
                <a:spcPts val="147"/>
              </a:spcBef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sz="5450">
              <a:solidFill>
                <a:srgbClr val="080000"/>
              </a:solidFill>
              <a:latin typeface="Bitstream Charter" pitchFamily="18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440379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807B4479-B749-3A4F-BF5A-90EE4C7F0B99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2AFECB1-4EAD-7C4D-BDBF-E73602C640CC}" type="slidenum">
              <a:t>74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>
            <a:extLst>
              <a:ext uri="{FF2B5EF4-FFF2-40B4-BE49-F238E27FC236}">
                <a16:creationId xmlns:a16="http://schemas.microsoft.com/office/drawing/2014/main" id="{FC2124A2-44B9-8242-BB25-76BFEBA782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822950" y="8909050"/>
            <a:ext cx="1477963" cy="1108075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4" name="Espace réservé des notes 2">
            <a:extLst>
              <a:ext uri="{FF2B5EF4-FFF2-40B4-BE49-F238E27FC236}">
                <a16:creationId xmlns:a16="http://schemas.microsoft.com/office/drawing/2014/main" id="{D5299073-27A5-1742-9F04-57761140112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209516" y="672842"/>
            <a:ext cx="7140238" cy="9344162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1893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807B4479-B749-3A4F-BF5A-90EE4C7F0B99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2AFECB1-4EAD-7C4D-BDBF-E73602C640CC}" type="slidenum">
              <a:t>75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>
            <a:extLst>
              <a:ext uri="{FF2B5EF4-FFF2-40B4-BE49-F238E27FC236}">
                <a16:creationId xmlns:a16="http://schemas.microsoft.com/office/drawing/2014/main" id="{FC2124A2-44B9-8242-BB25-76BFEBA782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822950" y="8909050"/>
            <a:ext cx="1477963" cy="1108075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4" name="Espace réservé des notes 2">
            <a:extLst>
              <a:ext uri="{FF2B5EF4-FFF2-40B4-BE49-F238E27FC236}">
                <a16:creationId xmlns:a16="http://schemas.microsoft.com/office/drawing/2014/main" id="{D5299073-27A5-1742-9F04-57761140112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209516" y="672842"/>
            <a:ext cx="7140238" cy="9344162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6259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89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799132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2596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9683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au 11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143250124"/>
              </p:ext>
            </p:extLst>
          </p:nvPr>
        </p:nvGraphicFramePr>
        <p:xfrm>
          <a:off x="1" y="6055594"/>
          <a:ext cx="9149291" cy="961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9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46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146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4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79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2999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80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03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0265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94587">
                <a:tc gridSpan="12">
                  <a:txBody>
                    <a:bodyPr/>
                    <a:lstStyle/>
                    <a:p>
                      <a:pPr algn="ctr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72000" marR="72000" marT="0" marB="504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587">
                <a:tc>
                  <a:txBody>
                    <a:bodyPr/>
                    <a:lstStyle/>
                    <a:p>
                      <a:pPr algn="l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latin typeface="Unistra A"/>
                          <a:cs typeface="Unistra A"/>
                        </a:rPr>
                        <a:t>Université</a:t>
                      </a:r>
                      <a:r>
                        <a:rPr lang="fr-FR" sz="1400" dirty="0">
                          <a:latin typeface="Unistra A"/>
                          <a:cs typeface="Unistra A"/>
                        </a:rPr>
                        <a:t> de Strasbourg</a:t>
                      </a:r>
                      <a:endParaRPr lang="fr-FR" sz="1400" dirty="0"/>
                    </a:p>
                  </a:txBody>
                  <a:tcPr marL="72000" marR="0" marT="720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587">
                <a:tc gridSpan="12">
                  <a:txBody>
                    <a:bodyPr/>
                    <a:lstStyle/>
                    <a:p>
                      <a:pPr algn="ctr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0" marR="0" marT="0" marB="504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4" name="Espace réservé de la date 23"/>
          <p:cNvSpPr>
            <a:spLocks noGrp="1"/>
          </p:cNvSpPr>
          <p:nvPr>
            <p:ph type="dt" sz="half" idx="10"/>
          </p:nvPr>
        </p:nvSpPr>
        <p:spPr>
          <a:xfrm>
            <a:off x="598324" y="6294655"/>
            <a:ext cx="1013600" cy="274324"/>
          </a:xfrm>
        </p:spPr>
        <p:txBody>
          <a:bodyPr/>
          <a:lstStyle/>
          <a:p>
            <a:fld id="{36CA564F-FD4B-AE40-B362-26C83C39EC1B}" type="datetime1">
              <a:rPr lang="fr-FR" smtClean="0"/>
              <a:t>03/03/2020</a:t>
            </a:fld>
            <a:endParaRPr lang="fr-FR" dirty="0"/>
          </a:p>
        </p:txBody>
      </p:sp>
      <p:sp>
        <p:nvSpPr>
          <p:cNvPr id="25" name="Espace réservé du pied de page 24"/>
          <p:cNvSpPr>
            <a:spLocks noGrp="1"/>
          </p:cNvSpPr>
          <p:nvPr>
            <p:ph type="ftr" sz="quarter" idx="11"/>
          </p:nvPr>
        </p:nvSpPr>
        <p:spPr>
          <a:xfrm>
            <a:off x="1752600" y="6294655"/>
            <a:ext cx="5410200" cy="274324"/>
          </a:xfrm>
        </p:spPr>
        <p:txBody>
          <a:bodyPr/>
          <a:lstStyle/>
          <a:p>
            <a:r>
              <a:rPr lang="fr-FR"/>
              <a:t>Cliquez ici pour modifier le titre de votre présentation </a:t>
            </a:r>
            <a:endParaRPr lang="fr-FR" dirty="0"/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2"/>
          </p:nvPr>
        </p:nvSpPr>
        <p:spPr>
          <a:xfrm>
            <a:off x="0" y="6294655"/>
            <a:ext cx="555020" cy="274324"/>
          </a:xfrm>
        </p:spPr>
        <p:txBody>
          <a:bodyPr/>
          <a:lstStyle/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6"/>
          <p:cNvSpPr>
            <a:spLocks noGrp="1"/>
          </p:cNvSpPr>
          <p:nvPr>
            <p:ph type="body" sz="quarter" idx="14" hasCustomPrompt="1"/>
          </p:nvPr>
        </p:nvSpPr>
        <p:spPr>
          <a:xfrm>
            <a:off x="789551" y="496625"/>
            <a:ext cx="7372698" cy="65228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aseline="0">
                <a:latin typeface="Unistra A"/>
                <a:cs typeface="Unistra A"/>
              </a:defRPr>
            </a:lvl1pPr>
          </a:lstStyle>
          <a:p>
            <a:pPr lvl="0"/>
            <a:r>
              <a:rPr lang="fr-FR" dirty="0"/>
              <a:t>Titre de la diapositive</a:t>
            </a:r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789550" y="249945"/>
            <a:ext cx="3621625" cy="30100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fr-FR" dirty="0"/>
              <a:t>Chapitre 1 | Titre du chapitre</a:t>
            </a:r>
          </a:p>
        </p:txBody>
      </p:sp>
    </p:spTree>
    <p:extLst>
      <p:ext uri="{BB962C8B-B14F-4D97-AF65-F5344CB8AC3E}">
        <p14:creationId xmlns:p14="http://schemas.microsoft.com/office/powerpoint/2010/main" val="3888460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au 10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073373655"/>
              </p:ext>
            </p:extLst>
          </p:nvPr>
        </p:nvGraphicFramePr>
        <p:xfrm>
          <a:off x="1" y="6055594"/>
          <a:ext cx="9149291" cy="8018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9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46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146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4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79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2999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80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03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0265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94587">
                <a:tc gridSpan="12">
                  <a:txBody>
                    <a:bodyPr/>
                    <a:lstStyle/>
                    <a:p>
                      <a:pPr algn="ctr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72000" marR="72000" marT="0" marB="504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587">
                <a:tc>
                  <a:txBody>
                    <a:bodyPr/>
                    <a:lstStyle/>
                    <a:p>
                      <a:pPr algn="l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latin typeface="Unistra A"/>
                          <a:cs typeface="Unistra A"/>
                        </a:rPr>
                        <a:t>Université</a:t>
                      </a:r>
                      <a:r>
                        <a:rPr lang="fr-FR" sz="1400" dirty="0">
                          <a:latin typeface="Unistra A"/>
                          <a:cs typeface="Unistra A"/>
                        </a:rPr>
                        <a:t> de Strasbourg</a:t>
                      </a:r>
                      <a:endParaRPr lang="fr-FR" sz="1400" dirty="0"/>
                    </a:p>
                  </a:txBody>
                  <a:tcPr marL="72000" marR="0" marT="720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587">
                <a:tc gridSpan="12">
                  <a:txBody>
                    <a:bodyPr/>
                    <a:lstStyle/>
                    <a:p>
                      <a:pPr algn="ctr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0" marR="0" marT="0" marB="504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Espace réservé pour une image 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3999" cy="63108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 baseline="0"/>
            </a:lvl1pPr>
          </a:lstStyle>
          <a:p>
            <a:r>
              <a:rPr lang="fr-FR" dirty="0"/>
              <a:t>Faites glissez une image </a:t>
            </a:r>
            <a:br>
              <a:rPr lang="fr-FR" dirty="0"/>
            </a:br>
            <a:r>
              <a:rPr lang="fr-FR" dirty="0"/>
              <a:t>ou cliquez sur l’icône pour choisir une image</a:t>
            </a:r>
          </a:p>
        </p:txBody>
      </p:sp>
      <p:sp>
        <p:nvSpPr>
          <p:cNvPr id="14" name="Espace réservé de la date 23"/>
          <p:cNvSpPr>
            <a:spLocks noGrp="1"/>
          </p:cNvSpPr>
          <p:nvPr>
            <p:ph type="dt" sz="half" idx="10"/>
          </p:nvPr>
        </p:nvSpPr>
        <p:spPr>
          <a:xfrm>
            <a:off x="598324" y="6294655"/>
            <a:ext cx="1013600" cy="274324"/>
          </a:xfrm>
        </p:spPr>
        <p:txBody>
          <a:bodyPr/>
          <a:lstStyle/>
          <a:p>
            <a:fld id="{EE87ECEB-DF1A-E942-AE39-E89741CADED4}" type="datetime1">
              <a:rPr lang="fr-FR" smtClean="0"/>
              <a:t>03/03/2020</a:t>
            </a:fld>
            <a:endParaRPr lang="fr-FR" dirty="0"/>
          </a:p>
        </p:txBody>
      </p:sp>
      <p:sp>
        <p:nvSpPr>
          <p:cNvPr id="15" name="Espace réservé du pied de page 24"/>
          <p:cNvSpPr>
            <a:spLocks noGrp="1"/>
          </p:cNvSpPr>
          <p:nvPr>
            <p:ph type="ftr" sz="quarter" idx="11"/>
          </p:nvPr>
        </p:nvSpPr>
        <p:spPr>
          <a:xfrm>
            <a:off x="1752600" y="6294655"/>
            <a:ext cx="5410200" cy="274324"/>
          </a:xfrm>
        </p:spPr>
        <p:txBody>
          <a:bodyPr/>
          <a:lstStyle/>
          <a:p>
            <a:r>
              <a:rPr lang="fr-FR"/>
              <a:t>Cliquez ici pour modifier le titre de votre présentation </a:t>
            </a:r>
            <a:endParaRPr lang="fr-FR" dirty="0"/>
          </a:p>
        </p:txBody>
      </p:sp>
      <p:sp>
        <p:nvSpPr>
          <p:cNvPr id="16" name="Espace réservé du numéro de diapositive 25"/>
          <p:cNvSpPr>
            <a:spLocks noGrp="1"/>
          </p:cNvSpPr>
          <p:nvPr>
            <p:ph type="sldNum" sz="quarter" idx="12"/>
          </p:nvPr>
        </p:nvSpPr>
        <p:spPr>
          <a:xfrm>
            <a:off x="0" y="6294655"/>
            <a:ext cx="555020" cy="274324"/>
          </a:xfrm>
        </p:spPr>
        <p:txBody>
          <a:bodyPr/>
          <a:lstStyle/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2" name="Espace réservé du texte 6"/>
          <p:cNvSpPr>
            <a:spLocks noGrp="1"/>
          </p:cNvSpPr>
          <p:nvPr>
            <p:ph type="body" sz="quarter" idx="14" hasCustomPrompt="1"/>
          </p:nvPr>
        </p:nvSpPr>
        <p:spPr>
          <a:xfrm>
            <a:off x="789551" y="496625"/>
            <a:ext cx="7372698" cy="65228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aseline="0">
                <a:latin typeface="Unistra A"/>
                <a:cs typeface="Unistra A"/>
              </a:defRPr>
            </a:lvl1pPr>
          </a:lstStyle>
          <a:p>
            <a:pPr lvl="0"/>
            <a:r>
              <a:rPr lang="fr-FR" dirty="0"/>
              <a:t>Titre de la diapositive</a:t>
            </a:r>
          </a:p>
        </p:txBody>
      </p:sp>
      <p:sp>
        <p:nvSpPr>
          <p:cNvPr id="23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789550" y="249945"/>
            <a:ext cx="3621625" cy="30100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fr-FR" dirty="0"/>
              <a:t>Chapitre 1 | Titre du chapitre</a:t>
            </a:r>
          </a:p>
        </p:txBody>
      </p:sp>
    </p:spTree>
    <p:extLst>
      <p:ext uri="{BB962C8B-B14F-4D97-AF65-F5344CB8AC3E}">
        <p14:creationId xmlns:p14="http://schemas.microsoft.com/office/powerpoint/2010/main" val="1885377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au 10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575693209"/>
              </p:ext>
            </p:extLst>
          </p:nvPr>
        </p:nvGraphicFramePr>
        <p:xfrm>
          <a:off x="1" y="6055594"/>
          <a:ext cx="9149291" cy="8018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9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46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146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4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79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2999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80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03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0265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94587">
                <a:tc gridSpan="12">
                  <a:txBody>
                    <a:bodyPr/>
                    <a:lstStyle/>
                    <a:p>
                      <a:pPr algn="ctr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72000" marR="72000" marT="0" marB="504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587">
                <a:tc>
                  <a:txBody>
                    <a:bodyPr/>
                    <a:lstStyle/>
                    <a:p>
                      <a:pPr algn="l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latin typeface="Unistra A"/>
                          <a:cs typeface="Unistra A"/>
                        </a:rPr>
                        <a:t>Université</a:t>
                      </a:r>
                      <a:r>
                        <a:rPr lang="fr-FR" sz="1400" dirty="0">
                          <a:latin typeface="Unistra A"/>
                          <a:cs typeface="Unistra A"/>
                        </a:rPr>
                        <a:t> de Strasbourg</a:t>
                      </a:r>
                      <a:endParaRPr lang="fr-FR" sz="1400" dirty="0"/>
                    </a:p>
                  </a:txBody>
                  <a:tcPr marL="72000" marR="0" marT="720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587">
                <a:tc gridSpan="12">
                  <a:txBody>
                    <a:bodyPr/>
                    <a:lstStyle/>
                    <a:p>
                      <a:pPr algn="ctr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0" marR="0" marT="0" marB="504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Espace réservé pour une image  4"/>
          <p:cNvSpPr>
            <a:spLocks noGrp="1"/>
          </p:cNvSpPr>
          <p:nvPr>
            <p:ph type="pic" sz="quarter" idx="16" hasCustomPrompt="1"/>
          </p:nvPr>
        </p:nvSpPr>
        <p:spPr>
          <a:xfrm>
            <a:off x="4673600" y="0"/>
            <a:ext cx="4470399" cy="63108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 baseline="0"/>
            </a:lvl1pPr>
          </a:lstStyle>
          <a:p>
            <a:r>
              <a:rPr lang="fr-FR" dirty="0"/>
              <a:t>Faites glissez une image </a:t>
            </a:r>
            <a:br>
              <a:rPr lang="fr-FR" dirty="0"/>
            </a:br>
            <a:r>
              <a:rPr lang="fr-FR" dirty="0"/>
              <a:t>ou cliquez sur l’icône pour choisir une image</a:t>
            </a:r>
          </a:p>
        </p:txBody>
      </p:sp>
      <p:sp>
        <p:nvSpPr>
          <p:cNvPr id="16" name="Espace réservé de la date 23"/>
          <p:cNvSpPr>
            <a:spLocks noGrp="1"/>
          </p:cNvSpPr>
          <p:nvPr>
            <p:ph type="dt" sz="half" idx="10"/>
          </p:nvPr>
        </p:nvSpPr>
        <p:spPr>
          <a:xfrm>
            <a:off x="598324" y="6294655"/>
            <a:ext cx="1013600" cy="274324"/>
          </a:xfrm>
        </p:spPr>
        <p:txBody>
          <a:bodyPr/>
          <a:lstStyle/>
          <a:p>
            <a:fld id="{8578F23D-8C3D-EB4E-863A-D8D1FABCEE85}" type="datetime1">
              <a:rPr lang="fr-FR" smtClean="0"/>
              <a:t>03/03/2020</a:t>
            </a:fld>
            <a:endParaRPr lang="fr-FR" dirty="0"/>
          </a:p>
        </p:txBody>
      </p:sp>
      <p:sp>
        <p:nvSpPr>
          <p:cNvPr id="17" name="Espace réservé du pied de page 24"/>
          <p:cNvSpPr>
            <a:spLocks noGrp="1"/>
          </p:cNvSpPr>
          <p:nvPr>
            <p:ph type="ftr" sz="quarter" idx="11"/>
          </p:nvPr>
        </p:nvSpPr>
        <p:spPr>
          <a:xfrm>
            <a:off x="1752600" y="6294655"/>
            <a:ext cx="5410200" cy="274324"/>
          </a:xfrm>
        </p:spPr>
        <p:txBody>
          <a:bodyPr/>
          <a:lstStyle/>
          <a:p>
            <a:r>
              <a:rPr lang="fr-FR"/>
              <a:t>Cliquez ici pour modifier le titre de votre présentation </a:t>
            </a:r>
            <a:endParaRPr lang="fr-FR" dirty="0"/>
          </a:p>
        </p:txBody>
      </p:sp>
      <p:sp>
        <p:nvSpPr>
          <p:cNvPr id="18" name="Espace réservé du numéro de diapositive 25"/>
          <p:cNvSpPr>
            <a:spLocks noGrp="1"/>
          </p:cNvSpPr>
          <p:nvPr>
            <p:ph type="sldNum" sz="quarter" idx="12"/>
          </p:nvPr>
        </p:nvSpPr>
        <p:spPr>
          <a:xfrm>
            <a:off x="0" y="6294655"/>
            <a:ext cx="555020" cy="274324"/>
          </a:xfrm>
        </p:spPr>
        <p:txBody>
          <a:bodyPr/>
          <a:lstStyle/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1" name="Espace réservé du texte 6"/>
          <p:cNvSpPr>
            <a:spLocks noGrp="1"/>
          </p:cNvSpPr>
          <p:nvPr>
            <p:ph type="body" sz="quarter" idx="14" hasCustomPrompt="1"/>
          </p:nvPr>
        </p:nvSpPr>
        <p:spPr>
          <a:xfrm>
            <a:off x="789551" y="496625"/>
            <a:ext cx="7372698" cy="65228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aseline="0">
                <a:latin typeface="Unistra A"/>
                <a:cs typeface="Unistra A"/>
              </a:defRPr>
            </a:lvl1pPr>
          </a:lstStyle>
          <a:p>
            <a:pPr lvl="0"/>
            <a:r>
              <a:rPr lang="fr-FR" dirty="0"/>
              <a:t>Titre de la diapositive</a:t>
            </a:r>
          </a:p>
        </p:txBody>
      </p:sp>
      <p:sp>
        <p:nvSpPr>
          <p:cNvPr id="22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789550" y="249945"/>
            <a:ext cx="3621625" cy="30100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fr-FR" dirty="0"/>
              <a:t>Chapitre 1 | Titre du chapitre</a:t>
            </a:r>
          </a:p>
        </p:txBody>
      </p:sp>
    </p:spTree>
    <p:extLst>
      <p:ext uri="{BB962C8B-B14F-4D97-AF65-F5344CB8AC3E}">
        <p14:creationId xmlns:p14="http://schemas.microsoft.com/office/powerpoint/2010/main" val="3431695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au 9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754548656"/>
              </p:ext>
            </p:extLst>
          </p:nvPr>
        </p:nvGraphicFramePr>
        <p:xfrm>
          <a:off x="1" y="6055594"/>
          <a:ext cx="9149291" cy="8018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9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46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146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4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79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2999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80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03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0265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94587">
                <a:tc gridSpan="12">
                  <a:txBody>
                    <a:bodyPr/>
                    <a:lstStyle/>
                    <a:p>
                      <a:pPr algn="ctr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72000" marR="72000" marT="0" marB="504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587">
                <a:tc>
                  <a:txBody>
                    <a:bodyPr/>
                    <a:lstStyle/>
                    <a:p>
                      <a:pPr algn="l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latin typeface="Unistra A"/>
                          <a:cs typeface="Unistra A"/>
                        </a:rPr>
                        <a:t>Université</a:t>
                      </a:r>
                      <a:r>
                        <a:rPr lang="fr-FR" sz="1400" dirty="0">
                          <a:latin typeface="Unistra A"/>
                          <a:cs typeface="Unistra A"/>
                        </a:rPr>
                        <a:t> de Strasbourg</a:t>
                      </a:r>
                      <a:endParaRPr lang="fr-FR" sz="1400" dirty="0"/>
                    </a:p>
                  </a:txBody>
                  <a:tcPr marL="72000" marR="0" marT="720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587">
                <a:tc gridSpan="12">
                  <a:txBody>
                    <a:bodyPr/>
                    <a:lstStyle/>
                    <a:p>
                      <a:pPr algn="ctr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0" marR="0" marT="0" marB="504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Espace réservé pour une image  4"/>
          <p:cNvSpPr>
            <a:spLocks noGrp="1"/>
          </p:cNvSpPr>
          <p:nvPr>
            <p:ph type="pic" sz="quarter" idx="18" hasCustomPrompt="1"/>
          </p:nvPr>
        </p:nvSpPr>
        <p:spPr>
          <a:xfrm>
            <a:off x="5479142" y="0"/>
            <a:ext cx="3664857" cy="63108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 baseline="0"/>
            </a:lvl1pPr>
          </a:lstStyle>
          <a:p>
            <a:r>
              <a:rPr lang="fr-FR" dirty="0"/>
              <a:t>Faites glissez une image </a:t>
            </a:r>
            <a:br>
              <a:rPr lang="fr-FR" dirty="0"/>
            </a:br>
            <a:r>
              <a:rPr lang="fr-FR" dirty="0"/>
              <a:t>ou cliquez sur l’icône pour choisir une image</a:t>
            </a:r>
          </a:p>
        </p:txBody>
      </p:sp>
      <p:sp>
        <p:nvSpPr>
          <p:cNvPr id="15" name="Espace réservé de la date 23"/>
          <p:cNvSpPr>
            <a:spLocks noGrp="1"/>
          </p:cNvSpPr>
          <p:nvPr>
            <p:ph type="dt" sz="half" idx="10"/>
          </p:nvPr>
        </p:nvSpPr>
        <p:spPr>
          <a:xfrm>
            <a:off x="598324" y="6294655"/>
            <a:ext cx="1013600" cy="274324"/>
          </a:xfrm>
        </p:spPr>
        <p:txBody>
          <a:bodyPr/>
          <a:lstStyle/>
          <a:p>
            <a:fld id="{B5354F1C-0113-5545-9375-ADA688F519FE}" type="datetime1">
              <a:rPr lang="fr-FR" smtClean="0"/>
              <a:t>03/03/2020</a:t>
            </a:fld>
            <a:endParaRPr lang="fr-FR" dirty="0"/>
          </a:p>
        </p:txBody>
      </p:sp>
      <p:sp>
        <p:nvSpPr>
          <p:cNvPr id="16" name="Espace réservé du pied de page 24"/>
          <p:cNvSpPr>
            <a:spLocks noGrp="1"/>
          </p:cNvSpPr>
          <p:nvPr>
            <p:ph type="ftr" sz="quarter" idx="11"/>
          </p:nvPr>
        </p:nvSpPr>
        <p:spPr>
          <a:xfrm>
            <a:off x="1752600" y="6294655"/>
            <a:ext cx="5410200" cy="274324"/>
          </a:xfrm>
        </p:spPr>
        <p:txBody>
          <a:bodyPr/>
          <a:lstStyle/>
          <a:p>
            <a:r>
              <a:rPr lang="fr-FR"/>
              <a:t>Cliquez ici pour modifier le titre de votre présentation </a:t>
            </a:r>
            <a:endParaRPr lang="fr-FR" dirty="0"/>
          </a:p>
        </p:txBody>
      </p:sp>
      <p:sp>
        <p:nvSpPr>
          <p:cNvPr id="17" name="Espace réservé du numéro de diapositive 25"/>
          <p:cNvSpPr>
            <a:spLocks noGrp="1"/>
          </p:cNvSpPr>
          <p:nvPr>
            <p:ph type="sldNum" sz="quarter" idx="12"/>
          </p:nvPr>
        </p:nvSpPr>
        <p:spPr>
          <a:xfrm>
            <a:off x="0" y="6294655"/>
            <a:ext cx="555020" cy="274324"/>
          </a:xfrm>
        </p:spPr>
        <p:txBody>
          <a:bodyPr/>
          <a:lstStyle/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0" name="Espace réservé du texte 6"/>
          <p:cNvSpPr>
            <a:spLocks noGrp="1"/>
          </p:cNvSpPr>
          <p:nvPr>
            <p:ph type="body" sz="quarter" idx="14" hasCustomPrompt="1"/>
          </p:nvPr>
        </p:nvSpPr>
        <p:spPr>
          <a:xfrm>
            <a:off x="789551" y="496625"/>
            <a:ext cx="7372698" cy="65228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aseline="0">
                <a:latin typeface="Unistra A"/>
                <a:cs typeface="Unistra A"/>
              </a:defRPr>
            </a:lvl1pPr>
          </a:lstStyle>
          <a:p>
            <a:pPr lvl="0"/>
            <a:r>
              <a:rPr lang="fr-FR" dirty="0"/>
              <a:t>Titre de la diapositive</a:t>
            </a:r>
          </a:p>
        </p:txBody>
      </p:sp>
      <p:sp>
        <p:nvSpPr>
          <p:cNvPr id="21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789550" y="249945"/>
            <a:ext cx="3621625" cy="30100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fr-FR" dirty="0"/>
              <a:t>Chapitre 1 | Titre du chapitre</a:t>
            </a:r>
          </a:p>
        </p:txBody>
      </p:sp>
    </p:spTree>
    <p:extLst>
      <p:ext uri="{BB962C8B-B14F-4D97-AF65-F5344CB8AC3E}">
        <p14:creationId xmlns:p14="http://schemas.microsoft.com/office/powerpoint/2010/main" val="161864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au 12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986352802"/>
              </p:ext>
            </p:extLst>
          </p:nvPr>
        </p:nvGraphicFramePr>
        <p:xfrm>
          <a:off x="1" y="6055594"/>
          <a:ext cx="9149291" cy="8018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9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46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146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4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79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2999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80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03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0265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94587">
                <a:tc gridSpan="12">
                  <a:txBody>
                    <a:bodyPr/>
                    <a:lstStyle/>
                    <a:p>
                      <a:pPr algn="ctr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72000" marR="72000" marT="0" marB="504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587">
                <a:tc>
                  <a:txBody>
                    <a:bodyPr/>
                    <a:lstStyle/>
                    <a:p>
                      <a:pPr algn="l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latin typeface="Unistra A"/>
                          <a:cs typeface="Unistra A"/>
                        </a:rPr>
                        <a:t>Université</a:t>
                      </a:r>
                      <a:r>
                        <a:rPr lang="fr-FR" sz="1400" dirty="0">
                          <a:latin typeface="Unistra A"/>
                          <a:cs typeface="Unistra A"/>
                        </a:rPr>
                        <a:t> de Strasbourg</a:t>
                      </a:r>
                      <a:endParaRPr lang="fr-FR" sz="1400" dirty="0"/>
                    </a:p>
                  </a:txBody>
                  <a:tcPr marL="72000" marR="0" marT="720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587">
                <a:tc gridSpan="12">
                  <a:txBody>
                    <a:bodyPr/>
                    <a:lstStyle/>
                    <a:p>
                      <a:pPr algn="ctr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0" marR="0" marT="0" marB="504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Espace réservé pour une image  10"/>
          <p:cNvSpPr>
            <a:spLocks noGrp="1"/>
          </p:cNvSpPr>
          <p:nvPr>
            <p:ph type="pic" sz="quarter" idx="14" hasCustomPrompt="1"/>
          </p:nvPr>
        </p:nvSpPr>
        <p:spPr>
          <a:xfrm>
            <a:off x="900067" y="2298700"/>
            <a:ext cx="3529013" cy="3468688"/>
          </a:xfrm>
        </p:spPr>
        <p:txBody>
          <a:bodyPr anchor="ctr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/>
            </a:lvl1pPr>
          </a:lstStyle>
          <a:p>
            <a:r>
              <a:rPr lang="fr-FR" dirty="0"/>
              <a:t>Faites glissez une image </a:t>
            </a:r>
            <a:br>
              <a:rPr lang="fr-FR" dirty="0"/>
            </a:br>
            <a:r>
              <a:rPr lang="fr-FR" dirty="0"/>
              <a:t>ou cliquez sur l’icône pour choisir une image</a:t>
            </a:r>
          </a:p>
          <a:p>
            <a:endParaRPr lang="fr-FR" dirty="0"/>
          </a:p>
        </p:txBody>
      </p:sp>
      <p:sp>
        <p:nvSpPr>
          <p:cNvPr id="11" name="Espace réservé pour une image  10"/>
          <p:cNvSpPr>
            <a:spLocks noGrp="1"/>
          </p:cNvSpPr>
          <p:nvPr>
            <p:ph type="pic" sz="quarter" idx="13" hasCustomPrompt="1"/>
          </p:nvPr>
        </p:nvSpPr>
        <p:spPr>
          <a:xfrm>
            <a:off x="4873625" y="2298700"/>
            <a:ext cx="3529013" cy="3468688"/>
          </a:xfrm>
        </p:spPr>
        <p:txBody>
          <a:bodyPr anchor="ctr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/>
            </a:lvl1pPr>
          </a:lstStyle>
          <a:p>
            <a:r>
              <a:rPr lang="fr-FR" dirty="0"/>
              <a:t>Faites glissez une image </a:t>
            </a:r>
            <a:br>
              <a:rPr lang="fr-FR" dirty="0"/>
            </a:br>
            <a:r>
              <a:rPr lang="fr-FR" dirty="0"/>
              <a:t>ou cliquez sur l’icône pour choisir une image</a:t>
            </a:r>
          </a:p>
          <a:p>
            <a:endParaRPr lang="fr-FR" dirty="0"/>
          </a:p>
        </p:txBody>
      </p:sp>
      <p:sp>
        <p:nvSpPr>
          <p:cNvPr id="18" name="Espace réservé de la date 23"/>
          <p:cNvSpPr>
            <a:spLocks noGrp="1"/>
          </p:cNvSpPr>
          <p:nvPr>
            <p:ph type="dt" sz="half" idx="10"/>
          </p:nvPr>
        </p:nvSpPr>
        <p:spPr>
          <a:xfrm>
            <a:off x="598324" y="6294655"/>
            <a:ext cx="1013600" cy="274324"/>
          </a:xfrm>
        </p:spPr>
        <p:txBody>
          <a:bodyPr/>
          <a:lstStyle/>
          <a:p>
            <a:fld id="{0FE1F4B9-F936-CA47-9606-A5AA56433AA5}" type="datetime1">
              <a:rPr lang="fr-FR" smtClean="0"/>
              <a:t>03/03/2020</a:t>
            </a:fld>
            <a:endParaRPr lang="fr-FR" dirty="0"/>
          </a:p>
        </p:txBody>
      </p:sp>
      <p:sp>
        <p:nvSpPr>
          <p:cNvPr id="19" name="Espace réservé du pied de page 24"/>
          <p:cNvSpPr>
            <a:spLocks noGrp="1"/>
          </p:cNvSpPr>
          <p:nvPr>
            <p:ph type="ftr" sz="quarter" idx="11"/>
          </p:nvPr>
        </p:nvSpPr>
        <p:spPr>
          <a:xfrm>
            <a:off x="1752600" y="6294655"/>
            <a:ext cx="5410200" cy="274324"/>
          </a:xfrm>
        </p:spPr>
        <p:txBody>
          <a:bodyPr/>
          <a:lstStyle/>
          <a:p>
            <a:r>
              <a:rPr lang="fr-FR"/>
              <a:t>Cliquez ici pour modifier le titre de votre présentation </a:t>
            </a:r>
            <a:endParaRPr lang="fr-FR" dirty="0"/>
          </a:p>
        </p:txBody>
      </p:sp>
      <p:sp>
        <p:nvSpPr>
          <p:cNvPr id="20" name="Espace réservé du numéro de diapositive 25"/>
          <p:cNvSpPr>
            <a:spLocks noGrp="1"/>
          </p:cNvSpPr>
          <p:nvPr>
            <p:ph type="sldNum" sz="quarter" idx="12"/>
          </p:nvPr>
        </p:nvSpPr>
        <p:spPr>
          <a:xfrm>
            <a:off x="0" y="6294655"/>
            <a:ext cx="555020" cy="274324"/>
          </a:xfrm>
        </p:spPr>
        <p:txBody>
          <a:bodyPr/>
          <a:lstStyle/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2" name="Espace réservé du texte 6"/>
          <p:cNvSpPr>
            <a:spLocks noGrp="1"/>
          </p:cNvSpPr>
          <p:nvPr>
            <p:ph type="body" sz="quarter" idx="15" hasCustomPrompt="1"/>
          </p:nvPr>
        </p:nvSpPr>
        <p:spPr>
          <a:xfrm>
            <a:off x="789551" y="496625"/>
            <a:ext cx="7372698" cy="65228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aseline="0">
                <a:latin typeface="Unistra A"/>
                <a:cs typeface="Unistra A"/>
              </a:defRPr>
            </a:lvl1pPr>
          </a:lstStyle>
          <a:p>
            <a:pPr lvl="0"/>
            <a:r>
              <a:rPr lang="fr-FR" dirty="0"/>
              <a:t>Titre de la diapositive</a:t>
            </a:r>
          </a:p>
        </p:txBody>
      </p:sp>
      <p:sp>
        <p:nvSpPr>
          <p:cNvPr id="23" name="Espace réservé du texte 11"/>
          <p:cNvSpPr>
            <a:spLocks noGrp="1"/>
          </p:cNvSpPr>
          <p:nvPr>
            <p:ph type="body" sz="quarter" idx="16" hasCustomPrompt="1"/>
          </p:nvPr>
        </p:nvSpPr>
        <p:spPr>
          <a:xfrm>
            <a:off x="789550" y="249945"/>
            <a:ext cx="3621625" cy="30100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fr-FR" dirty="0"/>
              <a:t>Chapitre 1 | Titre du chapitre</a:t>
            </a:r>
          </a:p>
        </p:txBody>
      </p:sp>
    </p:spTree>
    <p:extLst>
      <p:ext uri="{BB962C8B-B14F-4D97-AF65-F5344CB8AC3E}">
        <p14:creationId xmlns:p14="http://schemas.microsoft.com/office/powerpoint/2010/main" val="98402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ois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au 15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844587499"/>
              </p:ext>
            </p:extLst>
          </p:nvPr>
        </p:nvGraphicFramePr>
        <p:xfrm>
          <a:off x="1" y="6055594"/>
          <a:ext cx="9149291" cy="961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9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46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146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4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79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2999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80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03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0265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94587">
                <a:tc gridSpan="12">
                  <a:txBody>
                    <a:bodyPr/>
                    <a:lstStyle/>
                    <a:p>
                      <a:pPr algn="ctr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72000" marR="72000" marT="0" marB="504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587">
                <a:tc>
                  <a:txBody>
                    <a:bodyPr/>
                    <a:lstStyle/>
                    <a:p>
                      <a:pPr algn="l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latin typeface="Unistra A"/>
                          <a:cs typeface="Unistra A"/>
                        </a:rPr>
                        <a:t>Université</a:t>
                      </a:r>
                      <a:r>
                        <a:rPr lang="fr-FR" sz="1400" dirty="0">
                          <a:latin typeface="Unistra A"/>
                          <a:cs typeface="Unistra A"/>
                        </a:rPr>
                        <a:t> de Strasbourg</a:t>
                      </a:r>
                      <a:endParaRPr lang="fr-FR" sz="1400" dirty="0"/>
                    </a:p>
                  </a:txBody>
                  <a:tcPr marL="72000" marR="0" marT="720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587">
                <a:tc gridSpan="12">
                  <a:txBody>
                    <a:bodyPr/>
                    <a:lstStyle/>
                    <a:p>
                      <a:pPr algn="ctr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0" marR="0" marT="0" marB="504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Espace réservé pour une image  12"/>
          <p:cNvSpPr>
            <a:spLocks noGrp="1"/>
          </p:cNvSpPr>
          <p:nvPr>
            <p:ph type="pic" sz="quarter" idx="13" hasCustomPrompt="1"/>
          </p:nvPr>
        </p:nvSpPr>
        <p:spPr>
          <a:xfrm>
            <a:off x="887413" y="3733800"/>
            <a:ext cx="2146300" cy="21082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FR" dirty="0"/>
              <a:t>Faites glissez une image </a:t>
            </a:r>
            <a:br>
              <a:rPr lang="fr-FR" dirty="0"/>
            </a:br>
            <a:r>
              <a:rPr lang="fr-FR" dirty="0"/>
              <a:t>ou cliquez sur l’icône pour choisir une image</a:t>
            </a:r>
          </a:p>
          <a:p>
            <a:endParaRPr lang="fr-FR" dirty="0"/>
          </a:p>
        </p:txBody>
      </p:sp>
      <p:sp>
        <p:nvSpPr>
          <p:cNvPr id="14" name="Espace réservé pour une image  12"/>
          <p:cNvSpPr>
            <a:spLocks noGrp="1"/>
          </p:cNvSpPr>
          <p:nvPr>
            <p:ph type="pic" sz="quarter" idx="14" hasCustomPrompt="1"/>
          </p:nvPr>
        </p:nvSpPr>
        <p:spPr>
          <a:xfrm>
            <a:off x="3504482" y="3733800"/>
            <a:ext cx="2146300" cy="21082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FR" dirty="0"/>
              <a:t>Faites glissez une image </a:t>
            </a:r>
            <a:br>
              <a:rPr lang="fr-FR" dirty="0"/>
            </a:br>
            <a:r>
              <a:rPr lang="fr-FR" dirty="0"/>
              <a:t>ou cliquez sur l’icône pour choisir une image</a:t>
            </a:r>
          </a:p>
          <a:p>
            <a:endParaRPr lang="fr-FR" dirty="0"/>
          </a:p>
        </p:txBody>
      </p:sp>
      <p:sp>
        <p:nvSpPr>
          <p:cNvPr id="15" name="Espace réservé pour une image  12"/>
          <p:cNvSpPr>
            <a:spLocks noGrp="1"/>
          </p:cNvSpPr>
          <p:nvPr>
            <p:ph type="pic" sz="quarter" idx="15" hasCustomPrompt="1"/>
          </p:nvPr>
        </p:nvSpPr>
        <p:spPr>
          <a:xfrm>
            <a:off x="6116994" y="3733800"/>
            <a:ext cx="2146300" cy="21082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FR" dirty="0"/>
              <a:t>Faites glissez une image </a:t>
            </a:r>
            <a:br>
              <a:rPr lang="fr-FR" dirty="0"/>
            </a:br>
            <a:r>
              <a:rPr lang="fr-FR" dirty="0"/>
              <a:t>ou cliquez sur l’icône pour choisir une image</a:t>
            </a:r>
          </a:p>
          <a:p>
            <a:endParaRPr lang="fr-FR" dirty="0"/>
          </a:p>
        </p:txBody>
      </p:sp>
      <p:sp>
        <p:nvSpPr>
          <p:cNvPr id="19" name="Espace réservé de la date 23"/>
          <p:cNvSpPr>
            <a:spLocks noGrp="1"/>
          </p:cNvSpPr>
          <p:nvPr>
            <p:ph type="dt" sz="half" idx="10"/>
          </p:nvPr>
        </p:nvSpPr>
        <p:spPr>
          <a:xfrm>
            <a:off x="598324" y="6294655"/>
            <a:ext cx="1013600" cy="274324"/>
          </a:xfrm>
        </p:spPr>
        <p:txBody>
          <a:bodyPr/>
          <a:lstStyle/>
          <a:p>
            <a:fld id="{AB939607-240D-104E-8261-B9CE49D55817}" type="datetime1">
              <a:rPr lang="fr-FR" smtClean="0"/>
              <a:t>03/03/2020</a:t>
            </a:fld>
            <a:endParaRPr lang="fr-FR" dirty="0"/>
          </a:p>
        </p:txBody>
      </p:sp>
      <p:sp>
        <p:nvSpPr>
          <p:cNvPr id="20" name="Espace réservé du pied de page 24"/>
          <p:cNvSpPr>
            <a:spLocks noGrp="1"/>
          </p:cNvSpPr>
          <p:nvPr>
            <p:ph type="ftr" sz="quarter" idx="11"/>
          </p:nvPr>
        </p:nvSpPr>
        <p:spPr>
          <a:xfrm>
            <a:off x="1752600" y="6294655"/>
            <a:ext cx="5410200" cy="274324"/>
          </a:xfrm>
        </p:spPr>
        <p:txBody>
          <a:bodyPr/>
          <a:lstStyle/>
          <a:p>
            <a:r>
              <a:rPr lang="fr-FR"/>
              <a:t>Cliquez ici pour modifier le titre de votre présentation </a:t>
            </a:r>
            <a:endParaRPr lang="fr-FR" dirty="0"/>
          </a:p>
        </p:txBody>
      </p:sp>
      <p:sp>
        <p:nvSpPr>
          <p:cNvPr id="21" name="Espace réservé du numéro de diapositive 25"/>
          <p:cNvSpPr>
            <a:spLocks noGrp="1"/>
          </p:cNvSpPr>
          <p:nvPr>
            <p:ph type="sldNum" sz="quarter" idx="12"/>
          </p:nvPr>
        </p:nvSpPr>
        <p:spPr>
          <a:xfrm>
            <a:off x="0" y="6294655"/>
            <a:ext cx="555020" cy="274324"/>
          </a:xfrm>
        </p:spPr>
        <p:txBody>
          <a:bodyPr/>
          <a:lstStyle/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3" name="Espace réservé du texte 6"/>
          <p:cNvSpPr>
            <a:spLocks noGrp="1"/>
          </p:cNvSpPr>
          <p:nvPr>
            <p:ph type="body" sz="quarter" idx="16" hasCustomPrompt="1"/>
          </p:nvPr>
        </p:nvSpPr>
        <p:spPr>
          <a:xfrm>
            <a:off x="789551" y="496625"/>
            <a:ext cx="7372698" cy="65228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aseline="0">
                <a:latin typeface="Unistra A"/>
                <a:cs typeface="Unistra A"/>
              </a:defRPr>
            </a:lvl1pPr>
          </a:lstStyle>
          <a:p>
            <a:pPr lvl="0"/>
            <a:r>
              <a:rPr lang="fr-FR" dirty="0"/>
              <a:t>Titre de la diapositive</a:t>
            </a:r>
          </a:p>
        </p:txBody>
      </p:sp>
      <p:sp>
        <p:nvSpPr>
          <p:cNvPr id="24" name="Espace réservé du texte 11"/>
          <p:cNvSpPr>
            <a:spLocks noGrp="1"/>
          </p:cNvSpPr>
          <p:nvPr>
            <p:ph type="body" sz="quarter" idx="17" hasCustomPrompt="1"/>
          </p:nvPr>
        </p:nvSpPr>
        <p:spPr>
          <a:xfrm>
            <a:off x="789550" y="249945"/>
            <a:ext cx="3621625" cy="30100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fr-FR" dirty="0"/>
              <a:t>Chapitre 1 | Titre du chapitre</a:t>
            </a:r>
          </a:p>
        </p:txBody>
      </p:sp>
    </p:spTree>
    <p:extLst>
      <p:ext uri="{BB962C8B-B14F-4D97-AF65-F5344CB8AC3E}">
        <p14:creationId xmlns:p14="http://schemas.microsoft.com/office/powerpoint/2010/main" val="2856995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itre 1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598323" y="6289830"/>
            <a:ext cx="1197763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000000"/>
                </a:solidFill>
                <a:latin typeface="Unistra A"/>
                <a:cs typeface="Unistra A"/>
              </a:defRPr>
            </a:lvl1pPr>
          </a:lstStyle>
          <a:p>
            <a:fld id="{76CC4CC1-3FA2-334E-82D5-BD32A86BAB37}" type="datetime1">
              <a:rPr lang="fr-FR" smtClean="0"/>
              <a:t>03/03/2020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847402" y="6289830"/>
            <a:ext cx="5247135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Unistra A"/>
                <a:cs typeface="Unistra A"/>
              </a:defRPr>
            </a:lvl1pPr>
          </a:lstStyle>
          <a:p>
            <a:r>
              <a:rPr lang="fr-FR"/>
              <a:t>Cliquez ici pour modifier le titre de votre présentation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0" y="6289830"/>
            <a:ext cx="55502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000000"/>
                </a:solidFill>
                <a:latin typeface="Unistra A"/>
                <a:cs typeface="Unistra A"/>
              </a:defRPr>
            </a:lvl1pPr>
          </a:lstStyle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529038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400" kern="1200" baseline="0">
          <a:solidFill>
            <a:schemeClr val="tx1"/>
          </a:solidFill>
          <a:latin typeface="Unistra A"/>
          <a:ea typeface="+mj-ea"/>
          <a:cs typeface="Unistra A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Unistra A"/>
          <a:ea typeface="+mn-ea"/>
          <a:cs typeface="Unistra 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Unistra A"/>
          <a:ea typeface="+mn-ea"/>
          <a:cs typeface="Unistra A"/>
        </a:defRPr>
      </a:lvl2pPr>
      <a:lvl3pPr marL="1143000" indent="-228600" algn="l" defTabSz="457200" rtl="0" eaLnBrk="1" latinLnBrk="0" hangingPunct="1">
        <a:spcBef>
          <a:spcPct val="20000"/>
        </a:spcBef>
        <a:buSzPct val="35000"/>
        <a:buFont typeface="Wingdings" charset="2"/>
        <a:buChar char="u"/>
        <a:defRPr sz="2400" kern="1200">
          <a:solidFill>
            <a:schemeClr val="tx1"/>
          </a:solidFill>
          <a:latin typeface="Unistra A"/>
          <a:ea typeface="+mn-ea"/>
          <a:cs typeface="Unistra 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Unistra A"/>
          <a:ea typeface="+mn-ea"/>
          <a:cs typeface="Unistra 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Unistra A"/>
          <a:ea typeface="+mn-ea"/>
          <a:cs typeface="Unistra 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8.wdp"/></Relationships>
</file>

<file path=ppt/slides/_rels/slide1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search?q=%22pr%C3%AAt-%C3%A0-gober%22" TargetMode="External"/><Relationship Id="rId13" Type="http://schemas.openxmlformats.org/officeDocument/2006/relationships/hyperlink" Target="http://www.google.com/search?q=%22avion-voiture%22" TargetMode="External"/><Relationship Id="rId3" Type="http://schemas.openxmlformats.org/officeDocument/2006/relationships/hyperlink" Target="http://www.google.com/search?q=%22manuque%22" TargetMode="External"/><Relationship Id="rId7" Type="http://schemas.openxmlformats.org/officeDocument/2006/relationships/hyperlink" Target="http://www.google.com/search?q=%22pub-h%C3%B4tel%22" TargetMode="External"/><Relationship Id="rId12" Type="http://schemas.openxmlformats.org/officeDocument/2006/relationships/hyperlink" Target="http://www.google.com/search?q=%22hachiches%22" TargetMode="External"/><Relationship Id="rId2" Type="http://schemas.openxmlformats.org/officeDocument/2006/relationships/hyperlink" Target="http://www.google.com/search?q=%22antispasti%2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search?q=%22computare%22" TargetMode="External"/><Relationship Id="rId11" Type="http://schemas.openxmlformats.org/officeDocument/2006/relationships/hyperlink" Target="http://www.google.com/search?q=%22germanocratie%22" TargetMode="External"/><Relationship Id="rId5" Type="http://schemas.openxmlformats.org/officeDocument/2006/relationships/hyperlink" Target="http://www.google.com/search?q=%22germanopatine%22" TargetMode="External"/><Relationship Id="rId10" Type="http://schemas.openxmlformats.org/officeDocument/2006/relationships/hyperlink" Target="http://www.google.com/search?q=%22anti-friction%22" TargetMode="External"/><Relationship Id="rId4" Type="http://schemas.openxmlformats.org/officeDocument/2006/relationships/hyperlink" Target="http://www.google.com/search?q=%22consilio%22" TargetMode="External"/><Relationship Id="rId9" Type="http://schemas.openxmlformats.org/officeDocument/2006/relationships/hyperlink" Target="http://www.google.com/search?q=%22raditionnellement%22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search?q=%22pr%C3%AAt-%C3%A0-gober%22" TargetMode="External"/><Relationship Id="rId3" Type="http://schemas.openxmlformats.org/officeDocument/2006/relationships/hyperlink" Target="http://www.google.com/search?q=%22manuque%22" TargetMode="External"/><Relationship Id="rId7" Type="http://schemas.openxmlformats.org/officeDocument/2006/relationships/hyperlink" Target="http://www.google.com/search?q=%22pub-h%C3%B4tel%22" TargetMode="External"/><Relationship Id="rId12" Type="http://schemas.openxmlformats.org/officeDocument/2006/relationships/hyperlink" Target="http://www.google.com/search?q=%22hachiches%22" TargetMode="External"/><Relationship Id="rId2" Type="http://schemas.openxmlformats.org/officeDocument/2006/relationships/hyperlink" Target="http://www.google.com/search?q=%22antispasti%2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search?q=%22computare%22" TargetMode="External"/><Relationship Id="rId11" Type="http://schemas.openxmlformats.org/officeDocument/2006/relationships/hyperlink" Target="http://www.google.com/search?q=%22germanocratie%22" TargetMode="External"/><Relationship Id="rId5" Type="http://schemas.openxmlformats.org/officeDocument/2006/relationships/hyperlink" Target="http://www.google.com/search?q=%22germanopatine%22" TargetMode="External"/><Relationship Id="rId10" Type="http://schemas.openxmlformats.org/officeDocument/2006/relationships/hyperlink" Target="http://www.google.com/search?q=%22anti-friction%22" TargetMode="External"/><Relationship Id="rId4" Type="http://schemas.openxmlformats.org/officeDocument/2006/relationships/hyperlink" Target="http://www.google.com/search?q=%22consilio%22" TargetMode="External"/><Relationship Id="rId9" Type="http://schemas.openxmlformats.org/officeDocument/2006/relationships/hyperlink" Target="http://www.google.com/search?q=%22raditionnellement%22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search?q=%22pr%C3%AAt-%C3%A0-gober%22" TargetMode="External"/><Relationship Id="rId3" Type="http://schemas.openxmlformats.org/officeDocument/2006/relationships/hyperlink" Target="http://www.google.com/search?q=%22manuque%22" TargetMode="External"/><Relationship Id="rId7" Type="http://schemas.openxmlformats.org/officeDocument/2006/relationships/hyperlink" Target="http://www.google.com/search?q=%22pub-h%C3%B4tel%22" TargetMode="External"/><Relationship Id="rId12" Type="http://schemas.openxmlformats.org/officeDocument/2006/relationships/hyperlink" Target="http://www.google.com/search?q=%22hachiches%22" TargetMode="External"/><Relationship Id="rId2" Type="http://schemas.openxmlformats.org/officeDocument/2006/relationships/hyperlink" Target="http://www.google.com/search?q=%22antispasti%2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search?q=%22computare%22" TargetMode="External"/><Relationship Id="rId11" Type="http://schemas.openxmlformats.org/officeDocument/2006/relationships/hyperlink" Target="http://www.google.com/search?q=%22germanocratie%22" TargetMode="External"/><Relationship Id="rId5" Type="http://schemas.openxmlformats.org/officeDocument/2006/relationships/hyperlink" Target="http://www.google.com/search?q=%22germanopatine%22" TargetMode="External"/><Relationship Id="rId10" Type="http://schemas.openxmlformats.org/officeDocument/2006/relationships/hyperlink" Target="http://www.google.com/search?q=%22anti-friction%22" TargetMode="External"/><Relationship Id="rId4" Type="http://schemas.openxmlformats.org/officeDocument/2006/relationships/hyperlink" Target="http://www.google.com/search?q=%22consilio%22" TargetMode="External"/><Relationship Id="rId9" Type="http://schemas.openxmlformats.org/officeDocument/2006/relationships/hyperlink" Target="http://www.google.com/search?q=%22raditionnellement%22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/>
          <p:cNvSpPr txBox="1"/>
          <p:nvPr/>
        </p:nvSpPr>
        <p:spPr>
          <a:xfrm>
            <a:off x="393700" y="1686021"/>
            <a:ext cx="8348521" cy="2308324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fr-FR" sz="4800" dirty="0">
                <a:solidFill>
                  <a:srgbClr val="FFFFFF"/>
                </a:solidFill>
                <a:latin typeface="Brill "/>
                <a:cs typeface="Brill "/>
              </a:rPr>
              <a:t>Étudier les néologismes :</a:t>
            </a:r>
          </a:p>
          <a:p>
            <a:r>
              <a:rPr lang="fr-FR" sz="4800" dirty="0">
                <a:solidFill>
                  <a:srgbClr val="FFFFFF"/>
                </a:solidFill>
                <a:latin typeface="Brill "/>
                <a:cs typeface="Brill "/>
              </a:rPr>
              <a:t>de la théorie à la technologie numérique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963972" y="5139342"/>
            <a:ext cx="1521776" cy="442035"/>
          </a:xfrm>
          <a:prstGeom prst="rect">
            <a:avLst/>
          </a:prstGeom>
          <a:solidFill>
            <a:srgbClr val="FFFFFF"/>
          </a:solidFill>
          <a:ln w="6350" cmpd="sng">
            <a:solidFill>
              <a:srgbClr val="000000"/>
            </a:solidFill>
          </a:ln>
        </p:spPr>
        <p:txBody>
          <a:bodyPr wrap="square" lIns="144000" tIns="0" rIns="144000" bIns="72000" rtlCol="0">
            <a:spAutoFit/>
          </a:bodyPr>
          <a:lstStyle/>
          <a:p>
            <a:r>
              <a:rPr lang="fr-FR" sz="2400" dirty="0">
                <a:latin typeface="Unistra A"/>
                <a:cs typeface="Unistra A"/>
              </a:rPr>
              <a:t>LILPA</a:t>
            </a:r>
            <a:endParaRPr lang="fr-FR" sz="2400" b="1" dirty="0">
              <a:latin typeface="Unistra A"/>
              <a:cs typeface="Unistra A"/>
            </a:endParaRPr>
          </a:p>
        </p:txBody>
      </p:sp>
      <p:sp>
        <p:nvSpPr>
          <p:cNvPr id="20" name="ZoneTexte 19"/>
          <p:cNvSpPr txBox="1"/>
          <p:nvPr/>
        </p:nvSpPr>
        <p:spPr>
          <a:xfrm flipH="1">
            <a:off x="572295" y="5581377"/>
            <a:ext cx="391677" cy="442035"/>
          </a:xfrm>
          <a:prstGeom prst="rect">
            <a:avLst/>
          </a:prstGeom>
          <a:solidFill>
            <a:srgbClr val="FFFFFF"/>
          </a:solidFill>
          <a:ln w="6350" cmpd="sng">
            <a:solidFill>
              <a:srgbClr val="000000"/>
            </a:solidFill>
          </a:ln>
        </p:spPr>
        <p:txBody>
          <a:bodyPr wrap="square" lIns="0" tIns="0" rIns="0" bIns="72000" rtlCol="0">
            <a:spAutoFit/>
          </a:bodyPr>
          <a:lstStyle/>
          <a:p>
            <a:endParaRPr lang="fr-FR" sz="2400" dirty="0">
              <a:latin typeface="Unistra A"/>
              <a:cs typeface="Unistra A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1154472" y="5581377"/>
            <a:ext cx="3354028" cy="442035"/>
          </a:xfrm>
          <a:prstGeom prst="rect">
            <a:avLst/>
          </a:prstGeom>
          <a:solidFill>
            <a:srgbClr val="FFFFFF"/>
          </a:solidFill>
          <a:ln w="6350" cmpd="sng">
            <a:solidFill>
              <a:srgbClr val="000000"/>
            </a:solidFill>
          </a:ln>
        </p:spPr>
        <p:txBody>
          <a:bodyPr wrap="square" lIns="144000" tIns="0" rIns="144000" bIns="72000" rtlCol="0">
            <a:spAutoFit/>
          </a:bodyPr>
          <a:lstStyle/>
          <a:p>
            <a:r>
              <a:rPr lang="fr-FR" sz="2400" dirty="0">
                <a:latin typeface="Unistra A"/>
                <a:cs typeface="Unistra A"/>
              </a:rPr>
              <a:t>Université de Strasbourg</a:t>
            </a:r>
            <a:endParaRPr lang="fr-FR" sz="2400" b="1" dirty="0">
              <a:latin typeface="Unistra A"/>
              <a:cs typeface="Unistra A"/>
            </a:endParaRPr>
          </a:p>
        </p:txBody>
      </p:sp>
      <p:sp>
        <p:nvSpPr>
          <p:cNvPr id="22" name="ZoneTexte 21"/>
          <p:cNvSpPr txBox="1"/>
          <p:nvPr/>
        </p:nvSpPr>
        <p:spPr>
          <a:xfrm flipH="1">
            <a:off x="963972" y="5581377"/>
            <a:ext cx="63500" cy="442035"/>
          </a:xfrm>
          <a:prstGeom prst="rect">
            <a:avLst/>
          </a:prstGeom>
          <a:solidFill>
            <a:srgbClr val="FFFFFF"/>
          </a:solidFill>
          <a:ln w="6350" cmpd="sng">
            <a:solidFill>
              <a:srgbClr val="000000"/>
            </a:solidFill>
          </a:ln>
        </p:spPr>
        <p:txBody>
          <a:bodyPr wrap="square" lIns="0" tIns="0" rIns="0" bIns="72000" rtlCol="0">
            <a:spAutoFit/>
          </a:bodyPr>
          <a:lstStyle/>
          <a:p>
            <a:endParaRPr lang="fr-FR" sz="2400" dirty="0">
              <a:latin typeface="Unistra A"/>
              <a:cs typeface="Unistra A"/>
            </a:endParaRPr>
          </a:p>
        </p:txBody>
      </p:sp>
      <p:sp>
        <p:nvSpPr>
          <p:cNvPr id="23" name="ZoneTexte 22"/>
          <p:cNvSpPr txBox="1"/>
          <p:nvPr/>
        </p:nvSpPr>
        <p:spPr>
          <a:xfrm flipH="1">
            <a:off x="1027472" y="5581377"/>
            <a:ext cx="63500" cy="442035"/>
          </a:xfrm>
          <a:prstGeom prst="rect">
            <a:avLst/>
          </a:prstGeom>
          <a:solidFill>
            <a:srgbClr val="FFFFFF"/>
          </a:solidFill>
          <a:ln w="6350" cmpd="sng">
            <a:solidFill>
              <a:srgbClr val="000000"/>
            </a:solidFill>
          </a:ln>
        </p:spPr>
        <p:txBody>
          <a:bodyPr wrap="square" lIns="0" tIns="0" rIns="0" bIns="72000" rtlCol="0">
            <a:spAutoFit/>
          </a:bodyPr>
          <a:lstStyle/>
          <a:p>
            <a:endParaRPr lang="fr-FR" sz="2400" dirty="0">
              <a:latin typeface="Unistra A"/>
              <a:cs typeface="Unistra A"/>
            </a:endParaRPr>
          </a:p>
        </p:txBody>
      </p:sp>
      <p:sp>
        <p:nvSpPr>
          <p:cNvPr id="24" name="ZoneTexte 23"/>
          <p:cNvSpPr txBox="1"/>
          <p:nvPr/>
        </p:nvSpPr>
        <p:spPr>
          <a:xfrm flipH="1">
            <a:off x="1090972" y="5581377"/>
            <a:ext cx="63500" cy="442035"/>
          </a:xfrm>
          <a:prstGeom prst="rect">
            <a:avLst/>
          </a:prstGeom>
          <a:solidFill>
            <a:srgbClr val="FFFFFF"/>
          </a:solidFill>
          <a:ln w="6350" cmpd="sng">
            <a:solidFill>
              <a:srgbClr val="000000"/>
            </a:solidFill>
          </a:ln>
        </p:spPr>
        <p:txBody>
          <a:bodyPr wrap="square" lIns="0" tIns="0" rIns="0" bIns="72000" rtlCol="0">
            <a:spAutoFit/>
          </a:bodyPr>
          <a:lstStyle/>
          <a:p>
            <a:endParaRPr lang="fr-FR" sz="2400" dirty="0">
              <a:latin typeface="Unistra A"/>
              <a:cs typeface="Unistra A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572295" y="6137712"/>
            <a:ext cx="8228058" cy="380480"/>
          </a:xfrm>
          <a:prstGeom prst="rect">
            <a:avLst/>
          </a:prstGeom>
          <a:noFill/>
          <a:ln w="6350" cmpd="sng">
            <a:noFill/>
          </a:ln>
        </p:spPr>
        <p:txBody>
          <a:bodyPr wrap="square" lIns="0" tIns="0" rIns="0" bIns="72000" rtlCol="0">
            <a:spAutoFit/>
          </a:bodyPr>
          <a:lstStyle/>
          <a:p>
            <a:pPr>
              <a:defRPr/>
            </a:pPr>
            <a:r>
              <a:rPr lang="fr-FR" sz="2000" dirty="0" err="1">
                <a:solidFill>
                  <a:schemeClr val="bg1"/>
                </a:solidFill>
                <a:latin typeface="Unistra A"/>
                <a:cs typeface="Unistra A"/>
              </a:rPr>
              <a:t>christophegerard@unistra.fr</a:t>
            </a:r>
            <a:r>
              <a:rPr lang="fr-FR" sz="2000" dirty="0">
                <a:solidFill>
                  <a:schemeClr val="bg1"/>
                </a:solidFill>
                <a:latin typeface="Unistra A"/>
                <a:cs typeface="Unistra A"/>
              </a:rPr>
              <a:t>  / </a:t>
            </a:r>
            <a:r>
              <a:rPr lang="fr-FR" sz="2000" dirty="0" err="1">
                <a:solidFill>
                  <a:schemeClr val="bg1"/>
                </a:solidFill>
                <a:latin typeface="Unistra A"/>
                <a:cs typeface="Unistra A"/>
              </a:rPr>
              <a:t>HumNum</a:t>
            </a:r>
            <a:r>
              <a:rPr lang="fr-FR" sz="2000" dirty="0">
                <a:solidFill>
                  <a:schemeClr val="bg1"/>
                </a:solidFill>
                <a:latin typeface="Unistra A"/>
                <a:cs typeface="Unistra A"/>
              </a:rPr>
              <a:t> – La </a:t>
            </a:r>
            <a:r>
              <a:rPr lang="fr-FR" sz="2000" dirty="0" err="1">
                <a:solidFill>
                  <a:schemeClr val="bg1"/>
                </a:solidFill>
                <a:latin typeface="Unistra A"/>
                <a:cs typeface="Unistra A"/>
              </a:rPr>
              <a:t>Laguna</a:t>
            </a:r>
            <a:r>
              <a:rPr lang="fr-FR" sz="2000" dirty="0">
                <a:solidFill>
                  <a:schemeClr val="bg1"/>
                </a:solidFill>
                <a:latin typeface="Unistra A"/>
                <a:cs typeface="Unistra A"/>
              </a:rPr>
              <a:t> - 3.03.2020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572295" y="4722916"/>
            <a:ext cx="1031311" cy="442035"/>
          </a:xfrm>
          <a:prstGeom prst="rect">
            <a:avLst/>
          </a:prstGeom>
          <a:solidFill>
            <a:srgbClr val="FFFFFF"/>
          </a:solidFill>
          <a:ln w="6350" cmpd="sng">
            <a:solidFill>
              <a:srgbClr val="000000"/>
            </a:solidFill>
          </a:ln>
        </p:spPr>
        <p:txBody>
          <a:bodyPr wrap="none" lIns="144000" tIns="0" rIns="144000" bIns="72000" rtlCol="0">
            <a:spAutoFit/>
          </a:bodyPr>
          <a:lstStyle/>
          <a:p>
            <a:r>
              <a:rPr lang="fr-FR" sz="2400" dirty="0">
                <a:latin typeface="Unistra A"/>
                <a:cs typeface="Unistra A"/>
              </a:rPr>
              <a:t>Equipe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1603606" y="4722916"/>
            <a:ext cx="4069061" cy="442035"/>
          </a:xfrm>
          <a:prstGeom prst="rect">
            <a:avLst/>
          </a:prstGeom>
          <a:solidFill>
            <a:srgbClr val="FFFFFF"/>
          </a:solidFill>
          <a:ln w="6350" cmpd="sng">
            <a:solidFill>
              <a:srgbClr val="000000"/>
            </a:solidFill>
          </a:ln>
        </p:spPr>
        <p:txBody>
          <a:bodyPr wrap="square" lIns="144000" tIns="0" rIns="144000" bIns="72000" rtlCol="0">
            <a:spAutoFit/>
          </a:bodyPr>
          <a:lstStyle/>
          <a:p>
            <a:r>
              <a:rPr lang="fr-FR" sz="2400" dirty="0">
                <a:latin typeface="Unistra A"/>
                <a:cs typeface="Unistra A"/>
              </a:rPr>
              <a:t>Linguistique, langues, parole</a:t>
            </a:r>
            <a:endParaRPr lang="fr-FR" sz="2400" b="1" dirty="0">
              <a:latin typeface="Unistra A"/>
              <a:cs typeface="Unistra A"/>
            </a:endParaRPr>
          </a:p>
        </p:txBody>
      </p:sp>
      <p:pic>
        <p:nvPicPr>
          <p:cNvPr id="2" name="Image 1" descr="Lilp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913" y="4722916"/>
            <a:ext cx="1521776" cy="81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86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4" name="Image 3" descr="Une image contenant dessin, alimentation&#10;&#10;Description générée automatiquement">
            <a:extLst>
              <a:ext uri="{FF2B5EF4-FFF2-40B4-BE49-F238E27FC236}">
                <a16:creationId xmlns:a16="http://schemas.microsoft.com/office/drawing/2014/main" id="{96CD3E19-019B-7542-AE32-97972D300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22858" cy="311573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E118EC9-2C7E-0A48-83BB-0B0EF4EBD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116" y="3322589"/>
            <a:ext cx="5461288" cy="276520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B2BED89-2958-EB4F-96B3-20CB12F812E4}"/>
              </a:ext>
            </a:extLst>
          </p:cNvPr>
          <p:cNvSpPr txBox="1"/>
          <p:nvPr/>
        </p:nvSpPr>
        <p:spPr>
          <a:xfrm>
            <a:off x="5339223" y="918169"/>
            <a:ext cx="364715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i="1" dirty="0"/>
              <a:t>Dictionnaire néologique</a:t>
            </a:r>
          </a:p>
          <a:p>
            <a:pPr algn="ctr"/>
            <a:r>
              <a:rPr lang="fr-FR" sz="2800" dirty="0"/>
              <a:t>(Desfontaines </a:t>
            </a:r>
            <a:r>
              <a:rPr lang="fr-FR" sz="2800" dirty="0">
                <a:solidFill>
                  <a:schemeClr val="tx2"/>
                </a:solidFill>
              </a:rPr>
              <a:t>1726…</a:t>
            </a:r>
            <a:r>
              <a:rPr lang="fr-FR" sz="2800" dirty="0"/>
              <a:t>)</a:t>
            </a:r>
          </a:p>
          <a:p>
            <a:pPr algn="ctr"/>
            <a:endParaRPr lang="fr-FR" sz="2800" dirty="0">
              <a:solidFill>
                <a:schemeClr val="tx2"/>
              </a:solidFill>
            </a:endParaRPr>
          </a:p>
          <a:p>
            <a:pPr algn="ctr"/>
            <a:r>
              <a:rPr lang="fr-FR" sz="2800" dirty="0">
                <a:solidFill>
                  <a:schemeClr val="tx2"/>
                </a:solidFill>
              </a:rPr>
              <a:t>…années 2000</a:t>
            </a:r>
          </a:p>
        </p:txBody>
      </p:sp>
    </p:spTree>
    <p:extLst>
      <p:ext uri="{BB962C8B-B14F-4D97-AF65-F5344CB8AC3E}">
        <p14:creationId xmlns:p14="http://schemas.microsoft.com/office/powerpoint/2010/main" val="294575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Cliquez ici pour modifier le titre de votre présentation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100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pic>
        <p:nvPicPr>
          <p:cNvPr id="16" name="Image 15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FCBB4072-47BD-504B-838D-9E1C0CE80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94" y="249945"/>
            <a:ext cx="8614611" cy="597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7352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Espace réservé pour une image  3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Cliquez ici pour modifier le titre de votre présentation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101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pic>
        <p:nvPicPr>
          <p:cNvPr id="9" name="Image 8" descr="Sa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49" y="289021"/>
            <a:ext cx="8987051" cy="68580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789550" y="693253"/>
            <a:ext cx="291207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000000"/>
                </a:solidFill>
              </a:rPr>
              <a:t>les</a:t>
            </a:r>
          </a:p>
          <a:p>
            <a:r>
              <a:rPr lang="fr-FR" sz="3600" dirty="0">
                <a:solidFill>
                  <a:srgbClr val="000000"/>
                </a:solidFill>
              </a:rPr>
              <a:t>« sans-dents »</a:t>
            </a:r>
          </a:p>
        </p:txBody>
      </p:sp>
      <p:pic>
        <p:nvPicPr>
          <p:cNvPr id="12" name="Espace réservé pour une image  11" descr="Une image contenant homme, personne, complet, cravate&#10;&#10;Description générée automatiquement">
            <a:extLst>
              <a:ext uri="{FF2B5EF4-FFF2-40B4-BE49-F238E27FC236}">
                <a16:creationId xmlns:a16="http://schemas.microsoft.com/office/drawing/2014/main" id="{F4FADD52-EB6C-2241-87B2-372A51FF35F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9678" b="9678"/>
          <a:stretch>
            <a:fillRect/>
          </a:stretch>
        </p:blipFill>
        <p:spPr>
          <a:xfrm>
            <a:off x="6593946" y="249945"/>
            <a:ext cx="2146300" cy="2108200"/>
          </a:xfrm>
        </p:spPr>
      </p:pic>
    </p:spTree>
    <p:extLst>
      <p:ext uri="{BB962C8B-B14F-4D97-AF65-F5344CB8AC3E}">
        <p14:creationId xmlns:p14="http://schemas.microsoft.com/office/powerpoint/2010/main" val="12708164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102</a:t>
            </a:fld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95219" y="2244494"/>
            <a:ext cx="88675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/>
              <a:t>Au-delà du mot-événement :</a:t>
            </a:r>
          </a:p>
          <a:p>
            <a:pPr algn="ctr"/>
            <a:endParaRPr lang="fr-FR" sz="4000" dirty="0"/>
          </a:p>
          <a:p>
            <a:pPr algn="ctr"/>
            <a:r>
              <a:rPr lang="fr-FR" sz="4000" dirty="0"/>
              <a:t>numériser le </a:t>
            </a:r>
            <a:r>
              <a:rPr lang="fr-FR" sz="4000" b="1" dirty="0"/>
              <a:t>sens</a:t>
            </a:r>
          </a:p>
        </p:txBody>
      </p:sp>
      <p:pic>
        <p:nvPicPr>
          <p:cNvPr id="7" name="Image 6" descr="logolong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69" r="19809" b="34557"/>
          <a:stretch/>
        </p:blipFill>
        <p:spPr>
          <a:xfrm>
            <a:off x="6309620" y="5058305"/>
            <a:ext cx="2470390" cy="81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10035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103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789551" y="1587563"/>
            <a:ext cx="4801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400" dirty="0"/>
              <a:t>Humanités numériques et langage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69417" y="429067"/>
            <a:ext cx="2613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Problème du sens :</a:t>
            </a:r>
          </a:p>
        </p:txBody>
      </p:sp>
    </p:spTree>
    <p:extLst>
      <p:ext uri="{BB962C8B-B14F-4D97-AF65-F5344CB8AC3E}">
        <p14:creationId xmlns:p14="http://schemas.microsoft.com/office/powerpoint/2010/main" val="352834833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104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789551" y="1587563"/>
            <a:ext cx="4762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400" dirty="0"/>
              <a:t>Humanités — </a:t>
            </a:r>
            <a:r>
              <a:rPr lang="fr-FR" sz="2400" b="1" dirty="0"/>
              <a:t>sens</a:t>
            </a:r>
            <a:r>
              <a:rPr lang="fr-FR" sz="2400" dirty="0"/>
              <a:t> — numériques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89550" y="4663274"/>
            <a:ext cx="4685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400" dirty="0"/>
              <a:t>SHS : objet de recherche = </a:t>
            </a:r>
            <a:r>
              <a:rPr lang="fr-FR" sz="2400" b="1" dirty="0"/>
              <a:t>thème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89550" y="3094904"/>
            <a:ext cx="2787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400" b="1" dirty="0"/>
              <a:t>Sens</a:t>
            </a:r>
            <a:r>
              <a:rPr lang="fr-FR" sz="2400" dirty="0"/>
              <a:t> = défi en TAL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69417" y="429067"/>
            <a:ext cx="2613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Problème du sens :</a:t>
            </a:r>
          </a:p>
        </p:txBody>
      </p:sp>
    </p:spTree>
    <p:extLst>
      <p:ext uri="{BB962C8B-B14F-4D97-AF65-F5344CB8AC3E}">
        <p14:creationId xmlns:p14="http://schemas.microsoft.com/office/powerpoint/2010/main" val="219454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105</a:t>
            </a:fld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624850" y="2266392"/>
            <a:ext cx="761358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/>
              <a:t>Une machine peut-elle comprendre</a:t>
            </a:r>
          </a:p>
          <a:p>
            <a:pPr algn="ctr"/>
            <a:endParaRPr lang="fr-FR" sz="4000" dirty="0"/>
          </a:p>
          <a:p>
            <a:pPr algn="ctr"/>
            <a:r>
              <a:rPr lang="fr-FR" sz="4000" dirty="0"/>
              <a:t>le sens d’un texte  ?</a:t>
            </a:r>
          </a:p>
        </p:txBody>
      </p:sp>
    </p:spTree>
    <p:extLst>
      <p:ext uri="{BB962C8B-B14F-4D97-AF65-F5344CB8AC3E}">
        <p14:creationId xmlns:p14="http://schemas.microsoft.com/office/powerpoint/2010/main" val="1935932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106</a:t>
            </a:fld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548969" y="2266392"/>
            <a:ext cx="576537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 err="1"/>
              <a:t>Thematic</a:t>
            </a:r>
            <a:r>
              <a:rPr lang="fr-FR" sz="4000" dirty="0"/>
              <a:t> :</a:t>
            </a:r>
          </a:p>
          <a:p>
            <a:pPr algn="ctr"/>
            <a:endParaRPr lang="fr-FR" sz="4000" dirty="0"/>
          </a:p>
          <a:p>
            <a:pPr algn="ctr"/>
            <a:r>
              <a:rPr lang="fr-FR" sz="4000" dirty="0"/>
              <a:t>identification automatique</a:t>
            </a:r>
          </a:p>
          <a:p>
            <a:pPr algn="ctr"/>
            <a:endParaRPr lang="fr-FR" sz="4000" dirty="0"/>
          </a:p>
          <a:p>
            <a:pPr algn="ctr"/>
            <a:r>
              <a:rPr lang="fr-FR" sz="4000" dirty="0"/>
              <a:t>des thèmes d’un texte.</a:t>
            </a:r>
          </a:p>
        </p:txBody>
      </p:sp>
    </p:spTree>
    <p:extLst>
      <p:ext uri="{BB962C8B-B14F-4D97-AF65-F5344CB8AC3E}">
        <p14:creationId xmlns:p14="http://schemas.microsoft.com/office/powerpoint/2010/main" val="30710730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 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Espace réservé pour une image  2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Espace réservé pour une image  3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107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pic>
        <p:nvPicPr>
          <p:cNvPr id="9" name="Image 8" descr="1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659" y="249945"/>
            <a:ext cx="5811058" cy="5999895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7162800" y="5384852"/>
            <a:ext cx="1659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107 thèmes</a:t>
            </a:r>
          </a:p>
        </p:txBody>
      </p:sp>
    </p:spTree>
    <p:extLst>
      <p:ext uri="{BB962C8B-B14F-4D97-AF65-F5344CB8AC3E}">
        <p14:creationId xmlns:p14="http://schemas.microsoft.com/office/powerpoint/2010/main" val="282309025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 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Espace réservé pour une image  2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Espace réservé pour une image  3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108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pic>
        <p:nvPicPr>
          <p:cNvPr id="9" name="Image 8" descr="3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64630" cy="627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10725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109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11" name="Espace réservé du numéro de diapositive 12"/>
          <p:cNvSpPr txBox="1">
            <a:spLocks/>
          </p:cNvSpPr>
          <p:nvPr/>
        </p:nvSpPr>
        <p:spPr>
          <a:xfrm>
            <a:off x="0" y="6294655"/>
            <a:ext cx="55502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457200" rtl="0" eaLnBrk="1" latinLnBrk="0" hangingPunct="1">
              <a:defRPr sz="1400" kern="1200">
                <a:solidFill>
                  <a:srgbClr val="000000"/>
                </a:solidFill>
                <a:latin typeface="Unistra A"/>
                <a:ea typeface="+mn-ea"/>
                <a:cs typeface="Unistra 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EFAB9C-9D20-B149-B69D-443DC4350F1B}" type="slidenum">
              <a:rPr lang="fr-FR" smtClean="0"/>
              <a:pPr/>
              <a:t>109</a:t>
            </a:fld>
            <a:endParaRPr lang="fr-FR" dirty="0"/>
          </a:p>
        </p:txBody>
      </p:sp>
      <p:pic>
        <p:nvPicPr>
          <p:cNvPr id="17" name="Image 16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56" y="206149"/>
            <a:ext cx="8432800" cy="5956300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2868956" y="3998384"/>
            <a:ext cx="3281502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solidFill>
                  <a:schemeClr val="bg1"/>
                </a:solidFill>
              </a:rPr>
              <a:t>Robotique-IA</a:t>
            </a:r>
          </a:p>
        </p:txBody>
      </p:sp>
    </p:spTree>
    <p:extLst>
      <p:ext uri="{BB962C8B-B14F-4D97-AF65-F5344CB8AC3E}">
        <p14:creationId xmlns:p14="http://schemas.microsoft.com/office/powerpoint/2010/main" val="4063220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921C16B-A1C1-C243-BBC0-EDFBBD102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982" y="0"/>
            <a:ext cx="6549435" cy="292928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E987790-35FB-3D4E-B37A-829724590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069" y="3640482"/>
            <a:ext cx="1993861" cy="241450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EC556D4-3020-9643-94CF-72ED077CFA80}"/>
              </a:ext>
            </a:extLst>
          </p:cNvPr>
          <p:cNvSpPr txBox="1"/>
          <p:nvPr/>
        </p:nvSpPr>
        <p:spPr>
          <a:xfrm>
            <a:off x="972680" y="2812464"/>
            <a:ext cx="76102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Enrichissement « manuel » des dictionnaires</a:t>
            </a:r>
          </a:p>
        </p:txBody>
      </p:sp>
    </p:spTree>
    <p:extLst>
      <p:ext uri="{BB962C8B-B14F-4D97-AF65-F5344CB8AC3E}">
        <p14:creationId xmlns:p14="http://schemas.microsoft.com/office/powerpoint/2010/main" val="334129276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110</a:t>
            </a:fld>
            <a:endParaRPr lang="fr-FR" dirty="0"/>
          </a:p>
        </p:txBody>
      </p:sp>
      <p:pic>
        <p:nvPicPr>
          <p:cNvPr id="5" name="Image 4" descr="cyber-violenc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1398"/>
            <a:ext cx="9144000" cy="1841834"/>
          </a:xfrm>
          <a:prstGeom prst="rect">
            <a:avLst/>
          </a:prstGeom>
        </p:spPr>
      </p:pic>
      <p:sp>
        <p:nvSpPr>
          <p:cNvPr id="6" name="Légende encadrée 1 5"/>
          <p:cNvSpPr/>
          <p:nvPr/>
        </p:nvSpPr>
        <p:spPr>
          <a:xfrm>
            <a:off x="4438890" y="1539322"/>
            <a:ext cx="1847410" cy="474624"/>
          </a:xfrm>
          <a:prstGeom prst="borderCallout1">
            <a:avLst>
              <a:gd name="adj1" fmla="val 70102"/>
              <a:gd name="adj2" fmla="val -1794"/>
              <a:gd name="adj3" fmla="val 344932"/>
              <a:gd name="adj4" fmla="val -29740"/>
            </a:avLst>
          </a:prstGeom>
          <a:solidFill>
            <a:schemeClr val="bg1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2. TECHNOLOGIE</a:t>
            </a:r>
          </a:p>
        </p:txBody>
      </p:sp>
      <p:sp>
        <p:nvSpPr>
          <p:cNvPr id="8" name="Légende encadrée 1 7"/>
          <p:cNvSpPr/>
          <p:nvPr/>
        </p:nvSpPr>
        <p:spPr>
          <a:xfrm>
            <a:off x="652731" y="1537789"/>
            <a:ext cx="1592376" cy="474624"/>
          </a:xfrm>
          <a:prstGeom prst="borderCallout1">
            <a:avLst>
              <a:gd name="adj1" fmla="val 102535"/>
              <a:gd name="adj2" fmla="val 50571"/>
              <a:gd name="adj3" fmla="val 342230"/>
              <a:gd name="adj4" fmla="val 79409"/>
            </a:avLst>
          </a:prstGeom>
          <a:solidFill>
            <a:schemeClr val="accent1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1. EDUCATION</a:t>
            </a:r>
          </a:p>
        </p:txBody>
      </p:sp>
      <p:sp>
        <p:nvSpPr>
          <p:cNvPr id="18" name="Légende encadrée 1 17"/>
          <p:cNvSpPr/>
          <p:nvPr/>
        </p:nvSpPr>
        <p:spPr>
          <a:xfrm>
            <a:off x="7058638" y="1539322"/>
            <a:ext cx="1267502" cy="474624"/>
          </a:xfrm>
          <a:prstGeom prst="borderCallout1">
            <a:avLst>
              <a:gd name="adj1" fmla="val 97130"/>
              <a:gd name="adj2" fmla="val -2978"/>
              <a:gd name="adj3" fmla="val 339528"/>
              <a:gd name="adj4" fmla="val -101712"/>
            </a:avLst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3. SOCIETY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269967" y="5169557"/>
            <a:ext cx="43378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/>
              <a:t>Text</a:t>
            </a:r>
            <a:r>
              <a:rPr lang="fr-FR" sz="3200" dirty="0"/>
              <a:t>: multi-</a:t>
            </a:r>
            <a:r>
              <a:rPr lang="fr-FR" sz="3200" dirty="0" err="1"/>
              <a:t>thematic</a:t>
            </a:r>
            <a:r>
              <a:rPr lang="fr-FR" sz="3200" dirty="0"/>
              <a:t> unit</a:t>
            </a:r>
          </a:p>
        </p:txBody>
      </p:sp>
    </p:spTree>
    <p:extLst>
      <p:ext uri="{BB962C8B-B14F-4D97-AF65-F5344CB8AC3E}">
        <p14:creationId xmlns:p14="http://schemas.microsoft.com/office/powerpoint/2010/main" val="254880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8" grpId="0" animBg="1"/>
      <p:bldP spid="3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111</a:t>
            </a:fld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95219" y="2244494"/>
            <a:ext cx="88675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/>
              <a:t>Intérêts </a:t>
            </a:r>
            <a:r>
              <a:rPr lang="fr-FR" sz="4000" dirty="0"/>
              <a:t>de la reconnaissance</a:t>
            </a:r>
          </a:p>
          <a:p>
            <a:pPr algn="ctr"/>
            <a:endParaRPr lang="fr-FR" sz="4000" dirty="0"/>
          </a:p>
          <a:p>
            <a:pPr algn="ctr"/>
            <a:r>
              <a:rPr lang="fr-FR" sz="4000" dirty="0"/>
              <a:t>automatique des thèmes.</a:t>
            </a:r>
          </a:p>
        </p:txBody>
      </p:sp>
      <p:pic>
        <p:nvPicPr>
          <p:cNvPr id="7" name="Image 6" descr="logolong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69" r="19809" b="34557"/>
          <a:stretch/>
        </p:blipFill>
        <p:spPr>
          <a:xfrm>
            <a:off x="6309620" y="5058305"/>
            <a:ext cx="2470390" cy="81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13345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112</a:t>
            </a:fld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6126814-A9B8-B240-BBDB-4474A197ABBE}"/>
              </a:ext>
            </a:extLst>
          </p:cNvPr>
          <p:cNvSpPr txBox="1"/>
          <p:nvPr/>
        </p:nvSpPr>
        <p:spPr>
          <a:xfrm>
            <a:off x="5858934" y="3910824"/>
            <a:ext cx="2886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« mouse »</a:t>
            </a:r>
          </a:p>
          <a:p>
            <a:pPr algn="ctr"/>
            <a:r>
              <a:rPr lang="fr-FR" sz="2800" dirty="0"/>
              <a:t>(1968)</a:t>
            </a:r>
          </a:p>
        </p:txBody>
      </p:sp>
      <p:pic>
        <p:nvPicPr>
          <p:cNvPr id="5" name="Image 4" descr="Une image contenant rongeur, chat, animal, mammifère&#10;&#10;Description générée automatiquement">
            <a:extLst>
              <a:ext uri="{FF2B5EF4-FFF2-40B4-BE49-F238E27FC236}">
                <a16:creationId xmlns:a16="http://schemas.microsoft.com/office/drawing/2014/main" id="{C597BE98-DD42-EA40-B57C-7390762F0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1656596"/>
            <a:ext cx="2266950" cy="1664343"/>
          </a:xfrm>
          <a:prstGeom prst="rect">
            <a:avLst/>
          </a:prstGeom>
        </p:spPr>
      </p:pic>
      <p:pic>
        <p:nvPicPr>
          <p:cNvPr id="7" name="Image 6" descr="Une image contenant table, souris, intérieur, clavier&#10;&#10;Description générée automatiquement">
            <a:extLst>
              <a:ext uri="{FF2B5EF4-FFF2-40B4-BE49-F238E27FC236}">
                <a16:creationId xmlns:a16="http://schemas.microsoft.com/office/drawing/2014/main" id="{7A568A53-BD78-D244-9A51-FBF295A8A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002" y="1851329"/>
            <a:ext cx="1807748" cy="1577671"/>
          </a:xfrm>
          <a:prstGeom prst="rect">
            <a:avLst/>
          </a:prstGeom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2B76B0E4-52B1-9440-8A30-F68365FF202F}"/>
              </a:ext>
            </a:extLst>
          </p:cNvPr>
          <p:cNvCxnSpPr/>
          <p:nvPr/>
        </p:nvCxnSpPr>
        <p:spPr>
          <a:xfrm>
            <a:off x="3268133" y="4387877"/>
            <a:ext cx="2607734" cy="0"/>
          </a:xfrm>
          <a:prstGeom prst="straightConnector1">
            <a:avLst/>
          </a:prstGeom>
          <a:ln w="1016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DB766174-2701-4D4A-9912-CA60EB149E93}"/>
              </a:ext>
            </a:extLst>
          </p:cNvPr>
          <p:cNvSpPr txBox="1"/>
          <p:nvPr/>
        </p:nvSpPr>
        <p:spPr>
          <a:xfrm>
            <a:off x="309562" y="3910824"/>
            <a:ext cx="2886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« mouse »</a:t>
            </a:r>
          </a:p>
          <a:p>
            <a:pPr algn="ctr"/>
            <a:r>
              <a:rPr lang="fr-FR" sz="2800" dirty="0"/>
              <a:t>(XIIe siècle…)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2818236-99ED-BC4F-A18E-FCB0C6D14EF8}"/>
              </a:ext>
            </a:extLst>
          </p:cNvPr>
          <p:cNvSpPr txBox="1"/>
          <p:nvPr/>
        </p:nvSpPr>
        <p:spPr>
          <a:xfrm>
            <a:off x="953341" y="5201403"/>
            <a:ext cx="15985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000" dirty="0">
                <a:solidFill>
                  <a:srgbClr val="FF0000"/>
                </a:solidFill>
              </a:rPr>
              <a:t>Domaine</a:t>
            </a:r>
          </a:p>
          <a:p>
            <a:pPr algn="ctr"/>
            <a:r>
              <a:rPr lang="fr-FR" sz="3000" dirty="0">
                <a:solidFill>
                  <a:srgbClr val="FF0000"/>
                </a:solidFill>
              </a:rPr>
              <a:t>animal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C473C15-CF39-4F46-B1CF-ECB5086C8C54}"/>
              </a:ext>
            </a:extLst>
          </p:cNvPr>
          <p:cNvSpPr txBox="1"/>
          <p:nvPr/>
        </p:nvSpPr>
        <p:spPr>
          <a:xfrm>
            <a:off x="6192276" y="5201404"/>
            <a:ext cx="22193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000" dirty="0">
                <a:solidFill>
                  <a:srgbClr val="FF0000"/>
                </a:solidFill>
              </a:rPr>
              <a:t>Domaine</a:t>
            </a:r>
          </a:p>
          <a:p>
            <a:pPr algn="ctr"/>
            <a:r>
              <a:rPr lang="fr-FR" sz="3000" dirty="0">
                <a:solidFill>
                  <a:srgbClr val="FF0000"/>
                </a:solidFill>
              </a:rPr>
              <a:t>informatique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1BC32D9-8036-0047-807F-E6B396F33A97}"/>
              </a:ext>
            </a:extLst>
          </p:cNvPr>
          <p:cNvSpPr txBox="1"/>
          <p:nvPr/>
        </p:nvSpPr>
        <p:spPr>
          <a:xfrm>
            <a:off x="295071" y="500274"/>
            <a:ext cx="4249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Détecter la néologie sémantique</a:t>
            </a:r>
          </a:p>
        </p:txBody>
      </p:sp>
    </p:spTree>
    <p:extLst>
      <p:ext uri="{BB962C8B-B14F-4D97-AF65-F5344CB8AC3E}">
        <p14:creationId xmlns:p14="http://schemas.microsoft.com/office/powerpoint/2010/main" val="317205675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113</a:t>
            </a:fld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1BC32D9-8036-0047-807F-E6B396F33A97}"/>
              </a:ext>
            </a:extLst>
          </p:cNvPr>
          <p:cNvSpPr txBox="1"/>
          <p:nvPr/>
        </p:nvSpPr>
        <p:spPr>
          <a:xfrm>
            <a:off x="295071" y="500274"/>
            <a:ext cx="4249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Détecter la néologie sémantique</a:t>
            </a:r>
          </a:p>
        </p:txBody>
      </p:sp>
      <p:pic>
        <p:nvPicPr>
          <p:cNvPr id="4" name="Image 3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3F3BBE2F-9BD4-8C43-B07A-2008E1D83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020" y="1284383"/>
            <a:ext cx="7988968" cy="468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293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114</a:t>
            </a:fld>
            <a:endParaRPr lang="fr-FR" dirty="0"/>
          </a:p>
        </p:txBody>
      </p:sp>
      <p:pic>
        <p:nvPicPr>
          <p:cNvPr id="4" name="Image 3" descr="Theme-neo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3"/>
          <a:stretch/>
        </p:blipFill>
        <p:spPr>
          <a:xfrm>
            <a:off x="1004035" y="897938"/>
            <a:ext cx="7092485" cy="513909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95071" y="500274"/>
            <a:ext cx="2864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French national </a:t>
            </a:r>
            <a:r>
              <a:rPr lang="fr-FR" sz="2400" dirty="0" err="1"/>
              <a:t>press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2162809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53950" y="346347"/>
            <a:ext cx="2326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/>
              <a:t>Thematic</a:t>
            </a:r>
            <a:r>
              <a:rPr lang="fr-FR" sz="2400" dirty="0"/>
              <a:t> </a:t>
            </a:r>
            <a:r>
              <a:rPr lang="fr-FR" sz="2400" dirty="0" err="1"/>
              <a:t>events</a:t>
            </a:r>
            <a:r>
              <a:rPr lang="fr-FR" sz="2400" dirty="0"/>
              <a:t>:</a:t>
            </a:r>
          </a:p>
        </p:txBody>
      </p:sp>
      <p:pic>
        <p:nvPicPr>
          <p:cNvPr id="4" name="Image 3" descr="theme-date.jpe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0140"/>
            <a:ext cx="9144000" cy="5854262"/>
          </a:xfrm>
          <a:prstGeom prst="rect">
            <a:avLst/>
          </a:prstGeom>
        </p:spPr>
      </p:pic>
      <p:sp>
        <p:nvSpPr>
          <p:cNvPr id="5" name="Légende encadrée 1 4"/>
          <p:cNvSpPr/>
          <p:nvPr/>
        </p:nvSpPr>
        <p:spPr>
          <a:xfrm>
            <a:off x="5824449" y="1321260"/>
            <a:ext cx="1026335" cy="590073"/>
          </a:xfrm>
          <a:prstGeom prst="borderCallout1">
            <a:avLst>
              <a:gd name="adj1" fmla="val 101182"/>
              <a:gd name="adj2" fmla="val -1729"/>
              <a:gd name="adj3" fmla="val 332241"/>
              <a:gd name="adj4" fmla="val -29158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POLITICS</a:t>
            </a:r>
          </a:p>
        </p:txBody>
      </p:sp>
      <p:sp>
        <p:nvSpPr>
          <p:cNvPr id="6" name="Légende encadrée 1 5"/>
          <p:cNvSpPr/>
          <p:nvPr/>
        </p:nvSpPr>
        <p:spPr>
          <a:xfrm>
            <a:off x="2937883" y="512975"/>
            <a:ext cx="1909999" cy="1398358"/>
          </a:xfrm>
          <a:prstGeom prst="borderCallout1">
            <a:avLst>
              <a:gd name="adj1" fmla="val 105263"/>
              <a:gd name="adj2" fmla="val 49801"/>
              <a:gd name="adj3" fmla="val 253256"/>
              <a:gd name="adj4" fmla="val 124535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i="1" dirty="0">
                <a:solidFill>
                  <a:schemeClr val="tx1"/>
                </a:solidFill>
              </a:rPr>
              <a:t>contre-djihad</a:t>
            </a:r>
          </a:p>
          <a:p>
            <a:pPr algn="ctr"/>
            <a:r>
              <a:rPr lang="fr-FR" sz="2000" i="1" dirty="0">
                <a:solidFill>
                  <a:schemeClr val="tx1"/>
                </a:solidFill>
              </a:rPr>
              <a:t>post-attentat</a:t>
            </a:r>
          </a:p>
          <a:p>
            <a:pPr algn="ctr"/>
            <a:r>
              <a:rPr lang="fr-FR" sz="2000" i="1" dirty="0" err="1">
                <a:solidFill>
                  <a:schemeClr val="tx1"/>
                </a:solidFill>
              </a:rPr>
              <a:t>stopdjihadisme</a:t>
            </a:r>
            <a:endParaRPr lang="fr-FR" sz="2000" i="1" dirty="0">
              <a:solidFill>
                <a:schemeClr val="tx1"/>
              </a:solidFill>
            </a:endParaRPr>
          </a:p>
          <a:p>
            <a:pPr algn="ctr"/>
            <a:r>
              <a:rPr lang="mr-IN" dirty="0">
                <a:solidFill>
                  <a:schemeClr val="tx1"/>
                </a:solidFill>
              </a:rPr>
              <a:t>…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041869" y="513108"/>
            <a:ext cx="3823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</a:rPr>
              <a:t>November</a:t>
            </a:r>
            <a:r>
              <a:rPr lang="fr-FR" sz="2400" dirty="0">
                <a:solidFill>
                  <a:srgbClr val="FF0000"/>
                </a:solidFill>
              </a:rPr>
              <a:t> 2015 Paris </a:t>
            </a:r>
            <a:r>
              <a:rPr lang="fr-FR" sz="2400" dirty="0" err="1">
                <a:solidFill>
                  <a:srgbClr val="FF0000"/>
                </a:solidFill>
              </a:rPr>
              <a:t>attacks</a:t>
            </a:r>
            <a:endParaRPr lang="fr-F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216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 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Espace réservé pour une image  2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Espace réservé pour une image  3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116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pic>
        <p:nvPicPr>
          <p:cNvPr id="9" name="Image 8" descr="3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64630" cy="627474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63039" y="5550997"/>
            <a:ext cx="1773514" cy="60218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5977401" y="5605738"/>
            <a:ext cx="3120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Néologismes-témoins ?</a:t>
            </a:r>
          </a:p>
        </p:txBody>
      </p:sp>
    </p:spTree>
    <p:extLst>
      <p:ext uri="{BB962C8B-B14F-4D97-AF65-F5344CB8AC3E}">
        <p14:creationId xmlns:p14="http://schemas.microsoft.com/office/powerpoint/2010/main" val="28917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 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Espace réservé pour une image  2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Espace réservé pour une image  3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117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pic>
        <p:nvPicPr>
          <p:cNvPr id="10" name="Image 9" descr="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8"/>
          <a:stretch/>
        </p:blipFill>
        <p:spPr>
          <a:xfrm>
            <a:off x="492661" y="76640"/>
            <a:ext cx="8263294" cy="6177751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237081" y="144569"/>
            <a:ext cx="3733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Conflits sociaux </a:t>
            </a:r>
            <a:r>
              <a:rPr lang="mr-IN" sz="2800" dirty="0"/>
              <a:t>–</a:t>
            </a:r>
            <a:r>
              <a:rPr lang="fr-FR" sz="2800" dirty="0"/>
              <a:t> France </a:t>
            </a:r>
          </a:p>
        </p:txBody>
      </p:sp>
      <p:sp>
        <p:nvSpPr>
          <p:cNvPr id="13" name="Forme libre 12"/>
          <p:cNvSpPr/>
          <p:nvPr/>
        </p:nvSpPr>
        <p:spPr>
          <a:xfrm>
            <a:off x="1237081" y="667789"/>
            <a:ext cx="6754682" cy="4620345"/>
          </a:xfrm>
          <a:custGeom>
            <a:avLst/>
            <a:gdLst>
              <a:gd name="connsiteX0" fmla="*/ 0 w 6754682"/>
              <a:gd name="connsiteY0" fmla="*/ 4138696 h 4620345"/>
              <a:gd name="connsiteX1" fmla="*/ 120424 w 6754682"/>
              <a:gd name="connsiteY1" fmla="*/ 3908773 h 4620345"/>
              <a:gd name="connsiteX2" fmla="*/ 273691 w 6754682"/>
              <a:gd name="connsiteY2" fmla="*/ 4412414 h 4620345"/>
              <a:gd name="connsiteX3" fmla="*/ 437905 w 6754682"/>
              <a:gd name="connsiteY3" fmla="*/ 3941619 h 4620345"/>
              <a:gd name="connsiteX4" fmla="*/ 580224 w 6754682"/>
              <a:gd name="connsiteY4" fmla="*/ 4489055 h 4620345"/>
              <a:gd name="connsiteX5" fmla="*/ 777281 w 6754682"/>
              <a:gd name="connsiteY5" fmla="*/ 3317542 h 4620345"/>
              <a:gd name="connsiteX6" fmla="*/ 963391 w 6754682"/>
              <a:gd name="connsiteY6" fmla="*/ 4434311 h 4620345"/>
              <a:gd name="connsiteX7" fmla="*/ 1324662 w 6754682"/>
              <a:gd name="connsiteY7" fmla="*/ 4434311 h 4620345"/>
              <a:gd name="connsiteX8" fmla="*/ 1587405 w 6754682"/>
              <a:gd name="connsiteY8" fmla="*/ 4532850 h 4620345"/>
              <a:gd name="connsiteX9" fmla="*/ 1707829 w 6754682"/>
              <a:gd name="connsiteY9" fmla="*/ 3459876 h 4620345"/>
              <a:gd name="connsiteX10" fmla="*/ 1861096 w 6754682"/>
              <a:gd name="connsiteY10" fmla="*/ 4412414 h 4620345"/>
              <a:gd name="connsiteX11" fmla="*/ 1981519 w 6754682"/>
              <a:gd name="connsiteY11" fmla="*/ 3755491 h 4620345"/>
              <a:gd name="connsiteX12" fmla="*/ 2200472 w 6754682"/>
              <a:gd name="connsiteY12" fmla="*/ 4357670 h 4620345"/>
              <a:gd name="connsiteX13" fmla="*/ 2397529 w 6754682"/>
              <a:gd name="connsiteY13" fmla="*/ 3175209 h 4620345"/>
              <a:gd name="connsiteX14" fmla="*/ 2594586 w 6754682"/>
              <a:gd name="connsiteY14" fmla="*/ 4346721 h 4620345"/>
              <a:gd name="connsiteX15" fmla="*/ 2769748 w 6754682"/>
              <a:gd name="connsiteY15" fmla="*/ 3799286 h 4620345"/>
              <a:gd name="connsiteX16" fmla="*/ 2966805 w 6754682"/>
              <a:gd name="connsiteY16" fmla="*/ 4500003 h 4620345"/>
              <a:gd name="connsiteX17" fmla="*/ 3054386 w 6754682"/>
              <a:gd name="connsiteY17" fmla="*/ 4226286 h 4620345"/>
              <a:gd name="connsiteX18" fmla="*/ 3163862 w 6754682"/>
              <a:gd name="connsiteY18" fmla="*/ 4390516 h 4620345"/>
              <a:gd name="connsiteX19" fmla="*/ 3382815 w 6754682"/>
              <a:gd name="connsiteY19" fmla="*/ 4018260 h 4620345"/>
              <a:gd name="connsiteX20" fmla="*/ 3853563 w 6754682"/>
              <a:gd name="connsiteY20" fmla="*/ 4489055 h 4620345"/>
              <a:gd name="connsiteX21" fmla="*/ 4072515 w 6754682"/>
              <a:gd name="connsiteY21" fmla="*/ 3372286 h 4620345"/>
              <a:gd name="connsiteX22" fmla="*/ 4291467 w 6754682"/>
              <a:gd name="connsiteY22" fmla="*/ 4445260 h 4620345"/>
              <a:gd name="connsiteX23" fmla="*/ 4499472 w 6754682"/>
              <a:gd name="connsiteY23" fmla="*/ 3919722 h 4620345"/>
              <a:gd name="connsiteX24" fmla="*/ 4784110 w 6754682"/>
              <a:gd name="connsiteY24" fmla="*/ 4478106 h 4620345"/>
              <a:gd name="connsiteX25" fmla="*/ 5243910 w 6754682"/>
              <a:gd name="connsiteY25" fmla="*/ 799339 h 4620345"/>
              <a:gd name="connsiteX26" fmla="*/ 5473810 w 6754682"/>
              <a:gd name="connsiteY26" fmla="*/ 4346721 h 4620345"/>
              <a:gd name="connsiteX27" fmla="*/ 5681815 w 6754682"/>
              <a:gd name="connsiteY27" fmla="*/ 3766440 h 4620345"/>
              <a:gd name="connsiteX28" fmla="*/ 5889820 w 6754682"/>
              <a:gd name="connsiteY28" fmla="*/ 4237234 h 4620345"/>
              <a:gd name="connsiteX29" fmla="*/ 6152563 w 6754682"/>
              <a:gd name="connsiteY29" fmla="*/ 82 h 4620345"/>
              <a:gd name="connsiteX30" fmla="*/ 6535730 w 6754682"/>
              <a:gd name="connsiteY30" fmla="*/ 4357670 h 4620345"/>
              <a:gd name="connsiteX31" fmla="*/ 6754682 w 6754682"/>
              <a:gd name="connsiteY31" fmla="*/ 3919722 h 4620345"/>
              <a:gd name="connsiteX32" fmla="*/ 6754682 w 6754682"/>
              <a:gd name="connsiteY32" fmla="*/ 3919722 h 4620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754682" h="4620345">
                <a:moveTo>
                  <a:pt x="0" y="4138696"/>
                </a:moveTo>
                <a:cubicBezTo>
                  <a:pt x="37404" y="4000924"/>
                  <a:pt x="74809" y="3863153"/>
                  <a:pt x="120424" y="3908773"/>
                </a:cubicBezTo>
                <a:cubicBezTo>
                  <a:pt x="166039" y="3954393"/>
                  <a:pt x="220778" y="4406940"/>
                  <a:pt x="273691" y="4412414"/>
                </a:cubicBezTo>
                <a:cubicBezTo>
                  <a:pt x="326604" y="4417888"/>
                  <a:pt x="386816" y="3928846"/>
                  <a:pt x="437905" y="3941619"/>
                </a:cubicBezTo>
                <a:cubicBezTo>
                  <a:pt x="488994" y="3954392"/>
                  <a:pt x="523661" y="4593068"/>
                  <a:pt x="580224" y="4489055"/>
                </a:cubicBezTo>
                <a:cubicBezTo>
                  <a:pt x="636787" y="4385042"/>
                  <a:pt x="713420" y="3326666"/>
                  <a:pt x="777281" y="3317542"/>
                </a:cubicBezTo>
                <a:cubicBezTo>
                  <a:pt x="841142" y="3308418"/>
                  <a:pt x="872161" y="4248183"/>
                  <a:pt x="963391" y="4434311"/>
                </a:cubicBezTo>
                <a:cubicBezTo>
                  <a:pt x="1054621" y="4620439"/>
                  <a:pt x="1220660" y="4417888"/>
                  <a:pt x="1324662" y="4434311"/>
                </a:cubicBezTo>
                <a:cubicBezTo>
                  <a:pt x="1428664" y="4450734"/>
                  <a:pt x="1523544" y="4695256"/>
                  <a:pt x="1587405" y="4532850"/>
                </a:cubicBezTo>
                <a:cubicBezTo>
                  <a:pt x="1651266" y="4370444"/>
                  <a:pt x="1662214" y="3479949"/>
                  <a:pt x="1707829" y="3459876"/>
                </a:cubicBezTo>
                <a:cubicBezTo>
                  <a:pt x="1753444" y="3439803"/>
                  <a:pt x="1815481" y="4363145"/>
                  <a:pt x="1861096" y="4412414"/>
                </a:cubicBezTo>
                <a:cubicBezTo>
                  <a:pt x="1906711" y="4461683"/>
                  <a:pt x="1924956" y="3764615"/>
                  <a:pt x="1981519" y="3755491"/>
                </a:cubicBezTo>
                <a:cubicBezTo>
                  <a:pt x="2038082" y="3746367"/>
                  <a:pt x="2131137" y="4454384"/>
                  <a:pt x="2200472" y="4357670"/>
                </a:cubicBezTo>
                <a:cubicBezTo>
                  <a:pt x="2269807" y="4260956"/>
                  <a:pt x="2331843" y="3177034"/>
                  <a:pt x="2397529" y="3175209"/>
                </a:cubicBezTo>
                <a:cubicBezTo>
                  <a:pt x="2463215" y="3173384"/>
                  <a:pt x="2532550" y="4242708"/>
                  <a:pt x="2594586" y="4346721"/>
                </a:cubicBezTo>
                <a:cubicBezTo>
                  <a:pt x="2656623" y="4450734"/>
                  <a:pt x="2707712" y="3773739"/>
                  <a:pt x="2769748" y="3799286"/>
                </a:cubicBezTo>
                <a:cubicBezTo>
                  <a:pt x="2831784" y="3824833"/>
                  <a:pt x="2919365" y="4428836"/>
                  <a:pt x="2966805" y="4500003"/>
                </a:cubicBezTo>
                <a:cubicBezTo>
                  <a:pt x="3014245" y="4571170"/>
                  <a:pt x="3021543" y="4244534"/>
                  <a:pt x="3054386" y="4226286"/>
                </a:cubicBezTo>
                <a:cubicBezTo>
                  <a:pt x="3087229" y="4208038"/>
                  <a:pt x="3109124" y="4425187"/>
                  <a:pt x="3163862" y="4390516"/>
                </a:cubicBezTo>
                <a:cubicBezTo>
                  <a:pt x="3218600" y="4355845"/>
                  <a:pt x="3267865" y="4001837"/>
                  <a:pt x="3382815" y="4018260"/>
                </a:cubicBezTo>
                <a:cubicBezTo>
                  <a:pt x="3497765" y="4034683"/>
                  <a:pt x="3738613" y="4596717"/>
                  <a:pt x="3853563" y="4489055"/>
                </a:cubicBezTo>
                <a:cubicBezTo>
                  <a:pt x="3968513" y="4381393"/>
                  <a:pt x="3999531" y="3379585"/>
                  <a:pt x="4072515" y="3372286"/>
                </a:cubicBezTo>
                <a:cubicBezTo>
                  <a:pt x="4145499" y="3364987"/>
                  <a:pt x="4220307" y="4354021"/>
                  <a:pt x="4291467" y="4445260"/>
                </a:cubicBezTo>
                <a:cubicBezTo>
                  <a:pt x="4362627" y="4536499"/>
                  <a:pt x="4417365" y="3914248"/>
                  <a:pt x="4499472" y="3919722"/>
                </a:cubicBezTo>
                <a:cubicBezTo>
                  <a:pt x="4581579" y="3925196"/>
                  <a:pt x="4660037" y="4998170"/>
                  <a:pt x="4784110" y="4478106"/>
                </a:cubicBezTo>
                <a:cubicBezTo>
                  <a:pt x="4908183" y="3958042"/>
                  <a:pt x="5128960" y="821236"/>
                  <a:pt x="5243910" y="799339"/>
                </a:cubicBezTo>
                <a:cubicBezTo>
                  <a:pt x="5358860" y="777442"/>
                  <a:pt x="5400826" y="3852204"/>
                  <a:pt x="5473810" y="4346721"/>
                </a:cubicBezTo>
                <a:cubicBezTo>
                  <a:pt x="5546794" y="4841238"/>
                  <a:pt x="5612480" y="3784688"/>
                  <a:pt x="5681815" y="3766440"/>
                </a:cubicBezTo>
                <a:cubicBezTo>
                  <a:pt x="5751150" y="3748192"/>
                  <a:pt x="5811362" y="4864960"/>
                  <a:pt x="5889820" y="4237234"/>
                </a:cubicBezTo>
                <a:cubicBezTo>
                  <a:pt x="5968278" y="3609508"/>
                  <a:pt x="6044911" y="-19991"/>
                  <a:pt x="6152563" y="82"/>
                </a:cubicBezTo>
                <a:cubicBezTo>
                  <a:pt x="6260215" y="20155"/>
                  <a:pt x="6435377" y="3704397"/>
                  <a:pt x="6535730" y="4357670"/>
                </a:cubicBezTo>
                <a:cubicBezTo>
                  <a:pt x="6636083" y="5010943"/>
                  <a:pt x="6754682" y="3919722"/>
                  <a:pt x="6754682" y="3919722"/>
                </a:cubicBezTo>
                <a:lnTo>
                  <a:pt x="6754682" y="3919722"/>
                </a:lnTo>
              </a:path>
            </a:pathLst>
          </a:custGeom>
          <a:ln w="28575" cmpd="sng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229905" y="4532767"/>
            <a:ext cx="102907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zadistes</a:t>
            </a:r>
            <a:endParaRPr lang="fr-FR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Forme libre 14"/>
          <p:cNvSpPr/>
          <p:nvPr/>
        </p:nvSpPr>
        <p:spPr>
          <a:xfrm>
            <a:off x="3426605" y="656923"/>
            <a:ext cx="821072" cy="4609408"/>
          </a:xfrm>
          <a:custGeom>
            <a:avLst/>
            <a:gdLst>
              <a:gd name="connsiteX0" fmla="*/ 0 w 821072"/>
              <a:gd name="connsiteY0" fmla="*/ 4609408 h 4609408"/>
              <a:gd name="connsiteX1" fmla="*/ 394115 w 821072"/>
              <a:gd name="connsiteY1" fmla="*/ 0 h 4609408"/>
              <a:gd name="connsiteX2" fmla="*/ 821072 w 821072"/>
              <a:gd name="connsiteY2" fmla="*/ 4609408 h 4609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1072" h="4609408">
                <a:moveTo>
                  <a:pt x="0" y="4609408"/>
                </a:moveTo>
                <a:cubicBezTo>
                  <a:pt x="128635" y="2304704"/>
                  <a:pt x="257270" y="0"/>
                  <a:pt x="394115" y="0"/>
                </a:cubicBezTo>
                <a:cubicBezTo>
                  <a:pt x="530960" y="0"/>
                  <a:pt x="821072" y="4609408"/>
                  <a:pt x="821072" y="4609408"/>
                </a:cubicBezTo>
              </a:path>
            </a:pathLst>
          </a:cu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4247677" y="773165"/>
            <a:ext cx="133560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nuit-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</a:rPr>
              <a:t>deboutiste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Forme libre 16"/>
          <p:cNvSpPr/>
          <p:nvPr/>
        </p:nvSpPr>
        <p:spPr>
          <a:xfrm>
            <a:off x="1434135" y="740318"/>
            <a:ext cx="318465" cy="4532767"/>
          </a:xfrm>
          <a:custGeom>
            <a:avLst/>
            <a:gdLst>
              <a:gd name="connsiteX0" fmla="*/ 0 w 264982"/>
              <a:gd name="connsiteY0" fmla="*/ 4532768 h 4543717"/>
              <a:gd name="connsiteX1" fmla="*/ 251795 w 264982"/>
              <a:gd name="connsiteY1" fmla="*/ 1 h 4543717"/>
              <a:gd name="connsiteX2" fmla="*/ 240848 w 264982"/>
              <a:gd name="connsiteY2" fmla="*/ 4543717 h 4543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4982" h="4543717">
                <a:moveTo>
                  <a:pt x="0" y="4532768"/>
                </a:moveTo>
                <a:cubicBezTo>
                  <a:pt x="105827" y="2265472"/>
                  <a:pt x="211654" y="-1824"/>
                  <a:pt x="251795" y="1"/>
                </a:cubicBezTo>
                <a:cubicBezTo>
                  <a:pt x="291936" y="1826"/>
                  <a:pt x="226251" y="3791906"/>
                  <a:pt x="240848" y="4543717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372875" y="721733"/>
            <a:ext cx="1029076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</a:rPr>
              <a:t>anti-charlie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9" name="Forme libre 18"/>
          <p:cNvSpPr/>
          <p:nvPr/>
        </p:nvSpPr>
        <p:spPr>
          <a:xfrm>
            <a:off x="5189172" y="590094"/>
            <a:ext cx="1532667" cy="4687186"/>
          </a:xfrm>
          <a:custGeom>
            <a:avLst/>
            <a:gdLst>
              <a:gd name="connsiteX0" fmla="*/ 0 w 1532667"/>
              <a:gd name="connsiteY0" fmla="*/ 4687186 h 4687186"/>
              <a:gd name="connsiteX1" fmla="*/ 218953 w 1532667"/>
              <a:gd name="connsiteY1" fmla="*/ 3614212 h 4687186"/>
              <a:gd name="connsiteX2" fmla="*/ 361272 w 1532667"/>
              <a:gd name="connsiteY2" fmla="*/ 4052160 h 4687186"/>
              <a:gd name="connsiteX3" fmla="*/ 525486 w 1532667"/>
              <a:gd name="connsiteY3" fmla="*/ 2355110 h 4687186"/>
              <a:gd name="connsiteX4" fmla="*/ 656857 w 1532667"/>
              <a:gd name="connsiteY4" fmla="*/ 2683571 h 4687186"/>
              <a:gd name="connsiteX5" fmla="*/ 908653 w 1532667"/>
              <a:gd name="connsiteY5" fmla="*/ 1136 h 4687186"/>
              <a:gd name="connsiteX6" fmla="*/ 1193291 w 1532667"/>
              <a:gd name="connsiteY6" fmla="*/ 3044879 h 4687186"/>
              <a:gd name="connsiteX7" fmla="*/ 1335610 w 1532667"/>
              <a:gd name="connsiteY7" fmla="*/ 3231007 h 4687186"/>
              <a:gd name="connsiteX8" fmla="*/ 1532667 w 1532667"/>
              <a:gd name="connsiteY8" fmla="*/ 4687186 h 468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2667" h="4687186">
                <a:moveTo>
                  <a:pt x="0" y="4687186"/>
                </a:moveTo>
                <a:cubicBezTo>
                  <a:pt x="79370" y="4203618"/>
                  <a:pt x="158741" y="3720050"/>
                  <a:pt x="218953" y="3614212"/>
                </a:cubicBezTo>
                <a:cubicBezTo>
                  <a:pt x="279165" y="3508374"/>
                  <a:pt x="310183" y="4262010"/>
                  <a:pt x="361272" y="4052160"/>
                </a:cubicBezTo>
                <a:cubicBezTo>
                  <a:pt x="412361" y="3842310"/>
                  <a:pt x="476222" y="2583208"/>
                  <a:pt x="525486" y="2355110"/>
                </a:cubicBezTo>
                <a:cubicBezTo>
                  <a:pt x="574750" y="2127012"/>
                  <a:pt x="592996" y="3075900"/>
                  <a:pt x="656857" y="2683571"/>
                </a:cubicBezTo>
                <a:cubicBezTo>
                  <a:pt x="720718" y="2291242"/>
                  <a:pt x="819247" y="-59082"/>
                  <a:pt x="908653" y="1136"/>
                </a:cubicBezTo>
                <a:cubicBezTo>
                  <a:pt x="998059" y="61354"/>
                  <a:pt x="1122132" y="2506567"/>
                  <a:pt x="1193291" y="3044879"/>
                </a:cubicBezTo>
                <a:cubicBezTo>
                  <a:pt x="1264450" y="3583191"/>
                  <a:pt x="1279047" y="2957289"/>
                  <a:pt x="1335610" y="3231007"/>
                </a:cubicBezTo>
                <a:cubicBezTo>
                  <a:pt x="1392173" y="3504725"/>
                  <a:pt x="1532667" y="4687186"/>
                  <a:pt x="1532667" y="4687186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5331492" y="4797913"/>
            <a:ext cx="133560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dégagisme</a:t>
            </a:r>
            <a:endParaRPr lang="fr-FR" dirty="0"/>
          </a:p>
        </p:txBody>
      </p:sp>
      <p:grpSp>
        <p:nvGrpSpPr>
          <p:cNvPr id="21" name="Grouper 20"/>
          <p:cNvGrpSpPr/>
          <p:nvPr/>
        </p:nvGrpSpPr>
        <p:grpSpPr>
          <a:xfrm>
            <a:off x="1302762" y="3331019"/>
            <a:ext cx="2688886" cy="523220"/>
            <a:chOff x="1423190" y="3210580"/>
            <a:chExt cx="2688886" cy="523220"/>
          </a:xfrm>
        </p:grpSpPr>
        <p:sp>
          <p:nvSpPr>
            <p:cNvPr id="22" name="ZoneTexte 21"/>
            <p:cNvSpPr txBox="1"/>
            <p:nvPr/>
          </p:nvSpPr>
          <p:spPr>
            <a:xfrm>
              <a:off x="2929732" y="3210580"/>
              <a:ext cx="1149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 err="1">
                  <a:solidFill>
                    <a:srgbClr val="FF0000"/>
                  </a:solidFill>
                </a:rPr>
                <a:t>Sivens</a:t>
              </a:r>
              <a:endParaRPr lang="fr-FR" sz="2800" dirty="0">
                <a:solidFill>
                  <a:srgbClr val="FF0000"/>
                </a:solidFill>
              </a:endParaRPr>
            </a:p>
          </p:txBody>
        </p:sp>
        <p:cxnSp>
          <p:nvCxnSpPr>
            <p:cNvPr id="23" name="Connecteur droit 22"/>
            <p:cNvCxnSpPr/>
            <p:nvPr/>
          </p:nvCxnSpPr>
          <p:spPr>
            <a:xfrm flipH="1" flipV="1">
              <a:off x="1423190" y="3711611"/>
              <a:ext cx="2688886" cy="10948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er 23"/>
          <p:cNvGrpSpPr/>
          <p:nvPr/>
        </p:nvGrpSpPr>
        <p:grpSpPr>
          <a:xfrm>
            <a:off x="6305814" y="641838"/>
            <a:ext cx="1593273" cy="646860"/>
            <a:chOff x="1366567" y="3210580"/>
            <a:chExt cx="2745509" cy="511979"/>
          </a:xfrm>
        </p:grpSpPr>
        <p:sp>
          <p:nvSpPr>
            <p:cNvPr id="25" name="ZoneTexte 24"/>
            <p:cNvSpPr txBox="1"/>
            <p:nvPr/>
          </p:nvSpPr>
          <p:spPr>
            <a:xfrm>
              <a:off x="1366567" y="3210580"/>
              <a:ext cx="1807125" cy="414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rgbClr val="FF0000"/>
                  </a:solidFill>
                </a:rPr>
                <a:t>NDDL</a:t>
              </a:r>
            </a:p>
          </p:txBody>
        </p:sp>
        <p:cxnSp>
          <p:nvCxnSpPr>
            <p:cNvPr id="26" name="Connecteur droit 25"/>
            <p:cNvCxnSpPr/>
            <p:nvPr/>
          </p:nvCxnSpPr>
          <p:spPr>
            <a:xfrm flipH="1" flipV="1">
              <a:off x="1423190" y="3711611"/>
              <a:ext cx="2688886" cy="10948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7783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118</a:t>
            </a:fld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95219" y="2244494"/>
            <a:ext cx="88675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/>
              <a:t>Outil d’aide</a:t>
            </a:r>
          </a:p>
          <a:p>
            <a:pPr algn="ctr"/>
            <a:endParaRPr lang="fr-FR" sz="4000" dirty="0"/>
          </a:p>
          <a:p>
            <a:pPr algn="ctr"/>
            <a:r>
              <a:rPr lang="fr-FR" sz="4000" dirty="0"/>
              <a:t>à la recherche sociale et historique.</a:t>
            </a:r>
          </a:p>
        </p:txBody>
      </p:sp>
      <p:pic>
        <p:nvPicPr>
          <p:cNvPr id="7" name="Image 6" descr="logolong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69" r="19809" b="34557"/>
          <a:stretch/>
        </p:blipFill>
        <p:spPr>
          <a:xfrm>
            <a:off x="6309620" y="5058305"/>
            <a:ext cx="2470390" cy="81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0613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119</a:t>
            </a:fld>
            <a:endParaRPr lang="fr-FR" dirty="0"/>
          </a:p>
        </p:txBody>
      </p:sp>
      <p:pic>
        <p:nvPicPr>
          <p:cNvPr id="4" name="Image 3" descr="50992240-手のアイコンが白い背景で隔離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777" y="3645931"/>
            <a:ext cx="2649589" cy="2649589"/>
          </a:xfrm>
          <a:prstGeom prst="rect">
            <a:avLst/>
          </a:prstGeom>
        </p:spPr>
      </p:pic>
      <p:grpSp>
        <p:nvGrpSpPr>
          <p:cNvPr id="10" name="Grouper 9"/>
          <p:cNvGrpSpPr/>
          <p:nvPr/>
        </p:nvGrpSpPr>
        <p:grpSpPr>
          <a:xfrm>
            <a:off x="3262367" y="3990166"/>
            <a:ext cx="2365779" cy="664859"/>
            <a:chOff x="3185731" y="3990166"/>
            <a:chExt cx="2365779" cy="664859"/>
          </a:xfrm>
        </p:grpSpPr>
        <p:sp>
          <p:nvSpPr>
            <p:cNvPr id="7" name="ZoneTexte 6"/>
            <p:cNvSpPr txBox="1"/>
            <p:nvPr/>
          </p:nvSpPr>
          <p:spPr>
            <a:xfrm rot="833805">
              <a:off x="3185731" y="4193360"/>
              <a:ext cx="15764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 err="1">
                  <a:solidFill>
                    <a:srgbClr val="000000"/>
                  </a:solidFill>
                </a:rPr>
                <a:t>dégagisme</a:t>
              </a:r>
              <a:endParaRPr lang="fr-FR" sz="2400" dirty="0">
                <a:solidFill>
                  <a:srgbClr val="000000"/>
                </a:solidFill>
              </a:endParaRPr>
            </a:p>
          </p:txBody>
        </p:sp>
        <p:sp>
          <p:nvSpPr>
            <p:cNvPr id="8" name="ZoneTexte 7"/>
            <p:cNvSpPr txBox="1"/>
            <p:nvPr/>
          </p:nvSpPr>
          <p:spPr>
            <a:xfrm rot="21000784">
              <a:off x="4488899" y="4188300"/>
              <a:ext cx="10626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err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zadiste</a:t>
              </a:r>
              <a:endParaRPr lang="fr-FR" sz="24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3644608" y="3990166"/>
              <a:ext cx="16027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err="1">
                  <a:solidFill>
                    <a:schemeClr val="accent1">
                      <a:lumMod val="75000"/>
                    </a:schemeClr>
                  </a:solidFill>
                </a:rPr>
                <a:t>anti-charlie</a:t>
              </a:r>
              <a:endParaRPr lang="fr-FR" sz="2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667795" y="1749083"/>
            <a:ext cx="14205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Linguistes</a:t>
            </a:r>
          </a:p>
          <a:p>
            <a:endParaRPr lang="fr-FR" sz="2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6859189" y="1749083"/>
            <a:ext cx="166448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Sociologues</a:t>
            </a:r>
          </a:p>
          <a:p>
            <a:r>
              <a:rPr lang="fr-FR" sz="2400" dirty="0"/>
              <a:t>Historiens</a:t>
            </a:r>
          </a:p>
          <a:p>
            <a:r>
              <a:rPr lang="fr-FR" sz="2400" dirty="0"/>
              <a:t>Journalistes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579807" y="1749083"/>
            <a:ext cx="1688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Locuteurs</a:t>
            </a:r>
          </a:p>
          <a:p>
            <a:pPr algn="ctr"/>
            <a:r>
              <a:rPr lang="fr-FR" sz="2400" dirty="0"/>
              <a:t>Traducteurs</a:t>
            </a:r>
          </a:p>
        </p:txBody>
      </p:sp>
    </p:spTree>
    <p:extLst>
      <p:ext uri="{BB962C8B-B14F-4D97-AF65-F5344CB8AC3E}">
        <p14:creationId xmlns:p14="http://schemas.microsoft.com/office/powerpoint/2010/main" val="610161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55020" y="2589442"/>
            <a:ext cx="7770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/>
              <a:t>- Le hasard et la curiosité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555020" y="441052"/>
            <a:ext cx="45658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Détecter les néologismes :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2566624-B7C2-9B4A-ADAB-41E734F03356}"/>
              </a:ext>
            </a:extLst>
          </p:cNvPr>
          <p:cNvSpPr txBox="1"/>
          <p:nvPr/>
        </p:nvSpPr>
        <p:spPr>
          <a:xfrm>
            <a:off x="555020" y="3946210"/>
            <a:ext cx="8143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/>
              <a:t>- Les </a:t>
            </a:r>
            <a:r>
              <a:rPr lang="fr-FR" sz="2800" dirty="0">
                <a:solidFill>
                  <a:schemeClr val="tx2"/>
                </a:solidFill>
              </a:rPr>
              <a:t>veilleurs de néologie </a:t>
            </a:r>
            <a:r>
              <a:rPr lang="fr-FR" sz="2800" dirty="0"/>
              <a:t>: années 2000</a:t>
            </a:r>
          </a:p>
        </p:txBody>
      </p:sp>
    </p:spTree>
    <p:extLst>
      <p:ext uri="{BB962C8B-B14F-4D97-AF65-F5344CB8AC3E}">
        <p14:creationId xmlns:p14="http://schemas.microsoft.com/office/powerpoint/2010/main" val="440966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 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Espace réservé pour une image  2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Espace réservé pour une image  3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120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pic>
        <p:nvPicPr>
          <p:cNvPr id="9" name="Image 8" descr="200px-WiktprintableFra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38" y="2364931"/>
            <a:ext cx="1646831" cy="1992666"/>
          </a:xfrm>
          <a:prstGeom prst="rect">
            <a:avLst/>
          </a:prstGeom>
        </p:spPr>
      </p:pic>
      <p:pic>
        <p:nvPicPr>
          <p:cNvPr id="10" name="Image 9" descr="Unknown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14" b="23945"/>
          <a:stretch/>
        </p:blipFill>
        <p:spPr>
          <a:xfrm>
            <a:off x="3455952" y="2759086"/>
            <a:ext cx="1910445" cy="1068721"/>
          </a:xfrm>
          <a:prstGeom prst="rect">
            <a:avLst/>
          </a:prstGeom>
        </p:spPr>
      </p:pic>
      <p:pic>
        <p:nvPicPr>
          <p:cNvPr id="11" name="Image 10" descr="HirangoSans-cutou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508" y="2518214"/>
            <a:ext cx="1271301" cy="144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15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Espace réservé pour une image  3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121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pic>
        <p:nvPicPr>
          <p:cNvPr id="9" name="Image 8" descr="200px-WiktprintableFra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38" y="2364931"/>
            <a:ext cx="1646831" cy="1992666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691999" y="2033336"/>
            <a:ext cx="345479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2400" dirty="0"/>
              <a:t>15 000 visites par heure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91999" y="1067304"/>
            <a:ext cx="287690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400" dirty="0"/>
              <a:t>350 000 entrées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91999" y="2991165"/>
            <a:ext cx="287771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2400" dirty="0"/>
              <a:t>Réactivité optimale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91999" y="3964718"/>
            <a:ext cx="205697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2400" dirty="0"/>
              <a:t>Patrouilleurs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91999" y="5003961"/>
            <a:ext cx="296747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2400" dirty="0">
                <a:solidFill>
                  <a:srgbClr val="FF0000"/>
                </a:solidFill>
                <a:latin typeface="Webdings"/>
                <a:ea typeface="Webdings"/>
                <a:cs typeface="Webdings"/>
                <a:sym typeface="Webdings"/>
              </a:rPr>
              <a:t></a:t>
            </a:r>
            <a:r>
              <a:rPr lang="fr-FR" sz="2400" dirty="0">
                <a:solidFill>
                  <a:srgbClr val="FF0000"/>
                </a:solidFill>
              </a:rPr>
              <a:t> veille néologique</a:t>
            </a:r>
          </a:p>
        </p:txBody>
      </p:sp>
    </p:spTree>
    <p:extLst>
      <p:ext uri="{BB962C8B-B14F-4D97-AF65-F5344CB8AC3E}">
        <p14:creationId xmlns:p14="http://schemas.microsoft.com/office/powerpoint/2010/main" val="177386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 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" name="Espace réservé pour une image  3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122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pic>
        <p:nvPicPr>
          <p:cNvPr id="9" name="Image 8" descr="200px-WiktprintableFra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38" y="2364931"/>
            <a:ext cx="1646831" cy="1992666"/>
          </a:xfrm>
          <a:prstGeom prst="rect">
            <a:avLst/>
          </a:prstGeom>
        </p:spPr>
      </p:pic>
      <p:pic>
        <p:nvPicPr>
          <p:cNvPr id="10" name="Image 9" descr="Unknown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14" b="23945"/>
          <a:stretch/>
        </p:blipFill>
        <p:spPr>
          <a:xfrm>
            <a:off x="3455952" y="2759086"/>
            <a:ext cx="1910445" cy="1068721"/>
          </a:xfrm>
          <a:prstGeom prst="rect">
            <a:avLst/>
          </a:prstGeom>
        </p:spPr>
      </p:pic>
      <p:pic>
        <p:nvPicPr>
          <p:cNvPr id="11" name="Image 10" descr="HirangoSans-cutou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508" y="2518214"/>
            <a:ext cx="1271301" cy="1447057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665517" y="1913907"/>
            <a:ext cx="14913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/>
              <a:t>octobre</a:t>
            </a:r>
          </a:p>
          <a:p>
            <a:pPr algn="ctr"/>
            <a:r>
              <a:rPr lang="fr-FR" sz="3200" dirty="0"/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280385958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123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pic>
        <p:nvPicPr>
          <p:cNvPr id="9" name="Image 8" descr="200px-WiktprintableFra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38" y="2364931"/>
            <a:ext cx="1646831" cy="1992666"/>
          </a:xfrm>
          <a:prstGeom prst="rect">
            <a:avLst/>
          </a:prstGeom>
        </p:spPr>
      </p:pic>
      <p:pic>
        <p:nvPicPr>
          <p:cNvPr id="11" name="Image 10" descr="HirangoSans-cutou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508" y="2518214"/>
            <a:ext cx="1271301" cy="1447057"/>
          </a:xfrm>
          <a:prstGeom prst="rect">
            <a:avLst/>
          </a:prstGeom>
        </p:spPr>
      </p:pic>
      <p:sp>
        <p:nvSpPr>
          <p:cNvPr id="13" name="Flèche courbée vers le bas 12"/>
          <p:cNvSpPr/>
          <p:nvPr/>
        </p:nvSpPr>
        <p:spPr>
          <a:xfrm>
            <a:off x="2156683" y="608212"/>
            <a:ext cx="4565156" cy="1346693"/>
          </a:xfrm>
          <a:prstGeom prst="curvedDownArrow">
            <a:avLst>
              <a:gd name="adj1" fmla="val 25000"/>
              <a:gd name="adj2" fmla="val 45197"/>
              <a:gd name="adj3" fmla="val 2619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4" name="Flèche courbée vers le bas 13"/>
          <p:cNvSpPr/>
          <p:nvPr/>
        </p:nvSpPr>
        <p:spPr>
          <a:xfrm rot="10800000">
            <a:off x="2156683" y="4451237"/>
            <a:ext cx="4565156" cy="1346693"/>
          </a:xfrm>
          <a:prstGeom prst="curvedDownArrow">
            <a:avLst>
              <a:gd name="adj1" fmla="val 25000"/>
              <a:gd name="adj2" fmla="val 45197"/>
              <a:gd name="adj3" fmla="val 2619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15" name="Grouper 14"/>
          <p:cNvGrpSpPr/>
          <p:nvPr/>
        </p:nvGrpSpPr>
        <p:grpSpPr>
          <a:xfrm>
            <a:off x="3109100" y="957371"/>
            <a:ext cx="2365779" cy="664859"/>
            <a:chOff x="3185731" y="3990166"/>
            <a:chExt cx="2365779" cy="664859"/>
          </a:xfrm>
        </p:grpSpPr>
        <p:sp>
          <p:nvSpPr>
            <p:cNvPr id="16" name="ZoneTexte 15"/>
            <p:cNvSpPr txBox="1"/>
            <p:nvPr/>
          </p:nvSpPr>
          <p:spPr>
            <a:xfrm rot="833805">
              <a:off x="3185731" y="4193360"/>
              <a:ext cx="15764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 err="1">
                  <a:solidFill>
                    <a:srgbClr val="FF0000"/>
                  </a:solidFill>
                </a:rPr>
                <a:t>dégagisme</a:t>
              </a:r>
              <a:endParaRPr lang="fr-FR" sz="2400" dirty="0">
                <a:solidFill>
                  <a:srgbClr val="FF0000"/>
                </a:solidFill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 rot="21000784">
              <a:off x="4488899" y="4188300"/>
              <a:ext cx="10626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err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zadiste</a:t>
              </a:r>
              <a:endParaRPr lang="fr-FR" sz="24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3644608" y="3990166"/>
              <a:ext cx="16027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err="1">
                  <a:solidFill>
                    <a:schemeClr val="accent1">
                      <a:lumMod val="75000"/>
                    </a:schemeClr>
                  </a:solidFill>
                </a:rPr>
                <a:t>anti-charlie</a:t>
              </a:r>
              <a:endParaRPr lang="fr-FR" sz="2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19" name="ZoneTexte 18"/>
          <p:cNvSpPr txBox="1"/>
          <p:nvPr/>
        </p:nvSpPr>
        <p:spPr>
          <a:xfrm>
            <a:off x="3611391" y="4330798"/>
            <a:ext cx="162030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/>
              <a:t>définitions</a:t>
            </a:r>
          </a:p>
          <a:p>
            <a:pPr algn="ctr"/>
            <a:r>
              <a:rPr lang="fr-FR" sz="2400" dirty="0"/>
              <a:t>+</a:t>
            </a:r>
          </a:p>
          <a:p>
            <a:pPr algn="ctr"/>
            <a:r>
              <a:rPr lang="fr-FR" sz="2400" dirty="0"/>
              <a:t>statistiques</a:t>
            </a:r>
          </a:p>
        </p:txBody>
      </p:sp>
    </p:spTree>
    <p:extLst>
      <p:ext uri="{BB962C8B-B14F-4D97-AF65-F5344CB8AC3E}">
        <p14:creationId xmlns:p14="http://schemas.microsoft.com/office/powerpoint/2010/main" val="293069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124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pic>
        <p:nvPicPr>
          <p:cNvPr id="9" name="Image 8" descr="200px-WiktprintableFra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38" y="2364931"/>
            <a:ext cx="1646831" cy="1992666"/>
          </a:xfrm>
          <a:prstGeom prst="rect">
            <a:avLst/>
          </a:prstGeom>
        </p:spPr>
      </p:pic>
      <p:pic>
        <p:nvPicPr>
          <p:cNvPr id="11" name="Image 10" descr="HirangoSans-cutou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508" y="2518214"/>
            <a:ext cx="1271301" cy="1447057"/>
          </a:xfrm>
          <a:prstGeom prst="rect">
            <a:avLst/>
          </a:prstGeom>
        </p:spPr>
      </p:pic>
      <p:sp>
        <p:nvSpPr>
          <p:cNvPr id="13" name="Flèche courbée vers le bas 12"/>
          <p:cNvSpPr/>
          <p:nvPr/>
        </p:nvSpPr>
        <p:spPr>
          <a:xfrm>
            <a:off x="2156683" y="608212"/>
            <a:ext cx="4565156" cy="1346693"/>
          </a:xfrm>
          <a:prstGeom prst="curvedDownArrow">
            <a:avLst>
              <a:gd name="adj1" fmla="val 25000"/>
              <a:gd name="adj2" fmla="val 45197"/>
              <a:gd name="adj3" fmla="val 2619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4" name="Flèche courbée vers le bas 13"/>
          <p:cNvSpPr/>
          <p:nvPr/>
        </p:nvSpPr>
        <p:spPr>
          <a:xfrm rot="10800000">
            <a:off x="2156683" y="4451237"/>
            <a:ext cx="4565156" cy="1346693"/>
          </a:xfrm>
          <a:prstGeom prst="curvedDownArrow">
            <a:avLst>
              <a:gd name="adj1" fmla="val 25000"/>
              <a:gd name="adj2" fmla="val 45197"/>
              <a:gd name="adj3" fmla="val 2619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15" name="Grouper 14"/>
          <p:cNvGrpSpPr/>
          <p:nvPr/>
        </p:nvGrpSpPr>
        <p:grpSpPr>
          <a:xfrm>
            <a:off x="3109100" y="957371"/>
            <a:ext cx="2365779" cy="664859"/>
            <a:chOff x="3185731" y="3990166"/>
            <a:chExt cx="2365779" cy="664859"/>
          </a:xfrm>
        </p:grpSpPr>
        <p:sp>
          <p:nvSpPr>
            <p:cNvPr id="16" name="ZoneTexte 15"/>
            <p:cNvSpPr txBox="1"/>
            <p:nvPr/>
          </p:nvSpPr>
          <p:spPr>
            <a:xfrm rot="833805">
              <a:off x="3185731" y="4193360"/>
              <a:ext cx="15764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 err="1">
                  <a:solidFill>
                    <a:srgbClr val="FF0000"/>
                  </a:solidFill>
                </a:rPr>
                <a:t>dégagisme</a:t>
              </a:r>
              <a:endParaRPr lang="fr-FR" sz="2400" dirty="0">
                <a:solidFill>
                  <a:srgbClr val="FF0000"/>
                </a:solidFill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 rot="21000784">
              <a:off x="4488899" y="4188300"/>
              <a:ext cx="10626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err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zadiste</a:t>
              </a:r>
              <a:endParaRPr lang="fr-FR" sz="24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3644608" y="3990166"/>
              <a:ext cx="16027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err="1">
                  <a:solidFill>
                    <a:schemeClr val="accent1">
                      <a:lumMod val="75000"/>
                    </a:schemeClr>
                  </a:solidFill>
                </a:rPr>
                <a:t>anti-charlie</a:t>
              </a:r>
              <a:endParaRPr lang="fr-FR" sz="2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282023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 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Espace réservé pour une image  2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Espace réservé pour une image  3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125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09476" y="6063520"/>
            <a:ext cx="50193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https</a:t>
            </a:r>
            <a:r>
              <a:rPr lang="fr-FR" sz="1400" dirty="0"/>
              <a:t>://</a:t>
            </a:r>
            <a:r>
              <a:rPr lang="fr-FR" sz="1400" dirty="0" err="1"/>
              <a:t>fr.wiktionary.org</a:t>
            </a:r>
            <a:r>
              <a:rPr lang="fr-FR" sz="1400" dirty="0"/>
              <a:t>/wiki/</a:t>
            </a:r>
            <a:r>
              <a:rPr lang="fr-FR" sz="1400" dirty="0" err="1"/>
              <a:t>Projet:Coopération</a:t>
            </a:r>
            <a:r>
              <a:rPr lang="fr-FR" sz="1400" dirty="0"/>
              <a:t>/</a:t>
            </a:r>
            <a:r>
              <a:rPr lang="fr-FR" sz="1400" dirty="0" err="1"/>
              <a:t>Logoscope</a:t>
            </a:r>
            <a:r>
              <a:rPr lang="fr-FR" sz="1400" dirty="0"/>
              <a:t>/liste</a:t>
            </a:r>
          </a:p>
        </p:txBody>
      </p:sp>
      <p:pic>
        <p:nvPicPr>
          <p:cNvPr id="11" name="Image 10" descr="lis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3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03681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126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pic>
        <p:nvPicPr>
          <p:cNvPr id="9" name="Image 8" descr="200px-WiktprintableFra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38" y="2364931"/>
            <a:ext cx="1646831" cy="1992666"/>
          </a:xfrm>
          <a:prstGeom prst="rect">
            <a:avLst/>
          </a:prstGeom>
        </p:spPr>
      </p:pic>
      <p:pic>
        <p:nvPicPr>
          <p:cNvPr id="11" name="Image 10" descr="HirangoSans-cutou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508" y="2518214"/>
            <a:ext cx="1271301" cy="1447057"/>
          </a:xfrm>
          <a:prstGeom prst="rect">
            <a:avLst/>
          </a:prstGeom>
        </p:spPr>
      </p:pic>
      <p:sp>
        <p:nvSpPr>
          <p:cNvPr id="13" name="Flèche courbée vers le bas 12"/>
          <p:cNvSpPr/>
          <p:nvPr/>
        </p:nvSpPr>
        <p:spPr>
          <a:xfrm>
            <a:off x="2156683" y="608212"/>
            <a:ext cx="4565156" cy="1346693"/>
          </a:xfrm>
          <a:prstGeom prst="curvedDownArrow">
            <a:avLst>
              <a:gd name="adj1" fmla="val 25000"/>
              <a:gd name="adj2" fmla="val 45197"/>
              <a:gd name="adj3" fmla="val 2619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4" name="Flèche courbée vers le bas 13"/>
          <p:cNvSpPr/>
          <p:nvPr/>
        </p:nvSpPr>
        <p:spPr>
          <a:xfrm rot="10800000">
            <a:off x="2156683" y="4451237"/>
            <a:ext cx="4565156" cy="1346693"/>
          </a:xfrm>
          <a:prstGeom prst="curvedDownArrow">
            <a:avLst>
              <a:gd name="adj1" fmla="val 25000"/>
              <a:gd name="adj2" fmla="val 45197"/>
              <a:gd name="adj3" fmla="val 2619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15" name="Grouper 14"/>
          <p:cNvGrpSpPr/>
          <p:nvPr/>
        </p:nvGrpSpPr>
        <p:grpSpPr>
          <a:xfrm>
            <a:off x="3109100" y="957371"/>
            <a:ext cx="2365779" cy="664859"/>
            <a:chOff x="3185731" y="3990166"/>
            <a:chExt cx="2365779" cy="664859"/>
          </a:xfrm>
        </p:grpSpPr>
        <p:sp>
          <p:nvSpPr>
            <p:cNvPr id="16" name="ZoneTexte 15"/>
            <p:cNvSpPr txBox="1"/>
            <p:nvPr/>
          </p:nvSpPr>
          <p:spPr>
            <a:xfrm rot="833805">
              <a:off x="3185731" y="4193360"/>
              <a:ext cx="15764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 err="1">
                  <a:solidFill>
                    <a:srgbClr val="FF0000"/>
                  </a:solidFill>
                </a:rPr>
                <a:t>dégagisme</a:t>
              </a:r>
              <a:endParaRPr lang="fr-FR" sz="2400" dirty="0">
                <a:solidFill>
                  <a:srgbClr val="FF0000"/>
                </a:solidFill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 rot="21000784">
              <a:off x="4488899" y="4188300"/>
              <a:ext cx="10626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err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zadiste</a:t>
              </a:r>
              <a:endParaRPr lang="fr-FR" sz="24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3644608" y="3990166"/>
              <a:ext cx="16027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err="1">
                  <a:solidFill>
                    <a:schemeClr val="accent1">
                      <a:lumMod val="75000"/>
                    </a:schemeClr>
                  </a:solidFill>
                </a:rPr>
                <a:t>anti-charlie</a:t>
              </a:r>
              <a:endParaRPr lang="fr-FR" sz="2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0" name="ZoneTexte 19"/>
          <p:cNvSpPr txBox="1"/>
          <p:nvPr/>
        </p:nvSpPr>
        <p:spPr>
          <a:xfrm>
            <a:off x="3723207" y="1828433"/>
            <a:ext cx="13759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/>
              <a:t>+</a:t>
            </a:r>
          </a:p>
          <a:p>
            <a:pPr algn="ctr"/>
            <a:r>
              <a:rPr lang="fr-FR" sz="2400" dirty="0"/>
              <a:t>exemples</a:t>
            </a:r>
          </a:p>
        </p:txBody>
      </p:sp>
    </p:spTree>
    <p:extLst>
      <p:ext uri="{BB962C8B-B14F-4D97-AF65-F5344CB8AC3E}">
        <p14:creationId xmlns:p14="http://schemas.microsoft.com/office/powerpoint/2010/main" val="383093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127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pied de page 11"/>
          <p:cNvSpPr txBox="1">
            <a:spLocks/>
          </p:cNvSpPr>
          <p:nvPr/>
        </p:nvSpPr>
        <p:spPr>
          <a:xfrm>
            <a:off x="1752600" y="6294655"/>
            <a:ext cx="54102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457200" rtl="0" eaLnBrk="1" latinLnBrk="0" hangingPunct="1">
              <a:defRPr sz="14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The Logoscope: What is it?</a:t>
            </a:r>
            <a:endParaRPr lang="fr-FR" dirty="0"/>
          </a:p>
        </p:txBody>
      </p:sp>
      <p:sp>
        <p:nvSpPr>
          <p:cNvPr id="10" name="Espace réservé du numéro de diapositive 12"/>
          <p:cNvSpPr txBox="1">
            <a:spLocks/>
          </p:cNvSpPr>
          <p:nvPr/>
        </p:nvSpPr>
        <p:spPr>
          <a:xfrm>
            <a:off x="0" y="6294655"/>
            <a:ext cx="55502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457200" rtl="0" eaLnBrk="1" latinLnBrk="0" hangingPunct="1">
              <a:defRPr sz="1400" kern="1200">
                <a:solidFill>
                  <a:srgbClr val="000000"/>
                </a:solidFill>
                <a:latin typeface="Unistra A"/>
                <a:ea typeface="+mn-ea"/>
                <a:cs typeface="Unistra 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EFAB9C-9D20-B149-B69D-443DC4350F1B}" type="slidenum">
              <a:rPr lang="fr-FR" smtClean="0"/>
              <a:pPr/>
              <a:t>127</a:t>
            </a:fld>
            <a:endParaRPr lang="fr-FR" dirty="0"/>
          </a:p>
        </p:txBody>
      </p:sp>
      <p:pic>
        <p:nvPicPr>
          <p:cNvPr id="7" name="Image 6" descr="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9"/>
          <a:stretch/>
        </p:blipFill>
        <p:spPr>
          <a:xfrm>
            <a:off x="-21896" y="4872168"/>
            <a:ext cx="9144000" cy="1876342"/>
          </a:xfrm>
          <a:prstGeom prst="rect">
            <a:avLst/>
          </a:prstGeom>
        </p:spPr>
      </p:pic>
      <p:pic>
        <p:nvPicPr>
          <p:cNvPr id="4" name="Image 3" descr="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1"/>
          <a:stretch/>
        </p:blipFill>
        <p:spPr>
          <a:xfrm>
            <a:off x="0" y="32848"/>
            <a:ext cx="9144000" cy="483933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79400" y="6514492"/>
            <a:ext cx="3031775" cy="27371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1379400" y="3885918"/>
            <a:ext cx="6782849" cy="98625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414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Cliquez ici pour modifier le titre de votre présentation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128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pic>
        <p:nvPicPr>
          <p:cNvPr id="9" name="Image 8" descr="200px-WiktprintableFra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38" y="2364931"/>
            <a:ext cx="1646831" cy="1992666"/>
          </a:xfrm>
          <a:prstGeom prst="rect">
            <a:avLst/>
          </a:prstGeom>
        </p:spPr>
      </p:pic>
      <p:pic>
        <p:nvPicPr>
          <p:cNvPr id="11" name="Image 10" descr="HirangoSans-cutou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508" y="2518214"/>
            <a:ext cx="1271301" cy="1447057"/>
          </a:xfrm>
          <a:prstGeom prst="rect">
            <a:avLst/>
          </a:prstGeom>
        </p:spPr>
      </p:pic>
      <p:sp>
        <p:nvSpPr>
          <p:cNvPr id="13" name="Flèche courbée vers le bas 12"/>
          <p:cNvSpPr/>
          <p:nvPr/>
        </p:nvSpPr>
        <p:spPr>
          <a:xfrm>
            <a:off x="2156683" y="608212"/>
            <a:ext cx="4565156" cy="1346693"/>
          </a:xfrm>
          <a:prstGeom prst="curvedDownArrow">
            <a:avLst>
              <a:gd name="adj1" fmla="val 25000"/>
              <a:gd name="adj2" fmla="val 45197"/>
              <a:gd name="adj3" fmla="val 2619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4" name="Flèche courbée vers le bas 13"/>
          <p:cNvSpPr/>
          <p:nvPr/>
        </p:nvSpPr>
        <p:spPr>
          <a:xfrm rot="10800000">
            <a:off x="2156683" y="4451237"/>
            <a:ext cx="4565156" cy="1346693"/>
          </a:xfrm>
          <a:prstGeom prst="curvedDownArrow">
            <a:avLst>
              <a:gd name="adj1" fmla="val 25000"/>
              <a:gd name="adj2" fmla="val 45197"/>
              <a:gd name="adj3" fmla="val 2619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15" name="Grouper 14"/>
          <p:cNvGrpSpPr/>
          <p:nvPr/>
        </p:nvGrpSpPr>
        <p:grpSpPr>
          <a:xfrm>
            <a:off x="3109100" y="957371"/>
            <a:ext cx="2365779" cy="664859"/>
            <a:chOff x="3185731" y="3990166"/>
            <a:chExt cx="2365779" cy="664859"/>
          </a:xfrm>
        </p:grpSpPr>
        <p:sp>
          <p:nvSpPr>
            <p:cNvPr id="16" name="ZoneTexte 15"/>
            <p:cNvSpPr txBox="1"/>
            <p:nvPr/>
          </p:nvSpPr>
          <p:spPr>
            <a:xfrm rot="833805">
              <a:off x="3185731" y="4193360"/>
              <a:ext cx="15764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 err="1">
                  <a:solidFill>
                    <a:srgbClr val="FF0000"/>
                  </a:solidFill>
                </a:rPr>
                <a:t>dégagisme</a:t>
              </a:r>
              <a:endParaRPr lang="fr-FR" sz="2400" dirty="0">
                <a:solidFill>
                  <a:srgbClr val="FF0000"/>
                </a:solidFill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 rot="21000784">
              <a:off x="4488899" y="4188300"/>
              <a:ext cx="10626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err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zadiste</a:t>
              </a:r>
              <a:endParaRPr lang="fr-FR" sz="24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3644608" y="3990166"/>
              <a:ext cx="16027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err="1">
                  <a:solidFill>
                    <a:schemeClr val="accent1">
                      <a:lumMod val="75000"/>
                    </a:schemeClr>
                  </a:solidFill>
                </a:rPr>
                <a:t>anti-charlie</a:t>
              </a:r>
              <a:endParaRPr lang="fr-FR" sz="2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0" name="ZoneTexte 19"/>
          <p:cNvSpPr txBox="1"/>
          <p:nvPr/>
        </p:nvSpPr>
        <p:spPr>
          <a:xfrm>
            <a:off x="3345550" y="1828433"/>
            <a:ext cx="21312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/>
              <a:t>+</a:t>
            </a:r>
          </a:p>
          <a:p>
            <a:pPr algn="ctr"/>
            <a:r>
              <a:rPr lang="fr-FR" sz="2400" dirty="0"/>
              <a:t>exemples datés</a:t>
            </a:r>
          </a:p>
        </p:txBody>
      </p:sp>
    </p:spTree>
    <p:extLst>
      <p:ext uri="{BB962C8B-B14F-4D97-AF65-F5344CB8AC3E}">
        <p14:creationId xmlns:p14="http://schemas.microsoft.com/office/powerpoint/2010/main" val="400786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129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pic>
        <p:nvPicPr>
          <p:cNvPr id="2" name="Image 1" descr="crowdlend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32" y="220027"/>
            <a:ext cx="7950751" cy="607462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269929" y="509386"/>
            <a:ext cx="264932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/>
              <a:t>crowdlending</a:t>
            </a:r>
            <a:endParaRPr lang="fr-FR" sz="3200" dirty="0"/>
          </a:p>
        </p:txBody>
      </p:sp>
      <p:sp>
        <p:nvSpPr>
          <p:cNvPr id="3" name="Ellipse 2"/>
          <p:cNvSpPr/>
          <p:nvPr/>
        </p:nvSpPr>
        <p:spPr>
          <a:xfrm>
            <a:off x="2528901" y="5178746"/>
            <a:ext cx="755386" cy="68976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555020" y="4717081"/>
            <a:ext cx="1904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octobre 2015</a:t>
            </a:r>
          </a:p>
        </p:txBody>
      </p:sp>
    </p:spTree>
    <p:extLst>
      <p:ext uri="{BB962C8B-B14F-4D97-AF65-F5344CB8AC3E}">
        <p14:creationId xmlns:p14="http://schemas.microsoft.com/office/powerpoint/2010/main" val="695212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pic>
        <p:nvPicPr>
          <p:cNvPr id="3" name="Image 2" descr="carte-vierge-europ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16" y="415035"/>
            <a:ext cx="7007797" cy="5835824"/>
          </a:xfrm>
          <a:prstGeom prst="rect">
            <a:avLst/>
          </a:prstGeom>
        </p:spPr>
      </p:pic>
      <p:cxnSp>
        <p:nvCxnSpPr>
          <p:cNvPr id="9" name="Connecteur droit avec flèche 8"/>
          <p:cNvCxnSpPr/>
          <p:nvPr/>
        </p:nvCxnSpPr>
        <p:spPr>
          <a:xfrm>
            <a:off x="3448501" y="3447962"/>
            <a:ext cx="0" cy="500485"/>
          </a:xfrm>
          <a:prstGeom prst="straightConnector1">
            <a:avLst/>
          </a:prstGeom>
          <a:ln w="79375" cmpd="sng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2549930" y="4488089"/>
            <a:ext cx="0" cy="437948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2736038" y="2791039"/>
            <a:ext cx="0" cy="437948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3918382" y="3623142"/>
            <a:ext cx="0" cy="437948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4016911" y="3010013"/>
            <a:ext cx="0" cy="437948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2954992" y="3546501"/>
            <a:ext cx="0" cy="437948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3764249" y="4333043"/>
            <a:ext cx="0" cy="437948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4607216" y="3108553"/>
            <a:ext cx="0" cy="437948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5819455" y="1575918"/>
            <a:ext cx="22442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Veilleurs</a:t>
            </a:r>
          </a:p>
          <a:p>
            <a:r>
              <a:rPr lang="fr-FR" sz="3200" b="1" dirty="0"/>
              <a:t>de néologie</a:t>
            </a:r>
          </a:p>
        </p:txBody>
      </p:sp>
      <p:cxnSp>
        <p:nvCxnSpPr>
          <p:cNvPr id="18" name="Connecteur droit avec flèche 17"/>
          <p:cNvCxnSpPr/>
          <p:nvPr/>
        </p:nvCxnSpPr>
        <p:spPr>
          <a:xfrm>
            <a:off x="3118340" y="4081222"/>
            <a:ext cx="0" cy="437948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600957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130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pied de page 11"/>
          <p:cNvSpPr txBox="1">
            <a:spLocks/>
          </p:cNvSpPr>
          <p:nvPr/>
        </p:nvSpPr>
        <p:spPr>
          <a:xfrm>
            <a:off x="1752600" y="6294655"/>
            <a:ext cx="54102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457200" rtl="0" eaLnBrk="1" latinLnBrk="0" hangingPunct="1">
              <a:defRPr sz="14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The Logoscope: What is it?</a:t>
            </a:r>
            <a:endParaRPr lang="fr-FR" dirty="0"/>
          </a:p>
        </p:txBody>
      </p:sp>
      <p:sp>
        <p:nvSpPr>
          <p:cNvPr id="10" name="Espace réservé du numéro de diapositive 12"/>
          <p:cNvSpPr txBox="1">
            <a:spLocks/>
          </p:cNvSpPr>
          <p:nvPr/>
        </p:nvSpPr>
        <p:spPr>
          <a:xfrm>
            <a:off x="0" y="6294655"/>
            <a:ext cx="55502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457200" rtl="0" eaLnBrk="1" latinLnBrk="0" hangingPunct="1">
              <a:defRPr sz="1400" kern="1200">
                <a:solidFill>
                  <a:srgbClr val="000000"/>
                </a:solidFill>
                <a:latin typeface="Unistra A"/>
                <a:ea typeface="+mn-ea"/>
                <a:cs typeface="Unistra 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EFAB9C-9D20-B149-B69D-443DC4350F1B}" type="slidenum">
              <a:rPr lang="fr-FR" smtClean="0"/>
              <a:pPr/>
              <a:t>130</a:t>
            </a:fld>
            <a:endParaRPr lang="fr-FR" dirty="0"/>
          </a:p>
        </p:txBody>
      </p:sp>
      <p:pic>
        <p:nvPicPr>
          <p:cNvPr id="7" name="Image 6" descr="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9"/>
          <a:stretch/>
        </p:blipFill>
        <p:spPr>
          <a:xfrm>
            <a:off x="-21896" y="4872168"/>
            <a:ext cx="9144000" cy="1876342"/>
          </a:xfrm>
          <a:prstGeom prst="rect">
            <a:avLst/>
          </a:prstGeom>
        </p:spPr>
      </p:pic>
      <p:pic>
        <p:nvPicPr>
          <p:cNvPr id="4" name="Image 3" descr="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1"/>
          <a:stretch/>
        </p:blipFill>
        <p:spPr>
          <a:xfrm>
            <a:off x="0" y="32848"/>
            <a:ext cx="9144000" cy="483933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401297" y="3086662"/>
            <a:ext cx="1434138" cy="27371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940798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 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Espace réservé pour une image  2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Espace réservé pour une image  3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131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6"/>
          </p:nvPr>
        </p:nvSpPr>
        <p:spPr>
          <a:xfrm>
            <a:off x="724826" y="2650152"/>
            <a:ext cx="7372698" cy="652282"/>
          </a:xfrm>
        </p:spPr>
        <p:txBody>
          <a:bodyPr>
            <a:noAutofit/>
          </a:bodyPr>
          <a:lstStyle/>
          <a:p>
            <a:pPr algn="ctr"/>
            <a:r>
              <a:rPr lang="fr-FR" sz="5400" dirty="0"/>
              <a:t>III. Devenir du projet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73056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Cliquez ici pour modifier le titre de votre présentation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132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2498183" y="2385932"/>
            <a:ext cx="5288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400" dirty="0"/>
              <a:t>Convivialité + clarté de représentation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498182" y="3221568"/>
            <a:ext cx="4852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400" dirty="0"/>
              <a:t>Outil de référence lexicographique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69417" y="659900"/>
            <a:ext cx="2078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/>
              <a:t>Objectifs :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EF0FE3D-B196-D148-A789-73A30EE2AD0C}"/>
              </a:ext>
            </a:extLst>
          </p:cNvPr>
          <p:cNvSpPr txBox="1"/>
          <p:nvPr/>
        </p:nvSpPr>
        <p:spPr>
          <a:xfrm>
            <a:off x="2498182" y="4109461"/>
            <a:ext cx="5048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400" dirty="0"/>
              <a:t>Automatisation complète = </a:t>
            </a:r>
            <a:r>
              <a:rPr lang="fr-FR" sz="2400" dirty="0" err="1"/>
              <a:t>pérénité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8869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 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Espace réservé pour une image  2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Espace réservé pour une image  3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133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pic>
        <p:nvPicPr>
          <p:cNvPr id="9" name="Image 8" descr="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023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0264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134</a:t>
            </a:fld>
            <a:endParaRPr lang="fr-FR" dirty="0"/>
          </a:p>
        </p:txBody>
      </p:sp>
      <p:pic>
        <p:nvPicPr>
          <p:cNvPr id="2" name="Image 1" descr="PastedGraphic-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0326"/>
            <a:ext cx="9144000" cy="4468335"/>
          </a:xfrm>
          <a:prstGeom prst="rect">
            <a:avLst/>
          </a:prstGeom>
        </p:spPr>
      </p:pic>
      <p:pic>
        <p:nvPicPr>
          <p:cNvPr id="4" name="Image 3" descr="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23"/>
          <a:stretch/>
        </p:blipFill>
        <p:spPr>
          <a:xfrm>
            <a:off x="0" y="700736"/>
            <a:ext cx="9144000" cy="810205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6240146" y="2430614"/>
            <a:ext cx="2715011" cy="919692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681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 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Espace réservé pour une image  2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Espace réservé pour une image  3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135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pic>
        <p:nvPicPr>
          <p:cNvPr id="10" name="Image 9" descr="Comment-bien-rediger-un-email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6561"/>
            <a:ext cx="3371220" cy="1674297"/>
          </a:xfrm>
          <a:prstGeom prst="rect">
            <a:avLst/>
          </a:prstGeom>
        </p:spPr>
      </p:pic>
      <p:pic>
        <p:nvPicPr>
          <p:cNvPr id="14" name="Image 13" descr="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459"/>
            <a:ext cx="9144000" cy="5715000"/>
          </a:xfrm>
          <a:prstGeom prst="rect">
            <a:avLst/>
          </a:prstGeom>
        </p:spPr>
      </p:pic>
      <p:pic>
        <p:nvPicPr>
          <p:cNvPr id="11" name="Image 10" descr="im.php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531" y="5025459"/>
            <a:ext cx="1817520" cy="126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2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136</a:t>
            </a:fld>
            <a:endParaRPr lang="fr-FR" dirty="0"/>
          </a:p>
        </p:txBody>
      </p:sp>
      <p:pic>
        <p:nvPicPr>
          <p:cNvPr id="2" name="Image 1" descr="PastedGraphic-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0326"/>
            <a:ext cx="9144000" cy="4468335"/>
          </a:xfrm>
          <a:prstGeom prst="rect">
            <a:avLst/>
          </a:prstGeom>
        </p:spPr>
      </p:pic>
      <p:pic>
        <p:nvPicPr>
          <p:cNvPr id="4" name="Image 3" descr="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23"/>
          <a:stretch/>
        </p:blipFill>
        <p:spPr>
          <a:xfrm>
            <a:off x="0" y="700736"/>
            <a:ext cx="9144000" cy="810205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-10949" y="5551663"/>
            <a:ext cx="2857329" cy="47079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570308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 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Espace réservé pour une image  2"/>
          <p:cNvSpPr>
            <a:spLocks noGrp="1"/>
          </p:cNvSpPr>
          <p:nvPr>
            <p:ph type="pic" sz="quarter" idx="14"/>
          </p:nvPr>
        </p:nvSpPr>
        <p:spPr>
          <a:xfrm>
            <a:off x="2661486" y="3908984"/>
            <a:ext cx="2146300" cy="2108200"/>
          </a:xfrm>
        </p:spPr>
      </p:sp>
      <p:sp>
        <p:nvSpPr>
          <p:cNvPr id="4" name="Espace réservé pour une image  3"/>
          <p:cNvSpPr>
            <a:spLocks noGrp="1"/>
          </p:cNvSpPr>
          <p:nvPr>
            <p:ph type="pic" sz="quarter" idx="15"/>
          </p:nvPr>
        </p:nvSpPr>
        <p:spPr>
          <a:xfrm>
            <a:off x="5219258" y="3908984"/>
            <a:ext cx="2146300" cy="2108200"/>
          </a:xfrm>
        </p:spPr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Cliquez ici pour modifier le titre de votre présentation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137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pic>
        <p:nvPicPr>
          <p:cNvPr id="10" name="Image 9" descr="smartphone-1557796_960_7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55" y="175184"/>
            <a:ext cx="4328998" cy="6123534"/>
          </a:xfrm>
          <a:prstGeom prst="rect">
            <a:avLst/>
          </a:prstGeom>
        </p:spPr>
      </p:pic>
      <p:pic>
        <p:nvPicPr>
          <p:cNvPr id="9" name="Image 8" descr="PastedGraphic-1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" r="7678"/>
          <a:stretch/>
        </p:blipFill>
        <p:spPr>
          <a:xfrm>
            <a:off x="3120042" y="1038257"/>
            <a:ext cx="2539848" cy="442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7280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138</a:t>
            </a:fld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284638" y="306564"/>
            <a:ext cx="1062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Corpus</a:t>
            </a:r>
          </a:p>
        </p:txBody>
      </p:sp>
      <p:pic>
        <p:nvPicPr>
          <p:cNvPr id="2" name="Image 1" descr="pressenationale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08"/>
          <a:stretch/>
        </p:blipFill>
        <p:spPr>
          <a:xfrm>
            <a:off x="2023405" y="1387319"/>
            <a:ext cx="5105400" cy="404325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211419" y="5561946"/>
            <a:ext cx="472978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</a:rPr>
              <a:t>200 sources journalistiques</a:t>
            </a:r>
          </a:p>
        </p:txBody>
      </p:sp>
    </p:spTree>
    <p:extLst>
      <p:ext uri="{BB962C8B-B14F-4D97-AF65-F5344CB8AC3E}">
        <p14:creationId xmlns:p14="http://schemas.microsoft.com/office/powerpoint/2010/main" val="339606848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139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pic>
        <p:nvPicPr>
          <p:cNvPr id="9" name="Image 8" descr="200px-WiktprintableFra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38" y="2364931"/>
            <a:ext cx="1646831" cy="1992666"/>
          </a:xfrm>
          <a:prstGeom prst="rect">
            <a:avLst/>
          </a:prstGeom>
        </p:spPr>
      </p:pic>
      <p:pic>
        <p:nvPicPr>
          <p:cNvPr id="11" name="Image 10" descr="HirangoSans-cutou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508" y="2518214"/>
            <a:ext cx="1271301" cy="1447057"/>
          </a:xfrm>
          <a:prstGeom prst="rect">
            <a:avLst/>
          </a:prstGeom>
        </p:spPr>
      </p:pic>
      <p:sp>
        <p:nvSpPr>
          <p:cNvPr id="13" name="Flèche courbée vers le bas 12"/>
          <p:cNvSpPr/>
          <p:nvPr/>
        </p:nvSpPr>
        <p:spPr>
          <a:xfrm>
            <a:off x="2156683" y="608212"/>
            <a:ext cx="4565156" cy="1346693"/>
          </a:xfrm>
          <a:prstGeom prst="curvedDownArrow">
            <a:avLst>
              <a:gd name="adj1" fmla="val 25000"/>
              <a:gd name="adj2" fmla="val 45197"/>
              <a:gd name="adj3" fmla="val 2619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4" name="Flèche courbée vers le bas 13"/>
          <p:cNvSpPr/>
          <p:nvPr/>
        </p:nvSpPr>
        <p:spPr>
          <a:xfrm rot="10800000">
            <a:off x="2156683" y="4451237"/>
            <a:ext cx="4565156" cy="1346693"/>
          </a:xfrm>
          <a:prstGeom prst="curvedDownArrow">
            <a:avLst>
              <a:gd name="adj1" fmla="val 25000"/>
              <a:gd name="adj2" fmla="val 45197"/>
              <a:gd name="adj3" fmla="val 2619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15" name="Grouper 14"/>
          <p:cNvGrpSpPr/>
          <p:nvPr/>
        </p:nvGrpSpPr>
        <p:grpSpPr>
          <a:xfrm>
            <a:off x="3109100" y="957371"/>
            <a:ext cx="2365779" cy="664859"/>
            <a:chOff x="3185731" y="3990166"/>
            <a:chExt cx="2365779" cy="664859"/>
          </a:xfrm>
        </p:grpSpPr>
        <p:sp>
          <p:nvSpPr>
            <p:cNvPr id="16" name="ZoneTexte 15"/>
            <p:cNvSpPr txBox="1"/>
            <p:nvPr/>
          </p:nvSpPr>
          <p:spPr>
            <a:xfrm rot="833805">
              <a:off x="3185731" y="4193360"/>
              <a:ext cx="15764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 err="1">
                  <a:solidFill>
                    <a:srgbClr val="FF0000"/>
                  </a:solidFill>
                </a:rPr>
                <a:t>dégagisme</a:t>
              </a:r>
              <a:endParaRPr lang="fr-FR" sz="2400" dirty="0">
                <a:solidFill>
                  <a:srgbClr val="FF0000"/>
                </a:solidFill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 rot="21000784">
              <a:off x="4488899" y="4188300"/>
              <a:ext cx="10626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err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zadiste</a:t>
              </a:r>
              <a:endParaRPr lang="fr-FR" sz="24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3644608" y="3990166"/>
              <a:ext cx="16027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err="1">
                  <a:solidFill>
                    <a:schemeClr val="accent1">
                      <a:lumMod val="75000"/>
                    </a:schemeClr>
                  </a:solidFill>
                </a:rPr>
                <a:t>anti-charlie</a:t>
              </a:r>
              <a:endParaRPr lang="fr-FR" sz="2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3503790" y="1828433"/>
            <a:ext cx="181477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/>
              <a:t>+</a:t>
            </a:r>
          </a:p>
          <a:p>
            <a:pPr algn="ctr"/>
            <a:r>
              <a:rPr lang="fr-FR" sz="2400" dirty="0"/>
              <a:t>statistiques</a:t>
            </a:r>
          </a:p>
          <a:p>
            <a:pPr algn="ctr"/>
            <a:r>
              <a:rPr lang="fr-FR" sz="2400" dirty="0">
                <a:solidFill>
                  <a:srgbClr val="FF0000"/>
                </a:solidFill>
              </a:rPr>
              <a:t>plus réalistes</a:t>
            </a:r>
          </a:p>
        </p:txBody>
      </p:sp>
    </p:spTree>
    <p:extLst>
      <p:ext uri="{BB962C8B-B14F-4D97-AF65-F5344CB8AC3E}">
        <p14:creationId xmlns:p14="http://schemas.microsoft.com/office/powerpoint/2010/main" val="1075006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pic>
        <p:nvPicPr>
          <p:cNvPr id="10" name="Image 9" descr="Une image contenant texte, orange, noir, tenant&#10;&#10;Description générée automatiquement">
            <a:extLst>
              <a:ext uri="{FF2B5EF4-FFF2-40B4-BE49-F238E27FC236}">
                <a16:creationId xmlns:a16="http://schemas.microsoft.com/office/drawing/2014/main" id="{C7E7C8A2-8DF0-FB4E-B84C-0FB52656F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0462"/>
            <a:ext cx="9144000" cy="433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7152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140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pic>
        <p:nvPicPr>
          <p:cNvPr id="9" name="Image 8" descr="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2"/>
          <a:stretch/>
        </p:blipFill>
        <p:spPr>
          <a:xfrm>
            <a:off x="0" y="295736"/>
            <a:ext cx="9144000" cy="5616569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>
            <a:off x="1466980" y="3645921"/>
            <a:ext cx="832020" cy="47079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 descr="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212" y="3459793"/>
            <a:ext cx="1726102" cy="1173845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91861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Cliquez ici pour modifier le titre de votre présentation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141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pic>
        <p:nvPicPr>
          <p:cNvPr id="3" name="Image 2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450"/>
            <a:ext cx="9144000" cy="538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3574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5463" y="1503067"/>
            <a:ext cx="75423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>
                <a:latin typeface="Unistra A"/>
                <a:cs typeface="Unistra A"/>
              </a:rPr>
              <a:t>Christophe Gérard</a:t>
            </a:r>
          </a:p>
          <a:p>
            <a:r>
              <a:rPr lang="fr-FR" sz="4000" dirty="0">
                <a:latin typeface="Unistra A"/>
                <a:cs typeface="Unistra A"/>
              </a:rPr>
              <a:t>Maître de conférence</a:t>
            </a:r>
          </a:p>
        </p:txBody>
      </p:sp>
      <p:sp>
        <p:nvSpPr>
          <p:cNvPr id="9" name="Espace réservé du texte 1"/>
          <p:cNvSpPr txBox="1">
            <a:spLocks/>
          </p:cNvSpPr>
          <p:nvPr/>
        </p:nvSpPr>
        <p:spPr>
          <a:xfrm>
            <a:off x="789551" y="496625"/>
            <a:ext cx="7372698" cy="652282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35000"/>
              <a:buFont typeface="Wingdings" charset="2"/>
              <a:buChar char="u"/>
              <a:defRPr sz="24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</a:pPr>
            <a:r>
              <a:rPr lang="fr-FR" sz="2400" dirty="0"/>
              <a:t>Contact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915942" y="3000264"/>
            <a:ext cx="1031311" cy="442035"/>
          </a:xfrm>
          <a:prstGeom prst="rect">
            <a:avLst/>
          </a:prstGeom>
          <a:solidFill>
            <a:srgbClr val="FFFFFF"/>
          </a:solidFill>
          <a:ln w="6350" cmpd="sng">
            <a:solidFill>
              <a:srgbClr val="000000"/>
            </a:solidFill>
          </a:ln>
        </p:spPr>
        <p:txBody>
          <a:bodyPr wrap="none" lIns="144000" tIns="0" rIns="144000" bIns="72000" rtlCol="0">
            <a:spAutoFit/>
          </a:bodyPr>
          <a:lstStyle/>
          <a:p>
            <a:r>
              <a:rPr lang="fr-FR" sz="2400" dirty="0">
                <a:latin typeface="Unistra A"/>
                <a:cs typeface="Unistra A"/>
              </a:rPr>
              <a:t>Equipe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947253" y="3000264"/>
            <a:ext cx="3480843" cy="442035"/>
          </a:xfrm>
          <a:prstGeom prst="rect">
            <a:avLst/>
          </a:prstGeom>
          <a:solidFill>
            <a:srgbClr val="FFFFFF"/>
          </a:solidFill>
          <a:ln w="6350" cmpd="sng">
            <a:solidFill>
              <a:srgbClr val="000000"/>
            </a:solidFill>
          </a:ln>
        </p:spPr>
        <p:txBody>
          <a:bodyPr wrap="square" lIns="144000" tIns="0" rIns="144000" bIns="72000" rtlCol="0">
            <a:spAutoFit/>
          </a:bodyPr>
          <a:lstStyle/>
          <a:p>
            <a:r>
              <a:rPr lang="fr-FR" sz="2400" dirty="0">
                <a:latin typeface="Unistra A"/>
                <a:cs typeface="Unistra A"/>
              </a:rPr>
              <a:t>Linguistique, langues, parole</a:t>
            </a:r>
            <a:endParaRPr lang="fr-FR" sz="2400" b="1" dirty="0">
              <a:latin typeface="Unistra A"/>
              <a:cs typeface="Unistra A"/>
            </a:endParaRPr>
          </a:p>
        </p:txBody>
      </p:sp>
      <p:sp>
        <p:nvSpPr>
          <p:cNvPr id="8" name="ZoneTexte 7"/>
          <p:cNvSpPr txBox="1"/>
          <p:nvPr/>
        </p:nvSpPr>
        <p:spPr>
          <a:xfrm flipH="1">
            <a:off x="915942" y="3442299"/>
            <a:ext cx="391677" cy="442035"/>
          </a:xfrm>
          <a:prstGeom prst="rect">
            <a:avLst/>
          </a:prstGeom>
          <a:solidFill>
            <a:srgbClr val="FFFFFF"/>
          </a:solidFill>
          <a:ln w="6350" cmpd="sng">
            <a:solidFill>
              <a:srgbClr val="000000"/>
            </a:solidFill>
          </a:ln>
        </p:spPr>
        <p:txBody>
          <a:bodyPr wrap="square" lIns="0" tIns="0" rIns="0" bIns="72000" rtlCol="0">
            <a:spAutoFit/>
          </a:bodyPr>
          <a:lstStyle/>
          <a:p>
            <a:endParaRPr lang="fr-FR" sz="2400" dirty="0">
              <a:latin typeface="Unistra A"/>
              <a:cs typeface="Unistra A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498119" y="3442299"/>
            <a:ext cx="2973959" cy="442035"/>
          </a:xfrm>
          <a:prstGeom prst="rect">
            <a:avLst/>
          </a:prstGeom>
          <a:solidFill>
            <a:srgbClr val="FFFFFF"/>
          </a:solidFill>
          <a:ln w="6350" cmpd="sng">
            <a:solidFill>
              <a:srgbClr val="000000"/>
            </a:solidFill>
          </a:ln>
        </p:spPr>
        <p:txBody>
          <a:bodyPr wrap="none" lIns="144000" tIns="0" rIns="144000" bIns="72000" rtlCol="0">
            <a:spAutoFit/>
          </a:bodyPr>
          <a:lstStyle/>
          <a:p>
            <a:r>
              <a:rPr lang="fr-FR" sz="2400" dirty="0">
                <a:latin typeface="Unistra A"/>
                <a:cs typeface="Unistra A"/>
              </a:rPr>
              <a:t>Université de Strasbourg</a:t>
            </a:r>
            <a:endParaRPr lang="fr-FR" sz="2400" b="1" dirty="0">
              <a:latin typeface="Unistra A"/>
              <a:cs typeface="Unistra A"/>
            </a:endParaRPr>
          </a:p>
        </p:txBody>
      </p:sp>
      <p:sp>
        <p:nvSpPr>
          <p:cNvPr id="11" name="ZoneTexte 10"/>
          <p:cNvSpPr txBox="1"/>
          <p:nvPr/>
        </p:nvSpPr>
        <p:spPr>
          <a:xfrm flipH="1">
            <a:off x="1307619" y="3442299"/>
            <a:ext cx="63500" cy="442035"/>
          </a:xfrm>
          <a:prstGeom prst="rect">
            <a:avLst/>
          </a:prstGeom>
          <a:solidFill>
            <a:srgbClr val="FFFFFF"/>
          </a:solidFill>
          <a:ln w="6350" cmpd="sng">
            <a:solidFill>
              <a:srgbClr val="000000"/>
            </a:solidFill>
          </a:ln>
        </p:spPr>
        <p:txBody>
          <a:bodyPr wrap="square" lIns="0" tIns="0" rIns="0" bIns="72000" rtlCol="0">
            <a:spAutoFit/>
          </a:bodyPr>
          <a:lstStyle/>
          <a:p>
            <a:endParaRPr lang="fr-FR" sz="2400" dirty="0">
              <a:latin typeface="Unistra A"/>
              <a:cs typeface="Unistra A"/>
            </a:endParaRPr>
          </a:p>
        </p:txBody>
      </p:sp>
      <p:sp>
        <p:nvSpPr>
          <p:cNvPr id="12" name="ZoneTexte 11"/>
          <p:cNvSpPr txBox="1"/>
          <p:nvPr/>
        </p:nvSpPr>
        <p:spPr>
          <a:xfrm flipH="1">
            <a:off x="1371119" y="3442299"/>
            <a:ext cx="63500" cy="442035"/>
          </a:xfrm>
          <a:prstGeom prst="rect">
            <a:avLst/>
          </a:prstGeom>
          <a:solidFill>
            <a:srgbClr val="FFFFFF"/>
          </a:solidFill>
          <a:ln w="6350" cmpd="sng">
            <a:solidFill>
              <a:srgbClr val="000000"/>
            </a:solidFill>
          </a:ln>
        </p:spPr>
        <p:txBody>
          <a:bodyPr wrap="square" lIns="0" tIns="0" rIns="0" bIns="72000" rtlCol="0">
            <a:spAutoFit/>
          </a:bodyPr>
          <a:lstStyle/>
          <a:p>
            <a:endParaRPr lang="fr-FR" sz="2400" dirty="0">
              <a:latin typeface="Unistra A"/>
              <a:cs typeface="Unistra A"/>
            </a:endParaRPr>
          </a:p>
        </p:txBody>
      </p:sp>
      <p:sp>
        <p:nvSpPr>
          <p:cNvPr id="13" name="ZoneTexte 12"/>
          <p:cNvSpPr txBox="1"/>
          <p:nvPr/>
        </p:nvSpPr>
        <p:spPr>
          <a:xfrm flipH="1">
            <a:off x="1434619" y="3442299"/>
            <a:ext cx="63500" cy="442035"/>
          </a:xfrm>
          <a:prstGeom prst="rect">
            <a:avLst/>
          </a:prstGeom>
          <a:solidFill>
            <a:srgbClr val="FFFFFF"/>
          </a:solidFill>
          <a:ln w="6350" cmpd="sng">
            <a:solidFill>
              <a:srgbClr val="000000"/>
            </a:solidFill>
          </a:ln>
        </p:spPr>
        <p:txBody>
          <a:bodyPr wrap="square" lIns="0" tIns="0" rIns="0" bIns="72000" rtlCol="0">
            <a:spAutoFit/>
          </a:bodyPr>
          <a:lstStyle/>
          <a:p>
            <a:endParaRPr lang="fr-FR" sz="2400" dirty="0">
              <a:latin typeface="Unistra A"/>
              <a:cs typeface="Unistra A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915942" y="3884334"/>
            <a:ext cx="8228058" cy="442035"/>
          </a:xfrm>
          <a:prstGeom prst="rect">
            <a:avLst/>
          </a:prstGeom>
          <a:noFill/>
          <a:ln w="6350" cmpd="sng">
            <a:noFill/>
          </a:ln>
        </p:spPr>
        <p:txBody>
          <a:bodyPr wrap="square" lIns="0" tIns="0" rIns="0" bIns="72000" rtlCol="0">
            <a:spAutoFit/>
          </a:bodyPr>
          <a:lstStyle/>
          <a:p>
            <a:pPr>
              <a:defRPr/>
            </a:pPr>
            <a:r>
              <a:rPr lang="fr-FR" sz="2400" dirty="0" err="1">
                <a:latin typeface="Unistra A"/>
                <a:cs typeface="Unistra A"/>
              </a:rPr>
              <a:t>christophegerard@unistra.fr</a:t>
            </a:r>
            <a:endParaRPr lang="fr-FR" sz="2400" dirty="0">
              <a:latin typeface="Unistra A"/>
              <a:cs typeface="Unistra A"/>
            </a:endParaRPr>
          </a:p>
        </p:txBody>
      </p:sp>
    </p:spTree>
    <p:extLst>
      <p:ext uri="{BB962C8B-B14F-4D97-AF65-F5344CB8AC3E}">
        <p14:creationId xmlns:p14="http://schemas.microsoft.com/office/powerpoint/2010/main" val="2169252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pic>
        <p:nvPicPr>
          <p:cNvPr id="3" name="Image 2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0F5E8EF9-CD08-994C-AD5E-7E9E48614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0462"/>
            <a:ext cx="9144000" cy="433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61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pic>
        <p:nvPicPr>
          <p:cNvPr id="3" name="Image 2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A87DF045-536C-AE4D-9502-4851038CD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2035"/>
            <a:ext cx="9144000" cy="455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43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940942" y="2844225"/>
            <a:ext cx="7262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Pourquoi des détecteurs de néologismes ?</a:t>
            </a:r>
          </a:p>
        </p:txBody>
      </p:sp>
    </p:spTree>
    <p:extLst>
      <p:ext uri="{BB962C8B-B14F-4D97-AF65-F5344CB8AC3E}">
        <p14:creationId xmlns:p14="http://schemas.microsoft.com/office/powerpoint/2010/main" val="3540714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EC556D4-3020-9643-94CF-72ED077CFA80}"/>
              </a:ext>
            </a:extLst>
          </p:cNvPr>
          <p:cNvSpPr txBox="1"/>
          <p:nvPr/>
        </p:nvSpPr>
        <p:spPr>
          <a:xfrm>
            <a:off x="482843" y="1392667"/>
            <a:ext cx="62514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/>
              <a:t>Lecture automatisée (vs. manuelle) :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3519E01-1244-884F-BB07-4CA5183265A5}"/>
              </a:ext>
            </a:extLst>
          </p:cNvPr>
          <p:cNvSpPr txBox="1"/>
          <p:nvPr/>
        </p:nvSpPr>
        <p:spPr>
          <a:xfrm>
            <a:off x="2631316" y="2997200"/>
            <a:ext cx="2484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fr-FR" sz="3200" dirty="0"/>
              <a:t>Plus rapide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A9C677B-1974-F24E-AFC2-A51CFDEAB49B}"/>
              </a:ext>
            </a:extLst>
          </p:cNvPr>
          <p:cNvSpPr txBox="1"/>
          <p:nvPr/>
        </p:nvSpPr>
        <p:spPr>
          <a:xfrm>
            <a:off x="2631316" y="4114594"/>
            <a:ext cx="52575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fr-FR" sz="3200" dirty="0"/>
              <a:t>Plus efficace : risque d’oubli</a:t>
            </a:r>
          </a:p>
        </p:txBody>
      </p:sp>
    </p:spTree>
    <p:extLst>
      <p:ext uri="{BB962C8B-B14F-4D97-AF65-F5344CB8AC3E}">
        <p14:creationId xmlns:p14="http://schemas.microsoft.com/office/powerpoint/2010/main" val="24094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921C16B-A1C1-C243-BBC0-EDFBBD102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282" y="1219200"/>
            <a:ext cx="6549435" cy="292928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EC556D4-3020-9643-94CF-72ED077CFA80}"/>
              </a:ext>
            </a:extLst>
          </p:cNvPr>
          <p:cNvSpPr txBox="1"/>
          <p:nvPr/>
        </p:nvSpPr>
        <p:spPr>
          <a:xfrm>
            <a:off x="1954130" y="4144351"/>
            <a:ext cx="50071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/>
              <a:t>Dictionnaires conventionnels</a:t>
            </a:r>
          </a:p>
          <a:p>
            <a:pPr algn="ctr"/>
            <a:endParaRPr lang="fr-FR" sz="3200" dirty="0"/>
          </a:p>
          <a:p>
            <a:pPr algn="ctr"/>
            <a:r>
              <a:rPr lang="fr-FR" sz="3200" dirty="0"/>
              <a:t>= </a:t>
            </a:r>
            <a:r>
              <a:rPr lang="fr-FR" sz="3200" dirty="0">
                <a:solidFill>
                  <a:schemeClr val="tx2"/>
                </a:solidFill>
              </a:rPr>
              <a:t>faible</a:t>
            </a:r>
            <a:r>
              <a:rPr lang="fr-FR" sz="3200" dirty="0"/>
              <a:t> </a:t>
            </a:r>
            <a:r>
              <a:rPr lang="fr-FR" sz="3200" dirty="0">
                <a:solidFill>
                  <a:schemeClr val="tx2"/>
                </a:solidFill>
              </a:rPr>
              <a:t>réactivité</a:t>
            </a:r>
          </a:p>
        </p:txBody>
      </p:sp>
    </p:spTree>
    <p:extLst>
      <p:ext uri="{BB962C8B-B14F-4D97-AF65-F5344CB8AC3E}">
        <p14:creationId xmlns:p14="http://schemas.microsoft.com/office/powerpoint/2010/main" val="2174306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71499" y="1903875"/>
            <a:ext cx="7770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/>
              <a:t>I. Enjeux, définitions et domaines d’étude 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555020" y="441052"/>
            <a:ext cx="17315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Séances :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81575" y="3260643"/>
            <a:ext cx="8143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/>
              <a:t>II. La néologie à l’ère numérique </a:t>
            </a:r>
          </a:p>
        </p:txBody>
      </p:sp>
    </p:spTree>
    <p:extLst>
      <p:ext uri="{BB962C8B-B14F-4D97-AF65-F5344CB8AC3E}">
        <p14:creationId xmlns:p14="http://schemas.microsoft.com/office/powerpoint/2010/main" val="38149749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Logoscope</a:t>
            </a:r>
            <a:r>
              <a:rPr lang="fr-FR" dirty="0"/>
              <a:t>: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?</a:t>
            </a: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457700" y="3888470"/>
            <a:ext cx="3833101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4000" i="1" dirty="0">
                <a:solidFill>
                  <a:srgbClr val="FF0000"/>
                </a:solidFill>
              </a:rPr>
              <a:t>Larousse</a:t>
            </a:r>
            <a:r>
              <a:rPr lang="fr-FR" sz="4000" dirty="0">
                <a:solidFill>
                  <a:srgbClr val="FF0000"/>
                </a:solidFill>
              </a:rPr>
              <a:t> : 2017 !</a:t>
            </a:r>
          </a:p>
        </p:txBody>
      </p:sp>
      <p:pic>
        <p:nvPicPr>
          <p:cNvPr id="5" name="Image 4" descr="Une image contenant extérieur, équitation, homme, rampe&#10;&#10;Description générée automatiquement">
            <a:extLst>
              <a:ext uri="{FF2B5EF4-FFF2-40B4-BE49-F238E27FC236}">
                <a16:creationId xmlns:a16="http://schemas.microsoft.com/office/drawing/2014/main" id="{A198D7B0-701D-CD49-A66F-E814AC755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020" y="397720"/>
            <a:ext cx="3175000" cy="47244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34A79EF-14F0-1348-9B03-1FB1024DDA57}"/>
              </a:ext>
            </a:extLst>
          </p:cNvPr>
          <p:cNvSpPr txBox="1"/>
          <p:nvPr/>
        </p:nvSpPr>
        <p:spPr>
          <a:xfrm>
            <a:off x="4520749" y="1060603"/>
            <a:ext cx="2807692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4000" dirty="0"/>
              <a:t>« </a:t>
            </a:r>
            <a:r>
              <a:rPr lang="fr-FR" sz="4000" dirty="0" err="1"/>
              <a:t>Parkour</a:t>
            </a:r>
            <a:r>
              <a:rPr lang="fr-FR" sz="4000" dirty="0"/>
              <a:t> » :</a:t>
            </a:r>
          </a:p>
          <a:p>
            <a:r>
              <a:rPr lang="fr-FR" sz="4000" dirty="0"/>
              <a:t>1990-2001</a:t>
            </a:r>
          </a:p>
        </p:txBody>
      </p:sp>
    </p:spTree>
    <p:extLst>
      <p:ext uri="{BB962C8B-B14F-4D97-AF65-F5344CB8AC3E}">
        <p14:creationId xmlns:p14="http://schemas.microsoft.com/office/powerpoint/2010/main" val="323491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Logoscope</a:t>
            </a:r>
            <a:r>
              <a:rPr lang="fr-FR" dirty="0"/>
              <a:t>: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?</a:t>
            </a: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21</a:t>
            </a:fld>
            <a:endParaRPr lang="fr-FR" dirty="0"/>
          </a:p>
        </p:txBody>
      </p:sp>
      <p:pic>
        <p:nvPicPr>
          <p:cNvPr id="2" name="Image 1" descr="britpop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852"/>
            <a:ext cx="9144000" cy="576072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605270" y="5393686"/>
            <a:ext cx="370486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4000" i="1" dirty="0">
                <a:solidFill>
                  <a:srgbClr val="FF0000"/>
                </a:solidFill>
              </a:rPr>
              <a:t>Larousse</a:t>
            </a:r>
            <a:r>
              <a:rPr lang="fr-FR" sz="4000" dirty="0">
                <a:solidFill>
                  <a:srgbClr val="FF0000"/>
                </a:solidFill>
              </a:rPr>
              <a:t> : 2017 !</a:t>
            </a:r>
          </a:p>
        </p:txBody>
      </p:sp>
    </p:spTree>
    <p:extLst>
      <p:ext uri="{BB962C8B-B14F-4D97-AF65-F5344CB8AC3E}">
        <p14:creationId xmlns:p14="http://schemas.microsoft.com/office/powerpoint/2010/main" val="14228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2583643" y="2419667"/>
            <a:ext cx="39982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/>
              <a:t>70 ans</a:t>
            </a:r>
          </a:p>
        </p:txBody>
      </p:sp>
    </p:spTree>
    <p:extLst>
      <p:ext uri="{BB962C8B-B14F-4D97-AF65-F5344CB8AC3E}">
        <p14:creationId xmlns:p14="http://schemas.microsoft.com/office/powerpoint/2010/main" val="40045379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09467" y="5923254"/>
            <a:ext cx="5006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Source : </a:t>
            </a:r>
            <a:r>
              <a:rPr lang="fr-FR" sz="1400" dirty="0" err="1"/>
              <a:t>https</a:t>
            </a:r>
            <a:r>
              <a:rPr lang="fr-FR" sz="1400" dirty="0"/>
              <a:t>://</a:t>
            </a:r>
            <a:r>
              <a:rPr lang="fr-FR" sz="1400" dirty="0" err="1"/>
              <a:t>orthogrenoble.net</a:t>
            </a:r>
            <a:r>
              <a:rPr lang="fr-FR" sz="1400" dirty="0"/>
              <a:t>/mots-nouveaux-dictionnaires/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518444" y="1171525"/>
            <a:ext cx="36269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/>
              <a:t>boboïsation</a:t>
            </a:r>
            <a:endParaRPr lang="fr-FR" sz="2400" dirty="0"/>
          </a:p>
          <a:p>
            <a:endParaRPr lang="fr-FR" sz="2400" dirty="0"/>
          </a:p>
          <a:p>
            <a:r>
              <a:rPr lang="fr-FR" sz="2400" dirty="0" err="1"/>
              <a:t>Brexit</a:t>
            </a:r>
            <a:endParaRPr lang="fr-FR" sz="2400" dirty="0"/>
          </a:p>
          <a:p>
            <a:endParaRPr lang="fr-FR" sz="2400" dirty="0"/>
          </a:p>
          <a:p>
            <a:r>
              <a:rPr lang="fr-FR" sz="2400" dirty="0" err="1"/>
              <a:t>flexitarien</a:t>
            </a:r>
            <a:endParaRPr lang="fr-FR" sz="2400" dirty="0"/>
          </a:p>
          <a:p>
            <a:endParaRPr lang="fr-FR" sz="2400" dirty="0"/>
          </a:p>
          <a:p>
            <a:r>
              <a:rPr lang="fr-FR" sz="2400" dirty="0" err="1"/>
              <a:t>blockchain</a:t>
            </a:r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endParaRPr lang="fr-FR" sz="3600" dirty="0"/>
          </a:p>
        </p:txBody>
      </p:sp>
      <p:sp>
        <p:nvSpPr>
          <p:cNvPr id="5" name="ZoneTexte 4"/>
          <p:cNvSpPr txBox="1"/>
          <p:nvPr/>
        </p:nvSpPr>
        <p:spPr>
          <a:xfrm>
            <a:off x="5309634" y="1171525"/>
            <a:ext cx="36269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fiché S</a:t>
            </a:r>
          </a:p>
          <a:p>
            <a:endParaRPr lang="fr-FR" sz="2400" dirty="0"/>
          </a:p>
          <a:p>
            <a:r>
              <a:rPr lang="fr-FR" sz="2400" dirty="0" err="1"/>
              <a:t>chatbot</a:t>
            </a:r>
            <a:endParaRPr lang="fr-FR" sz="2400" dirty="0"/>
          </a:p>
          <a:p>
            <a:endParaRPr lang="fr-FR" sz="2400" dirty="0"/>
          </a:p>
          <a:p>
            <a:r>
              <a:rPr lang="fr-FR" sz="2400" dirty="0" err="1"/>
              <a:t>darknet</a:t>
            </a:r>
            <a:endParaRPr lang="fr-FR" sz="2400" dirty="0"/>
          </a:p>
          <a:p>
            <a:endParaRPr lang="fr-FR" sz="2400" dirty="0"/>
          </a:p>
          <a:p>
            <a:r>
              <a:rPr lang="fr-FR" sz="2400" dirty="0" err="1"/>
              <a:t>cybersécurité</a:t>
            </a:r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28156233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09467" y="5923254"/>
            <a:ext cx="5006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Source : </a:t>
            </a:r>
            <a:r>
              <a:rPr lang="fr-FR" sz="1400" dirty="0" err="1"/>
              <a:t>https</a:t>
            </a:r>
            <a:r>
              <a:rPr lang="fr-FR" sz="1400" dirty="0"/>
              <a:t>://</a:t>
            </a:r>
            <a:r>
              <a:rPr lang="fr-FR" sz="1400" dirty="0" err="1"/>
              <a:t>orthogrenoble.net</a:t>
            </a:r>
            <a:r>
              <a:rPr lang="fr-FR" sz="1400" dirty="0"/>
              <a:t>/mots-nouveaux-dictionnaires/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518444" y="1171525"/>
            <a:ext cx="36269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/>
              <a:t>boboïsation</a:t>
            </a:r>
            <a:endParaRPr lang="fr-FR" sz="2400" dirty="0"/>
          </a:p>
          <a:p>
            <a:endParaRPr lang="fr-FR" sz="2400" dirty="0"/>
          </a:p>
          <a:p>
            <a:r>
              <a:rPr lang="fr-FR" sz="2400" dirty="0" err="1"/>
              <a:t>Brexit</a:t>
            </a:r>
            <a:endParaRPr lang="fr-FR" sz="2400" dirty="0"/>
          </a:p>
          <a:p>
            <a:endParaRPr lang="fr-FR" sz="2400" dirty="0"/>
          </a:p>
          <a:p>
            <a:r>
              <a:rPr lang="fr-FR" sz="2400" dirty="0" err="1"/>
              <a:t>flexitarien</a:t>
            </a:r>
            <a:endParaRPr lang="fr-FR" sz="2400" dirty="0"/>
          </a:p>
          <a:p>
            <a:endParaRPr lang="fr-FR" sz="2400" dirty="0"/>
          </a:p>
          <a:p>
            <a:r>
              <a:rPr lang="fr-FR" sz="2400" dirty="0" err="1"/>
              <a:t>blockchain</a:t>
            </a:r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r>
              <a:rPr lang="fr-FR" sz="3600" dirty="0"/>
              <a:t>LAROUSSE 2019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309634" y="1171525"/>
            <a:ext cx="36269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fiché S</a:t>
            </a:r>
          </a:p>
          <a:p>
            <a:endParaRPr lang="fr-FR" sz="2400" dirty="0"/>
          </a:p>
          <a:p>
            <a:r>
              <a:rPr lang="fr-FR" sz="2400" dirty="0" err="1"/>
              <a:t>chatbot</a:t>
            </a:r>
            <a:endParaRPr lang="fr-FR" sz="2400" dirty="0"/>
          </a:p>
          <a:p>
            <a:endParaRPr lang="fr-FR" sz="2400" dirty="0"/>
          </a:p>
          <a:p>
            <a:r>
              <a:rPr lang="fr-FR" sz="2400" dirty="0" err="1"/>
              <a:t>darknet</a:t>
            </a:r>
            <a:endParaRPr lang="fr-FR" sz="2400" dirty="0"/>
          </a:p>
          <a:p>
            <a:endParaRPr lang="fr-FR" sz="2400" dirty="0"/>
          </a:p>
          <a:p>
            <a:r>
              <a:rPr lang="fr-FR" sz="2400" dirty="0" err="1"/>
              <a:t>cybersécurité</a:t>
            </a:r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r>
              <a:rPr lang="fr-FR" sz="3600" dirty="0"/>
              <a:t>ROBERT 2019</a:t>
            </a:r>
          </a:p>
        </p:txBody>
      </p:sp>
    </p:spTree>
    <p:extLst>
      <p:ext uri="{BB962C8B-B14F-4D97-AF65-F5344CB8AC3E}">
        <p14:creationId xmlns:p14="http://schemas.microsoft.com/office/powerpoint/2010/main" val="10044199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09467" y="5923254"/>
            <a:ext cx="5006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Source : </a:t>
            </a:r>
            <a:r>
              <a:rPr lang="fr-FR" sz="1400" dirty="0" err="1"/>
              <a:t>https</a:t>
            </a:r>
            <a:r>
              <a:rPr lang="fr-FR" sz="1400" dirty="0"/>
              <a:t>://</a:t>
            </a:r>
            <a:r>
              <a:rPr lang="fr-FR" sz="1400" dirty="0" err="1"/>
              <a:t>orthogrenoble.net</a:t>
            </a:r>
            <a:r>
              <a:rPr lang="fr-FR" sz="1400" dirty="0"/>
              <a:t>/mots-nouveaux-dictionnaires/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518444" y="1171525"/>
            <a:ext cx="36269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/>
              <a:t>boboïsation</a:t>
            </a:r>
            <a:endParaRPr lang="fr-FR" sz="2400" dirty="0"/>
          </a:p>
          <a:p>
            <a:endParaRPr lang="fr-FR" sz="2400" dirty="0"/>
          </a:p>
          <a:p>
            <a:r>
              <a:rPr lang="fr-FR" sz="2400" dirty="0" err="1"/>
              <a:t>Brexit</a:t>
            </a:r>
            <a:endParaRPr lang="fr-FR" sz="2400" dirty="0"/>
          </a:p>
          <a:p>
            <a:endParaRPr lang="fr-FR" sz="2400" dirty="0"/>
          </a:p>
          <a:p>
            <a:r>
              <a:rPr lang="fr-FR" sz="2400" dirty="0" err="1"/>
              <a:t>flexitarien</a:t>
            </a:r>
            <a:endParaRPr lang="fr-FR" sz="2400" dirty="0"/>
          </a:p>
          <a:p>
            <a:endParaRPr lang="fr-FR" sz="2400" dirty="0"/>
          </a:p>
          <a:p>
            <a:r>
              <a:rPr lang="fr-FR" sz="2400" dirty="0" err="1">
                <a:solidFill>
                  <a:schemeClr val="tx2"/>
                </a:solidFill>
              </a:rPr>
              <a:t>blockchain</a:t>
            </a:r>
            <a:endParaRPr lang="fr-FR" sz="2400" dirty="0">
              <a:solidFill>
                <a:schemeClr val="tx2"/>
              </a:solidFill>
            </a:endParaRPr>
          </a:p>
          <a:p>
            <a:r>
              <a:rPr lang="fr-FR" sz="2400" dirty="0">
                <a:solidFill>
                  <a:schemeClr val="tx2"/>
                </a:solidFill>
              </a:rPr>
              <a:t>(2015, </a:t>
            </a:r>
            <a:r>
              <a:rPr lang="fr-FR" sz="2400" dirty="0" err="1">
                <a:solidFill>
                  <a:schemeClr val="tx2"/>
                </a:solidFill>
              </a:rPr>
              <a:t>Logoscope</a:t>
            </a:r>
            <a:r>
              <a:rPr lang="fr-FR" sz="2400" dirty="0">
                <a:solidFill>
                  <a:schemeClr val="tx2"/>
                </a:solidFill>
              </a:rPr>
              <a:t>)</a:t>
            </a:r>
          </a:p>
          <a:p>
            <a:endParaRPr lang="fr-FR" sz="2400" dirty="0"/>
          </a:p>
          <a:p>
            <a:r>
              <a:rPr lang="fr-FR" sz="3600" dirty="0"/>
              <a:t>LAROUSSE 2019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309634" y="1171525"/>
            <a:ext cx="36269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fiché S</a:t>
            </a:r>
          </a:p>
          <a:p>
            <a:endParaRPr lang="fr-FR" sz="2400" dirty="0"/>
          </a:p>
          <a:p>
            <a:r>
              <a:rPr lang="fr-FR" sz="2400" dirty="0" err="1"/>
              <a:t>chatbot</a:t>
            </a:r>
            <a:endParaRPr lang="fr-FR" sz="2400" dirty="0"/>
          </a:p>
          <a:p>
            <a:endParaRPr lang="fr-FR" sz="2400" dirty="0"/>
          </a:p>
          <a:p>
            <a:r>
              <a:rPr lang="fr-FR" sz="2400" dirty="0" err="1"/>
              <a:t>darknet</a:t>
            </a:r>
            <a:endParaRPr lang="fr-FR" sz="2400" dirty="0"/>
          </a:p>
          <a:p>
            <a:endParaRPr lang="fr-FR" sz="2400" dirty="0"/>
          </a:p>
          <a:p>
            <a:r>
              <a:rPr lang="fr-FR" sz="2400" dirty="0" err="1"/>
              <a:t>cybersécurité</a:t>
            </a:r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r>
              <a:rPr lang="fr-FR" sz="3600" dirty="0"/>
              <a:t>ROBERT 2019</a:t>
            </a:r>
          </a:p>
        </p:txBody>
      </p:sp>
    </p:spTree>
    <p:extLst>
      <p:ext uri="{BB962C8B-B14F-4D97-AF65-F5344CB8AC3E}">
        <p14:creationId xmlns:p14="http://schemas.microsoft.com/office/powerpoint/2010/main" val="319031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890713" y="2266392"/>
            <a:ext cx="708183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/>
              <a:t>Comment documenter </a:t>
            </a:r>
            <a:r>
              <a:rPr lang="fr-FR" sz="4000" b="1" dirty="0"/>
              <a:t>sans délai</a:t>
            </a:r>
          </a:p>
          <a:p>
            <a:pPr algn="ctr"/>
            <a:endParaRPr lang="fr-FR" sz="4000" dirty="0"/>
          </a:p>
          <a:p>
            <a:pPr algn="ctr"/>
            <a:r>
              <a:rPr lang="fr-FR" sz="4000" dirty="0"/>
              <a:t>l’évolution du lexique ?</a:t>
            </a:r>
          </a:p>
        </p:txBody>
      </p:sp>
    </p:spTree>
    <p:extLst>
      <p:ext uri="{BB962C8B-B14F-4D97-AF65-F5344CB8AC3E}">
        <p14:creationId xmlns:p14="http://schemas.microsoft.com/office/powerpoint/2010/main" val="3723720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27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921C16B-A1C1-C243-BBC0-EDFBBD102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282" y="1219200"/>
            <a:ext cx="6549435" cy="292928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EC556D4-3020-9643-94CF-72ED077CFA80}"/>
              </a:ext>
            </a:extLst>
          </p:cNvPr>
          <p:cNvSpPr txBox="1"/>
          <p:nvPr/>
        </p:nvSpPr>
        <p:spPr>
          <a:xfrm>
            <a:off x="1954130" y="4144351"/>
            <a:ext cx="50071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/>
              <a:t>Dictionnaires conventionnels</a:t>
            </a:r>
          </a:p>
          <a:p>
            <a:pPr algn="ctr"/>
            <a:endParaRPr lang="fr-FR" sz="3200" dirty="0"/>
          </a:p>
          <a:p>
            <a:pPr algn="ctr"/>
            <a:r>
              <a:rPr lang="fr-FR" sz="3200" dirty="0"/>
              <a:t>= </a:t>
            </a:r>
            <a:r>
              <a:rPr lang="fr-FR" sz="3200" dirty="0">
                <a:solidFill>
                  <a:schemeClr val="tx2"/>
                </a:solidFill>
              </a:rPr>
              <a:t>sélectifs</a:t>
            </a:r>
          </a:p>
        </p:txBody>
      </p:sp>
    </p:spTree>
    <p:extLst>
      <p:ext uri="{BB962C8B-B14F-4D97-AF65-F5344CB8AC3E}">
        <p14:creationId xmlns:p14="http://schemas.microsoft.com/office/powerpoint/2010/main" val="21046207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EC556D4-3020-9643-94CF-72ED077CFA80}"/>
              </a:ext>
            </a:extLst>
          </p:cNvPr>
          <p:cNvSpPr txBox="1"/>
          <p:nvPr/>
        </p:nvSpPr>
        <p:spPr>
          <a:xfrm>
            <a:off x="4968545" y="2221568"/>
            <a:ext cx="21942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i="1" dirty="0"/>
              <a:t>Petit Robert</a:t>
            </a:r>
          </a:p>
          <a:p>
            <a:endParaRPr lang="fr-FR" sz="3200" dirty="0">
              <a:solidFill>
                <a:schemeClr val="tx2"/>
              </a:solidFill>
            </a:endParaRPr>
          </a:p>
          <a:p>
            <a:r>
              <a:rPr lang="fr-FR" sz="3200" dirty="0">
                <a:solidFill>
                  <a:schemeClr val="tx2"/>
                </a:solidFill>
              </a:rPr>
              <a:t>133 mots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68318B3-A0BB-354F-B5E1-BF2AF1557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021"/>
            <a:ext cx="3774135" cy="5434754"/>
          </a:xfrm>
          <a:prstGeom prst="rect">
            <a:avLst/>
          </a:prstGeom>
        </p:spPr>
      </p:pic>
      <p:pic>
        <p:nvPicPr>
          <p:cNvPr id="8" name="Image 7" descr="logolong.png">
            <a:extLst>
              <a:ext uri="{FF2B5EF4-FFF2-40B4-BE49-F238E27FC236}">
                <a16:creationId xmlns:a16="http://schemas.microsoft.com/office/drawing/2014/main" id="{7E90050E-F944-F24E-A802-581C92788B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69" r="19809" b="34557"/>
          <a:stretch/>
        </p:blipFill>
        <p:spPr>
          <a:xfrm>
            <a:off x="728473" y="5484450"/>
            <a:ext cx="2470390" cy="81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2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826719" y="2266392"/>
            <a:ext cx="720982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/>
              <a:t>Comment documenter sans délai,</a:t>
            </a:r>
          </a:p>
          <a:p>
            <a:pPr algn="ctr"/>
            <a:endParaRPr lang="fr-FR" sz="4000" dirty="0"/>
          </a:p>
          <a:p>
            <a:pPr algn="ctr"/>
            <a:r>
              <a:rPr lang="fr-FR" sz="4000" b="1" dirty="0"/>
              <a:t>exhaustivement,</a:t>
            </a:r>
          </a:p>
          <a:p>
            <a:pPr algn="ctr"/>
            <a:endParaRPr lang="fr-FR" sz="4000" dirty="0"/>
          </a:p>
          <a:p>
            <a:pPr algn="ctr"/>
            <a:r>
              <a:rPr lang="fr-FR" sz="4000" dirty="0"/>
              <a:t>l’évolution du lexique ?</a:t>
            </a:r>
          </a:p>
        </p:txBody>
      </p:sp>
    </p:spTree>
    <p:extLst>
      <p:ext uri="{BB962C8B-B14F-4D97-AF65-F5344CB8AC3E}">
        <p14:creationId xmlns:p14="http://schemas.microsoft.com/office/powerpoint/2010/main" val="3981572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71499" y="1903875"/>
            <a:ext cx="7770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/>
              <a:t>I. Théorie : pourquoi ? Quoi ? 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555020" y="441052"/>
            <a:ext cx="17315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Séances :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81575" y="3260643"/>
            <a:ext cx="8143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/>
              <a:t>II. Technologie : comment ?</a:t>
            </a:r>
          </a:p>
        </p:txBody>
      </p:sp>
    </p:spTree>
    <p:extLst>
      <p:ext uri="{BB962C8B-B14F-4D97-AF65-F5344CB8AC3E}">
        <p14:creationId xmlns:p14="http://schemas.microsoft.com/office/powerpoint/2010/main" val="2651765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EC556D4-3020-9643-94CF-72ED077CFA80}"/>
              </a:ext>
            </a:extLst>
          </p:cNvPr>
          <p:cNvSpPr txBox="1"/>
          <p:nvPr/>
        </p:nvSpPr>
        <p:spPr>
          <a:xfrm>
            <a:off x="277510" y="817139"/>
            <a:ext cx="4110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/>
              <a:t>Méthode automatisée :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3519E01-1244-884F-BB07-4CA5183265A5}"/>
              </a:ext>
            </a:extLst>
          </p:cNvPr>
          <p:cNvSpPr txBox="1"/>
          <p:nvPr/>
        </p:nvSpPr>
        <p:spPr>
          <a:xfrm>
            <a:off x="4341580" y="1946454"/>
            <a:ext cx="17972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fr-FR" sz="3200" dirty="0"/>
              <a:t>Rapide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A9C677B-1974-F24E-AFC2-A51CFDEAB49B}"/>
              </a:ext>
            </a:extLst>
          </p:cNvPr>
          <p:cNvSpPr txBox="1"/>
          <p:nvPr/>
        </p:nvSpPr>
        <p:spPr>
          <a:xfrm>
            <a:off x="4341580" y="2804927"/>
            <a:ext cx="19180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fr-FR" sz="3200" dirty="0"/>
              <a:t>Efficace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AB2FE27-F49E-094B-9349-1C94901EC510}"/>
              </a:ext>
            </a:extLst>
          </p:cNvPr>
          <p:cNvSpPr txBox="1"/>
          <p:nvPr/>
        </p:nvSpPr>
        <p:spPr>
          <a:xfrm>
            <a:off x="4341580" y="3663400"/>
            <a:ext cx="20537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fr-FR" sz="3200" dirty="0"/>
              <a:t>Réactive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3104553-F024-DE43-AB3E-9EC267A9ECB7}"/>
              </a:ext>
            </a:extLst>
          </p:cNvPr>
          <p:cNvSpPr txBox="1"/>
          <p:nvPr/>
        </p:nvSpPr>
        <p:spPr>
          <a:xfrm>
            <a:off x="4341580" y="4521873"/>
            <a:ext cx="24282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fr-FR" sz="3200" dirty="0"/>
              <a:t>Exhaustive</a:t>
            </a:r>
          </a:p>
        </p:txBody>
      </p:sp>
    </p:spTree>
    <p:extLst>
      <p:ext uri="{BB962C8B-B14F-4D97-AF65-F5344CB8AC3E}">
        <p14:creationId xmlns:p14="http://schemas.microsoft.com/office/powerpoint/2010/main" val="3186157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95219" y="2244494"/>
            <a:ext cx="88675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/>
              <a:t>Comment</a:t>
            </a:r>
            <a:r>
              <a:rPr lang="fr-FR" sz="4000" b="1" dirty="0"/>
              <a:t> informer </a:t>
            </a:r>
            <a:r>
              <a:rPr lang="fr-FR" sz="4000" dirty="0"/>
              <a:t>en temps réel</a:t>
            </a:r>
          </a:p>
          <a:p>
            <a:pPr algn="ctr"/>
            <a:endParaRPr lang="fr-FR" sz="4000" dirty="0"/>
          </a:p>
          <a:p>
            <a:pPr algn="ctr"/>
            <a:r>
              <a:rPr lang="fr-FR" sz="4000" dirty="0"/>
              <a:t>sur l’évolution du lexique ?</a:t>
            </a:r>
          </a:p>
        </p:txBody>
      </p:sp>
    </p:spTree>
    <p:extLst>
      <p:ext uri="{BB962C8B-B14F-4D97-AF65-F5344CB8AC3E}">
        <p14:creationId xmlns:p14="http://schemas.microsoft.com/office/powerpoint/2010/main" val="25371329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55020" y="2065599"/>
            <a:ext cx="809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/>
              <a:t>I. Détection numérique des néologismes : pourquoi ?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555020" y="441052"/>
            <a:ext cx="2656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Plan : séance 2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71500" y="4087688"/>
            <a:ext cx="8143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/>
              <a:t>III. Le </a:t>
            </a:r>
            <a:r>
              <a:rPr lang="fr-FR" sz="2800" dirty="0" err="1"/>
              <a:t>Logoscope</a:t>
            </a:r>
            <a:r>
              <a:rPr lang="fr-FR" sz="2800" dirty="0"/>
              <a:t> : au-delà des linguistes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6126814-A9B8-B240-BBDB-4474A197ABBE}"/>
              </a:ext>
            </a:extLst>
          </p:cNvPr>
          <p:cNvSpPr txBox="1"/>
          <p:nvPr/>
        </p:nvSpPr>
        <p:spPr>
          <a:xfrm>
            <a:off x="555020" y="3088117"/>
            <a:ext cx="7770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>
                <a:solidFill>
                  <a:schemeClr val="tx2"/>
                </a:solidFill>
              </a:rPr>
              <a:t>II. Principes </a:t>
            </a:r>
            <a:r>
              <a:rPr lang="fr-FR" sz="2800" dirty="0"/>
              <a:t>et limites de la technologie actuelle</a:t>
            </a:r>
          </a:p>
        </p:txBody>
      </p:sp>
    </p:spTree>
    <p:extLst>
      <p:ext uri="{BB962C8B-B14F-4D97-AF65-F5344CB8AC3E}">
        <p14:creationId xmlns:p14="http://schemas.microsoft.com/office/powerpoint/2010/main" val="18143623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>
          <a:xfrm>
            <a:off x="250733" y="496625"/>
            <a:ext cx="7372698" cy="652282"/>
          </a:xfrm>
        </p:spPr>
        <p:txBody>
          <a:bodyPr/>
          <a:lstStyle/>
          <a:p>
            <a:r>
              <a:rPr lang="fr-FR" dirty="0" err="1"/>
              <a:t>Database</a:t>
            </a:r>
            <a:r>
              <a:rPr lang="fr-FR" dirty="0"/>
              <a:t> building: 4 stages </a:t>
            </a:r>
            <a:r>
              <a:rPr lang="fr-FR" dirty="0" err="1"/>
              <a:t>process</a:t>
            </a:r>
            <a:r>
              <a:rPr lang="fr-FR" dirty="0"/>
              <a:t> </a:t>
            </a:r>
          </a:p>
        </p:txBody>
      </p:sp>
      <p:cxnSp>
        <p:nvCxnSpPr>
          <p:cNvPr id="4" name="Connecteur droit 3"/>
          <p:cNvCxnSpPr/>
          <p:nvPr/>
        </p:nvCxnSpPr>
        <p:spPr>
          <a:xfrm>
            <a:off x="320730" y="3450647"/>
            <a:ext cx="8698185" cy="0"/>
          </a:xfrm>
          <a:prstGeom prst="line">
            <a:avLst/>
          </a:prstGeom>
          <a:ln>
            <a:solidFill>
              <a:schemeClr val="tx1"/>
            </a:solidFill>
            <a:prstDash val="sys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115466" y="2937541"/>
            <a:ext cx="2424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/>
              <a:t>automatic</a:t>
            </a:r>
            <a:endParaRPr lang="fr-FR" sz="2000" dirty="0"/>
          </a:p>
        </p:txBody>
      </p:sp>
      <p:sp>
        <p:nvSpPr>
          <p:cNvPr id="9" name="ZoneTexte 8"/>
          <p:cNvSpPr txBox="1"/>
          <p:nvPr/>
        </p:nvSpPr>
        <p:spPr>
          <a:xfrm>
            <a:off x="113918" y="3461953"/>
            <a:ext cx="1156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/>
              <a:t>manual</a:t>
            </a:r>
            <a:endParaRPr lang="fr-FR" sz="2000" dirty="0"/>
          </a:p>
        </p:txBody>
      </p:sp>
      <p:sp>
        <p:nvSpPr>
          <p:cNvPr id="2" name="Rectangle à coins arrondis 1"/>
          <p:cNvSpPr/>
          <p:nvPr/>
        </p:nvSpPr>
        <p:spPr>
          <a:xfrm>
            <a:off x="1026341" y="1911319"/>
            <a:ext cx="1821735" cy="5772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1. </a:t>
            </a:r>
            <a:r>
              <a:rPr lang="fr-FR" sz="2400" dirty="0" err="1">
                <a:solidFill>
                  <a:schemeClr val="tx1"/>
                </a:solidFill>
              </a:rPr>
              <a:t>Detecting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947819" y="4347103"/>
            <a:ext cx="1990060" cy="6043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2. </a:t>
            </a:r>
            <a:r>
              <a:rPr lang="fr-FR" sz="2400" dirty="0" err="1">
                <a:solidFill>
                  <a:schemeClr val="tx1"/>
                </a:solidFill>
              </a:rPr>
              <a:t>Selecting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3912894" y="3123542"/>
            <a:ext cx="2052673" cy="65420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3. </a:t>
            </a:r>
            <a:r>
              <a:rPr lang="fr-FR" sz="2400" dirty="0" err="1">
                <a:solidFill>
                  <a:schemeClr val="tx1"/>
                </a:solidFill>
              </a:rPr>
              <a:t>Describing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6944707" y="3174854"/>
            <a:ext cx="2074209" cy="57724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4. </a:t>
            </a:r>
            <a:r>
              <a:rPr lang="fr-FR" sz="2400" dirty="0" err="1">
                <a:solidFill>
                  <a:schemeClr val="tx1"/>
                </a:solidFill>
              </a:rPr>
              <a:t>Integrating</a:t>
            </a:r>
            <a:endParaRPr lang="fr-FR" sz="2400" dirty="0">
              <a:solidFill>
                <a:schemeClr val="tx1"/>
              </a:solidFill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1937221" y="2604015"/>
            <a:ext cx="5628" cy="1666120"/>
          </a:xfrm>
          <a:prstGeom prst="straightConnector1">
            <a:avLst/>
          </a:prstGeom>
          <a:ln w="50800" cmpd="sng">
            <a:solidFill>
              <a:srgbClr val="FF00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2925063" y="3500437"/>
            <a:ext cx="949344" cy="833838"/>
          </a:xfrm>
          <a:prstGeom prst="straightConnector1">
            <a:avLst/>
          </a:prstGeom>
          <a:ln w="50800" cmpd="sng">
            <a:solidFill>
              <a:srgbClr val="FF00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>
            <a:off x="6132353" y="3450647"/>
            <a:ext cx="748209" cy="0"/>
          </a:xfrm>
          <a:prstGeom prst="straightConnector1">
            <a:avLst/>
          </a:prstGeom>
          <a:ln w="50800" cmpd="sng">
            <a:solidFill>
              <a:srgbClr val="FF00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Image 28" descr="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288" y="60473"/>
            <a:ext cx="4348775" cy="237677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ZoneTexte 29"/>
          <p:cNvSpPr txBox="1"/>
          <p:nvPr/>
        </p:nvSpPr>
        <p:spPr>
          <a:xfrm>
            <a:off x="7162800" y="2437251"/>
            <a:ext cx="1689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910880" y="5105413"/>
            <a:ext cx="215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true</a:t>
            </a:r>
            <a:r>
              <a:rPr lang="fr-FR" dirty="0"/>
              <a:t> </a:t>
            </a:r>
            <a:r>
              <a:rPr lang="fr-FR" dirty="0" err="1"/>
              <a:t>neologisms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3810271" y="2552703"/>
            <a:ext cx="215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contextual</a:t>
            </a:r>
            <a:r>
              <a:rPr lang="fr-FR" dirty="0"/>
              <a:t> </a:t>
            </a:r>
            <a:r>
              <a:rPr lang="fr-FR" dirty="0" err="1"/>
              <a:t>features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3810271" y="3987919"/>
            <a:ext cx="215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lexical </a:t>
            </a:r>
            <a:r>
              <a:rPr lang="fr-FR" dirty="0" err="1"/>
              <a:t>features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796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4" grpId="0" animBg="1"/>
      <p:bldP spid="30" grpId="0"/>
      <p:bldP spid="5" grpId="0"/>
      <p:bldP spid="18" grpId="0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34</a:t>
            </a:fld>
            <a:endParaRPr lang="fr-FR" dirty="0"/>
          </a:p>
        </p:txBody>
      </p:sp>
      <p:cxnSp>
        <p:nvCxnSpPr>
          <p:cNvPr id="4" name="Connecteur droit 3"/>
          <p:cNvCxnSpPr/>
          <p:nvPr/>
        </p:nvCxnSpPr>
        <p:spPr>
          <a:xfrm>
            <a:off x="320730" y="3450647"/>
            <a:ext cx="8698185" cy="0"/>
          </a:xfrm>
          <a:prstGeom prst="line">
            <a:avLst/>
          </a:prstGeom>
          <a:ln>
            <a:solidFill>
              <a:schemeClr val="tx1"/>
            </a:solidFill>
            <a:prstDash val="sys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115466" y="2937541"/>
            <a:ext cx="2424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/>
              <a:t>automatic</a:t>
            </a:r>
            <a:endParaRPr lang="fr-FR" sz="2000" dirty="0"/>
          </a:p>
        </p:txBody>
      </p:sp>
      <p:sp>
        <p:nvSpPr>
          <p:cNvPr id="9" name="ZoneTexte 8"/>
          <p:cNvSpPr txBox="1"/>
          <p:nvPr/>
        </p:nvSpPr>
        <p:spPr>
          <a:xfrm>
            <a:off x="113918" y="3461953"/>
            <a:ext cx="1156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/>
              <a:t>manual</a:t>
            </a:r>
            <a:endParaRPr lang="fr-FR" sz="2000" dirty="0"/>
          </a:p>
        </p:txBody>
      </p:sp>
      <p:sp>
        <p:nvSpPr>
          <p:cNvPr id="2" name="Rectangle à coins arrondis 1"/>
          <p:cNvSpPr/>
          <p:nvPr/>
        </p:nvSpPr>
        <p:spPr>
          <a:xfrm>
            <a:off x="1026341" y="1911319"/>
            <a:ext cx="1821735" cy="5772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1. </a:t>
            </a:r>
            <a:r>
              <a:rPr lang="fr-FR" sz="2400" dirty="0" err="1">
                <a:solidFill>
                  <a:schemeClr val="tx1"/>
                </a:solidFill>
              </a:rPr>
              <a:t>Detecting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10" name="Espace réservé du texte 2"/>
          <p:cNvSpPr>
            <a:spLocks noGrp="1"/>
          </p:cNvSpPr>
          <p:nvPr>
            <p:ph type="body" sz="quarter" idx="14"/>
          </p:nvPr>
        </p:nvSpPr>
        <p:spPr>
          <a:xfrm>
            <a:off x="250733" y="496625"/>
            <a:ext cx="7372698" cy="652282"/>
          </a:xfrm>
        </p:spPr>
        <p:txBody>
          <a:bodyPr/>
          <a:lstStyle/>
          <a:p>
            <a:r>
              <a:rPr lang="fr-FR" dirty="0"/>
              <a:t>1st stage</a:t>
            </a:r>
          </a:p>
        </p:txBody>
      </p:sp>
    </p:spTree>
    <p:extLst>
      <p:ext uri="{BB962C8B-B14F-4D97-AF65-F5344CB8AC3E}">
        <p14:creationId xmlns:p14="http://schemas.microsoft.com/office/powerpoint/2010/main" val="23880169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35</a:t>
            </a:fld>
            <a:endParaRPr lang="fr-FR" dirty="0"/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4"/>
          </p:nvPr>
        </p:nvSpPr>
        <p:spPr>
          <a:xfrm>
            <a:off x="250733" y="496625"/>
            <a:ext cx="7372698" cy="652282"/>
          </a:xfrm>
        </p:spPr>
        <p:txBody>
          <a:bodyPr/>
          <a:lstStyle/>
          <a:p>
            <a:r>
              <a:rPr lang="fr-FR" dirty="0"/>
              <a:t>Exclusion-</a:t>
            </a:r>
            <a:r>
              <a:rPr lang="fr-FR" dirty="0" err="1"/>
              <a:t>list</a:t>
            </a:r>
            <a:r>
              <a:rPr lang="fr-FR" dirty="0"/>
              <a:t> and </a:t>
            </a:r>
            <a:r>
              <a:rPr lang="fr-FR" dirty="0" err="1"/>
              <a:t>dynamic</a:t>
            </a:r>
            <a:r>
              <a:rPr lang="fr-FR" dirty="0"/>
              <a:t> </a:t>
            </a:r>
            <a:r>
              <a:rPr lang="fr-FR" dirty="0" err="1"/>
              <a:t>corpora</a:t>
            </a:r>
            <a:endParaRPr lang="fr-FR" dirty="0"/>
          </a:p>
        </p:txBody>
      </p:sp>
      <p:graphicFrame>
        <p:nvGraphicFramePr>
          <p:cNvPr id="2" name="Diagramme 1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29948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36</a:t>
            </a:fld>
            <a:endParaRPr lang="fr-FR" dirty="0"/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4"/>
          </p:nvPr>
        </p:nvSpPr>
        <p:spPr>
          <a:xfrm>
            <a:off x="250733" y="496625"/>
            <a:ext cx="7372698" cy="652282"/>
          </a:xfrm>
        </p:spPr>
        <p:txBody>
          <a:bodyPr/>
          <a:lstStyle/>
          <a:p>
            <a:r>
              <a:rPr lang="fr-FR" dirty="0"/>
              <a:t>Exclusion-</a:t>
            </a:r>
            <a:r>
              <a:rPr lang="fr-FR" dirty="0" err="1"/>
              <a:t>list</a:t>
            </a:r>
            <a:r>
              <a:rPr lang="fr-FR" dirty="0"/>
              <a:t> and </a:t>
            </a:r>
            <a:r>
              <a:rPr lang="fr-FR" dirty="0" err="1"/>
              <a:t>dynamic</a:t>
            </a:r>
            <a:r>
              <a:rPr lang="fr-FR" dirty="0"/>
              <a:t> </a:t>
            </a:r>
            <a:r>
              <a:rPr lang="fr-FR" dirty="0" err="1"/>
              <a:t>corpora</a:t>
            </a:r>
            <a:endParaRPr lang="fr-FR" dirty="0"/>
          </a:p>
        </p:txBody>
      </p:sp>
      <p:graphicFrame>
        <p:nvGraphicFramePr>
          <p:cNvPr id="2" name="Diagramme 1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E68FFB0B-E07D-E04A-AD44-4AC26EF2130D}"/>
              </a:ext>
            </a:extLst>
          </p:cNvPr>
          <p:cNvSpPr txBox="1"/>
          <p:nvPr/>
        </p:nvSpPr>
        <p:spPr>
          <a:xfrm>
            <a:off x="6214551" y="4477086"/>
            <a:ext cx="1615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RSS-</a:t>
            </a:r>
            <a:r>
              <a:rPr lang="fr-FR" sz="2800" dirty="0" err="1"/>
              <a:t>feeds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42392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Logoscope</a:t>
            </a:r>
            <a:r>
              <a:rPr lang="fr-FR" dirty="0"/>
              <a:t>: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?</a:t>
            </a: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37</a:t>
            </a:fld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" name="Image 1" descr="jounals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9"/>
          <a:stretch/>
        </p:blipFill>
        <p:spPr>
          <a:xfrm>
            <a:off x="0" y="487620"/>
            <a:ext cx="9144000" cy="432274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686221" y="5229343"/>
            <a:ext cx="3329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/>
              <a:t>Online </a:t>
            </a:r>
            <a:r>
              <a:rPr lang="fr-FR" sz="3600" dirty="0" err="1"/>
              <a:t>resources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2472272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38</a:t>
            </a:fld>
            <a:endParaRPr lang="fr-FR" dirty="0"/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4"/>
          </p:nvPr>
        </p:nvSpPr>
        <p:spPr>
          <a:xfrm>
            <a:off x="250733" y="496625"/>
            <a:ext cx="7372698" cy="652282"/>
          </a:xfrm>
        </p:spPr>
        <p:txBody>
          <a:bodyPr/>
          <a:lstStyle/>
          <a:p>
            <a:r>
              <a:rPr lang="fr-FR" dirty="0"/>
              <a:t>Exclusion-</a:t>
            </a:r>
            <a:r>
              <a:rPr lang="fr-FR" dirty="0" err="1"/>
              <a:t>list</a:t>
            </a:r>
            <a:r>
              <a:rPr lang="fr-FR" dirty="0"/>
              <a:t> and </a:t>
            </a:r>
            <a:r>
              <a:rPr lang="fr-FR" dirty="0" err="1"/>
              <a:t>dynamic</a:t>
            </a:r>
            <a:r>
              <a:rPr lang="fr-FR" dirty="0"/>
              <a:t> </a:t>
            </a:r>
            <a:r>
              <a:rPr lang="fr-FR" dirty="0" err="1"/>
              <a:t>corpora</a:t>
            </a:r>
            <a:endParaRPr lang="fr-FR" dirty="0"/>
          </a:p>
        </p:txBody>
      </p:sp>
      <p:graphicFrame>
        <p:nvGraphicFramePr>
          <p:cNvPr id="2" name="Diagramme 1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443932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39</a:t>
            </a:fld>
            <a:endParaRPr lang="fr-FR" dirty="0"/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4"/>
          </p:nvPr>
        </p:nvSpPr>
        <p:spPr>
          <a:xfrm>
            <a:off x="250733" y="496625"/>
            <a:ext cx="7372698" cy="652282"/>
          </a:xfrm>
        </p:spPr>
        <p:txBody>
          <a:bodyPr/>
          <a:lstStyle/>
          <a:p>
            <a:r>
              <a:rPr lang="fr-FR" dirty="0"/>
              <a:t>Exclusion-</a:t>
            </a:r>
            <a:r>
              <a:rPr lang="fr-FR" dirty="0" err="1"/>
              <a:t>list</a:t>
            </a:r>
            <a:r>
              <a:rPr lang="fr-FR" dirty="0"/>
              <a:t> and </a:t>
            </a:r>
            <a:r>
              <a:rPr lang="fr-FR" dirty="0" err="1"/>
              <a:t>dynamic</a:t>
            </a:r>
            <a:r>
              <a:rPr lang="fr-FR" dirty="0"/>
              <a:t> </a:t>
            </a:r>
            <a:r>
              <a:rPr lang="fr-FR" dirty="0" err="1"/>
              <a:t>corpora</a:t>
            </a:r>
            <a:endParaRPr lang="fr-FR" dirty="0"/>
          </a:p>
        </p:txBody>
      </p:sp>
      <p:graphicFrame>
        <p:nvGraphicFramePr>
          <p:cNvPr id="2" name="Diagramme 1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91980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55020" y="2065599"/>
            <a:ext cx="809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/>
              <a:t>I. Détection numérique des néologismes : pourquoi ?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555020" y="441052"/>
            <a:ext cx="2656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Plan : séance 2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71500" y="4087688"/>
            <a:ext cx="8143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/>
              <a:t>III. Le </a:t>
            </a:r>
            <a:r>
              <a:rPr lang="fr-FR" sz="2800" dirty="0" err="1"/>
              <a:t>Logoscope</a:t>
            </a:r>
            <a:r>
              <a:rPr lang="fr-FR" sz="2800" dirty="0"/>
              <a:t> : au-delà des linguistes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6126814-A9B8-B240-BBDB-4474A197ABBE}"/>
              </a:ext>
            </a:extLst>
          </p:cNvPr>
          <p:cNvSpPr txBox="1"/>
          <p:nvPr/>
        </p:nvSpPr>
        <p:spPr>
          <a:xfrm>
            <a:off x="555020" y="3088117"/>
            <a:ext cx="7770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/>
              <a:t>II. Principes et limites de la </a:t>
            </a:r>
            <a:r>
              <a:rPr lang="fr-FR" sz="2800"/>
              <a:t>technologie actuelle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17421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40</a:t>
            </a:fld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5247078" y="2137289"/>
            <a:ext cx="25956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/>
              <a:t>June</a:t>
            </a:r>
            <a:r>
              <a:rPr lang="fr-FR" sz="2800" dirty="0"/>
              <a:t> 20th 2017: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247078" y="3409122"/>
            <a:ext cx="39202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/>
              <a:t>Collected</a:t>
            </a:r>
            <a:r>
              <a:rPr lang="fr-FR" sz="2800" dirty="0"/>
              <a:t> articles: </a:t>
            </a:r>
            <a:r>
              <a:rPr lang="fr-FR" sz="2800" dirty="0">
                <a:solidFill>
                  <a:srgbClr val="FF0000"/>
                </a:solidFill>
              </a:rPr>
              <a:t>413</a:t>
            </a:r>
          </a:p>
          <a:p>
            <a:endParaRPr lang="fr-FR" sz="28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29791A1-D857-2F44-911D-96FB86971428}"/>
              </a:ext>
            </a:extLst>
          </p:cNvPr>
          <p:cNvSpPr txBox="1"/>
          <p:nvPr/>
        </p:nvSpPr>
        <p:spPr>
          <a:xfrm>
            <a:off x="790878" y="2157167"/>
            <a:ext cx="2514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/>
              <a:t>June</a:t>
            </a:r>
            <a:r>
              <a:rPr lang="fr-FR" sz="2800" dirty="0"/>
              <a:t> 19th 2017: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940018A-2345-C345-9581-C9B6EE1EDF08}"/>
              </a:ext>
            </a:extLst>
          </p:cNvPr>
          <p:cNvSpPr txBox="1"/>
          <p:nvPr/>
        </p:nvSpPr>
        <p:spPr>
          <a:xfrm>
            <a:off x="790878" y="2951946"/>
            <a:ext cx="37811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800" dirty="0"/>
          </a:p>
          <a:p>
            <a:r>
              <a:rPr lang="fr-FR" sz="2800" dirty="0" err="1"/>
              <a:t>Collected</a:t>
            </a:r>
            <a:r>
              <a:rPr lang="fr-FR" sz="2800" dirty="0"/>
              <a:t> articles: </a:t>
            </a:r>
            <a:r>
              <a:rPr lang="fr-FR" sz="2800" dirty="0">
                <a:solidFill>
                  <a:srgbClr val="FF0000"/>
                </a:solidFill>
              </a:rPr>
              <a:t>369</a:t>
            </a:r>
          </a:p>
        </p:txBody>
      </p:sp>
    </p:spTree>
    <p:extLst>
      <p:ext uri="{BB962C8B-B14F-4D97-AF65-F5344CB8AC3E}">
        <p14:creationId xmlns:p14="http://schemas.microsoft.com/office/powerpoint/2010/main" val="130372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41</a:t>
            </a:fld>
            <a:endParaRPr lang="fr-FR" dirty="0"/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4"/>
          </p:nvPr>
        </p:nvSpPr>
        <p:spPr>
          <a:xfrm>
            <a:off x="250733" y="496625"/>
            <a:ext cx="7372698" cy="652282"/>
          </a:xfrm>
        </p:spPr>
        <p:txBody>
          <a:bodyPr/>
          <a:lstStyle/>
          <a:p>
            <a:r>
              <a:rPr lang="fr-FR" dirty="0"/>
              <a:t>Exclusion-</a:t>
            </a:r>
            <a:r>
              <a:rPr lang="fr-FR" dirty="0" err="1"/>
              <a:t>list</a:t>
            </a:r>
            <a:r>
              <a:rPr lang="fr-FR" dirty="0"/>
              <a:t> and </a:t>
            </a:r>
            <a:r>
              <a:rPr lang="fr-FR" dirty="0" err="1"/>
              <a:t>dynamic</a:t>
            </a:r>
            <a:r>
              <a:rPr lang="fr-FR" dirty="0"/>
              <a:t> </a:t>
            </a:r>
            <a:r>
              <a:rPr lang="fr-FR" dirty="0" err="1"/>
              <a:t>corpora</a:t>
            </a:r>
            <a:endParaRPr lang="fr-FR" dirty="0"/>
          </a:p>
        </p:txBody>
      </p:sp>
      <p:graphicFrame>
        <p:nvGraphicFramePr>
          <p:cNvPr id="2" name="Diagramme 1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92900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42</a:t>
            </a:fld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397705" y="987713"/>
            <a:ext cx="21707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Exclusion-</a:t>
            </a:r>
            <a:r>
              <a:rPr lang="fr-FR" sz="2800" dirty="0" err="1"/>
              <a:t>list</a:t>
            </a:r>
            <a:r>
              <a:rPr lang="fr-FR" sz="2800" dirty="0"/>
              <a:t>: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637801" y="3514802"/>
            <a:ext cx="64684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2800" dirty="0"/>
              <a:t>22 </a:t>
            </a:r>
            <a:r>
              <a:rPr lang="fr-FR" sz="2800" dirty="0" err="1"/>
              <a:t>megabytes</a:t>
            </a:r>
            <a:r>
              <a:rPr lang="fr-FR" sz="2800" dirty="0"/>
              <a:t> / 2 millions </a:t>
            </a:r>
            <a:r>
              <a:rPr lang="fr-FR" sz="2800" dirty="0" err="1"/>
              <a:t>forms</a:t>
            </a:r>
            <a:r>
              <a:rPr lang="fr-FR" sz="2800" dirty="0"/>
              <a:t> </a:t>
            </a:r>
            <a:r>
              <a:rPr lang="fr-FR" dirty="0"/>
              <a:t>(25/11/2015)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637801" y="2179154"/>
            <a:ext cx="4750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2800" dirty="0" err="1"/>
              <a:t>Known</a:t>
            </a:r>
            <a:r>
              <a:rPr lang="fr-FR" sz="2800" dirty="0"/>
              <a:t> </a:t>
            </a:r>
            <a:r>
              <a:rPr lang="fr-FR" sz="2800" dirty="0" err="1"/>
              <a:t>words</a:t>
            </a:r>
            <a:r>
              <a:rPr lang="fr-FR" sz="2800" dirty="0"/>
              <a:t> / </a:t>
            </a:r>
            <a:r>
              <a:rPr lang="fr-FR" sz="2800" dirty="0" err="1"/>
              <a:t>various</a:t>
            </a:r>
            <a:r>
              <a:rPr lang="fr-FR" sz="2800" dirty="0"/>
              <a:t> </a:t>
            </a:r>
            <a:r>
              <a:rPr lang="fr-FR" sz="2800" dirty="0" err="1"/>
              <a:t>forms</a:t>
            </a:r>
            <a:endParaRPr lang="fr-FR" sz="2800" dirty="0"/>
          </a:p>
        </p:txBody>
      </p:sp>
      <p:sp>
        <p:nvSpPr>
          <p:cNvPr id="8" name="ZoneTexte 7"/>
          <p:cNvSpPr txBox="1"/>
          <p:nvPr/>
        </p:nvSpPr>
        <p:spPr>
          <a:xfrm>
            <a:off x="2684229" y="4808867"/>
            <a:ext cx="4403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2800" dirty="0" err="1"/>
              <a:t>Originally</a:t>
            </a:r>
            <a:r>
              <a:rPr lang="fr-FR" sz="2800" dirty="0"/>
              <a:t>: </a:t>
            </a:r>
            <a:r>
              <a:rPr lang="fr-FR" sz="2800" i="1" dirty="0"/>
              <a:t>fra_mixed_2012</a:t>
            </a:r>
            <a:endParaRPr lang="fr-FR" i="1" dirty="0"/>
          </a:p>
        </p:txBody>
      </p:sp>
      <p:sp>
        <p:nvSpPr>
          <p:cNvPr id="5" name="ZoneTexte 4"/>
          <p:cNvSpPr txBox="1"/>
          <p:nvPr/>
        </p:nvSpPr>
        <p:spPr>
          <a:xfrm>
            <a:off x="6258851" y="3360870"/>
            <a:ext cx="22579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>
                <a:solidFill>
                  <a:srgbClr val="FF0000"/>
                </a:solidFill>
              </a:rPr>
              <a:t>xx_xxx</a:t>
            </a:r>
            <a:endParaRPr lang="fr-FR" sz="3200" dirty="0">
              <a:solidFill>
                <a:srgbClr val="FF0000"/>
              </a:solidFill>
            </a:endParaRPr>
          </a:p>
          <a:p>
            <a:endParaRPr lang="fr-FR" sz="3200" dirty="0">
              <a:solidFill>
                <a:srgbClr val="FF0000"/>
              </a:solidFill>
            </a:endParaRPr>
          </a:p>
          <a:p>
            <a:r>
              <a:rPr lang="fr-FR" sz="3200" dirty="0">
                <a:solidFill>
                  <a:srgbClr val="FF0000"/>
                </a:solidFill>
              </a:rPr>
              <a:t>@xxx</a:t>
            </a:r>
          </a:p>
          <a:p>
            <a:endParaRPr lang="fr-FR" sz="3200" dirty="0">
              <a:solidFill>
                <a:srgbClr val="FF0000"/>
              </a:solidFill>
            </a:endParaRPr>
          </a:p>
          <a:p>
            <a:r>
              <a:rPr lang="mr-IN" sz="3200" dirty="0">
                <a:solidFill>
                  <a:srgbClr val="FF0000"/>
                </a:solidFill>
              </a:rPr>
              <a:t>…</a:t>
            </a:r>
            <a:endParaRPr lang="fr-FR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10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5" grpId="0"/>
      <p:bldP spid="5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43</a:t>
            </a:fld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 descr="corpora-leipzig.jpe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8020"/>
            <a:ext cx="9144000" cy="509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3688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44</a:t>
            </a:fld>
            <a:endParaRPr lang="fr-FR" dirty="0"/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4"/>
          </p:nvPr>
        </p:nvSpPr>
        <p:spPr>
          <a:xfrm>
            <a:off x="250733" y="496625"/>
            <a:ext cx="7372698" cy="652282"/>
          </a:xfrm>
        </p:spPr>
        <p:txBody>
          <a:bodyPr/>
          <a:lstStyle/>
          <a:p>
            <a:r>
              <a:rPr lang="fr-FR" dirty="0"/>
              <a:t>Exclusion-</a:t>
            </a:r>
            <a:r>
              <a:rPr lang="fr-FR" dirty="0" err="1"/>
              <a:t>list</a:t>
            </a:r>
            <a:r>
              <a:rPr lang="fr-FR" dirty="0"/>
              <a:t> and </a:t>
            </a:r>
            <a:r>
              <a:rPr lang="fr-FR" dirty="0" err="1"/>
              <a:t>dynamic</a:t>
            </a:r>
            <a:r>
              <a:rPr lang="fr-FR" dirty="0"/>
              <a:t> </a:t>
            </a:r>
            <a:r>
              <a:rPr lang="fr-FR" dirty="0" err="1"/>
              <a:t>corpora</a:t>
            </a:r>
            <a:endParaRPr lang="fr-FR" dirty="0"/>
          </a:p>
        </p:txBody>
      </p:sp>
      <p:graphicFrame>
        <p:nvGraphicFramePr>
          <p:cNvPr id="2" name="Diagramme 1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à coins arrondis 3"/>
          <p:cNvSpPr/>
          <p:nvPr/>
        </p:nvSpPr>
        <p:spPr>
          <a:xfrm>
            <a:off x="2706957" y="2629675"/>
            <a:ext cx="3707634" cy="161628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4000" dirty="0">
                <a:solidFill>
                  <a:schemeClr val="tx1"/>
                </a:solidFill>
              </a:rPr>
              <a:t>List of </a:t>
            </a:r>
            <a:r>
              <a:rPr lang="fr-FR" sz="4000" dirty="0" err="1">
                <a:solidFill>
                  <a:schemeClr val="tx1"/>
                </a:solidFill>
              </a:rPr>
              <a:t>unkwown</a:t>
            </a:r>
            <a:r>
              <a:rPr lang="fr-FR" sz="4000" dirty="0">
                <a:solidFill>
                  <a:schemeClr val="tx1"/>
                </a:solidFill>
              </a:rPr>
              <a:t> </a:t>
            </a:r>
            <a:r>
              <a:rPr lang="fr-FR" sz="4000" dirty="0" err="1">
                <a:solidFill>
                  <a:schemeClr val="tx1"/>
                </a:solidFill>
              </a:rPr>
              <a:t>forms</a:t>
            </a:r>
            <a:endParaRPr lang="fr-FR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79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45</a:t>
            </a:fld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397705" y="1205789"/>
            <a:ext cx="2514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/>
              <a:t>June</a:t>
            </a:r>
            <a:r>
              <a:rPr lang="fr-FR" sz="2800" dirty="0"/>
              <a:t> 19th 2017: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341382" y="2385938"/>
            <a:ext cx="57153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800" dirty="0"/>
          </a:p>
          <a:p>
            <a:pPr marL="285750" indent="-285750">
              <a:buFont typeface="Arial"/>
              <a:buChar char="•"/>
            </a:pPr>
            <a:r>
              <a:rPr lang="fr-FR" sz="2800" dirty="0" err="1"/>
              <a:t>Collected</a:t>
            </a:r>
            <a:r>
              <a:rPr lang="fr-FR" sz="2800" dirty="0"/>
              <a:t> articles: </a:t>
            </a:r>
            <a:r>
              <a:rPr lang="fr-FR" sz="2800" dirty="0">
                <a:solidFill>
                  <a:srgbClr val="FF0000"/>
                </a:solidFill>
              </a:rPr>
              <a:t>369</a:t>
            </a:r>
          </a:p>
          <a:p>
            <a:endParaRPr lang="fr-FR" sz="2800" dirty="0"/>
          </a:p>
          <a:p>
            <a:pPr marL="285750" indent="-285750">
              <a:buFont typeface="Arial"/>
              <a:buChar char="•"/>
            </a:pPr>
            <a:r>
              <a:rPr lang="fr-FR" sz="2800" dirty="0" err="1"/>
              <a:t>Unknown</a:t>
            </a:r>
            <a:r>
              <a:rPr lang="fr-FR" sz="2800" dirty="0"/>
              <a:t> </a:t>
            </a:r>
            <a:r>
              <a:rPr lang="fr-FR" sz="2800" dirty="0" err="1"/>
              <a:t>forms</a:t>
            </a:r>
            <a:r>
              <a:rPr lang="fr-FR" sz="2800" dirty="0"/>
              <a:t> </a:t>
            </a:r>
            <a:r>
              <a:rPr lang="fr-FR" sz="2800" dirty="0" err="1"/>
              <a:t>detected</a:t>
            </a:r>
            <a:r>
              <a:rPr lang="fr-FR" sz="2800" dirty="0"/>
              <a:t>: </a:t>
            </a:r>
            <a:r>
              <a:rPr lang="fr-FR" sz="2800" dirty="0">
                <a:solidFill>
                  <a:srgbClr val="FF0000"/>
                </a:solidFill>
              </a:rPr>
              <a:t>268</a:t>
            </a:r>
          </a:p>
        </p:txBody>
      </p:sp>
    </p:spTree>
    <p:extLst>
      <p:ext uri="{BB962C8B-B14F-4D97-AF65-F5344CB8AC3E}">
        <p14:creationId xmlns:p14="http://schemas.microsoft.com/office/powerpoint/2010/main" val="27601028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46</a:t>
            </a:fld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397705" y="525905"/>
            <a:ext cx="25956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/>
              <a:t>June</a:t>
            </a:r>
            <a:r>
              <a:rPr lang="fr-FR" sz="2800" dirty="0"/>
              <a:t> 19th 2017: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709631" y="1231418"/>
            <a:ext cx="573127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2000" u="sng" dirty="0"/>
              <a:t>…</a:t>
            </a:r>
            <a:endParaRPr lang="fr-FR" sz="2000" u="sng" dirty="0"/>
          </a:p>
          <a:p>
            <a:r>
              <a:rPr lang="fr-FR" sz="2000" u="sng" dirty="0" err="1"/>
              <a:t>macronisation</a:t>
            </a:r>
            <a:r>
              <a:rPr lang="fr-FR" sz="2000" u="sng" dirty="0"/>
              <a:t> (2, 2017-06-20#13-lefigaro.txt) </a:t>
            </a:r>
          </a:p>
          <a:p>
            <a:r>
              <a:rPr lang="fr-FR" sz="2000" u="sng" dirty="0" err="1"/>
              <a:t>antispasti</a:t>
            </a:r>
            <a:r>
              <a:rPr lang="fr-FR" sz="2000" u="sng" dirty="0"/>
              <a:t> (2, 2017-06-20#172-lefigaro.txt)</a:t>
            </a:r>
            <a:endParaRPr lang="fr-FR" sz="2000" u="sng" dirty="0">
              <a:hlinkClick r:id="rId2"/>
            </a:endParaRPr>
          </a:p>
          <a:p>
            <a:r>
              <a:rPr lang="fr-FR" sz="2000" u="sng" dirty="0" err="1"/>
              <a:t>manuque</a:t>
            </a:r>
            <a:r>
              <a:rPr lang="fr-FR" sz="2000" u="sng" dirty="0"/>
              <a:t> (2, 2017-06-20#250-lefigaro.txt)</a:t>
            </a:r>
            <a:endParaRPr lang="fr-FR" sz="2000" u="sng" dirty="0">
              <a:hlinkClick r:id="rId3"/>
            </a:endParaRPr>
          </a:p>
          <a:p>
            <a:r>
              <a:rPr lang="fr-FR" sz="2000" u="sng" dirty="0" err="1"/>
              <a:t>consilio</a:t>
            </a:r>
            <a:r>
              <a:rPr lang="fr-FR" sz="2000" u="sng" dirty="0"/>
              <a:t> (2, 2017-06-20#250-lefigaro.txt)</a:t>
            </a:r>
            <a:endParaRPr lang="fr-FR" sz="2000" u="sng" dirty="0">
              <a:hlinkClick r:id="rId4"/>
            </a:endParaRPr>
          </a:p>
          <a:p>
            <a:r>
              <a:rPr lang="fr-FR" sz="2000" u="sng" dirty="0" err="1"/>
              <a:t>germanopatine</a:t>
            </a:r>
            <a:r>
              <a:rPr lang="fr-FR" sz="2000" u="sng" dirty="0"/>
              <a:t> (2, 2017-06-20#172-lefigaro.txt)</a:t>
            </a:r>
            <a:endParaRPr lang="fr-FR" sz="2000" u="sng" dirty="0">
              <a:hlinkClick r:id="rId5"/>
            </a:endParaRPr>
          </a:p>
          <a:p>
            <a:r>
              <a:rPr lang="fr-FR" sz="2000" u="sng" dirty="0" err="1"/>
              <a:t>computare</a:t>
            </a:r>
            <a:r>
              <a:rPr lang="fr-FR" sz="2000" u="sng" dirty="0"/>
              <a:t> (2, 2017-06-20#250-lefigaro.txt)</a:t>
            </a:r>
            <a:endParaRPr lang="fr-FR" sz="2000" u="sng" dirty="0">
              <a:hlinkClick r:id="rId6"/>
            </a:endParaRPr>
          </a:p>
          <a:p>
            <a:r>
              <a:rPr lang="fr-FR" sz="2000" u="sng" dirty="0"/>
              <a:t>pub-hôtel (1, 2017-06-20#279-lemonde.txt)</a:t>
            </a:r>
            <a:endParaRPr lang="fr-FR" sz="2000" u="sng" dirty="0">
              <a:hlinkClick r:id="rId7"/>
            </a:endParaRPr>
          </a:p>
          <a:p>
            <a:r>
              <a:rPr lang="fr-FR" sz="2000" u="sng" dirty="0"/>
              <a:t>prêt-à-gober (2, 2017-06-20#172-lefigaro.txt)</a:t>
            </a:r>
            <a:endParaRPr lang="fr-FR" sz="2000" u="sng" dirty="0">
              <a:hlinkClick r:id="rId8"/>
            </a:endParaRPr>
          </a:p>
          <a:p>
            <a:r>
              <a:rPr lang="fr-FR" sz="2000" u="sng" dirty="0" err="1"/>
              <a:t>raditionnellement</a:t>
            </a:r>
            <a:r>
              <a:rPr lang="fr-FR" sz="2000" u="sng" dirty="0"/>
              <a:t> (2, 2017-06-20#23-lefigaro.txt)</a:t>
            </a:r>
            <a:endParaRPr lang="fr-FR" sz="2000" u="sng" dirty="0">
              <a:hlinkClick r:id="rId9"/>
            </a:endParaRPr>
          </a:p>
          <a:p>
            <a:r>
              <a:rPr lang="fr-FR" sz="2000" u="sng" dirty="0" err="1"/>
              <a:t>anti-friction</a:t>
            </a:r>
            <a:r>
              <a:rPr lang="fr-FR" sz="2000" u="sng" dirty="0"/>
              <a:t> (1, 2017-06-20#263-60millions.txt)</a:t>
            </a:r>
            <a:endParaRPr lang="fr-FR" sz="2000" u="sng" dirty="0">
              <a:hlinkClick r:id="rId10"/>
            </a:endParaRPr>
          </a:p>
          <a:p>
            <a:r>
              <a:rPr lang="fr-FR" sz="2000" u="sng" dirty="0" err="1"/>
              <a:t>germanocratie</a:t>
            </a:r>
            <a:r>
              <a:rPr lang="fr-FR" sz="2000" u="sng" dirty="0"/>
              <a:t> (2, 2017-06-20#172-lefigaro.txt)</a:t>
            </a:r>
            <a:endParaRPr lang="fr-FR" sz="2000" u="sng" dirty="0">
              <a:hlinkClick r:id="rId11"/>
            </a:endParaRPr>
          </a:p>
          <a:p>
            <a:r>
              <a:rPr lang="fr-FR" sz="2000" u="sng" dirty="0" err="1"/>
              <a:t>hachiches</a:t>
            </a:r>
            <a:r>
              <a:rPr lang="fr-FR" sz="2000" u="sng" dirty="0"/>
              <a:t> (1, 2017-06-20#402-liberation.txt)</a:t>
            </a:r>
            <a:endParaRPr lang="fr-FR" sz="2000" u="sng" dirty="0">
              <a:hlinkClick r:id="rId12"/>
            </a:endParaRPr>
          </a:p>
          <a:p>
            <a:r>
              <a:rPr lang="fr-FR" sz="2000" u="sng" dirty="0"/>
              <a:t>avion-voiture (2, 2017-06-20#125-lefigaro.txt)</a:t>
            </a:r>
            <a:endParaRPr lang="fr-FR" sz="2000" u="sng" dirty="0">
              <a:hlinkClick r:id="rId13"/>
            </a:endParaRPr>
          </a:p>
          <a:p>
            <a:r>
              <a:rPr lang="mr-IN" sz="2000" u="sng" dirty="0"/>
              <a:t>…</a:t>
            </a:r>
            <a:endParaRPr lang="fr-F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3149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47</a:t>
            </a:fld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>
          <a:xfrm>
            <a:off x="250733" y="496625"/>
            <a:ext cx="7372698" cy="652282"/>
          </a:xfrm>
        </p:spPr>
        <p:txBody>
          <a:bodyPr/>
          <a:lstStyle/>
          <a:p>
            <a:r>
              <a:rPr lang="fr-FR" dirty="0"/>
              <a:t>4 stages </a:t>
            </a:r>
            <a:r>
              <a:rPr lang="fr-FR" dirty="0" err="1"/>
              <a:t>process</a:t>
            </a:r>
            <a:r>
              <a:rPr lang="fr-FR" dirty="0"/>
              <a:t> </a:t>
            </a:r>
          </a:p>
        </p:txBody>
      </p:sp>
      <p:cxnSp>
        <p:nvCxnSpPr>
          <p:cNvPr id="4" name="Connecteur droit 3"/>
          <p:cNvCxnSpPr/>
          <p:nvPr/>
        </p:nvCxnSpPr>
        <p:spPr>
          <a:xfrm>
            <a:off x="320730" y="3450647"/>
            <a:ext cx="8698185" cy="0"/>
          </a:xfrm>
          <a:prstGeom prst="line">
            <a:avLst/>
          </a:prstGeom>
          <a:ln>
            <a:solidFill>
              <a:schemeClr val="tx1"/>
            </a:solidFill>
            <a:prstDash val="sys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115466" y="2937541"/>
            <a:ext cx="2424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/>
              <a:t>automatic</a:t>
            </a:r>
            <a:endParaRPr lang="fr-FR" sz="2000" dirty="0"/>
          </a:p>
        </p:txBody>
      </p:sp>
      <p:sp>
        <p:nvSpPr>
          <p:cNvPr id="9" name="ZoneTexte 8"/>
          <p:cNvSpPr txBox="1"/>
          <p:nvPr/>
        </p:nvSpPr>
        <p:spPr>
          <a:xfrm>
            <a:off x="113918" y="3461953"/>
            <a:ext cx="1156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/>
              <a:t>manual</a:t>
            </a:r>
            <a:endParaRPr lang="fr-FR" sz="2000" dirty="0"/>
          </a:p>
        </p:txBody>
      </p:sp>
      <p:sp>
        <p:nvSpPr>
          <p:cNvPr id="2" name="Rectangle à coins arrondis 1"/>
          <p:cNvSpPr/>
          <p:nvPr/>
        </p:nvSpPr>
        <p:spPr>
          <a:xfrm>
            <a:off x="1026341" y="1911319"/>
            <a:ext cx="1821735" cy="5772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1. </a:t>
            </a:r>
            <a:r>
              <a:rPr lang="fr-FR" sz="2400" dirty="0" err="1">
                <a:solidFill>
                  <a:schemeClr val="tx1"/>
                </a:solidFill>
              </a:rPr>
              <a:t>Detecting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947819" y="4347103"/>
            <a:ext cx="1990060" cy="6043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rgbClr val="FF0000"/>
                </a:solidFill>
              </a:rPr>
              <a:t>2. </a:t>
            </a:r>
            <a:r>
              <a:rPr lang="fr-FR" sz="2400" dirty="0" err="1">
                <a:solidFill>
                  <a:srgbClr val="FF0000"/>
                </a:solidFill>
              </a:rPr>
              <a:t>Selecting</a:t>
            </a:r>
            <a:endParaRPr lang="fr-FR" sz="2400" dirty="0">
              <a:solidFill>
                <a:srgbClr val="FF0000"/>
              </a:solidFill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1937221" y="2604015"/>
            <a:ext cx="5628" cy="1666120"/>
          </a:xfrm>
          <a:prstGeom prst="straightConnector1">
            <a:avLst/>
          </a:prstGeom>
          <a:ln w="50800" cmpd="sng">
            <a:solidFill>
              <a:srgbClr val="FF00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910880" y="5105413"/>
            <a:ext cx="215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true</a:t>
            </a:r>
            <a:r>
              <a:rPr lang="fr-FR" dirty="0"/>
              <a:t> </a:t>
            </a:r>
            <a:r>
              <a:rPr lang="fr-FR" dirty="0" err="1"/>
              <a:t>neologisms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69513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48</a:t>
            </a:fld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397705" y="525905"/>
            <a:ext cx="25956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/>
              <a:t>June</a:t>
            </a:r>
            <a:r>
              <a:rPr lang="fr-FR" sz="2800" dirty="0"/>
              <a:t> 19th 2017: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709631" y="1231418"/>
            <a:ext cx="573127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2000" u="sng" dirty="0"/>
              <a:t>…</a:t>
            </a:r>
            <a:endParaRPr lang="fr-FR" sz="2000" u="sng" dirty="0"/>
          </a:p>
          <a:p>
            <a:r>
              <a:rPr lang="fr-FR" sz="2000" u="sng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</a:t>
            </a:r>
            <a:r>
              <a:rPr lang="fr-FR" sz="2000" u="sng" dirty="0" err="1"/>
              <a:t>macronisation</a:t>
            </a:r>
            <a:endParaRPr lang="fr-FR" sz="2000" u="sng" dirty="0"/>
          </a:p>
          <a:p>
            <a:r>
              <a:rPr lang="fr-FR" sz="2000" u="sng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 </a:t>
            </a:r>
            <a:r>
              <a:rPr lang="fr-FR" sz="2000" u="sng" dirty="0" err="1"/>
              <a:t>antispasti</a:t>
            </a:r>
            <a:endParaRPr lang="fr-FR" sz="2000" u="sng" dirty="0">
              <a:hlinkClick r:id="rId2"/>
            </a:endParaRPr>
          </a:p>
          <a:p>
            <a:r>
              <a:rPr lang="fr-FR" sz="2000" u="sng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 </a:t>
            </a:r>
            <a:r>
              <a:rPr lang="fr-FR" sz="2000" u="sng" dirty="0" err="1"/>
              <a:t>manuque</a:t>
            </a:r>
            <a:endParaRPr lang="fr-FR" sz="2000" u="sng" dirty="0">
              <a:hlinkClick r:id="rId3"/>
            </a:endParaRPr>
          </a:p>
          <a:p>
            <a:r>
              <a:rPr lang="fr-FR" sz="2000" u="sng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 </a:t>
            </a:r>
            <a:r>
              <a:rPr lang="fr-FR" sz="2000" u="sng" dirty="0" err="1"/>
              <a:t>consilio</a:t>
            </a:r>
            <a:endParaRPr lang="fr-FR" sz="2000" u="sng" dirty="0">
              <a:hlinkClick r:id="rId4"/>
            </a:endParaRPr>
          </a:p>
          <a:p>
            <a:r>
              <a:rPr lang="fr-FR" sz="2000" u="sng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</a:t>
            </a:r>
            <a:r>
              <a:rPr lang="fr-FR" sz="2000" u="sng" dirty="0" err="1"/>
              <a:t>germanopatine</a:t>
            </a:r>
            <a:endParaRPr lang="fr-FR" sz="2000" u="sng" dirty="0">
              <a:hlinkClick r:id="rId5"/>
            </a:endParaRPr>
          </a:p>
          <a:p>
            <a:r>
              <a:rPr lang="fr-FR" sz="2000" u="sng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 </a:t>
            </a:r>
            <a:r>
              <a:rPr lang="fr-FR" sz="2000" u="sng" dirty="0" err="1"/>
              <a:t>computare</a:t>
            </a:r>
            <a:endParaRPr lang="fr-FR" sz="2000" u="sng" dirty="0">
              <a:hlinkClick r:id="rId6"/>
            </a:endParaRPr>
          </a:p>
          <a:p>
            <a:r>
              <a:rPr lang="fr-FR" sz="2000" u="sng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 </a:t>
            </a:r>
            <a:r>
              <a:rPr lang="fr-FR" sz="2000" u="sng" dirty="0"/>
              <a:t>pub-hôtel</a:t>
            </a:r>
            <a:endParaRPr lang="fr-FR" sz="2000" u="sng" dirty="0">
              <a:hlinkClick r:id="rId7"/>
            </a:endParaRPr>
          </a:p>
          <a:p>
            <a:r>
              <a:rPr lang="fr-FR" sz="2000" u="sng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</a:t>
            </a:r>
            <a:r>
              <a:rPr lang="fr-FR" sz="2000" u="sng" dirty="0"/>
              <a:t>prêt-à-gober</a:t>
            </a:r>
            <a:endParaRPr lang="fr-FR" sz="2000" u="sng" dirty="0">
              <a:hlinkClick r:id="rId8"/>
            </a:endParaRPr>
          </a:p>
          <a:p>
            <a:r>
              <a:rPr lang="fr-FR" sz="2000" u="sng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 </a:t>
            </a:r>
            <a:r>
              <a:rPr lang="fr-FR" sz="2000" u="sng" dirty="0">
                <a:solidFill>
                  <a:srgbClr val="FF0000"/>
                </a:solidFill>
              </a:rPr>
              <a:t>T</a:t>
            </a:r>
            <a:r>
              <a:rPr lang="fr-FR" sz="2000" u="sng" dirty="0"/>
              <a:t>raditionnellement</a:t>
            </a:r>
            <a:endParaRPr lang="fr-FR" sz="2000" u="sng" dirty="0">
              <a:hlinkClick r:id="rId9"/>
            </a:endParaRPr>
          </a:p>
          <a:p>
            <a:r>
              <a:rPr lang="fr-FR" sz="2000" u="sng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 </a:t>
            </a:r>
            <a:r>
              <a:rPr lang="fr-FR" sz="2000" u="sng" dirty="0" err="1"/>
              <a:t>anti-friction</a:t>
            </a:r>
            <a:endParaRPr lang="fr-FR" sz="2000" u="sng" dirty="0">
              <a:hlinkClick r:id="rId10"/>
            </a:endParaRPr>
          </a:p>
          <a:p>
            <a:r>
              <a:rPr lang="fr-FR" sz="2000" u="sng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</a:t>
            </a:r>
            <a:r>
              <a:rPr lang="fr-FR" sz="2000" u="sng" dirty="0" err="1"/>
              <a:t>germanocratie</a:t>
            </a:r>
            <a:endParaRPr lang="fr-FR" sz="2000" u="sng" dirty="0">
              <a:hlinkClick r:id="rId11"/>
            </a:endParaRPr>
          </a:p>
          <a:p>
            <a:r>
              <a:rPr lang="fr-FR" sz="2000" u="sng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</a:t>
            </a:r>
            <a:r>
              <a:rPr lang="fr-FR" sz="2000" u="sng" dirty="0" err="1"/>
              <a:t>Hachiches</a:t>
            </a:r>
            <a:endParaRPr lang="fr-FR" sz="2000" u="sng" dirty="0">
              <a:hlinkClick r:id="rId12"/>
            </a:endParaRPr>
          </a:p>
          <a:p>
            <a:r>
              <a:rPr lang="fr-FR" sz="2000" u="sng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</a:t>
            </a:r>
            <a:r>
              <a:rPr lang="fr-FR" sz="2000" u="sng" dirty="0"/>
              <a:t>avion-voiture</a:t>
            </a:r>
          </a:p>
          <a:p>
            <a:r>
              <a:rPr lang="mr-IN" sz="2000" u="sng" dirty="0"/>
              <a:t>…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170161" y="2211308"/>
            <a:ext cx="24026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lang="fr-FR" sz="32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 </a:t>
            </a:r>
            <a:r>
              <a:rPr lang="fr-FR" sz="3200" dirty="0"/>
              <a:t>= </a:t>
            </a:r>
            <a:r>
              <a:rPr lang="fr-FR" sz="3200" dirty="0" err="1"/>
              <a:t>rejected</a:t>
            </a:r>
            <a:endParaRPr lang="fr-FR" sz="3200" dirty="0"/>
          </a:p>
        </p:txBody>
      </p:sp>
      <p:sp>
        <p:nvSpPr>
          <p:cNvPr id="8" name="ZoneTexte 7"/>
          <p:cNvSpPr txBox="1"/>
          <p:nvPr/>
        </p:nvSpPr>
        <p:spPr>
          <a:xfrm>
            <a:off x="5322561" y="3402751"/>
            <a:ext cx="14163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&gt; </a:t>
            </a:r>
            <a:r>
              <a:rPr lang="fr-FR" sz="3200" dirty="0" err="1"/>
              <a:t>exists</a:t>
            </a:r>
            <a:endParaRPr lang="fr-FR" sz="3200" dirty="0"/>
          </a:p>
        </p:txBody>
      </p:sp>
      <p:sp>
        <p:nvSpPr>
          <p:cNvPr id="9" name="ZoneTexte 8"/>
          <p:cNvSpPr txBox="1"/>
          <p:nvPr/>
        </p:nvSpPr>
        <p:spPr>
          <a:xfrm>
            <a:off x="5359500" y="4247846"/>
            <a:ext cx="26959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&gt; </a:t>
            </a:r>
            <a:r>
              <a:rPr lang="fr-FR" sz="3200" dirty="0" err="1"/>
              <a:t>spelling</a:t>
            </a:r>
            <a:r>
              <a:rPr lang="fr-FR" sz="3200" dirty="0"/>
              <a:t> </a:t>
            </a:r>
            <a:r>
              <a:rPr lang="fr-FR" sz="3200" dirty="0" err="1"/>
              <a:t>error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5385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49</a:t>
            </a:fld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397705" y="525905"/>
            <a:ext cx="25956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/>
              <a:t>June</a:t>
            </a:r>
            <a:r>
              <a:rPr lang="fr-FR" sz="2800" dirty="0"/>
              <a:t> 19th 2017: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709631" y="1231418"/>
            <a:ext cx="573127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2000" u="sng" dirty="0"/>
              <a:t>…</a:t>
            </a:r>
            <a:endParaRPr lang="fr-FR" sz="2000" u="sng" dirty="0"/>
          </a:p>
          <a:p>
            <a:r>
              <a:rPr lang="fr-FR" sz="2000" u="sng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</a:t>
            </a:r>
            <a:r>
              <a:rPr lang="fr-FR" sz="2000" u="sng" dirty="0" err="1"/>
              <a:t>macronisation</a:t>
            </a:r>
            <a:endParaRPr lang="fr-FR" sz="2000" u="sng" dirty="0"/>
          </a:p>
          <a:p>
            <a:r>
              <a:rPr lang="fr-FR" sz="2000" u="sng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 </a:t>
            </a:r>
            <a:r>
              <a:rPr lang="fr-FR" sz="2000" u="sng" dirty="0" err="1"/>
              <a:t>antispasti</a:t>
            </a:r>
            <a:endParaRPr lang="fr-FR" sz="2000" u="sng" dirty="0">
              <a:hlinkClick r:id="rId2"/>
            </a:endParaRPr>
          </a:p>
          <a:p>
            <a:r>
              <a:rPr lang="fr-FR" sz="2000" u="sng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 </a:t>
            </a:r>
            <a:r>
              <a:rPr lang="fr-FR" sz="2000" u="sng" dirty="0" err="1"/>
              <a:t>manuque</a:t>
            </a:r>
            <a:endParaRPr lang="fr-FR" sz="2000" u="sng" dirty="0">
              <a:hlinkClick r:id="rId3"/>
            </a:endParaRPr>
          </a:p>
          <a:p>
            <a:r>
              <a:rPr lang="fr-FR" sz="2000" u="sng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 </a:t>
            </a:r>
            <a:r>
              <a:rPr lang="fr-FR" sz="2000" u="sng" dirty="0" err="1"/>
              <a:t>consilio</a:t>
            </a:r>
            <a:endParaRPr lang="fr-FR" sz="2000" u="sng" dirty="0">
              <a:hlinkClick r:id="rId4"/>
            </a:endParaRPr>
          </a:p>
          <a:p>
            <a:r>
              <a:rPr lang="fr-FR" sz="2000" u="sng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</a:t>
            </a:r>
            <a:r>
              <a:rPr lang="fr-FR" sz="2000" u="sng" dirty="0" err="1"/>
              <a:t>germanopatine</a:t>
            </a:r>
            <a:endParaRPr lang="fr-FR" sz="2000" u="sng" dirty="0">
              <a:hlinkClick r:id="rId5"/>
            </a:endParaRPr>
          </a:p>
          <a:p>
            <a:r>
              <a:rPr lang="fr-FR" sz="2000" u="sng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 </a:t>
            </a:r>
            <a:r>
              <a:rPr lang="fr-FR" sz="2000" u="sng" dirty="0" err="1"/>
              <a:t>computare</a:t>
            </a:r>
            <a:endParaRPr lang="fr-FR" sz="2000" u="sng" dirty="0">
              <a:hlinkClick r:id="rId6"/>
            </a:endParaRPr>
          </a:p>
          <a:p>
            <a:r>
              <a:rPr lang="fr-FR" sz="2000" u="sng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 </a:t>
            </a:r>
            <a:r>
              <a:rPr lang="fr-FR" sz="2000" u="sng" dirty="0"/>
              <a:t>pub-hôtel</a:t>
            </a:r>
            <a:endParaRPr lang="fr-FR" sz="2000" u="sng" dirty="0">
              <a:hlinkClick r:id="rId7"/>
            </a:endParaRPr>
          </a:p>
          <a:p>
            <a:r>
              <a:rPr lang="fr-FR" sz="2000" u="sng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</a:t>
            </a:r>
            <a:r>
              <a:rPr lang="fr-FR" sz="2000" u="sng" dirty="0"/>
              <a:t>prêt-à-gober</a:t>
            </a:r>
            <a:endParaRPr lang="fr-FR" sz="2000" u="sng" dirty="0">
              <a:hlinkClick r:id="rId8"/>
            </a:endParaRPr>
          </a:p>
          <a:p>
            <a:r>
              <a:rPr lang="fr-FR" sz="2000" u="sng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 </a:t>
            </a:r>
            <a:r>
              <a:rPr lang="fr-FR" sz="2000" u="sng" dirty="0">
                <a:solidFill>
                  <a:srgbClr val="FF0000"/>
                </a:solidFill>
              </a:rPr>
              <a:t>T</a:t>
            </a:r>
            <a:r>
              <a:rPr lang="fr-FR" sz="2000" u="sng" dirty="0"/>
              <a:t>raditionnellement</a:t>
            </a:r>
            <a:endParaRPr lang="fr-FR" sz="2000" u="sng" dirty="0">
              <a:hlinkClick r:id="rId9"/>
            </a:endParaRPr>
          </a:p>
          <a:p>
            <a:r>
              <a:rPr lang="fr-FR" sz="2000" u="sng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 </a:t>
            </a:r>
            <a:r>
              <a:rPr lang="fr-FR" sz="2000" u="sng" dirty="0" err="1"/>
              <a:t>anti-friction</a:t>
            </a:r>
            <a:endParaRPr lang="fr-FR" sz="2000" u="sng" dirty="0">
              <a:hlinkClick r:id="rId10"/>
            </a:endParaRPr>
          </a:p>
          <a:p>
            <a:r>
              <a:rPr lang="fr-FR" sz="2000" u="sng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</a:t>
            </a:r>
            <a:r>
              <a:rPr lang="fr-FR" sz="2000" u="sng" dirty="0" err="1"/>
              <a:t>germanocratie</a:t>
            </a:r>
            <a:endParaRPr lang="fr-FR" sz="2000" u="sng" dirty="0">
              <a:hlinkClick r:id="rId11"/>
            </a:endParaRPr>
          </a:p>
          <a:p>
            <a:r>
              <a:rPr lang="fr-FR" sz="2000" u="sng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</a:t>
            </a:r>
            <a:r>
              <a:rPr lang="fr-FR" sz="2000" u="sng" dirty="0" err="1"/>
              <a:t>Hachiches</a:t>
            </a:r>
            <a:endParaRPr lang="fr-FR" sz="2000" u="sng" dirty="0">
              <a:hlinkClick r:id="rId12"/>
            </a:endParaRPr>
          </a:p>
          <a:p>
            <a:r>
              <a:rPr lang="fr-FR" sz="2000" u="sng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</a:t>
            </a:r>
            <a:r>
              <a:rPr lang="fr-FR" sz="2000" u="sng" dirty="0"/>
              <a:t>avion-voiture</a:t>
            </a:r>
          </a:p>
          <a:p>
            <a:r>
              <a:rPr lang="mr-IN" sz="2000" u="sng" dirty="0"/>
              <a:t>…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170161" y="2211308"/>
            <a:ext cx="286568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 </a:t>
            </a:r>
            <a:r>
              <a:rPr lang="fr-FR" sz="3200" dirty="0"/>
              <a:t>= rare </a:t>
            </a:r>
            <a:r>
              <a:rPr lang="fr-FR" sz="3200" dirty="0" err="1"/>
              <a:t>words</a:t>
            </a:r>
            <a:endParaRPr lang="fr-FR" sz="3200" dirty="0"/>
          </a:p>
        </p:txBody>
      </p:sp>
      <p:sp>
        <p:nvSpPr>
          <p:cNvPr id="8" name="ZoneTexte 7"/>
          <p:cNvSpPr txBox="1"/>
          <p:nvPr/>
        </p:nvSpPr>
        <p:spPr>
          <a:xfrm>
            <a:off x="5322561" y="3402751"/>
            <a:ext cx="35977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&gt; </a:t>
            </a:r>
            <a:r>
              <a:rPr lang="fr-FR" sz="3200" dirty="0" err="1"/>
              <a:t>google.fr</a:t>
            </a:r>
            <a:r>
              <a:rPr lang="fr-FR" sz="3200" dirty="0"/>
              <a:t> </a:t>
            </a:r>
            <a:r>
              <a:rPr lang="fr-FR" sz="2400" dirty="0"/>
              <a:t>(1&gt;100 </a:t>
            </a:r>
            <a:r>
              <a:rPr lang="fr-FR" sz="2400" dirty="0" err="1"/>
              <a:t>occ</a:t>
            </a:r>
            <a:r>
              <a:rPr lang="fr-FR" sz="2400" dirty="0"/>
              <a:t>.)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359500" y="4247846"/>
            <a:ext cx="16510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&gt; </a:t>
            </a:r>
            <a:r>
              <a:rPr lang="fr-FR" sz="3200" dirty="0" err="1"/>
              <a:t>Factiva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05857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55020" y="2065599"/>
            <a:ext cx="809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>
                <a:solidFill>
                  <a:srgbClr val="FF0000"/>
                </a:solidFill>
              </a:rPr>
              <a:t>I. Détection numérique des néologismes : pourquoi ?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555020" y="441052"/>
            <a:ext cx="2656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Plan : séance 2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71500" y="4087688"/>
            <a:ext cx="8143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/>
              <a:t>III. Le </a:t>
            </a:r>
            <a:r>
              <a:rPr lang="fr-FR" sz="2800" dirty="0" err="1"/>
              <a:t>Logoscope</a:t>
            </a:r>
            <a:r>
              <a:rPr lang="fr-FR" sz="2800" dirty="0"/>
              <a:t> : au-delà des linguistes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6126814-A9B8-B240-BBDB-4474A197ABBE}"/>
              </a:ext>
            </a:extLst>
          </p:cNvPr>
          <p:cNvSpPr txBox="1"/>
          <p:nvPr/>
        </p:nvSpPr>
        <p:spPr>
          <a:xfrm>
            <a:off x="555020" y="3088117"/>
            <a:ext cx="7770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/>
              <a:t>II. Principes et limites de la </a:t>
            </a:r>
            <a:r>
              <a:rPr lang="fr-FR" sz="2800"/>
              <a:t>technologie actuelle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0579719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50</a:t>
            </a:fld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>
          <a:xfrm>
            <a:off x="250733" y="496625"/>
            <a:ext cx="7372698" cy="652282"/>
          </a:xfrm>
        </p:spPr>
        <p:txBody>
          <a:bodyPr/>
          <a:lstStyle/>
          <a:p>
            <a:r>
              <a:rPr lang="fr-FR" dirty="0"/>
              <a:t>4 stages </a:t>
            </a:r>
            <a:r>
              <a:rPr lang="fr-FR" dirty="0" err="1"/>
              <a:t>process</a:t>
            </a:r>
            <a:r>
              <a:rPr lang="fr-FR" dirty="0"/>
              <a:t> </a:t>
            </a:r>
          </a:p>
        </p:txBody>
      </p:sp>
      <p:cxnSp>
        <p:nvCxnSpPr>
          <p:cNvPr id="4" name="Connecteur droit 3"/>
          <p:cNvCxnSpPr/>
          <p:nvPr/>
        </p:nvCxnSpPr>
        <p:spPr>
          <a:xfrm>
            <a:off x="320730" y="3450647"/>
            <a:ext cx="8698185" cy="0"/>
          </a:xfrm>
          <a:prstGeom prst="line">
            <a:avLst/>
          </a:prstGeom>
          <a:ln>
            <a:solidFill>
              <a:schemeClr val="tx1"/>
            </a:solidFill>
            <a:prstDash val="sys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115466" y="2937541"/>
            <a:ext cx="2424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/>
              <a:t>automatic</a:t>
            </a:r>
            <a:endParaRPr lang="fr-FR" sz="2000" dirty="0"/>
          </a:p>
        </p:txBody>
      </p:sp>
      <p:sp>
        <p:nvSpPr>
          <p:cNvPr id="9" name="ZoneTexte 8"/>
          <p:cNvSpPr txBox="1"/>
          <p:nvPr/>
        </p:nvSpPr>
        <p:spPr>
          <a:xfrm>
            <a:off x="113918" y="3461953"/>
            <a:ext cx="1156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/>
              <a:t>manual</a:t>
            </a:r>
            <a:endParaRPr lang="fr-FR" sz="2000" dirty="0"/>
          </a:p>
        </p:txBody>
      </p:sp>
      <p:sp>
        <p:nvSpPr>
          <p:cNvPr id="2" name="Rectangle à coins arrondis 1"/>
          <p:cNvSpPr/>
          <p:nvPr/>
        </p:nvSpPr>
        <p:spPr>
          <a:xfrm>
            <a:off x="1026341" y="1911319"/>
            <a:ext cx="1821735" cy="5772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1. </a:t>
            </a:r>
            <a:r>
              <a:rPr lang="fr-FR" sz="2400" dirty="0" err="1">
                <a:solidFill>
                  <a:schemeClr val="tx1"/>
                </a:solidFill>
              </a:rPr>
              <a:t>Detecting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947819" y="4347103"/>
            <a:ext cx="1990060" cy="6043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2. </a:t>
            </a:r>
            <a:r>
              <a:rPr lang="fr-FR" sz="2400" dirty="0" err="1">
                <a:solidFill>
                  <a:schemeClr val="tx1"/>
                </a:solidFill>
              </a:rPr>
              <a:t>Selecting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3912894" y="3123542"/>
            <a:ext cx="2052673" cy="65420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3. </a:t>
            </a:r>
            <a:r>
              <a:rPr lang="fr-FR" sz="2400" dirty="0" err="1">
                <a:solidFill>
                  <a:schemeClr val="tx1"/>
                </a:solidFill>
              </a:rPr>
              <a:t>Describing</a:t>
            </a:r>
            <a:endParaRPr lang="fr-FR" sz="2400" dirty="0">
              <a:solidFill>
                <a:schemeClr val="tx1"/>
              </a:solidFill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1937221" y="2604015"/>
            <a:ext cx="5628" cy="1666120"/>
          </a:xfrm>
          <a:prstGeom prst="straightConnector1">
            <a:avLst/>
          </a:prstGeom>
          <a:ln w="50800" cmpd="sng">
            <a:solidFill>
              <a:srgbClr val="FF00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2925063" y="3500437"/>
            <a:ext cx="949344" cy="833838"/>
          </a:xfrm>
          <a:prstGeom prst="straightConnector1">
            <a:avLst/>
          </a:prstGeom>
          <a:ln w="50800" cmpd="sng">
            <a:solidFill>
              <a:srgbClr val="FF00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>
            <a:off x="6132353" y="3450647"/>
            <a:ext cx="748209" cy="0"/>
          </a:xfrm>
          <a:prstGeom prst="straightConnector1">
            <a:avLst/>
          </a:prstGeom>
          <a:ln w="50800" cmpd="sng">
            <a:solidFill>
              <a:srgbClr val="FF00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910880" y="5105413"/>
            <a:ext cx="215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true</a:t>
            </a:r>
            <a:r>
              <a:rPr lang="fr-FR" dirty="0"/>
              <a:t> </a:t>
            </a:r>
            <a:r>
              <a:rPr lang="fr-FR" dirty="0" err="1"/>
              <a:t>neologisms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3810271" y="3987919"/>
            <a:ext cx="215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lexical </a:t>
            </a:r>
            <a:r>
              <a:rPr lang="fr-FR" dirty="0" err="1"/>
              <a:t>features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0576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51</a:t>
            </a:fld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628628" y="939846"/>
          <a:ext cx="7748829" cy="3552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79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8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92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74722"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POS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Meta-</a:t>
                      </a:r>
                      <a:r>
                        <a:rPr lang="fr-FR" sz="2400" dirty="0" err="1">
                          <a:solidFill>
                            <a:schemeClr val="tx1"/>
                          </a:solidFill>
                        </a:rPr>
                        <a:t>category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 of </a:t>
                      </a:r>
                      <a:r>
                        <a:rPr lang="fr-FR" sz="2400" dirty="0" err="1">
                          <a:solidFill>
                            <a:schemeClr val="tx1"/>
                          </a:solidFill>
                        </a:rPr>
                        <a:t>creation</a:t>
                      </a:r>
                      <a:endParaRPr lang="fr-FR" sz="2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fr-FR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4722"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  <a:p>
                      <a:pPr algn="ctr"/>
                      <a:endParaRPr lang="fr-FR" sz="24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  <a:p>
                      <a:pPr algn="ctr"/>
                      <a:endParaRPr lang="fr-FR" sz="24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  <a:p>
                      <a:pPr algn="ctr"/>
                      <a:endParaRPr lang="fr-FR" sz="24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4722"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  <a:p>
                      <a:pPr algn="ctr"/>
                      <a:endParaRPr lang="fr-FR" sz="2400" dirty="0"/>
                    </a:p>
                    <a:p>
                      <a:pPr algn="ctr"/>
                      <a:endParaRPr lang="fr-FR" sz="24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  <a:p>
                      <a:pPr algn="ctr"/>
                      <a:endParaRPr lang="fr-FR" sz="24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  <a:p>
                      <a:pPr algn="ctr"/>
                      <a:endParaRPr lang="fr-FR" sz="24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6621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52</a:t>
            </a:fld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628628" y="939846"/>
          <a:ext cx="7748829" cy="35381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79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8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92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74722"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POS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Meta-</a:t>
                      </a:r>
                      <a:r>
                        <a:rPr lang="fr-FR" sz="2400" dirty="0" err="1">
                          <a:solidFill>
                            <a:schemeClr val="tx1"/>
                          </a:solidFill>
                        </a:rPr>
                        <a:t>category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 of </a:t>
                      </a:r>
                      <a:r>
                        <a:rPr lang="fr-FR" sz="2400" dirty="0" err="1">
                          <a:solidFill>
                            <a:schemeClr val="tx1"/>
                          </a:solidFill>
                        </a:rPr>
                        <a:t>creation</a:t>
                      </a:r>
                      <a:endParaRPr lang="fr-FR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4722"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  <a:p>
                      <a:pPr algn="ctr"/>
                      <a:r>
                        <a:rPr lang="fr-FR" sz="2400" dirty="0" err="1"/>
                        <a:t>macronisation</a:t>
                      </a:r>
                      <a:endParaRPr lang="fr-FR" sz="24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  <a:p>
                      <a:pPr algn="ctr"/>
                      <a:r>
                        <a:rPr lang="fr-FR" sz="2400" dirty="0"/>
                        <a:t>NAME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4722"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  <a:p>
                      <a:pPr algn="ctr"/>
                      <a:r>
                        <a:rPr lang="fr-FR" sz="2400" dirty="0"/>
                        <a:t>a-</a:t>
                      </a:r>
                      <a:r>
                        <a:rPr lang="fr-FR" sz="2400" dirty="0" err="1"/>
                        <a:t>dô</a:t>
                      </a:r>
                      <a:r>
                        <a:rPr lang="fr-FR" sz="2400" dirty="0"/>
                        <a:t>-</a:t>
                      </a:r>
                      <a:r>
                        <a:rPr lang="fr-FR" sz="2400" dirty="0" err="1"/>
                        <a:t>re</a:t>
                      </a:r>
                      <a:endParaRPr lang="fr-FR" sz="2400" dirty="0"/>
                    </a:p>
                    <a:p>
                      <a:pPr algn="ctr"/>
                      <a:endParaRPr lang="fr-FR" sz="24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  <a:p>
                      <a:pPr algn="ctr"/>
                      <a:r>
                        <a:rPr lang="fr-FR" sz="2400" dirty="0"/>
                        <a:t>VERB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  <a:p>
                      <a:pPr algn="ctr"/>
                      <a:endParaRPr lang="fr-FR" sz="24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25365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53</a:t>
            </a:fld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628628" y="939846"/>
          <a:ext cx="7748829" cy="35381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79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8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92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74722"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POS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Meta-</a:t>
                      </a:r>
                      <a:r>
                        <a:rPr lang="fr-FR" sz="2400" dirty="0" err="1">
                          <a:solidFill>
                            <a:schemeClr val="tx1"/>
                          </a:solidFill>
                        </a:rPr>
                        <a:t>category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 of </a:t>
                      </a:r>
                      <a:r>
                        <a:rPr lang="fr-FR" sz="2400" dirty="0" err="1">
                          <a:solidFill>
                            <a:schemeClr val="tx1"/>
                          </a:solidFill>
                        </a:rPr>
                        <a:t>creation</a:t>
                      </a:r>
                      <a:endParaRPr lang="fr-FR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4722"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  <a:p>
                      <a:pPr algn="ctr"/>
                      <a:r>
                        <a:rPr lang="fr-FR" sz="2400" dirty="0" err="1"/>
                        <a:t>macronisation</a:t>
                      </a:r>
                      <a:endParaRPr lang="fr-FR" sz="24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  <a:p>
                      <a:pPr algn="ctr"/>
                      <a:r>
                        <a:rPr lang="fr-FR" sz="2400" dirty="0"/>
                        <a:t>NAME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  <a:p>
                      <a:pPr algn="ctr"/>
                      <a:r>
                        <a:rPr lang="fr-FR" sz="2400" dirty="0"/>
                        <a:t>MORSEM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4722"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  <a:p>
                      <a:pPr algn="ctr"/>
                      <a:r>
                        <a:rPr lang="fr-FR" sz="2400" dirty="0"/>
                        <a:t>a-</a:t>
                      </a:r>
                      <a:r>
                        <a:rPr lang="fr-FR" sz="2400" dirty="0" err="1"/>
                        <a:t>dô</a:t>
                      </a:r>
                      <a:r>
                        <a:rPr lang="fr-FR" sz="2400" dirty="0"/>
                        <a:t>-</a:t>
                      </a:r>
                      <a:r>
                        <a:rPr lang="fr-FR" sz="2400" dirty="0" err="1"/>
                        <a:t>re</a:t>
                      </a:r>
                      <a:endParaRPr lang="fr-FR" sz="2400" dirty="0"/>
                    </a:p>
                    <a:p>
                      <a:pPr algn="ctr"/>
                      <a:endParaRPr lang="fr-FR" sz="24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  <a:p>
                      <a:pPr algn="ctr"/>
                      <a:r>
                        <a:rPr lang="fr-FR" sz="2400" dirty="0"/>
                        <a:t>VERB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  <a:p>
                      <a:pPr algn="ctr"/>
                      <a:r>
                        <a:rPr lang="fr-FR" sz="2400" dirty="0"/>
                        <a:t>MORPH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76860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54</a:t>
            </a:fld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 descr="ProdécésSablayrolles.jpe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670"/>
          <a:stretch/>
        </p:blipFill>
        <p:spPr>
          <a:xfrm>
            <a:off x="1590796" y="313920"/>
            <a:ext cx="5516549" cy="550227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476713" y="5913560"/>
            <a:ext cx="1824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Sablayrolles</a:t>
            </a:r>
            <a:r>
              <a:rPr lang="fr-FR" dirty="0"/>
              <a:t> 2011</a:t>
            </a:r>
          </a:p>
        </p:txBody>
      </p:sp>
    </p:spTree>
    <p:extLst>
      <p:ext uri="{BB962C8B-B14F-4D97-AF65-F5344CB8AC3E}">
        <p14:creationId xmlns:p14="http://schemas.microsoft.com/office/powerpoint/2010/main" val="23123892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55</a:t>
            </a:fld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>
          <a:xfrm>
            <a:off x="250733" y="496625"/>
            <a:ext cx="7372698" cy="652282"/>
          </a:xfrm>
        </p:spPr>
        <p:txBody>
          <a:bodyPr/>
          <a:lstStyle/>
          <a:p>
            <a:r>
              <a:rPr lang="fr-FR" dirty="0"/>
              <a:t>4 stages </a:t>
            </a:r>
            <a:r>
              <a:rPr lang="fr-FR" dirty="0" err="1"/>
              <a:t>process</a:t>
            </a:r>
            <a:r>
              <a:rPr lang="fr-FR" dirty="0"/>
              <a:t> </a:t>
            </a:r>
          </a:p>
        </p:txBody>
      </p:sp>
      <p:cxnSp>
        <p:nvCxnSpPr>
          <p:cNvPr id="4" name="Connecteur droit 3"/>
          <p:cNvCxnSpPr/>
          <p:nvPr/>
        </p:nvCxnSpPr>
        <p:spPr>
          <a:xfrm>
            <a:off x="320730" y="3450647"/>
            <a:ext cx="8698185" cy="0"/>
          </a:xfrm>
          <a:prstGeom prst="line">
            <a:avLst/>
          </a:prstGeom>
          <a:ln>
            <a:solidFill>
              <a:schemeClr val="tx1"/>
            </a:solidFill>
            <a:prstDash val="sys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115466" y="2937541"/>
            <a:ext cx="2424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/>
              <a:t>automatic</a:t>
            </a:r>
            <a:endParaRPr lang="fr-FR" sz="2000" dirty="0"/>
          </a:p>
        </p:txBody>
      </p:sp>
      <p:sp>
        <p:nvSpPr>
          <p:cNvPr id="9" name="ZoneTexte 8"/>
          <p:cNvSpPr txBox="1"/>
          <p:nvPr/>
        </p:nvSpPr>
        <p:spPr>
          <a:xfrm>
            <a:off x="113918" y="3461953"/>
            <a:ext cx="1156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/>
              <a:t>manual</a:t>
            </a:r>
            <a:endParaRPr lang="fr-FR" sz="2000" dirty="0"/>
          </a:p>
        </p:txBody>
      </p:sp>
      <p:sp>
        <p:nvSpPr>
          <p:cNvPr id="2" name="Rectangle à coins arrondis 1"/>
          <p:cNvSpPr/>
          <p:nvPr/>
        </p:nvSpPr>
        <p:spPr>
          <a:xfrm>
            <a:off x="1026341" y="1911319"/>
            <a:ext cx="1821735" cy="5772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1. </a:t>
            </a:r>
            <a:r>
              <a:rPr lang="fr-FR" sz="2400" dirty="0" err="1">
                <a:solidFill>
                  <a:schemeClr val="tx1"/>
                </a:solidFill>
              </a:rPr>
              <a:t>Detecting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947819" y="4347103"/>
            <a:ext cx="1990060" cy="6043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2. </a:t>
            </a:r>
            <a:r>
              <a:rPr lang="fr-FR" sz="2400" dirty="0" err="1">
                <a:solidFill>
                  <a:schemeClr val="tx1"/>
                </a:solidFill>
              </a:rPr>
              <a:t>Selecting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3912894" y="3123542"/>
            <a:ext cx="2052673" cy="65420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3. </a:t>
            </a:r>
            <a:r>
              <a:rPr lang="fr-FR" sz="2400" dirty="0" err="1">
                <a:solidFill>
                  <a:schemeClr val="tx1"/>
                </a:solidFill>
              </a:rPr>
              <a:t>Describing</a:t>
            </a:r>
            <a:endParaRPr lang="fr-FR" sz="2400" dirty="0">
              <a:solidFill>
                <a:schemeClr val="tx1"/>
              </a:solidFill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1937221" y="2604015"/>
            <a:ext cx="5628" cy="1666120"/>
          </a:xfrm>
          <a:prstGeom prst="straightConnector1">
            <a:avLst/>
          </a:prstGeom>
          <a:ln w="50800" cmpd="sng">
            <a:solidFill>
              <a:srgbClr val="FF00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2925063" y="3500437"/>
            <a:ext cx="949344" cy="833838"/>
          </a:xfrm>
          <a:prstGeom prst="straightConnector1">
            <a:avLst/>
          </a:prstGeom>
          <a:ln w="50800" cmpd="sng">
            <a:solidFill>
              <a:srgbClr val="FF00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>
            <a:off x="6132353" y="3450647"/>
            <a:ext cx="748209" cy="0"/>
          </a:xfrm>
          <a:prstGeom prst="straightConnector1">
            <a:avLst/>
          </a:prstGeom>
          <a:ln w="50800" cmpd="sng">
            <a:solidFill>
              <a:srgbClr val="FF00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910880" y="5105413"/>
            <a:ext cx="215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true</a:t>
            </a:r>
            <a:r>
              <a:rPr lang="fr-FR" dirty="0"/>
              <a:t> </a:t>
            </a:r>
            <a:r>
              <a:rPr lang="fr-FR" dirty="0" err="1"/>
              <a:t>neologisms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3810271" y="3987919"/>
            <a:ext cx="215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lexical </a:t>
            </a:r>
            <a:r>
              <a:rPr lang="fr-FR" dirty="0" err="1"/>
              <a:t>features</a:t>
            </a:r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0E7B12E-63CB-6C4D-B5B0-6E78D9E68C38}"/>
              </a:ext>
            </a:extLst>
          </p:cNvPr>
          <p:cNvSpPr txBox="1"/>
          <p:nvPr/>
        </p:nvSpPr>
        <p:spPr>
          <a:xfrm>
            <a:off x="3764604" y="2569309"/>
            <a:ext cx="215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Contextual</a:t>
            </a:r>
            <a:r>
              <a:rPr lang="fr-FR" dirty="0"/>
              <a:t> </a:t>
            </a:r>
            <a:r>
              <a:rPr lang="fr-FR" dirty="0" err="1"/>
              <a:t>features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3320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56</a:t>
            </a:fld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A5D703D8-E6A2-E14B-B1ED-B0F1198DE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3863"/>
            <a:ext cx="9144000" cy="399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713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57</a:t>
            </a:fld>
            <a:endParaRPr lang="fr-FR" dirty="0"/>
          </a:p>
        </p:txBody>
      </p:sp>
      <p:sp>
        <p:nvSpPr>
          <p:cNvPr id="7" name="Espace réservé du texte 2"/>
          <p:cNvSpPr>
            <a:spLocks noGrp="1"/>
          </p:cNvSpPr>
          <p:nvPr>
            <p:ph type="body" sz="quarter" idx="14"/>
          </p:nvPr>
        </p:nvSpPr>
        <p:spPr>
          <a:xfrm>
            <a:off x="250733" y="496625"/>
            <a:ext cx="7372698" cy="652282"/>
          </a:xfrm>
        </p:spPr>
        <p:txBody>
          <a:bodyPr/>
          <a:lstStyle/>
          <a:p>
            <a:r>
              <a:rPr lang="fr-FR" dirty="0" err="1"/>
              <a:t>Contextual</a:t>
            </a:r>
            <a:r>
              <a:rPr lang="fr-FR" dirty="0"/>
              <a:t> </a:t>
            </a:r>
            <a:r>
              <a:rPr lang="fr-FR" dirty="0" err="1"/>
              <a:t>features</a:t>
            </a:r>
            <a:endParaRPr lang="fr-FR" dirty="0"/>
          </a:p>
        </p:txBody>
      </p:sp>
      <p:pic>
        <p:nvPicPr>
          <p:cNvPr id="5" name="Image 4" descr="cyber-violenc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1398"/>
            <a:ext cx="9144000" cy="1841834"/>
          </a:xfrm>
          <a:prstGeom prst="rect">
            <a:avLst/>
          </a:prstGeom>
        </p:spPr>
      </p:pic>
      <p:sp>
        <p:nvSpPr>
          <p:cNvPr id="6" name="Légende encadrée 1 5"/>
          <p:cNvSpPr/>
          <p:nvPr/>
        </p:nvSpPr>
        <p:spPr>
          <a:xfrm>
            <a:off x="4798101" y="1539322"/>
            <a:ext cx="3579349" cy="474624"/>
          </a:xfrm>
          <a:prstGeom prst="borderCallout1">
            <a:avLst>
              <a:gd name="adj1" fmla="val 48480"/>
              <a:gd name="adj2" fmla="val -2"/>
              <a:gd name="adj3" fmla="val 266554"/>
              <a:gd name="adj4" fmla="val -24049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TEXTUAL POSITION (ex. 1st </a:t>
            </a:r>
            <a:r>
              <a:rPr lang="fr-FR" dirty="0" err="1">
                <a:solidFill>
                  <a:schemeClr val="tx1"/>
                </a:solidFill>
              </a:rPr>
              <a:t>third</a:t>
            </a:r>
            <a:r>
              <a:rPr lang="fr-FR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8" name="Légende encadrée 1 7"/>
          <p:cNvSpPr/>
          <p:nvPr/>
        </p:nvSpPr>
        <p:spPr>
          <a:xfrm>
            <a:off x="6887714" y="2640970"/>
            <a:ext cx="1887448" cy="474624"/>
          </a:xfrm>
          <a:prstGeom prst="borderCallout1">
            <a:avLst>
              <a:gd name="adj1" fmla="val 48481"/>
              <a:gd name="adj2" fmla="val -1794"/>
              <a:gd name="adj3" fmla="val 123311"/>
              <a:gd name="adj4" fmla="val -42777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TEXTUAL THEMES</a:t>
            </a:r>
          </a:p>
        </p:txBody>
      </p:sp>
      <p:sp>
        <p:nvSpPr>
          <p:cNvPr id="11" name="Légende encadrée 1 10"/>
          <p:cNvSpPr/>
          <p:nvPr/>
        </p:nvSpPr>
        <p:spPr>
          <a:xfrm>
            <a:off x="3823099" y="4823209"/>
            <a:ext cx="679946" cy="474624"/>
          </a:xfrm>
          <a:prstGeom prst="borderCallout1">
            <a:avLst>
              <a:gd name="adj1" fmla="val 86318"/>
              <a:gd name="adj2" fmla="val -3014"/>
              <a:gd name="adj3" fmla="val -365879"/>
              <a:gd name="adj4" fmla="val -25566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POS</a:t>
            </a:r>
          </a:p>
        </p:txBody>
      </p:sp>
      <p:sp>
        <p:nvSpPr>
          <p:cNvPr id="14" name="Légende encadrée 1 13"/>
          <p:cNvSpPr/>
          <p:nvPr/>
        </p:nvSpPr>
        <p:spPr>
          <a:xfrm>
            <a:off x="6183659" y="4726994"/>
            <a:ext cx="1565167" cy="596487"/>
          </a:xfrm>
          <a:prstGeom prst="borderCallout1">
            <a:avLst>
              <a:gd name="adj1" fmla="val 48480"/>
              <a:gd name="adj2" fmla="val -1704"/>
              <a:gd name="adj3" fmla="val -298225"/>
              <a:gd name="adj4" fmla="val -86547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PROCESS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OF CREATION</a:t>
            </a:r>
          </a:p>
        </p:txBody>
      </p:sp>
      <p:sp>
        <p:nvSpPr>
          <p:cNvPr id="15" name="Légende encadrée 1 14"/>
          <p:cNvSpPr/>
          <p:nvPr/>
        </p:nvSpPr>
        <p:spPr>
          <a:xfrm>
            <a:off x="263317" y="1539322"/>
            <a:ext cx="929800" cy="474624"/>
          </a:xfrm>
          <a:prstGeom prst="borderCallout1">
            <a:avLst>
              <a:gd name="adj1" fmla="val 48481"/>
              <a:gd name="adj2" fmla="val -1794"/>
              <a:gd name="adj3" fmla="val 274663"/>
              <a:gd name="adj4" fmla="val -2695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MEDIA</a:t>
            </a:r>
          </a:p>
        </p:txBody>
      </p:sp>
    </p:spTree>
    <p:extLst>
      <p:ext uri="{BB962C8B-B14F-4D97-AF65-F5344CB8AC3E}">
        <p14:creationId xmlns:p14="http://schemas.microsoft.com/office/powerpoint/2010/main" val="263804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4" grpId="0" animBg="1"/>
      <p:bldP spid="1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1">
            <a:extLst>
              <a:ext uri="{FF2B5EF4-FFF2-40B4-BE49-F238E27FC236}">
                <a16:creationId xmlns:a16="http://schemas.microsoft.com/office/drawing/2014/main" id="{1768014F-FA69-0546-99E8-3D4B43B9B9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651160" y="7176240"/>
            <a:ext cx="1111320" cy="33624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>
            <a:defPPr>
              <a:defRPr lang="fr-FR"/>
            </a:defPPr>
            <a:lvl1pPr marL="0" marR="0" lvl="0" indent="0" algn="r" defTabSz="914400" rtl="0" eaLnBrk="1" latinLnBrk="0" hangingPunct="0">
              <a:buNone/>
              <a:tabLst/>
              <a:defRPr lang="fr-FR" sz="1000" kern="1200">
                <a:solidFill>
                  <a:srgbClr val="000000"/>
                </a:solidFill>
                <a:latin typeface="Times New Roman" pitchFamily="18"/>
                <a:ea typeface="Lucida Sans Unicode" pitchFamily="2"/>
                <a:cs typeface="Tahoma" pitchFamily="2"/>
              </a:defRPr>
            </a:lvl1pPr>
            <a:lvl2pPr marL="0" marR="0" lvl="0" indent="0" algn="l" defTabSz="914400" rtl="0" eaLnBrk="1" latinLnBrk="0" hangingPunct="0">
              <a:buNone/>
              <a:tabLst/>
              <a:defRPr lang="fr-FR" sz="1000" kern="1200">
                <a:solidFill>
                  <a:srgbClr val="000000"/>
                </a:solidFill>
                <a:latin typeface="Times New Roman" pitchFamily="18"/>
                <a:ea typeface="Lucida Sans Unicode" pitchFamily="2"/>
                <a:cs typeface="Tahoma" pitchFamily="2"/>
              </a:defRPr>
            </a:lvl2pPr>
            <a:lvl3pPr marL="0" marR="0" lvl="0" indent="0" algn="l" defTabSz="914400" rtl="0" eaLnBrk="1" latinLnBrk="0" hangingPunct="0">
              <a:buNone/>
              <a:tabLst/>
              <a:defRPr lang="fr-FR" sz="1000" kern="1200">
                <a:solidFill>
                  <a:srgbClr val="000000"/>
                </a:solidFill>
                <a:latin typeface="Times New Roman" pitchFamily="18"/>
                <a:ea typeface="Lucida Sans Unicode" pitchFamily="2"/>
                <a:cs typeface="Tahoma" pitchFamily="2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D4EB4A0-9CD1-914F-B291-F9302C958EBF}" type="slidenum">
              <a:rPr lang="fr-FR" smtClean="0"/>
              <a:pPr/>
              <a:t>58</a:t>
            </a:fld>
            <a:r>
              <a:rPr lang="fr-FR"/>
              <a:t>/</a:t>
            </a:r>
          </a:p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5D50F42-1AA4-DE4B-95E8-2F5CA21173A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fr-FR"/>
              <a:t>Néolophilie</a:t>
            </a:r>
            <a:r>
              <a:rPr lang="fr-FR" b="0"/>
              <a:t> </a:t>
            </a:r>
            <a:r>
              <a:rPr lang="fr-FR" sz="1633"/>
              <a:t>(</a:t>
            </a:r>
            <a:r>
              <a:rPr lang="fr-FR" sz="1633" i="1"/>
              <a:t>Libération</a:t>
            </a:r>
            <a:r>
              <a:rPr lang="fr-FR" sz="1633"/>
              <a:t>)</a:t>
            </a:r>
            <a:r>
              <a:rPr lang="fr-FR" b="0"/>
              <a:t>  </a:t>
            </a:r>
            <a:r>
              <a:rPr lang="fr-FR"/>
              <a:t>/  néolophobie</a:t>
            </a:r>
            <a:r>
              <a:rPr lang="fr-FR" b="0"/>
              <a:t> </a:t>
            </a:r>
            <a:r>
              <a:rPr lang="fr-FR" sz="1633"/>
              <a:t>(</a:t>
            </a:r>
            <a:r>
              <a:rPr lang="fr-FR" sz="1633" i="1"/>
              <a:t>Les Echos</a:t>
            </a:r>
            <a:r>
              <a:rPr lang="fr-FR" sz="1633"/>
              <a:t>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2C455B5-D9A0-E842-8D6B-CCA4AFFC0CA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200" t="1868" r="1200" b="1868"/>
          <a:stretch>
            <a:fillRect/>
          </a:stretch>
        </p:blipFill>
        <p:spPr>
          <a:xfrm>
            <a:off x="599875" y="1495638"/>
            <a:ext cx="7826778" cy="49309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36696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59</a:t>
            </a:fld>
            <a:endParaRPr lang="fr-FR" dirty="0"/>
          </a:p>
        </p:txBody>
      </p:sp>
      <p:sp>
        <p:nvSpPr>
          <p:cNvPr id="7" name="Espace réservé du texte 2"/>
          <p:cNvSpPr>
            <a:spLocks noGrp="1"/>
          </p:cNvSpPr>
          <p:nvPr>
            <p:ph type="body" sz="quarter" idx="14"/>
          </p:nvPr>
        </p:nvSpPr>
        <p:spPr>
          <a:xfrm>
            <a:off x="250733" y="496625"/>
            <a:ext cx="7372698" cy="652282"/>
          </a:xfrm>
        </p:spPr>
        <p:txBody>
          <a:bodyPr/>
          <a:lstStyle/>
          <a:p>
            <a:r>
              <a:rPr lang="fr-FR" dirty="0" err="1"/>
              <a:t>Contextual</a:t>
            </a:r>
            <a:r>
              <a:rPr lang="fr-FR" dirty="0"/>
              <a:t> </a:t>
            </a:r>
            <a:r>
              <a:rPr lang="fr-FR" dirty="0" err="1"/>
              <a:t>features</a:t>
            </a:r>
            <a:endParaRPr lang="fr-FR" dirty="0"/>
          </a:p>
        </p:txBody>
      </p:sp>
      <p:pic>
        <p:nvPicPr>
          <p:cNvPr id="5" name="Image 4" descr="cyber-violenc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1398"/>
            <a:ext cx="9144000" cy="1841834"/>
          </a:xfrm>
          <a:prstGeom prst="rect">
            <a:avLst/>
          </a:prstGeom>
        </p:spPr>
      </p:pic>
      <p:sp>
        <p:nvSpPr>
          <p:cNvPr id="6" name="Légende encadrée 1 5"/>
          <p:cNvSpPr/>
          <p:nvPr/>
        </p:nvSpPr>
        <p:spPr>
          <a:xfrm>
            <a:off x="4798101" y="1539322"/>
            <a:ext cx="3579349" cy="474624"/>
          </a:xfrm>
          <a:prstGeom prst="borderCallout1">
            <a:avLst>
              <a:gd name="adj1" fmla="val 48480"/>
              <a:gd name="adj2" fmla="val -2"/>
              <a:gd name="adj3" fmla="val 266554"/>
              <a:gd name="adj4" fmla="val -24049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TEXTUAL POSITION (ex. 1st </a:t>
            </a:r>
            <a:r>
              <a:rPr lang="fr-FR" dirty="0" err="1">
                <a:solidFill>
                  <a:schemeClr val="tx1"/>
                </a:solidFill>
              </a:rPr>
              <a:t>third</a:t>
            </a:r>
            <a:r>
              <a:rPr lang="fr-FR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8" name="Légende encadrée 1 7"/>
          <p:cNvSpPr/>
          <p:nvPr/>
        </p:nvSpPr>
        <p:spPr>
          <a:xfrm>
            <a:off x="6887714" y="2640970"/>
            <a:ext cx="1887448" cy="474624"/>
          </a:xfrm>
          <a:prstGeom prst="borderCallout1">
            <a:avLst>
              <a:gd name="adj1" fmla="val 48481"/>
              <a:gd name="adj2" fmla="val -1794"/>
              <a:gd name="adj3" fmla="val 123311"/>
              <a:gd name="adj4" fmla="val -42777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TEXTUAL THEMES</a:t>
            </a:r>
          </a:p>
        </p:txBody>
      </p:sp>
      <p:sp>
        <p:nvSpPr>
          <p:cNvPr id="11" name="Légende encadrée 1 10"/>
          <p:cNvSpPr/>
          <p:nvPr/>
        </p:nvSpPr>
        <p:spPr>
          <a:xfrm>
            <a:off x="3823099" y="4823209"/>
            <a:ext cx="679946" cy="474624"/>
          </a:xfrm>
          <a:prstGeom prst="borderCallout1">
            <a:avLst>
              <a:gd name="adj1" fmla="val 86318"/>
              <a:gd name="adj2" fmla="val -3014"/>
              <a:gd name="adj3" fmla="val -365879"/>
              <a:gd name="adj4" fmla="val -25566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POS</a:t>
            </a:r>
          </a:p>
        </p:txBody>
      </p:sp>
      <p:sp>
        <p:nvSpPr>
          <p:cNvPr id="14" name="Légende encadrée 1 13"/>
          <p:cNvSpPr/>
          <p:nvPr/>
        </p:nvSpPr>
        <p:spPr>
          <a:xfrm>
            <a:off x="6183659" y="4726994"/>
            <a:ext cx="1565167" cy="596487"/>
          </a:xfrm>
          <a:prstGeom prst="borderCallout1">
            <a:avLst>
              <a:gd name="adj1" fmla="val 48480"/>
              <a:gd name="adj2" fmla="val -1704"/>
              <a:gd name="adj3" fmla="val -298225"/>
              <a:gd name="adj4" fmla="val -86547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PROCESS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OF CREATION</a:t>
            </a:r>
          </a:p>
        </p:txBody>
      </p:sp>
      <p:sp>
        <p:nvSpPr>
          <p:cNvPr id="15" name="Légende encadrée 1 14"/>
          <p:cNvSpPr/>
          <p:nvPr/>
        </p:nvSpPr>
        <p:spPr>
          <a:xfrm>
            <a:off x="263317" y="1539322"/>
            <a:ext cx="929800" cy="474624"/>
          </a:xfrm>
          <a:prstGeom prst="borderCallout1">
            <a:avLst>
              <a:gd name="adj1" fmla="val 48481"/>
              <a:gd name="adj2" fmla="val -1794"/>
              <a:gd name="adj3" fmla="val 274663"/>
              <a:gd name="adj4" fmla="val -2695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MEDIA</a:t>
            </a:r>
          </a:p>
        </p:txBody>
      </p:sp>
      <p:sp>
        <p:nvSpPr>
          <p:cNvPr id="17" name="Légende encadrée 1 16"/>
          <p:cNvSpPr/>
          <p:nvPr/>
        </p:nvSpPr>
        <p:spPr>
          <a:xfrm>
            <a:off x="1398381" y="1539322"/>
            <a:ext cx="705605" cy="474624"/>
          </a:xfrm>
          <a:prstGeom prst="borderCallout1">
            <a:avLst>
              <a:gd name="adj1" fmla="val 48481"/>
              <a:gd name="adj2" fmla="val -1794"/>
              <a:gd name="adj3" fmla="val 274663"/>
              <a:gd name="adj4" fmla="val -2695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65300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1437360" y="2844225"/>
            <a:ext cx="63494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Comment détecter les néologismes ?</a:t>
            </a:r>
          </a:p>
        </p:txBody>
      </p:sp>
    </p:spTree>
    <p:extLst>
      <p:ext uri="{BB962C8B-B14F-4D97-AF65-F5344CB8AC3E}">
        <p14:creationId xmlns:p14="http://schemas.microsoft.com/office/powerpoint/2010/main" val="38014222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60</a:t>
            </a:fld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Oxi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592"/>
            <a:ext cx="9144000" cy="552026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117491" y="5771435"/>
            <a:ext cx="2729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« </a:t>
            </a:r>
            <a:r>
              <a:rPr lang="fr-FR" sz="2800" dirty="0" err="1"/>
              <a:t>oxi</a:t>
            </a:r>
            <a:r>
              <a:rPr lang="fr-FR" sz="2800" dirty="0"/>
              <a:t> »</a:t>
            </a:r>
            <a:r>
              <a:rPr lang="fr-FR" sz="2800"/>
              <a:t>: no(</a:t>
            </a:r>
            <a:r>
              <a:rPr lang="fr-FR" sz="2800" dirty="0" err="1"/>
              <a:t>greek</a:t>
            </a:r>
            <a:r>
              <a:rPr lang="fr-FR" sz="2800" dirty="0"/>
              <a:t>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721140" y="496625"/>
            <a:ext cx="28321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>
                <a:solidFill>
                  <a:srgbClr val="FF0000"/>
                </a:solidFill>
              </a:rPr>
              <a:t>Greek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 err="1">
                <a:solidFill>
                  <a:srgbClr val="FF0000"/>
                </a:solidFill>
              </a:rPr>
              <a:t>bailout</a:t>
            </a:r>
            <a:endParaRPr lang="fr-FR" sz="2800" dirty="0">
              <a:solidFill>
                <a:srgbClr val="FF0000"/>
              </a:solidFill>
            </a:endParaRPr>
          </a:p>
          <a:p>
            <a:r>
              <a:rPr lang="fr-FR" sz="2800" dirty="0">
                <a:solidFill>
                  <a:srgbClr val="FF0000"/>
                </a:solidFill>
              </a:rPr>
              <a:t>referendum, 2015</a:t>
            </a:r>
          </a:p>
        </p:txBody>
      </p:sp>
    </p:spTree>
    <p:extLst>
      <p:ext uri="{BB962C8B-B14F-4D97-AF65-F5344CB8AC3E}">
        <p14:creationId xmlns:p14="http://schemas.microsoft.com/office/powerpoint/2010/main" val="54574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61</a:t>
            </a:fld>
            <a:endParaRPr lang="fr-FR" dirty="0"/>
          </a:p>
        </p:txBody>
      </p:sp>
      <p:sp>
        <p:nvSpPr>
          <p:cNvPr id="7" name="Espace réservé du texte 2"/>
          <p:cNvSpPr>
            <a:spLocks noGrp="1"/>
          </p:cNvSpPr>
          <p:nvPr>
            <p:ph type="body" sz="quarter" idx="14"/>
          </p:nvPr>
        </p:nvSpPr>
        <p:spPr>
          <a:xfrm>
            <a:off x="250733" y="496625"/>
            <a:ext cx="7372698" cy="652282"/>
          </a:xfrm>
        </p:spPr>
        <p:txBody>
          <a:bodyPr/>
          <a:lstStyle/>
          <a:p>
            <a:r>
              <a:rPr lang="fr-FR" dirty="0" err="1"/>
              <a:t>Contextual</a:t>
            </a:r>
            <a:r>
              <a:rPr lang="fr-FR" dirty="0"/>
              <a:t> </a:t>
            </a:r>
            <a:r>
              <a:rPr lang="fr-FR" dirty="0" err="1"/>
              <a:t>features</a:t>
            </a:r>
            <a:endParaRPr lang="fr-FR" dirty="0"/>
          </a:p>
        </p:txBody>
      </p:sp>
      <p:pic>
        <p:nvPicPr>
          <p:cNvPr id="5" name="Image 4" descr="cyber-violenc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1398"/>
            <a:ext cx="9144000" cy="1841834"/>
          </a:xfrm>
          <a:prstGeom prst="rect">
            <a:avLst/>
          </a:prstGeom>
        </p:spPr>
      </p:pic>
      <p:sp>
        <p:nvSpPr>
          <p:cNvPr id="6" name="Légende encadrée 1 5"/>
          <p:cNvSpPr/>
          <p:nvPr/>
        </p:nvSpPr>
        <p:spPr>
          <a:xfrm>
            <a:off x="4798101" y="1539322"/>
            <a:ext cx="3579349" cy="474624"/>
          </a:xfrm>
          <a:prstGeom prst="borderCallout1">
            <a:avLst>
              <a:gd name="adj1" fmla="val 48480"/>
              <a:gd name="adj2" fmla="val -2"/>
              <a:gd name="adj3" fmla="val 266554"/>
              <a:gd name="adj4" fmla="val -24049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TEXTUAL POSITION (ex. 1st </a:t>
            </a:r>
            <a:r>
              <a:rPr lang="fr-FR" dirty="0" err="1">
                <a:solidFill>
                  <a:schemeClr val="tx1"/>
                </a:solidFill>
              </a:rPr>
              <a:t>third</a:t>
            </a:r>
            <a:r>
              <a:rPr lang="fr-FR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8" name="Légende encadrée 1 7"/>
          <p:cNvSpPr/>
          <p:nvPr/>
        </p:nvSpPr>
        <p:spPr>
          <a:xfrm>
            <a:off x="6887714" y="2640970"/>
            <a:ext cx="1887448" cy="474624"/>
          </a:xfrm>
          <a:prstGeom prst="borderCallout1">
            <a:avLst>
              <a:gd name="adj1" fmla="val 48481"/>
              <a:gd name="adj2" fmla="val -1794"/>
              <a:gd name="adj3" fmla="val 123311"/>
              <a:gd name="adj4" fmla="val -42777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TEXTUAL THEMES</a:t>
            </a:r>
          </a:p>
        </p:txBody>
      </p:sp>
      <p:sp>
        <p:nvSpPr>
          <p:cNvPr id="11" name="Légende encadrée 1 10"/>
          <p:cNvSpPr/>
          <p:nvPr/>
        </p:nvSpPr>
        <p:spPr>
          <a:xfrm>
            <a:off x="3823099" y="4823209"/>
            <a:ext cx="679946" cy="474624"/>
          </a:xfrm>
          <a:prstGeom prst="borderCallout1">
            <a:avLst>
              <a:gd name="adj1" fmla="val 86318"/>
              <a:gd name="adj2" fmla="val -3014"/>
              <a:gd name="adj3" fmla="val -365879"/>
              <a:gd name="adj4" fmla="val -25566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POS</a:t>
            </a:r>
          </a:p>
        </p:txBody>
      </p:sp>
      <p:sp>
        <p:nvSpPr>
          <p:cNvPr id="14" name="Légende encadrée 1 13"/>
          <p:cNvSpPr/>
          <p:nvPr/>
        </p:nvSpPr>
        <p:spPr>
          <a:xfrm>
            <a:off x="6183659" y="4726994"/>
            <a:ext cx="1565167" cy="596487"/>
          </a:xfrm>
          <a:prstGeom prst="borderCallout1">
            <a:avLst>
              <a:gd name="adj1" fmla="val 48480"/>
              <a:gd name="adj2" fmla="val -1704"/>
              <a:gd name="adj3" fmla="val -298225"/>
              <a:gd name="adj4" fmla="val -86547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PROCESS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OF CREATION</a:t>
            </a:r>
          </a:p>
        </p:txBody>
      </p:sp>
      <p:sp>
        <p:nvSpPr>
          <p:cNvPr id="15" name="Légende encadrée 1 14"/>
          <p:cNvSpPr/>
          <p:nvPr/>
        </p:nvSpPr>
        <p:spPr>
          <a:xfrm>
            <a:off x="263317" y="1539322"/>
            <a:ext cx="929800" cy="474624"/>
          </a:xfrm>
          <a:prstGeom prst="borderCallout1">
            <a:avLst>
              <a:gd name="adj1" fmla="val 48481"/>
              <a:gd name="adj2" fmla="val -1794"/>
              <a:gd name="adj3" fmla="val 274663"/>
              <a:gd name="adj4" fmla="val -2695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MEDIA</a:t>
            </a:r>
          </a:p>
        </p:txBody>
      </p:sp>
      <p:sp>
        <p:nvSpPr>
          <p:cNvPr id="16" name="Légende encadrée 1 15"/>
          <p:cNvSpPr/>
          <p:nvPr/>
        </p:nvSpPr>
        <p:spPr>
          <a:xfrm>
            <a:off x="2494036" y="1539322"/>
            <a:ext cx="1123788" cy="474624"/>
          </a:xfrm>
          <a:prstGeom prst="borderCallout1">
            <a:avLst>
              <a:gd name="adj1" fmla="val 48481"/>
              <a:gd name="adj2" fmla="val -1794"/>
              <a:gd name="adj3" fmla="val 274663"/>
              <a:gd name="adj4" fmla="val -2695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AUTHOR</a:t>
            </a:r>
          </a:p>
        </p:txBody>
      </p:sp>
      <p:sp>
        <p:nvSpPr>
          <p:cNvPr id="17" name="Légende encadrée 1 16"/>
          <p:cNvSpPr/>
          <p:nvPr/>
        </p:nvSpPr>
        <p:spPr>
          <a:xfrm>
            <a:off x="1398381" y="1539322"/>
            <a:ext cx="705605" cy="474624"/>
          </a:xfrm>
          <a:prstGeom prst="borderCallout1">
            <a:avLst>
              <a:gd name="adj1" fmla="val 48481"/>
              <a:gd name="adj2" fmla="val -1794"/>
              <a:gd name="adj3" fmla="val 274663"/>
              <a:gd name="adj4" fmla="val -2695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33261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62</a:t>
            </a:fld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55020" y="2065599"/>
            <a:ext cx="809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/>
              <a:t>I. Détection numérique des néologismes : pourquoi ?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555020" y="441052"/>
            <a:ext cx="2656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Plan : séance 2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71500" y="4087688"/>
            <a:ext cx="8143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/>
              <a:t>III. Le </a:t>
            </a:r>
            <a:r>
              <a:rPr lang="fr-FR" sz="2800" dirty="0" err="1"/>
              <a:t>Logoscope</a:t>
            </a:r>
            <a:r>
              <a:rPr lang="fr-FR" sz="2800" dirty="0"/>
              <a:t> : au-delà des linguistes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6126814-A9B8-B240-BBDB-4474A197ABBE}"/>
              </a:ext>
            </a:extLst>
          </p:cNvPr>
          <p:cNvSpPr txBox="1"/>
          <p:nvPr/>
        </p:nvSpPr>
        <p:spPr>
          <a:xfrm>
            <a:off x="555020" y="3088117"/>
            <a:ext cx="7770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>
                <a:solidFill>
                  <a:schemeClr val="tx2"/>
                </a:solidFill>
              </a:rPr>
              <a:t>II. </a:t>
            </a:r>
            <a:r>
              <a:rPr lang="fr-FR" sz="2800" dirty="0"/>
              <a:t>Principes</a:t>
            </a:r>
            <a:r>
              <a:rPr lang="fr-FR" sz="2800" dirty="0">
                <a:solidFill>
                  <a:schemeClr val="tx2"/>
                </a:solidFill>
              </a:rPr>
              <a:t> </a:t>
            </a:r>
            <a:r>
              <a:rPr lang="fr-FR" sz="2800" dirty="0"/>
              <a:t>et </a:t>
            </a:r>
            <a:r>
              <a:rPr lang="fr-FR" sz="2800" dirty="0">
                <a:solidFill>
                  <a:schemeClr val="tx2"/>
                </a:solidFill>
              </a:rPr>
              <a:t>limites</a:t>
            </a:r>
            <a:r>
              <a:rPr lang="fr-FR" sz="2800" dirty="0"/>
              <a:t> de la technologie actuelle</a:t>
            </a:r>
          </a:p>
        </p:txBody>
      </p:sp>
    </p:spTree>
    <p:extLst>
      <p:ext uri="{BB962C8B-B14F-4D97-AF65-F5344CB8AC3E}">
        <p14:creationId xmlns:p14="http://schemas.microsoft.com/office/powerpoint/2010/main" val="6122859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Logoscope</a:t>
            </a:r>
            <a:r>
              <a:rPr lang="fr-FR" dirty="0"/>
              <a:t>: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?</a:t>
            </a: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63</a:t>
            </a:fld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397705" y="525905"/>
            <a:ext cx="3164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Type of </a:t>
            </a:r>
            <a:r>
              <a:rPr lang="fr-FR" sz="2800" dirty="0" err="1"/>
              <a:t>neologisms</a:t>
            </a:r>
            <a:r>
              <a:rPr lang="fr-FR" sz="2800" dirty="0"/>
              <a:t>?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431521" y="2036854"/>
            <a:ext cx="5731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- Simple </a:t>
            </a:r>
            <a:r>
              <a:rPr lang="fr-FR" sz="2800" dirty="0" err="1"/>
              <a:t>lexems</a:t>
            </a:r>
            <a:r>
              <a:rPr lang="fr-FR" sz="2800" dirty="0"/>
              <a:t> </a:t>
            </a:r>
            <a:r>
              <a:rPr lang="fr-FR" sz="2000" dirty="0"/>
              <a:t>(+ </a:t>
            </a:r>
            <a:r>
              <a:rPr lang="fr-FR" sz="2000" dirty="0" err="1"/>
              <a:t>loanwords</a:t>
            </a:r>
            <a:r>
              <a:rPr lang="fr-FR" sz="2000" dirty="0"/>
              <a:t>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431521" y="3035881"/>
            <a:ext cx="57312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- </a:t>
            </a:r>
            <a:r>
              <a:rPr lang="fr-FR" sz="2800" dirty="0" err="1"/>
              <a:t>Polylexical</a:t>
            </a:r>
            <a:r>
              <a:rPr lang="fr-FR" sz="2800" dirty="0"/>
              <a:t> </a:t>
            </a:r>
            <a:r>
              <a:rPr lang="fr-FR" sz="2800" dirty="0" err="1"/>
              <a:t>units</a:t>
            </a:r>
            <a:r>
              <a:rPr lang="fr-FR" sz="2800" dirty="0"/>
              <a:t> </a:t>
            </a:r>
            <a:r>
              <a:rPr lang="fr-FR" sz="2000" dirty="0"/>
              <a:t>(</a:t>
            </a:r>
            <a:r>
              <a:rPr lang="fr-FR" sz="2000" i="1" dirty="0"/>
              <a:t>smartphone zombie</a:t>
            </a:r>
            <a:r>
              <a:rPr lang="fr-FR" sz="2000" dirty="0"/>
              <a:t>)</a:t>
            </a:r>
          </a:p>
          <a:p>
            <a:endParaRPr lang="fr-FR" sz="2800" dirty="0"/>
          </a:p>
          <a:p>
            <a:r>
              <a:rPr lang="fr-FR" sz="2800" dirty="0"/>
              <a:t>- </a:t>
            </a:r>
            <a:r>
              <a:rPr lang="fr-FR" sz="2800" dirty="0" err="1"/>
              <a:t>Semantic</a:t>
            </a:r>
            <a:r>
              <a:rPr lang="fr-FR" sz="2800" dirty="0"/>
              <a:t> </a:t>
            </a:r>
            <a:r>
              <a:rPr lang="fr-FR" sz="2800" dirty="0" err="1"/>
              <a:t>neologism</a:t>
            </a:r>
            <a:r>
              <a:rPr lang="fr-FR" sz="2800" dirty="0"/>
              <a:t> </a:t>
            </a:r>
            <a:r>
              <a:rPr lang="fr-FR" dirty="0"/>
              <a:t>(</a:t>
            </a:r>
            <a:r>
              <a:rPr lang="fr-FR" i="1" dirty="0"/>
              <a:t>troll</a:t>
            </a:r>
            <a:r>
              <a:rPr lang="fr-FR" dirty="0"/>
              <a:t>)</a:t>
            </a:r>
          </a:p>
          <a:p>
            <a:endParaRPr lang="fr-FR" sz="2800" dirty="0"/>
          </a:p>
          <a:p>
            <a:r>
              <a:rPr lang="fr-FR" sz="2800" dirty="0"/>
              <a:t>- </a:t>
            </a:r>
            <a:r>
              <a:rPr lang="fr-FR" sz="2800" dirty="0" err="1"/>
              <a:t>Variety</a:t>
            </a:r>
            <a:r>
              <a:rPr lang="fr-FR" sz="2800" dirty="0"/>
              <a:t> </a:t>
            </a:r>
            <a:r>
              <a:rPr lang="fr-FR" sz="2000" dirty="0"/>
              <a:t>(</a:t>
            </a:r>
            <a:r>
              <a:rPr lang="fr-FR" sz="2000" dirty="0" err="1"/>
              <a:t>frozen</a:t>
            </a:r>
            <a:r>
              <a:rPr lang="fr-FR" sz="2000" dirty="0"/>
              <a:t> ; slang</a:t>
            </a:r>
            <a:r>
              <a:rPr lang="mr-IN" sz="2000" dirty="0"/>
              <a:t>…</a:t>
            </a:r>
            <a:r>
              <a:rPr lang="fr-FR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652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Logoscope</a:t>
            </a:r>
            <a:r>
              <a:rPr lang="fr-FR" dirty="0"/>
              <a:t>: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?</a:t>
            </a: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64</a:t>
            </a:fld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397705" y="525905"/>
            <a:ext cx="3164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Type of </a:t>
            </a:r>
            <a:r>
              <a:rPr lang="fr-FR" sz="2800" dirty="0" err="1"/>
              <a:t>neologisms</a:t>
            </a:r>
            <a:r>
              <a:rPr lang="fr-FR" sz="2800" dirty="0"/>
              <a:t>?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431521" y="2036854"/>
            <a:ext cx="5731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- Simple </a:t>
            </a:r>
            <a:r>
              <a:rPr lang="fr-FR" sz="2800" dirty="0" err="1"/>
              <a:t>lexems</a:t>
            </a:r>
            <a:r>
              <a:rPr lang="fr-FR" sz="2800" dirty="0"/>
              <a:t> </a:t>
            </a:r>
            <a:r>
              <a:rPr lang="fr-FR" sz="2000" dirty="0"/>
              <a:t>(+ </a:t>
            </a:r>
            <a:r>
              <a:rPr lang="fr-FR" sz="2000" dirty="0" err="1"/>
              <a:t>loanwords</a:t>
            </a:r>
            <a:r>
              <a:rPr lang="fr-FR" sz="2000" dirty="0"/>
              <a:t>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431521" y="3035881"/>
            <a:ext cx="57312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- </a:t>
            </a:r>
            <a:r>
              <a:rPr lang="fr-FR" sz="2800" dirty="0" err="1"/>
              <a:t>Polylexical</a:t>
            </a:r>
            <a:r>
              <a:rPr lang="fr-FR" sz="2800" dirty="0"/>
              <a:t> </a:t>
            </a:r>
            <a:r>
              <a:rPr lang="fr-FR" sz="2800" dirty="0" err="1"/>
              <a:t>units</a:t>
            </a:r>
            <a:r>
              <a:rPr lang="fr-FR" sz="2800" dirty="0"/>
              <a:t> </a:t>
            </a:r>
            <a:r>
              <a:rPr lang="fr-FR" sz="2000" dirty="0"/>
              <a:t>(</a:t>
            </a:r>
            <a:r>
              <a:rPr lang="fr-FR" sz="2000" i="1" dirty="0"/>
              <a:t>smartphone zombie</a:t>
            </a:r>
            <a:r>
              <a:rPr lang="fr-FR" sz="2000" dirty="0"/>
              <a:t>)</a:t>
            </a:r>
          </a:p>
          <a:p>
            <a:endParaRPr lang="fr-FR" sz="2800" dirty="0"/>
          </a:p>
          <a:p>
            <a:r>
              <a:rPr lang="fr-FR" sz="2800" dirty="0"/>
              <a:t>- </a:t>
            </a:r>
            <a:r>
              <a:rPr lang="fr-FR" sz="2800" dirty="0" err="1"/>
              <a:t>Semantic</a:t>
            </a:r>
            <a:r>
              <a:rPr lang="fr-FR" sz="2800" dirty="0"/>
              <a:t> </a:t>
            </a:r>
            <a:r>
              <a:rPr lang="fr-FR" sz="2800" dirty="0" err="1"/>
              <a:t>neologism</a:t>
            </a:r>
            <a:r>
              <a:rPr lang="fr-FR" sz="2800" dirty="0"/>
              <a:t> </a:t>
            </a:r>
            <a:r>
              <a:rPr lang="fr-FR" dirty="0"/>
              <a:t>(</a:t>
            </a:r>
            <a:r>
              <a:rPr lang="fr-FR" i="1" dirty="0"/>
              <a:t>troll</a:t>
            </a:r>
            <a:r>
              <a:rPr lang="fr-FR" dirty="0"/>
              <a:t>)</a:t>
            </a:r>
          </a:p>
          <a:p>
            <a:endParaRPr lang="fr-FR" sz="2800" dirty="0"/>
          </a:p>
          <a:p>
            <a:r>
              <a:rPr lang="fr-FR" sz="2800" strike="sngStrike" dirty="0">
                <a:solidFill>
                  <a:srgbClr val="FF0000"/>
                </a:solidFill>
              </a:rPr>
              <a:t>- </a:t>
            </a:r>
            <a:r>
              <a:rPr lang="fr-FR" sz="2800" strike="sngStrike" dirty="0" err="1">
                <a:solidFill>
                  <a:srgbClr val="FF0000"/>
                </a:solidFill>
              </a:rPr>
              <a:t>Variety</a:t>
            </a:r>
            <a:r>
              <a:rPr lang="fr-FR" sz="2800" strike="sngStrike" dirty="0">
                <a:solidFill>
                  <a:srgbClr val="FF0000"/>
                </a:solidFill>
              </a:rPr>
              <a:t> </a:t>
            </a:r>
            <a:r>
              <a:rPr lang="fr-FR" sz="2000" strike="sngStrike" dirty="0">
                <a:solidFill>
                  <a:srgbClr val="FF0000"/>
                </a:solidFill>
              </a:rPr>
              <a:t>(</a:t>
            </a:r>
            <a:r>
              <a:rPr lang="fr-FR" sz="2000" strike="sngStrike" dirty="0" err="1">
                <a:solidFill>
                  <a:srgbClr val="FF0000"/>
                </a:solidFill>
              </a:rPr>
              <a:t>frozen</a:t>
            </a:r>
            <a:r>
              <a:rPr lang="fr-FR" sz="2000" strike="sngStrike" dirty="0">
                <a:solidFill>
                  <a:srgbClr val="FF0000"/>
                </a:solidFill>
              </a:rPr>
              <a:t> ; slang</a:t>
            </a:r>
            <a:r>
              <a:rPr lang="mr-IN" sz="2000" strike="sngStrike" dirty="0">
                <a:solidFill>
                  <a:srgbClr val="FF0000"/>
                </a:solidFill>
              </a:rPr>
              <a:t>…</a:t>
            </a:r>
            <a:r>
              <a:rPr lang="fr-FR" sz="2000" strike="sngStrike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546513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Logoscope</a:t>
            </a:r>
            <a:r>
              <a:rPr lang="fr-FR" dirty="0"/>
              <a:t>: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?</a:t>
            </a: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65</a:t>
            </a:fld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397705" y="525905"/>
            <a:ext cx="3164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Type of </a:t>
            </a:r>
            <a:r>
              <a:rPr lang="fr-FR" sz="2800" dirty="0" err="1"/>
              <a:t>neologisms</a:t>
            </a:r>
            <a:r>
              <a:rPr lang="fr-FR" sz="2800" dirty="0"/>
              <a:t>?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431521" y="2036854"/>
            <a:ext cx="5731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- Simple </a:t>
            </a:r>
            <a:r>
              <a:rPr lang="fr-FR" sz="2800" dirty="0" err="1"/>
              <a:t>lexems</a:t>
            </a:r>
            <a:r>
              <a:rPr lang="fr-FR" sz="2800" dirty="0"/>
              <a:t> </a:t>
            </a:r>
            <a:r>
              <a:rPr lang="fr-FR" sz="2000" dirty="0"/>
              <a:t>(+ </a:t>
            </a:r>
            <a:r>
              <a:rPr lang="fr-FR" sz="2000" dirty="0" err="1"/>
              <a:t>loanwords</a:t>
            </a:r>
            <a:r>
              <a:rPr lang="fr-FR" sz="2000" dirty="0"/>
              <a:t>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431521" y="3035881"/>
            <a:ext cx="57312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- </a:t>
            </a:r>
            <a:r>
              <a:rPr lang="fr-FR" sz="2800" dirty="0" err="1"/>
              <a:t>Polylexical</a:t>
            </a:r>
            <a:r>
              <a:rPr lang="fr-FR" sz="2800" dirty="0"/>
              <a:t> </a:t>
            </a:r>
            <a:r>
              <a:rPr lang="fr-FR" sz="2800" dirty="0" err="1"/>
              <a:t>units</a:t>
            </a:r>
            <a:r>
              <a:rPr lang="fr-FR" sz="2800" dirty="0"/>
              <a:t> </a:t>
            </a:r>
            <a:r>
              <a:rPr lang="fr-FR" sz="2000" dirty="0"/>
              <a:t>(</a:t>
            </a:r>
            <a:r>
              <a:rPr lang="fr-FR" sz="2000" i="1" dirty="0"/>
              <a:t>smartphone zombie</a:t>
            </a:r>
            <a:r>
              <a:rPr lang="fr-FR" sz="2000" dirty="0"/>
              <a:t>)</a:t>
            </a:r>
          </a:p>
          <a:p>
            <a:endParaRPr lang="fr-FR" sz="2800" dirty="0"/>
          </a:p>
          <a:p>
            <a:r>
              <a:rPr lang="fr-FR" sz="2800" strike="sngStrike" dirty="0">
                <a:solidFill>
                  <a:srgbClr val="FF0000"/>
                </a:solidFill>
              </a:rPr>
              <a:t>- </a:t>
            </a:r>
            <a:r>
              <a:rPr lang="fr-FR" sz="2800" strike="sngStrike" dirty="0" err="1">
                <a:solidFill>
                  <a:srgbClr val="FF0000"/>
                </a:solidFill>
              </a:rPr>
              <a:t>Semantic</a:t>
            </a:r>
            <a:r>
              <a:rPr lang="fr-FR" sz="2800" strike="sngStrike" dirty="0">
                <a:solidFill>
                  <a:srgbClr val="FF0000"/>
                </a:solidFill>
              </a:rPr>
              <a:t> </a:t>
            </a:r>
            <a:r>
              <a:rPr lang="fr-FR" sz="2800" strike="sngStrike" dirty="0" err="1">
                <a:solidFill>
                  <a:srgbClr val="FF0000"/>
                </a:solidFill>
              </a:rPr>
              <a:t>neologism</a:t>
            </a:r>
            <a:r>
              <a:rPr lang="fr-FR" sz="2800" strike="sngStrike" dirty="0">
                <a:solidFill>
                  <a:srgbClr val="FF0000"/>
                </a:solidFill>
              </a:rPr>
              <a:t> </a:t>
            </a:r>
            <a:r>
              <a:rPr lang="fr-FR" strike="sngStrike" dirty="0">
                <a:solidFill>
                  <a:srgbClr val="FF0000"/>
                </a:solidFill>
              </a:rPr>
              <a:t>(</a:t>
            </a:r>
            <a:r>
              <a:rPr lang="fr-FR" i="1" strike="sngStrike" dirty="0">
                <a:solidFill>
                  <a:srgbClr val="FF0000"/>
                </a:solidFill>
              </a:rPr>
              <a:t>troll</a:t>
            </a:r>
            <a:r>
              <a:rPr lang="fr-FR" strike="sngStrike" dirty="0">
                <a:solidFill>
                  <a:srgbClr val="FF0000"/>
                </a:solidFill>
              </a:rPr>
              <a:t>)</a:t>
            </a:r>
          </a:p>
          <a:p>
            <a:endParaRPr lang="fr-FR" sz="2800" strike="sngStrike" dirty="0">
              <a:solidFill>
                <a:srgbClr val="FF0000"/>
              </a:solidFill>
            </a:endParaRPr>
          </a:p>
          <a:p>
            <a:r>
              <a:rPr lang="fr-FR" sz="2800" strike="sngStrike" dirty="0">
                <a:solidFill>
                  <a:srgbClr val="FF0000"/>
                </a:solidFill>
              </a:rPr>
              <a:t>- </a:t>
            </a:r>
            <a:r>
              <a:rPr lang="fr-FR" sz="2800" strike="sngStrike" dirty="0" err="1">
                <a:solidFill>
                  <a:srgbClr val="FF0000"/>
                </a:solidFill>
              </a:rPr>
              <a:t>Variety</a:t>
            </a:r>
            <a:r>
              <a:rPr lang="fr-FR" sz="2800" strike="sngStrike" dirty="0">
                <a:solidFill>
                  <a:srgbClr val="FF0000"/>
                </a:solidFill>
              </a:rPr>
              <a:t> </a:t>
            </a:r>
            <a:r>
              <a:rPr lang="fr-FR" sz="2000" strike="sngStrike" dirty="0">
                <a:solidFill>
                  <a:srgbClr val="FF0000"/>
                </a:solidFill>
              </a:rPr>
              <a:t>(</a:t>
            </a:r>
            <a:r>
              <a:rPr lang="fr-FR" sz="2000" strike="sngStrike" dirty="0" err="1">
                <a:solidFill>
                  <a:srgbClr val="FF0000"/>
                </a:solidFill>
              </a:rPr>
              <a:t>frozen</a:t>
            </a:r>
            <a:r>
              <a:rPr lang="fr-FR" sz="2000" strike="sngStrike" dirty="0">
                <a:solidFill>
                  <a:srgbClr val="FF0000"/>
                </a:solidFill>
              </a:rPr>
              <a:t> ; slang</a:t>
            </a:r>
            <a:r>
              <a:rPr lang="mr-IN" sz="2000" strike="sngStrike" dirty="0">
                <a:solidFill>
                  <a:srgbClr val="FF0000"/>
                </a:solidFill>
              </a:rPr>
              <a:t>…</a:t>
            </a:r>
            <a:r>
              <a:rPr lang="fr-FR" sz="2000" strike="sngStrike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654112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Logoscope</a:t>
            </a:r>
            <a:r>
              <a:rPr lang="fr-FR" dirty="0"/>
              <a:t>: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?</a:t>
            </a: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66</a:t>
            </a:fld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397705" y="525905"/>
            <a:ext cx="3164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Type of </a:t>
            </a:r>
            <a:r>
              <a:rPr lang="fr-FR" sz="2800" dirty="0" err="1"/>
              <a:t>neologisms</a:t>
            </a:r>
            <a:r>
              <a:rPr lang="fr-FR" sz="2800" dirty="0"/>
              <a:t>?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431521" y="2036854"/>
            <a:ext cx="5731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- Simple </a:t>
            </a:r>
            <a:r>
              <a:rPr lang="fr-FR" sz="2800" dirty="0" err="1"/>
              <a:t>lexems</a:t>
            </a:r>
            <a:r>
              <a:rPr lang="fr-FR" sz="2800" dirty="0"/>
              <a:t> </a:t>
            </a:r>
            <a:r>
              <a:rPr lang="fr-FR" sz="2000" dirty="0"/>
              <a:t>(+ </a:t>
            </a:r>
            <a:r>
              <a:rPr lang="fr-FR" sz="2000" dirty="0" err="1"/>
              <a:t>loanwords</a:t>
            </a:r>
            <a:r>
              <a:rPr lang="fr-FR" sz="2000" dirty="0"/>
              <a:t>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431521" y="3035881"/>
            <a:ext cx="57312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strike="sngStrike" dirty="0">
                <a:solidFill>
                  <a:srgbClr val="FF0000"/>
                </a:solidFill>
              </a:rPr>
              <a:t>- </a:t>
            </a:r>
            <a:r>
              <a:rPr lang="fr-FR" sz="2800" strike="sngStrike" dirty="0" err="1">
                <a:solidFill>
                  <a:srgbClr val="FF0000"/>
                </a:solidFill>
              </a:rPr>
              <a:t>Polylexical</a:t>
            </a:r>
            <a:r>
              <a:rPr lang="fr-FR" sz="2800" strike="sngStrike" dirty="0">
                <a:solidFill>
                  <a:srgbClr val="FF0000"/>
                </a:solidFill>
              </a:rPr>
              <a:t> </a:t>
            </a:r>
            <a:r>
              <a:rPr lang="fr-FR" sz="2800" strike="sngStrike" dirty="0" err="1">
                <a:solidFill>
                  <a:srgbClr val="FF0000"/>
                </a:solidFill>
              </a:rPr>
              <a:t>units</a:t>
            </a:r>
            <a:r>
              <a:rPr lang="fr-FR" sz="2800" strike="sngStrike" dirty="0">
                <a:solidFill>
                  <a:srgbClr val="FF0000"/>
                </a:solidFill>
              </a:rPr>
              <a:t> </a:t>
            </a:r>
            <a:r>
              <a:rPr lang="fr-FR" sz="2000" strike="sngStrike" dirty="0">
                <a:solidFill>
                  <a:srgbClr val="FF0000"/>
                </a:solidFill>
              </a:rPr>
              <a:t>(</a:t>
            </a:r>
            <a:r>
              <a:rPr lang="fr-FR" sz="2000" i="1" strike="sngStrike" dirty="0">
                <a:solidFill>
                  <a:srgbClr val="FF0000"/>
                </a:solidFill>
              </a:rPr>
              <a:t>smartphone zombie</a:t>
            </a:r>
            <a:r>
              <a:rPr lang="fr-FR" sz="2000" strike="sngStrike" dirty="0">
                <a:solidFill>
                  <a:srgbClr val="FF0000"/>
                </a:solidFill>
              </a:rPr>
              <a:t>)</a:t>
            </a:r>
          </a:p>
          <a:p>
            <a:endParaRPr lang="fr-FR" sz="2800" strike="sngStrike" dirty="0">
              <a:solidFill>
                <a:srgbClr val="FF0000"/>
              </a:solidFill>
            </a:endParaRPr>
          </a:p>
          <a:p>
            <a:r>
              <a:rPr lang="fr-FR" sz="2800" strike="sngStrike" dirty="0">
                <a:solidFill>
                  <a:srgbClr val="FF0000"/>
                </a:solidFill>
              </a:rPr>
              <a:t>- </a:t>
            </a:r>
            <a:r>
              <a:rPr lang="fr-FR" sz="2800" strike="sngStrike" dirty="0" err="1">
                <a:solidFill>
                  <a:srgbClr val="FF0000"/>
                </a:solidFill>
              </a:rPr>
              <a:t>Semantic</a:t>
            </a:r>
            <a:r>
              <a:rPr lang="fr-FR" sz="2800" strike="sngStrike" dirty="0">
                <a:solidFill>
                  <a:srgbClr val="FF0000"/>
                </a:solidFill>
              </a:rPr>
              <a:t> </a:t>
            </a:r>
            <a:r>
              <a:rPr lang="fr-FR" sz="2800" strike="sngStrike" dirty="0" err="1">
                <a:solidFill>
                  <a:srgbClr val="FF0000"/>
                </a:solidFill>
              </a:rPr>
              <a:t>neologism</a:t>
            </a:r>
            <a:r>
              <a:rPr lang="fr-FR" sz="2800" strike="sngStrike" dirty="0">
                <a:solidFill>
                  <a:srgbClr val="FF0000"/>
                </a:solidFill>
              </a:rPr>
              <a:t> </a:t>
            </a:r>
            <a:r>
              <a:rPr lang="fr-FR" strike="sngStrike" dirty="0">
                <a:solidFill>
                  <a:srgbClr val="FF0000"/>
                </a:solidFill>
              </a:rPr>
              <a:t>(</a:t>
            </a:r>
            <a:r>
              <a:rPr lang="fr-FR" i="1" strike="sngStrike" dirty="0">
                <a:solidFill>
                  <a:srgbClr val="FF0000"/>
                </a:solidFill>
              </a:rPr>
              <a:t>troll</a:t>
            </a:r>
            <a:r>
              <a:rPr lang="fr-FR" strike="sngStrike" dirty="0">
                <a:solidFill>
                  <a:srgbClr val="FF0000"/>
                </a:solidFill>
              </a:rPr>
              <a:t>)</a:t>
            </a:r>
          </a:p>
          <a:p>
            <a:endParaRPr lang="fr-FR" sz="2800" strike="sngStrike" dirty="0">
              <a:solidFill>
                <a:srgbClr val="FF0000"/>
              </a:solidFill>
            </a:endParaRPr>
          </a:p>
          <a:p>
            <a:r>
              <a:rPr lang="fr-FR" sz="2800" strike="sngStrike" dirty="0">
                <a:solidFill>
                  <a:srgbClr val="FF0000"/>
                </a:solidFill>
              </a:rPr>
              <a:t>- </a:t>
            </a:r>
            <a:r>
              <a:rPr lang="fr-FR" sz="2800" strike="sngStrike" dirty="0" err="1">
                <a:solidFill>
                  <a:srgbClr val="FF0000"/>
                </a:solidFill>
              </a:rPr>
              <a:t>Variety</a:t>
            </a:r>
            <a:r>
              <a:rPr lang="fr-FR" sz="2800" strike="sngStrike" dirty="0">
                <a:solidFill>
                  <a:srgbClr val="FF0000"/>
                </a:solidFill>
              </a:rPr>
              <a:t> </a:t>
            </a:r>
            <a:r>
              <a:rPr lang="fr-FR" sz="2000" strike="sngStrike" dirty="0">
                <a:solidFill>
                  <a:srgbClr val="FF0000"/>
                </a:solidFill>
              </a:rPr>
              <a:t>(</a:t>
            </a:r>
            <a:r>
              <a:rPr lang="fr-FR" sz="2000" strike="sngStrike" dirty="0" err="1">
                <a:solidFill>
                  <a:srgbClr val="FF0000"/>
                </a:solidFill>
              </a:rPr>
              <a:t>frozen</a:t>
            </a:r>
            <a:r>
              <a:rPr lang="fr-FR" sz="2000" strike="sngStrike" dirty="0">
                <a:solidFill>
                  <a:srgbClr val="FF0000"/>
                </a:solidFill>
              </a:rPr>
              <a:t> ; slang</a:t>
            </a:r>
            <a:r>
              <a:rPr lang="mr-IN" sz="2000" strike="sngStrike" dirty="0">
                <a:solidFill>
                  <a:srgbClr val="FF0000"/>
                </a:solidFill>
              </a:rPr>
              <a:t>…</a:t>
            </a:r>
            <a:r>
              <a:rPr lang="fr-FR" sz="2000" strike="sngStrike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495307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67</a:t>
            </a:fld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>
          <a:xfrm>
            <a:off x="789551" y="368345"/>
            <a:ext cx="7372698" cy="652282"/>
          </a:xfrm>
        </p:spPr>
        <p:txBody>
          <a:bodyPr/>
          <a:lstStyle/>
          <a:p>
            <a:endParaRPr lang="fr-FR"/>
          </a:p>
        </p:txBody>
      </p:sp>
      <p:grpSp>
        <p:nvGrpSpPr>
          <p:cNvPr id="19" name="Grouper 18"/>
          <p:cNvGrpSpPr/>
          <p:nvPr/>
        </p:nvGrpSpPr>
        <p:grpSpPr>
          <a:xfrm>
            <a:off x="304529" y="405165"/>
            <a:ext cx="6110069" cy="1578144"/>
            <a:chOff x="304529" y="533445"/>
            <a:chExt cx="6110069" cy="2074559"/>
          </a:xfrm>
        </p:grpSpPr>
        <p:sp>
          <p:nvSpPr>
            <p:cNvPr id="4" name="ZoneTexte 3"/>
            <p:cNvSpPr txBox="1"/>
            <p:nvPr/>
          </p:nvSpPr>
          <p:spPr>
            <a:xfrm>
              <a:off x="304529" y="2001120"/>
              <a:ext cx="10375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i="1" dirty="0"/>
                <a:t>lexical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4626413" y="2001119"/>
              <a:ext cx="1788185" cy="60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i="1" dirty="0" err="1">
                  <a:solidFill>
                    <a:srgbClr val="FF0000"/>
                  </a:solidFill>
                </a:rPr>
                <a:t>contextual</a:t>
              </a:r>
              <a:endParaRPr lang="fr-FR" sz="2400" i="1" dirty="0">
                <a:solidFill>
                  <a:srgbClr val="FF0000"/>
                </a:solidFill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2495218" y="533445"/>
              <a:ext cx="13504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variables</a:t>
              </a:r>
            </a:p>
          </p:txBody>
        </p:sp>
        <p:cxnSp>
          <p:nvCxnSpPr>
            <p:cNvPr id="9" name="Connecteur droit 8"/>
            <p:cNvCxnSpPr/>
            <p:nvPr/>
          </p:nvCxnSpPr>
          <p:spPr>
            <a:xfrm flipV="1">
              <a:off x="900291" y="1033594"/>
              <a:ext cx="2178719" cy="100601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>
            <a:xfrm flipH="1" flipV="1">
              <a:off x="3079010" y="1033594"/>
              <a:ext cx="2518470" cy="100600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Connecteur droit 16"/>
          <p:cNvCxnSpPr/>
          <p:nvPr/>
        </p:nvCxnSpPr>
        <p:spPr>
          <a:xfrm flipV="1">
            <a:off x="3465060" y="2122402"/>
            <a:ext cx="2178719" cy="100601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>
            <a:stCxn id="21" idx="0"/>
          </p:cNvCxnSpPr>
          <p:nvPr/>
        </p:nvCxnSpPr>
        <p:spPr>
          <a:xfrm flipH="1" flipV="1">
            <a:off x="5643780" y="2122404"/>
            <a:ext cx="1989584" cy="101883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2888462" y="3141236"/>
            <a:ext cx="107622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err="1"/>
              <a:t>textual</a:t>
            </a:r>
            <a:endParaRPr lang="fr-FR" sz="2400" dirty="0"/>
          </a:p>
        </p:txBody>
      </p:sp>
      <p:sp>
        <p:nvSpPr>
          <p:cNvPr id="21" name="ZoneTexte 20"/>
          <p:cNvSpPr txBox="1"/>
          <p:nvPr/>
        </p:nvSpPr>
        <p:spPr>
          <a:xfrm>
            <a:off x="7004734" y="3141236"/>
            <a:ext cx="125726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err="1"/>
              <a:t>discursiv</a:t>
            </a:r>
            <a:endParaRPr lang="fr-FR" sz="2400" dirty="0"/>
          </a:p>
        </p:txBody>
      </p:sp>
      <p:sp>
        <p:nvSpPr>
          <p:cNvPr id="26" name="ZoneTexte 25"/>
          <p:cNvSpPr txBox="1"/>
          <p:nvPr/>
        </p:nvSpPr>
        <p:spPr>
          <a:xfrm>
            <a:off x="1705650" y="3872417"/>
            <a:ext cx="321749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- medium </a:t>
            </a:r>
            <a:r>
              <a:rPr lang="fr-FR" sz="2000" dirty="0"/>
              <a:t>(</a:t>
            </a:r>
            <a:r>
              <a:rPr lang="fr-FR" sz="2000" dirty="0" err="1"/>
              <a:t>written</a:t>
            </a:r>
            <a:r>
              <a:rPr lang="fr-FR" sz="2000" dirty="0"/>
              <a:t>/</a:t>
            </a:r>
            <a:r>
              <a:rPr lang="fr-FR" sz="2000" dirty="0" err="1"/>
              <a:t>spoken</a:t>
            </a:r>
            <a:r>
              <a:rPr lang="fr-FR" sz="2000" dirty="0"/>
              <a:t>)</a:t>
            </a:r>
          </a:p>
          <a:p>
            <a:r>
              <a:rPr lang="fr-FR" sz="2400" dirty="0"/>
              <a:t>- </a:t>
            </a:r>
            <a:r>
              <a:rPr lang="fr-FR" sz="2400" dirty="0" err="1"/>
              <a:t>paragraph</a:t>
            </a:r>
            <a:endParaRPr lang="fr-FR" sz="2400" dirty="0"/>
          </a:p>
          <a:p>
            <a:r>
              <a:rPr lang="fr-FR" sz="2400" dirty="0"/>
              <a:t>- </a:t>
            </a:r>
            <a:r>
              <a:rPr lang="fr-FR" sz="2400" dirty="0" err="1"/>
              <a:t>quotemarks</a:t>
            </a:r>
            <a:r>
              <a:rPr lang="fr-FR" sz="2400" dirty="0"/>
              <a:t> &amp; </a:t>
            </a:r>
            <a:r>
              <a:rPr lang="fr-FR" sz="2400" dirty="0" err="1"/>
              <a:t>glosses</a:t>
            </a:r>
            <a:endParaRPr lang="fr-FR" sz="2400" dirty="0"/>
          </a:p>
          <a:p>
            <a:r>
              <a:rPr lang="fr-FR" sz="2400" dirty="0"/>
              <a:t>- </a:t>
            </a:r>
            <a:r>
              <a:rPr lang="fr-FR" sz="2400" dirty="0" err="1"/>
              <a:t>titel</a:t>
            </a:r>
            <a:r>
              <a:rPr lang="fr-FR" sz="2400" dirty="0"/>
              <a:t> &amp; position</a:t>
            </a:r>
          </a:p>
          <a:p>
            <a:r>
              <a:rPr lang="fr-FR" sz="2400" dirty="0"/>
              <a:t>- </a:t>
            </a:r>
            <a:r>
              <a:rPr lang="fr-FR" sz="2400" dirty="0" err="1"/>
              <a:t>textual</a:t>
            </a:r>
            <a:r>
              <a:rPr lang="fr-FR" sz="2400" dirty="0"/>
              <a:t> </a:t>
            </a:r>
            <a:r>
              <a:rPr lang="fr-FR" sz="2400" dirty="0" err="1"/>
              <a:t>themes</a:t>
            </a:r>
            <a:endParaRPr lang="fr-FR" sz="2400" dirty="0"/>
          </a:p>
        </p:txBody>
      </p:sp>
      <p:sp>
        <p:nvSpPr>
          <p:cNvPr id="27" name="ZoneTexte 26"/>
          <p:cNvSpPr txBox="1"/>
          <p:nvPr/>
        </p:nvSpPr>
        <p:spPr>
          <a:xfrm>
            <a:off x="6053188" y="3907837"/>
            <a:ext cx="279445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- date</a:t>
            </a:r>
          </a:p>
          <a:p>
            <a:r>
              <a:rPr lang="fr-FR" sz="2400" dirty="0"/>
              <a:t>- </a:t>
            </a:r>
            <a:r>
              <a:rPr lang="fr-FR" sz="2400" dirty="0" err="1"/>
              <a:t>author</a:t>
            </a:r>
            <a:r>
              <a:rPr lang="fr-FR" sz="2400" dirty="0"/>
              <a:t> / </a:t>
            </a:r>
            <a:r>
              <a:rPr lang="fr-FR" sz="2400" dirty="0" err="1"/>
              <a:t>readership</a:t>
            </a:r>
            <a:endParaRPr lang="fr-FR" sz="2400" dirty="0"/>
          </a:p>
          <a:p>
            <a:r>
              <a:rPr lang="fr-FR" sz="2400" dirty="0"/>
              <a:t>- genre of discours</a:t>
            </a:r>
          </a:p>
          <a:p>
            <a:r>
              <a:rPr lang="fr-FR" sz="2400" dirty="0"/>
              <a:t>- </a:t>
            </a:r>
            <a:r>
              <a:rPr lang="fr-FR" sz="2400" dirty="0" err="1"/>
              <a:t>generic</a:t>
            </a:r>
            <a:r>
              <a:rPr lang="fr-FR" sz="2400" dirty="0"/>
              <a:t> </a:t>
            </a:r>
            <a:r>
              <a:rPr lang="fr-FR" sz="2400" dirty="0" err="1"/>
              <a:t>field</a:t>
            </a:r>
            <a:endParaRPr lang="fr-FR" sz="2400" dirty="0"/>
          </a:p>
          <a:p>
            <a:r>
              <a:rPr lang="fr-FR" sz="2400" dirty="0"/>
              <a:t>- </a:t>
            </a:r>
            <a:r>
              <a:rPr lang="fr-FR" sz="2400" dirty="0" err="1"/>
              <a:t>collectiv</a:t>
            </a:r>
            <a:r>
              <a:rPr lang="fr-FR" sz="2400" dirty="0"/>
              <a:t> style</a:t>
            </a:r>
          </a:p>
        </p:txBody>
      </p:sp>
      <p:sp>
        <p:nvSpPr>
          <p:cNvPr id="22" name="Espace réservé du pied de page 11"/>
          <p:cNvSpPr>
            <a:spLocks noGrp="1"/>
          </p:cNvSpPr>
          <p:nvPr>
            <p:ph type="ftr" sz="quarter" idx="11"/>
          </p:nvPr>
        </p:nvSpPr>
        <p:spPr>
          <a:xfrm>
            <a:off x="1752600" y="6294655"/>
            <a:ext cx="5410200" cy="274324"/>
          </a:xfrm>
        </p:spPr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Logoscope</a:t>
            </a:r>
            <a:r>
              <a:rPr lang="fr-FR" dirty="0"/>
              <a:t>: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788298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68</a:t>
            </a:fld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2509833" y="5556250"/>
            <a:ext cx="4124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Cueva de las </a:t>
            </a:r>
            <a:r>
              <a:rPr lang="fr-FR" sz="2400" dirty="0" err="1"/>
              <a:t>manos</a:t>
            </a:r>
            <a:r>
              <a:rPr lang="fr-FR" sz="2400" dirty="0"/>
              <a:t> (</a:t>
            </a:r>
            <a:r>
              <a:rPr lang="fr-FR" sz="2400" dirty="0" err="1"/>
              <a:t>Patagonia</a:t>
            </a:r>
            <a:r>
              <a:rPr lang="fr-FR" sz="2400" dirty="0"/>
              <a:t>)</a:t>
            </a:r>
          </a:p>
        </p:txBody>
      </p:sp>
      <p:pic>
        <p:nvPicPr>
          <p:cNvPr id="5" name="Image 4" descr="Une image contenant assis, chat, fermer, vieux&#10;&#10;Description générée automatiquement">
            <a:extLst>
              <a:ext uri="{FF2B5EF4-FFF2-40B4-BE49-F238E27FC236}">
                <a16:creationId xmlns:a16="http://schemas.microsoft.com/office/drawing/2014/main" id="{CA40CBD3-5C96-3C47-A253-0C0F5338B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1301750"/>
            <a:ext cx="5715000" cy="37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8910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69</a:t>
            </a:fld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95219" y="2244494"/>
            <a:ext cx="88675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/>
              <a:t>Des détecteurs</a:t>
            </a:r>
          </a:p>
          <a:p>
            <a:pPr algn="ctr"/>
            <a:endParaRPr lang="fr-FR" sz="4000" dirty="0"/>
          </a:p>
          <a:p>
            <a:pPr algn="ctr"/>
            <a:r>
              <a:rPr lang="fr-FR" sz="4000" b="1" dirty="0"/>
              <a:t>complétement</a:t>
            </a:r>
            <a:r>
              <a:rPr lang="fr-FR" sz="4000" dirty="0"/>
              <a:t> automatisés ?</a:t>
            </a:r>
          </a:p>
        </p:txBody>
      </p:sp>
    </p:spTree>
    <p:extLst>
      <p:ext uri="{BB962C8B-B14F-4D97-AF65-F5344CB8AC3E}">
        <p14:creationId xmlns:p14="http://schemas.microsoft.com/office/powerpoint/2010/main" val="1474061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55020" y="2589442"/>
            <a:ext cx="7770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/>
              <a:t>- Le hasard et la curiosité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555020" y="441052"/>
            <a:ext cx="45658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Détecter les néologismes :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2566624-B7C2-9B4A-ADAB-41E734F03356}"/>
              </a:ext>
            </a:extLst>
          </p:cNvPr>
          <p:cNvSpPr txBox="1"/>
          <p:nvPr/>
        </p:nvSpPr>
        <p:spPr>
          <a:xfrm>
            <a:off x="555020" y="3946210"/>
            <a:ext cx="8143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/>
              <a:t>- Les veilleurs de néologie</a:t>
            </a:r>
          </a:p>
        </p:txBody>
      </p:sp>
    </p:spTree>
    <p:extLst>
      <p:ext uri="{BB962C8B-B14F-4D97-AF65-F5344CB8AC3E}">
        <p14:creationId xmlns:p14="http://schemas.microsoft.com/office/powerpoint/2010/main" val="861068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70</a:t>
            </a:fld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>
          <a:xfrm>
            <a:off x="250733" y="496625"/>
            <a:ext cx="7372698" cy="652282"/>
          </a:xfrm>
        </p:spPr>
        <p:txBody>
          <a:bodyPr/>
          <a:lstStyle/>
          <a:p>
            <a:r>
              <a:rPr lang="fr-FR" dirty="0"/>
              <a:t>Participation constante de l’homme</a:t>
            </a:r>
          </a:p>
        </p:txBody>
      </p:sp>
      <p:cxnSp>
        <p:nvCxnSpPr>
          <p:cNvPr id="4" name="Connecteur droit 3"/>
          <p:cNvCxnSpPr/>
          <p:nvPr/>
        </p:nvCxnSpPr>
        <p:spPr>
          <a:xfrm>
            <a:off x="320730" y="3450647"/>
            <a:ext cx="8698185" cy="0"/>
          </a:xfrm>
          <a:prstGeom prst="line">
            <a:avLst/>
          </a:prstGeom>
          <a:ln>
            <a:solidFill>
              <a:schemeClr val="tx1"/>
            </a:solidFill>
            <a:prstDash val="sys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115466" y="2937541"/>
            <a:ext cx="2424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/>
              <a:t>automatic</a:t>
            </a:r>
            <a:endParaRPr lang="fr-FR" sz="2000" dirty="0"/>
          </a:p>
        </p:txBody>
      </p:sp>
      <p:sp>
        <p:nvSpPr>
          <p:cNvPr id="9" name="ZoneTexte 8"/>
          <p:cNvSpPr txBox="1"/>
          <p:nvPr/>
        </p:nvSpPr>
        <p:spPr>
          <a:xfrm>
            <a:off x="113918" y="3461953"/>
            <a:ext cx="1156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/>
              <a:t>manual</a:t>
            </a:r>
            <a:endParaRPr lang="fr-FR" sz="2000" dirty="0"/>
          </a:p>
        </p:txBody>
      </p:sp>
      <p:sp>
        <p:nvSpPr>
          <p:cNvPr id="2" name="Rectangle à coins arrondis 1"/>
          <p:cNvSpPr/>
          <p:nvPr/>
        </p:nvSpPr>
        <p:spPr>
          <a:xfrm>
            <a:off x="1026341" y="1911319"/>
            <a:ext cx="1821735" cy="5772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1. </a:t>
            </a:r>
            <a:r>
              <a:rPr lang="fr-FR" sz="2400" dirty="0" err="1">
                <a:solidFill>
                  <a:schemeClr val="tx1"/>
                </a:solidFill>
              </a:rPr>
              <a:t>Detecting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947819" y="4347103"/>
            <a:ext cx="1990060" cy="6043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2. </a:t>
            </a:r>
            <a:r>
              <a:rPr lang="fr-FR" sz="2400" dirty="0" err="1">
                <a:solidFill>
                  <a:schemeClr val="tx1"/>
                </a:solidFill>
              </a:rPr>
              <a:t>Selecting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3912894" y="3123542"/>
            <a:ext cx="2052673" cy="65420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3. </a:t>
            </a:r>
            <a:r>
              <a:rPr lang="fr-FR" sz="2400" dirty="0" err="1">
                <a:solidFill>
                  <a:schemeClr val="tx1"/>
                </a:solidFill>
              </a:rPr>
              <a:t>Describing</a:t>
            </a:r>
            <a:endParaRPr lang="fr-FR" sz="2400" dirty="0">
              <a:solidFill>
                <a:schemeClr val="tx1"/>
              </a:solidFill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1937221" y="2604015"/>
            <a:ext cx="5628" cy="1666120"/>
          </a:xfrm>
          <a:prstGeom prst="straightConnector1">
            <a:avLst/>
          </a:prstGeom>
          <a:ln w="50800" cmpd="sng">
            <a:solidFill>
              <a:srgbClr val="FF00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2925063" y="3500437"/>
            <a:ext cx="949344" cy="833838"/>
          </a:xfrm>
          <a:prstGeom prst="straightConnector1">
            <a:avLst/>
          </a:prstGeom>
          <a:ln w="50800" cmpd="sng">
            <a:solidFill>
              <a:srgbClr val="FF00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>
            <a:off x="6132353" y="3450647"/>
            <a:ext cx="748209" cy="0"/>
          </a:xfrm>
          <a:prstGeom prst="straightConnector1">
            <a:avLst/>
          </a:prstGeom>
          <a:ln w="50800" cmpd="sng">
            <a:solidFill>
              <a:srgbClr val="FF00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910880" y="5105413"/>
            <a:ext cx="215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true</a:t>
            </a:r>
            <a:r>
              <a:rPr lang="fr-FR" dirty="0"/>
              <a:t> </a:t>
            </a:r>
            <a:r>
              <a:rPr lang="fr-FR" dirty="0" err="1"/>
              <a:t>neologisms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3810271" y="3987919"/>
            <a:ext cx="215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lexical </a:t>
            </a:r>
            <a:r>
              <a:rPr lang="fr-FR" dirty="0" err="1"/>
              <a:t>features</a:t>
            </a:r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0E7B12E-63CB-6C4D-B5B0-6E78D9E68C38}"/>
              </a:ext>
            </a:extLst>
          </p:cNvPr>
          <p:cNvSpPr txBox="1"/>
          <p:nvPr/>
        </p:nvSpPr>
        <p:spPr>
          <a:xfrm>
            <a:off x="3764604" y="2569309"/>
            <a:ext cx="215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Contextual</a:t>
            </a:r>
            <a:r>
              <a:rPr lang="fr-FR" dirty="0"/>
              <a:t> </a:t>
            </a:r>
            <a:r>
              <a:rPr lang="fr-FR" dirty="0" err="1"/>
              <a:t>features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78147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71</a:t>
            </a:fld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>
          <a:xfrm>
            <a:off x="250733" y="496625"/>
            <a:ext cx="7372698" cy="652282"/>
          </a:xfrm>
        </p:spPr>
        <p:txBody>
          <a:bodyPr/>
          <a:lstStyle/>
          <a:p>
            <a:r>
              <a:rPr lang="fr-FR" dirty="0"/>
              <a:t>4 stages </a:t>
            </a:r>
            <a:r>
              <a:rPr lang="fr-FR" dirty="0" err="1"/>
              <a:t>process</a:t>
            </a:r>
            <a:r>
              <a:rPr lang="fr-FR" dirty="0"/>
              <a:t> </a:t>
            </a:r>
          </a:p>
        </p:txBody>
      </p:sp>
      <p:cxnSp>
        <p:nvCxnSpPr>
          <p:cNvPr id="4" name="Connecteur droit 3"/>
          <p:cNvCxnSpPr/>
          <p:nvPr/>
        </p:nvCxnSpPr>
        <p:spPr>
          <a:xfrm>
            <a:off x="320730" y="3450647"/>
            <a:ext cx="8698185" cy="0"/>
          </a:xfrm>
          <a:prstGeom prst="line">
            <a:avLst/>
          </a:prstGeom>
          <a:ln>
            <a:solidFill>
              <a:schemeClr val="tx1"/>
            </a:solidFill>
            <a:prstDash val="sys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115466" y="2937541"/>
            <a:ext cx="2424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/>
              <a:t>automatic</a:t>
            </a:r>
            <a:endParaRPr lang="fr-FR" sz="2000" dirty="0"/>
          </a:p>
        </p:txBody>
      </p:sp>
      <p:sp>
        <p:nvSpPr>
          <p:cNvPr id="9" name="ZoneTexte 8"/>
          <p:cNvSpPr txBox="1"/>
          <p:nvPr/>
        </p:nvSpPr>
        <p:spPr>
          <a:xfrm>
            <a:off x="113918" y="3461953"/>
            <a:ext cx="1156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/>
              <a:t>manual</a:t>
            </a:r>
            <a:endParaRPr lang="fr-FR" sz="2000" dirty="0"/>
          </a:p>
        </p:txBody>
      </p:sp>
      <p:sp>
        <p:nvSpPr>
          <p:cNvPr id="2" name="Rectangle à coins arrondis 1"/>
          <p:cNvSpPr/>
          <p:nvPr/>
        </p:nvSpPr>
        <p:spPr>
          <a:xfrm>
            <a:off x="1026341" y="1911319"/>
            <a:ext cx="1821735" cy="5772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1. </a:t>
            </a:r>
            <a:r>
              <a:rPr lang="fr-FR" sz="2400" dirty="0" err="1">
                <a:solidFill>
                  <a:schemeClr val="tx1"/>
                </a:solidFill>
              </a:rPr>
              <a:t>Detecting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947819" y="4347103"/>
            <a:ext cx="1990060" cy="604386"/>
          </a:xfrm>
          <a:prstGeom prst="round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2. </a:t>
            </a:r>
            <a:r>
              <a:rPr lang="fr-FR" sz="2400" dirty="0" err="1">
                <a:solidFill>
                  <a:schemeClr val="tx1"/>
                </a:solidFill>
              </a:rPr>
              <a:t>Selecting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3912894" y="3123542"/>
            <a:ext cx="2052673" cy="65420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3. </a:t>
            </a:r>
            <a:r>
              <a:rPr lang="fr-FR" sz="2400" dirty="0" err="1">
                <a:solidFill>
                  <a:schemeClr val="tx1"/>
                </a:solidFill>
              </a:rPr>
              <a:t>Describing</a:t>
            </a:r>
            <a:endParaRPr lang="fr-FR" sz="2400" dirty="0">
              <a:solidFill>
                <a:schemeClr val="tx1"/>
              </a:solidFill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1937221" y="2604015"/>
            <a:ext cx="5628" cy="1666120"/>
          </a:xfrm>
          <a:prstGeom prst="straightConnector1">
            <a:avLst/>
          </a:prstGeom>
          <a:ln w="50800" cmpd="sng">
            <a:solidFill>
              <a:srgbClr val="FF00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2925063" y="3500437"/>
            <a:ext cx="949344" cy="833838"/>
          </a:xfrm>
          <a:prstGeom prst="straightConnector1">
            <a:avLst/>
          </a:prstGeom>
          <a:ln w="50800" cmpd="sng">
            <a:solidFill>
              <a:srgbClr val="FF00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>
            <a:off x="6132353" y="3450647"/>
            <a:ext cx="748209" cy="0"/>
          </a:xfrm>
          <a:prstGeom prst="straightConnector1">
            <a:avLst/>
          </a:prstGeom>
          <a:ln w="50800" cmpd="sng">
            <a:solidFill>
              <a:srgbClr val="FF00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910880" y="5105413"/>
            <a:ext cx="215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true</a:t>
            </a:r>
            <a:r>
              <a:rPr lang="fr-FR" dirty="0"/>
              <a:t> </a:t>
            </a:r>
            <a:r>
              <a:rPr lang="fr-FR" dirty="0" err="1"/>
              <a:t>neologisms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3810271" y="3987919"/>
            <a:ext cx="215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lexical </a:t>
            </a:r>
            <a:r>
              <a:rPr lang="fr-FR" dirty="0" err="1"/>
              <a:t>features</a:t>
            </a:r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0E7B12E-63CB-6C4D-B5B0-6E78D9E68C38}"/>
              </a:ext>
            </a:extLst>
          </p:cNvPr>
          <p:cNvSpPr txBox="1"/>
          <p:nvPr/>
        </p:nvSpPr>
        <p:spPr>
          <a:xfrm>
            <a:off x="3764604" y="2569309"/>
            <a:ext cx="215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Contextual</a:t>
            </a:r>
            <a:r>
              <a:rPr lang="fr-FR" dirty="0"/>
              <a:t> </a:t>
            </a:r>
            <a:r>
              <a:rPr lang="fr-FR" dirty="0" err="1"/>
              <a:t>features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893564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72</a:t>
            </a:fld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>
          <a:xfrm>
            <a:off x="250733" y="496625"/>
            <a:ext cx="7372698" cy="652282"/>
          </a:xfrm>
        </p:spPr>
        <p:txBody>
          <a:bodyPr/>
          <a:lstStyle/>
          <a:p>
            <a:r>
              <a:rPr lang="fr-FR" dirty="0"/>
              <a:t>Participation constante de l’homme</a:t>
            </a:r>
          </a:p>
        </p:txBody>
      </p:sp>
      <p:cxnSp>
        <p:nvCxnSpPr>
          <p:cNvPr id="4" name="Connecteur droit 3"/>
          <p:cNvCxnSpPr/>
          <p:nvPr/>
        </p:nvCxnSpPr>
        <p:spPr>
          <a:xfrm>
            <a:off x="320730" y="3450647"/>
            <a:ext cx="8698185" cy="0"/>
          </a:xfrm>
          <a:prstGeom prst="line">
            <a:avLst/>
          </a:prstGeom>
          <a:ln>
            <a:solidFill>
              <a:schemeClr val="tx1"/>
            </a:solidFill>
            <a:prstDash val="sys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115466" y="2937541"/>
            <a:ext cx="2424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/>
              <a:t>automatic</a:t>
            </a:r>
            <a:endParaRPr lang="fr-FR" sz="2000" dirty="0"/>
          </a:p>
        </p:txBody>
      </p:sp>
      <p:sp>
        <p:nvSpPr>
          <p:cNvPr id="9" name="ZoneTexte 8"/>
          <p:cNvSpPr txBox="1"/>
          <p:nvPr/>
        </p:nvSpPr>
        <p:spPr>
          <a:xfrm>
            <a:off x="113918" y="3461953"/>
            <a:ext cx="1156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/>
              <a:t>manual</a:t>
            </a:r>
            <a:endParaRPr lang="fr-FR" sz="2000" dirty="0"/>
          </a:p>
        </p:txBody>
      </p:sp>
      <p:sp>
        <p:nvSpPr>
          <p:cNvPr id="2" name="Rectangle à coins arrondis 1"/>
          <p:cNvSpPr/>
          <p:nvPr/>
        </p:nvSpPr>
        <p:spPr>
          <a:xfrm>
            <a:off x="1026341" y="1911319"/>
            <a:ext cx="1821735" cy="5772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1. </a:t>
            </a:r>
            <a:r>
              <a:rPr lang="fr-FR" sz="2400" dirty="0" err="1">
                <a:solidFill>
                  <a:schemeClr val="tx1"/>
                </a:solidFill>
              </a:rPr>
              <a:t>Detecting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947819" y="4347103"/>
            <a:ext cx="1990060" cy="604386"/>
          </a:xfrm>
          <a:prstGeom prst="round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2. </a:t>
            </a:r>
            <a:r>
              <a:rPr lang="fr-FR" sz="2400" dirty="0" err="1">
                <a:solidFill>
                  <a:schemeClr val="tx1"/>
                </a:solidFill>
              </a:rPr>
              <a:t>Selecting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3912894" y="3123542"/>
            <a:ext cx="2052673" cy="654209"/>
          </a:xfrm>
          <a:prstGeom prst="round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3. </a:t>
            </a:r>
            <a:r>
              <a:rPr lang="fr-FR" sz="2400" dirty="0" err="1">
                <a:solidFill>
                  <a:schemeClr val="tx1"/>
                </a:solidFill>
              </a:rPr>
              <a:t>Describing</a:t>
            </a:r>
            <a:endParaRPr lang="fr-FR" sz="2400" dirty="0">
              <a:solidFill>
                <a:schemeClr val="tx1"/>
              </a:solidFill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1937221" y="2604015"/>
            <a:ext cx="5628" cy="1666120"/>
          </a:xfrm>
          <a:prstGeom prst="straightConnector1">
            <a:avLst/>
          </a:prstGeom>
          <a:ln w="50800" cmpd="sng">
            <a:solidFill>
              <a:srgbClr val="FF00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2925063" y="3500437"/>
            <a:ext cx="949344" cy="833838"/>
          </a:xfrm>
          <a:prstGeom prst="straightConnector1">
            <a:avLst/>
          </a:prstGeom>
          <a:ln w="50800" cmpd="sng">
            <a:solidFill>
              <a:srgbClr val="FF00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>
            <a:off x="6132353" y="3450647"/>
            <a:ext cx="748209" cy="0"/>
          </a:xfrm>
          <a:prstGeom prst="straightConnector1">
            <a:avLst/>
          </a:prstGeom>
          <a:ln w="50800" cmpd="sng">
            <a:solidFill>
              <a:srgbClr val="FF00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910880" y="5105413"/>
            <a:ext cx="215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true</a:t>
            </a:r>
            <a:r>
              <a:rPr lang="fr-FR" dirty="0"/>
              <a:t> </a:t>
            </a:r>
            <a:r>
              <a:rPr lang="fr-FR" dirty="0" err="1"/>
              <a:t>neologisms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3810271" y="3987919"/>
            <a:ext cx="215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lexical </a:t>
            </a:r>
            <a:r>
              <a:rPr lang="fr-FR" dirty="0" err="1"/>
              <a:t>features</a:t>
            </a:r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0E7B12E-63CB-6C4D-B5B0-6E78D9E68C38}"/>
              </a:ext>
            </a:extLst>
          </p:cNvPr>
          <p:cNvSpPr txBox="1"/>
          <p:nvPr/>
        </p:nvSpPr>
        <p:spPr>
          <a:xfrm>
            <a:off x="3764604" y="2569309"/>
            <a:ext cx="215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Contextual</a:t>
            </a:r>
            <a:r>
              <a:rPr lang="fr-FR" dirty="0"/>
              <a:t> </a:t>
            </a:r>
            <a:r>
              <a:rPr lang="fr-FR" dirty="0" err="1"/>
              <a:t>features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1928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73</a:t>
            </a:fld>
            <a:endParaRPr lang="fr-FR" dirty="0"/>
          </a:p>
        </p:txBody>
      </p:sp>
      <p:cxnSp>
        <p:nvCxnSpPr>
          <p:cNvPr id="4" name="Connecteur droit 3"/>
          <p:cNvCxnSpPr/>
          <p:nvPr/>
        </p:nvCxnSpPr>
        <p:spPr>
          <a:xfrm>
            <a:off x="320730" y="3450647"/>
            <a:ext cx="8698185" cy="0"/>
          </a:xfrm>
          <a:prstGeom prst="line">
            <a:avLst/>
          </a:prstGeom>
          <a:ln>
            <a:solidFill>
              <a:schemeClr val="tx1"/>
            </a:solidFill>
            <a:prstDash val="sys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115466" y="2937541"/>
            <a:ext cx="2424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/>
              <a:t>automatic</a:t>
            </a:r>
            <a:endParaRPr lang="fr-FR" sz="2000" dirty="0"/>
          </a:p>
        </p:txBody>
      </p:sp>
      <p:sp>
        <p:nvSpPr>
          <p:cNvPr id="9" name="ZoneTexte 8"/>
          <p:cNvSpPr txBox="1"/>
          <p:nvPr/>
        </p:nvSpPr>
        <p:spPr>
          <a:xfrm>
            <a:off x="113918" y="3461953"/>
            <a:ext cx="1156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/>
              <a:t>manual</a:t>
            </a:r>
            <a:endParaRPr lang="fr-FR" sz="2000" dirty="0"/>
          </a:p>
        </p:txBody>
      </p:sp>
      <p:sp>
        <p:nvSpPr>
          <p:cNvPr id="2" name="Rectangle à coins arrondis 1"/>
          <p:cNvSpPr/>
          <p:nvPr/>
        </p:nvSpPr>
        <p:spPr>
          <a:xfrm>
            <a:off x="1026341" y="1911319"/>
            <a:ext cx="1821735" cy="5772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1. </a:t>
            </a:r>
            <a:r>
              <a:rPr lang="fr-FR" sz="2400" dirty="0" err="1">
                <a:solidFill>
                  <a:schemeClr val="tx1"/>
                </a:solidFill>
              </a:rPr>
              <a:t>Detecting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947819" y="4347103"/>
            <a:ext cx="1990060" cy="604386"/>
          </a:xfrm>
          <a:prstGeom prst="round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2. </a:t>
            </a:r>
            <a:r>
              <a:rPr lang="fr-FR" sz="2400" dirty="0" err="1">
                <a:solidFill>
                  <a:schemeClr val="tx1"/>
                </a:solidFill>
              </a:rPr>
              <a:t>Selecting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3912894" y="3123542"/>
            <a:ext cx="2052673" cy="654209"/>
          </a:xfrm>
          <a:prstGeom prst="round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3. </a:t>
            </a:r>
            <a:r>
              <a:rPr lang="fr-FR" sz="2400" dirty="0" err="1">
                <a:solidFill>
                  <a:schemeClr val="tx1"/>
                </a:solidFill>
              </a:rPr>
              <a:t>Describing</a:t>
            </a:r>
            <a:endParaRPr lang="fr-FR" sz="2400" dirty="0">
              <a:solidFill>
                <a:schemeClr val="tx1"/>
              </a:solidFill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1937221" y="2604015"/>
            <a:ext cx="5628" cy="1666120"/>
          </a:xfrm>
          <a:prstGeom prst="straightConnector1">
            <a:avLst/>
          </a:prstGeom>
          <a:ln w="50800" cmpd="sng">
            <a:solidFill>
              <a:srgbClr val="FF00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2925063" y="3500437"/>
            <a:ext cx="949344" cy="833838"/>
          </a:xfrm>
          <a:prstGeom prst="straightConnector1">
            <a:avLst/>
          </a:prstGeom>
          <a:ln w="50800" cmpd="sng">
            <a:solidFill>
              <a:srgbClr val="FF00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>
            <a:off x="6132353" y="3450647"/>
            <a:ext cx="748209" cy="0"/>
          </a:xfrm>
          <a:prstGeom prst="straightConnector1">
            <a:avLst/>
          </a:prstGeom>
          <a:ln w="50800" cmpd="sng">
            <a:solidFill>
              <a:srgbClr val="FF00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910880" y="5105413"/>
            <a:ext cx="215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true</a:t>
            </a:r>
            <a:r>
              <a:rPr lang="fr-FR" dirty="0"/>
              <a:t> </a:t>
            </a:r>
            <a:r>
              <a:rPr lang="fr-FR" dirty="0" err="1"/>
              <a:t>neologisms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3810271" y="3987919"/>
            <a:ext cx="215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lexical </a:t>
            </a:r>
            <a:r>
              <a:rPr lang="fr-FR" dirty="0" err="1"/>
              <a:t>features</a:t>
            </a:r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0E7B12E-63CB-6C4D-B5B0-6E78D9E68C38}"/>
              </a:ext>
            </a:extLst>
          </p:cNvPr>
          <p:cNvSpPr txBox="1"/>
          <p:nvPr/>
        </p:nvSpPr>
        <p:spPr>
          <a:xfrm>
            <a:off x="3764604" y="2569309"/>
            <a:ext cx="215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Contextual</a:t>
            </a:r>
            <a:r>
              <a:rPr lang="fr-FR" dirty="0"/>
              <a:t> </a:t>
            </a:r>
            <a:r>
              <a:rPr lang="fr-FR" dirty="0" err="1"/>
              <a:t>features</a:t>
            </a:r>
            <a:endParaRPr lang="fr-FR" dirty="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454126DE-F7D4-4A4C-AA95-387871EB0B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8" name="Image 17" descr="logolong.png">
            <a:extLst>
              <a:ext uri="{FF2B5EF4-FFF2-40B4-BE49-F238E27FC236}">
                <a16:creationId xmlns:a16="http://schemas.microsoft.com/office/drawing/2014/main" id="{A4F8B9AB-76C8-FE48-942A-C4B9C76F23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69" r="19809" b="34557"/>
          <a:stretch/>
        </p:blipFill>
        <p:spPr>
          <a:xfrm>
            <a:off x="732820" y="5132141"/>
            <a:ext cx="2470390" cy="81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14604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63E63681-1A22-FF4A-B868-BDE0A038860E}"/>
              </a:ext>
            </a:extLst>
          </p:cNvPr>
          <p:cNvSpPr txBox="1"/>
          <p:nvPr/>
        </p:nvSpPr>
        <p:spPr>
          <a:xfrm>
            <a:off x="7823451" y="6425165"/>
            <a:ext cx="1008060" cy="30500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algn="r"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BB7FCB1-E651-8943-BE49-F0A9DB4FF6FD}" type="slidenum">
              <a:rPr lang="fr-FR" sz="907">
                <a:solidFill>
                  <a:srgbClr val="000000"/>
                </a:solidFill>
                <a:latin typeface="Times New Roman" pitchFamily="18"/>
                <a:ea typeface="Lucida Sans Unicode" pitchFamily="2"/>
                <a:cs typeface="Tahoma" pitchFamily="2"/>
              </a:rPr>
              <a:pPr algn="r" defTabSz="829452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74</a:t>
            </a:fld>
            <a:r>
              <a:rPr lang="fr-FR" sz="907" dirty="0">
                <a:solidFill>
                  <a:srgbClr val="000000"/>
                </a:solidFill>
                <a:latin typeface="Times New Roman" pitchFamily="18"/>
                <a:ea typeface="Lucida Sans Unicode" pitchFamily="2"/>
                <a:cs typeface="Tahoma" pitchFamily="2"/>
              </a:rPr>
              <a:t>/</a:t>
            </a:r>
          </a:p>
          <a:p>
            <a:pPr algn="r"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907" dirty="0"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  <a:p>
            <a:pPr algn="r"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907" dirty="0"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0987F9A-6229-2844-A2CC-036C7DE2A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592" y="4265763"/>
            <a:ext cx="1445961" cy="1153108"/>
          </a:xfrm>
          <a:prstGeom prst="rect">
            <a:avLst/>
          </a:prstGeom>
        </p:spPr>
      </p:pic>
      <p:sp>
        <p:nvSpPr>
          <p:cNvPr id="3" name="ZoneTexte 1">
            <a:extLst>
              <a:ext uri="{FF2B5EF4-FFF2-40B4-BE49-F238E27FC236}">
                <a16:creationId xmlns:a16="http://schemas.microsoft.com/office/drawing/2014/main" id="{256E9CBB-4FDC-3944-97B8-9DCCB07FB84E}"/>
              </a:ext>
            </a:extLst>
          </p:cNvPr>
          <p:cNvSpPr txBox="1"/>
          <p:nvPr/>
        </p:nvSpPr>
        <p:spPr>
          <a:xfrm>
            <a:off x="307714" y="4640111"/>
            <a:ext cx="1331799" cy="376612"/>
          </a:xfrm>
          <a:prstGeom prst="rect">
            <a:avLst/>
          </a:prstGeom>
          <a:solidFill>
            <a:schemeClr val="bg1"/>
          </a:solidFill>
          <a:ln cap="flat">
            <a:noFill/>
          </a:ln>
        </p:spPr>
        <p:txBody>
          <a:bodyPr vert="horz" wrap="none" lIns="81641" tIns="40816" rIns="81641" bIns="40816" anchor="t" anchorCtr="0" compatLnSpc="0">
            <a:spAutoFit/>
          </a:bodyPr>
          <a:lstStyle/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996" dirty="0"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innovation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6F0C9CB-0C63-2548-AE63-3FCCBFF10A58}"/>
              </a:ext>
            </a:extLst>
          </p:cNvPr>
          <p:cNvSpPr txBox="1"/>
          <p:nvPr/>
        </p:nvSpPr>
        <p:spPr>
          <a:xfrm>
            <a:off x="506818" y="5793219"/>
            <a:ext cx="3406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hapax = « </a:t>
            </a:r>
            <a:r>
              <a:rPr lang="fr-FR" sz="2400" dirty="0" err="1">
                <a:solidFill>
                  <a:srgbClr val="C00000"/>
                </a:solidFill>
              </a:rPr>
              <a:t>asterixisation</a:t>
            </a:r>
            <a:r>
              <a:rPr lang="fr-FR" sz="2400" dirty="0">
                <a:solidFill>
                  <a:srgbClr val="C00000"/>
                </a:solidFill>
              </a:rPr>
              <a:t> </a:t>
            </a:r>
            <a:r>
              <a:rPr lang="fr-FR" sz="2400" dirty="0"/>
              <a:t>»</a:t>
            </a:r>
          </a:p>
        </p:txBody>
      </p:sp>
      <p:pic>
        <p:nvPicPr>
          <p:cNvPr id="7" name="Image 6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8E66DDC3-DE24-914A-8120-2C76DEDF3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31664"/>
            <a:ext cx="9144000" cy="490946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EDFB108-F276-7F41-9DC6-BB80B7917F1A}"/>
              </a:ext>
            </a:extLst>
          </p:cNvPr>
          <p:cNvSpPr txBox="1"/>
          <p:nvPr/>
        </p:nvSpPr>
        <p:spPr>
          <a:xfrm>
            <a:off x="4741333" y="1185333"/>
            <a:ext cx="3304879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/>
              <a:t>NÉOLOGISME 1</a:t>
            </a:r>
          </a:p>
          <a:p>
            <a:endParaRPr lang="fr-FR" sz="3600" dirty="0"/>
          </a:p>
          <a:p>
            <a:r>
              <a:rPr lang="fr-FR" sz="3200" dirty="0" err="1">
                <a:solidFill>
                  <a:srgbClr val="FF0000"/>
                </a:solidFill>
              </a:rPr>
              <a:t>www.neoveille.org</a:t>
            </a:r>
            <a:endParaRPr lang="fr-FR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29085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63E63681-1A22-FF4A-B868-BDE0A038860E}"/>
              </a:ext>
            </a:extLst>
          </p:cNvPr>
          <p:cNvSpPr txBox="1"/>
          <p:nvPr/>
        </p:nvSpPr>
        <p:spPr>
          <a:xfrm>
            <a:off x="7823451" y="6425165"/>
            <a:ext cx="1008060" cy="30500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algn="r"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BB7FCB1-E651-8943-BE49-F0A9DB4FF6FD}" type="slidenum">
              <a:rPr lang="fr-FR" sz="907">
                <a:solidFill>
                  <a:srgbClr val="000000"/>
                </a:solidFill>
                <a:latin typeface="Times New Roman" pitchFamily="18"/>
                <a:ea typeface="Lucida Sans Unicode" pitchFamily="2"/>
                <a:cs typeface="Tahoma" pitchFamily="2"/>
              </a:rPr>
              <a:pPr algn="r" defTabSz="829452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75</a:t>
            </a:fld>
            <a:r>
              <a:rPr lang="fr-FR" sz="907" dirty="0">
                <a:solidFill>
                  <a:srgbClr val="000000"/>
                </a:solidFill>
                <a:latin typeface="Times New Roman" pitchFamily="18"/>
                <a:ea typeface="Lucida Sans Unicode" pitchFamily="2"/>
                <a:cs typeface="Tahoma" pitchFamily="2"/>
              </a:rPr>
              <a:t>/</a:t>
            </a:r>
          </a:p>
          <a:p>
            <a:pPr algn="r"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907" dirty="0"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  <a:p>
            <a:pPr algn="r"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907" dirty="0"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pic>
        <p:nvPicPr>
          <p:cNvPr id="8" name="Image 7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1BF1CE70-83E4-9D43-AD3D-BCB4A6ED9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73893"/>
            <a:ext cx="9144000" cy="371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2074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76</a:t>
            </a:fld>
            <a:endParaRPr lang="fr-FR" dirty="0"/>
          </a:p>
        </p:txBody>
      </p:sp>
      <p:cxnSp>
        <p:nvCxnSpPr>
          <p:cNvPr id="4" name="Connecteur droit 3"/>
          <p:cNvCxnSpPr/>
          <p:nvPr/>
        </p:nvCxnSpPr>
        <p:spPr>
          <a:xfrm>
            <a:off x="320730" y="3450647"/>
            <a:ext cx="8698185" cy="0"/>
          </a:xfrm>
          <a:prstGeom prst="line">
            <a:avLst/>
          </a:prstGeom>
          <a:ln>
            <a:solidFill>
              <a:schemeClr val="tx1"/>
            </a:solidFill>
            <a:prstDash val="sys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115466" y="2937541"/>
            <a:ext cx="2424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/>
              <a:t>automatic</a:t>
            </a:r>
            <a:endParaRPr lang="fr-FR" sz="2000" dirty="0"/>
          </a:p>
        </p:txBody>
      </p:sp>
      <p:sp>
        <p:nvSpPr>
          <p:cNvPr id="9" name="ZoneTexte 8"/>
          <p:cNvSpPr txBox="1"/>
          <p:nvPr/>
        </p:nvSpPr>
        <p:spPr>
          <a:xfrm>
            <a:off x="113918" y="3461953"/>
            <a:ext cx="1156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/>
              <a:t>manual</a:t>
            </a:r>
            <a:endParaRPr lang="fr-FR" sz="2000" dirty="0"/>
          </a:p>
        </p:txBody>
      </p:sp>
      <p:sp>
        <p:nvSpPr>
          <p:cNvPr id="2" name="Rectangle à coins arrondis 1"/>
          <p:cNvSpPr/>
          <p:nvPr/>
        </p:nvSpPr>
        <p:spPr>
          <a:xfrm>
            <a:off x="1026341" y="1911319"/>
            <a:ext cx="1821735" cy="5772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1. </a:t>
            </a:r>
            <a:r>
              <a:rPr lang="fr-FR" sz="2400" dirty="0" err="1">
                <a:solidFill>
                  <a:schemeClr val="tx1"/>
                </a:solidFill>
              </a:rPr>
              <a:t>Detecting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947819" y="4347103"/>
            <a:ext cx="1990060" cy="604386"/>
          </a:xfrm>
          <a:prstGeom prst="round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2. </a:t>
            </a:r>
            <a:r>
              <a:rPr lang="fr-FR" sz="2400" dirty="0" err="1">
                <a:solidFill>
                  <a:schemeClr val="tx1"/>
                </a:solidFill>
              </a:rPr>
              <a:t>Selecting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3912894" y="3123542"/>
            <a:ext cx="2052673" cy="654209"/>
          </a:xfrm>
          <a:prstGeom prst="round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3. </a:t>
            </a:r>
            <a:r>
              <a:rPr lang="fr-FR" sz="2400" dirty="0" err="1">
                <a:solidFill>
                  <a:schemeClr val="tx1"/>
                </a:solidFill>
              </a:rPr>
              <a:t>Describing</a:t>
            </a:r>
            <a:endParaRPr lang="fr-FR" sz="2400" dirty="0">
              <a:solidFill>
                <a:schemeClr val="tx1"/>
              </a:solidFill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1937221" y="2604015"/>
            <a:ext cx="5628" cy="1666120"/>
          </a:xfrm>
          <a:prstGeom prst="straightConnector1">
            <a:avLst/>
          </a:prstGeom>
          <a:ln w="50800" cmpd="sng">
            <a:solidFill>
              <a:srgbClr val="FF00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2925063" y="3500437"/>
            <a:ext cx="949344" cy="833838"/>
          </a:xfrm>
          <a:prstGeom prst="straightConnector1">
            <a:avLst/>
          </a:prstGeom>
          <a:ln w="50800" cmpd="sng">
            <a:solidFill>
              <a:srgbClr val="FF00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>
            <a:off x="6132353" y="3450647"/>
            <a:ext cx="748209" cy="0"/>
          </a:xfrm>
          <a:prstGeom prst="straightConnector1">
            <a:avLst/>
          </a:prstGeom>
          <a:ln w="50800" cmpd="sng">
            <a:solidFill>
              <a:srgbClr val="FF00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910880" y="5105413"/>
            <a:ext cx="215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true</a:t>
            </a:r>
            <a:r>
              <a:rPr lang="fr-FR" dirty="0"/>
              <a:t> </a:t>
            </a:r>
            <a:r>
              <a:rPr lang="fr-FR" dirty="0" err="1"/>
              <a:t>neologisms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3810271" y="3987919"/>
            <a:ext cx="215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lexical </a:t>
            </a:r>
            <a:r>
              <a:rPr lang="fr-FR" dirty="0" err="1"/>
              <a:t>features</a:t>
            </a:r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0E7B12E-63CB-6C4D-B5B0-6E78D9E68C38}"/>
              </a:ext>
            </a:extLst>
          </p:cNvPr>
          <p:cNvSpPr txBox="1"/>
          <p:nvPr/>
        </p:nvSpPr>
        <p:spPr>
          <a:xfrm>
            <a:off x="3764604" y="2569309"/>
            <a:ext cx="215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Contextual</a:t>
            </a:r>
            <a:r>
              <a:rPr lang="fr-FR" dirty="0"/>
              <a:t> </a:t>
            </a:r>
            <a:r>
              <a:rPr lang="fr-FR" dirty="0" err="1"/>
              <a:t>features</a:t>
            </a:r>
            <a:endParaRPr lang="fr-FR" dirty="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454126DE-F7D4-4A4C-AA95-387871EB0B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7" name="Image 16" descr="logolong.png">
            <a:extLst>
              <a:ext uri="{FF2B5EF4-FFF2-40B4-BE49-F238E27FC236}">
                <a16:creationId xmlns:a16="http://schemas.microsoft.com/office/drawing/2014/main" id="{6019D50E-2D8D-1E41-994C-796FC57185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69" r="19809" b="34557"/>
          <a:stretch/>
        </p:blipFill>
        <p:spPr>
          <a:xfrm>
            <a:off x="3684792" y="4034528"/>
            <a:ext cx="2470390" cy="81020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96D36F0-0DA7-B542-A6E4-AD3061415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427" y="3962654"/>
            <a:ext cx="1514704" cy="183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9471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77</a:t>
            </a:fld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55020" y="2065599"/>
            <a:ext cx="809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/>
              <a:t>I. Détection numérique des néologismes : pourquoi ?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555020" y="441052"/>
            <a:ext cx="2656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Plan : séance 2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71500" y="4087688"/>
            <a:ext cx="8143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>
                <a:solidFill>
                  <a:schemeClr val="tx2"/>
                </a:solidFill>
              </a:rPr>
              <a:t>III. Le </a:t>
            </a:r>
            <a:r>
              <a:rPr lang="fr-FR" sz="2800" dirty="0" err="1">
                <a:solidFill>
                  <a:schemeClr val="tx2"/>
                </a:solidFill>
              </a:rPr>
              <a:t>Logoscope</a:t>
            </a:r>
            <a:r>
              <a:rPr lang="fr-FR" sz="2800" dirty="0">
                <a:solidFill>
                  <a:schemeClr val="tx2"/>
                </a:solidFill>
              </a:rPr>
              <a:t> : au-delà des linguistes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6126814-A9B8-B240-BBDB-4474A197ABBE}"/>
              </a:ext>
            </a:extLst>
          </p:cNvPr>
          <p:cNvSpPr txBox="1"/>
          <p:nvPr/>
        </p:nvSpPr>
        <p:spPr>
          <a:xfrm>
            <a:off x="555020" y="3088117"/>
            <a:ext cx="7770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/>
              <a:t>II. Principes et limites de la technologie actuelle</a:t>
            </a:r>
          </a:p>
        </p:txBody>
      </p:sp>
    </p:spTree>
    <p:extLst>
      <p:ext uri="{BB962C8B-B14F-4D97-AF65-F5344CB8AC3E}">
        <p14:creationId xmlns:p14="http://schemas.microsoft.com/office/powerpoint/2010/main" val="251682669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78</a:t>
            </a:fld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95219" y="2244494"/>
            <a:ext cx="88675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/>
              <a:t>Être utile </a:t>
            </a:r>
            <a:r>
              <a:rPr lang="fr-FR" sz="4000" b="1" dirty="0"/>
              <a:t>au-delà</a:t>
            </a:r>
          </a:p>
          <a:p>
            <a:pPr algn="ctr"/>
            <a:endParaRPr lang="fr-FR" sz="4000" dirty="0"/>
          </a:p>
          <a:p>
            <a:pPr algn="ctr"/>
            <a:r>
              <a:rPr lang="fr-FR" sz="4000" dirty="0"/>
              <a:t>de la communauté</a:t>
            </a:r>
            <a:r>
              <a:rPr lang="fr-FR" sz="4000" b="1" dirty="0"/>
              <a:t> </a:t>
            </a:r>
            <a:r>
              <a:rPr lang="fr-FR" sz="4000" dirty="0"/>
              <a:t>des</a:t>
            </a:r>
            <a:r>
              <a:rPr lang="fr-FR" sz="4000" b="1" dirty="0"/>
              <a:t> linguistes</a:t>
            </a:r>
            <a:r>
              <a:rPr lang="fr-FR" sz="4000" dirty="0"/>
              <a:t>.</a:t>
            </a:r>
          </a:p>
        </p:txBody>
      </p:sp>
      <p:pic>
        <p:nvPicPr>
          <p:cNvPr id="7" name="Image 6" descr="logolong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69" r="19809" b="34557"/>
          <a:stretch/>
        </p:blipFill>
        <p:spPr>
          <a:xfrm>
            <a:off x="6309620" y="5058305"/>
            <a:ext cx="2470390" cy="81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3877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79</a:t>
            </a:fld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990245" y="2072232"/>
            <a:ext cx="7770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/>
              <a:t>1. Le </a:t>
            </a:r>
            <a:r>
              <a:rPr lang="fr-FR" sz="2800" dirty="0" err="1"/>
              <a:t>Logoscope</a:t>
            </a:r>
            <a:r>
              <a:rPr lang="fr-FR" sz="2800" dirty="0"/>
              <a:t> : plateforme de veille néologique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990246" y="4781484"/>
            <a:ext cx="8077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/>
              <a:t>3. Devenir du projet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000321" y="3429000"/>
            <a:ext cx="8143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/>
              <a:t>2. Du mot à l’événement et au dictionnaire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C07DC31-BE84-5A4B-9314-5A1368BD90EC}"/>
              </a:ext>
            </a:extLst>
          </p:cNvPr>
          <p:cNvSpPr txBox="1"/>
          <p:nvPr/>
        </p:nvSpPr>
        <p:spPr>
          <a:xfrm>
            <a:off x="198408" y="808717"/>
            <a:ext cx="8143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/>
              <a:t>III. Le </a:t>
            </a:r>
            <a:r>
              <a:rPr lang="fr-FR" sz="2800" dirty="0" err="1"/>
              <a:t>Logoscope</a:t>
            </a:r>
            <a:r>
              <a:rPr lang="fr-FR" sz="2800" dirty="0"/>
              <a:t> : au-delà des linguistes</a:t>
            </a:r>
          </a:p>
        </p:txBody>
      </p:sp>
    </p:spTree>
    <p:extLst>
      <p:ext uri="{BB962C8B-B14F-4D97-AF65-F5344CB8AC3E}">
        <p14:creationId xmlns:p14="http://schemas.microsoft.com/office/powerpoint/2010/main" val="287759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55020" y="2589442"/>
            <a:ext cx="7770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>
                <a:solidFill>
                  <a:schemeClr val="tx2"/>
                </a:solidFill>
              </a:rPr>
              <a:t>- Le hasard et la curiosité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555020" y="441052"/>
            <a:ext cx="45658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Détecter les néologismes :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2566624-B7C2-9B4A-ADAB-41E734F03356}"/>
              </a:ext>
            </a:extLst>
          </p:cNvPr>
          <p:cNvSpPr txBox="1"/>
          <p:nvPr/>
        </p:nvSpPr>
        <p:spPr>
          <a:xfrm>
            <a:off x="555020" y="3946210"/>
            <a:ext cx="8143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/>
              <a:t>- Les veilleurs de néologie</a:t>
            </a:r>
          </a:p>
        </p:txBody>
      </p:sp>
    </p:spTree>
    <p:extLst>
      <p:ext uri="{BB962C8B-B14F-4D97-AF65-F5344CB8AC3E}">
        <p14:creationId xmlns:p14="http://schemas.microsoft.com/office/powerpoint/2010/main" val="53255896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80</a:t>
            </a:fld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990245" y="2072232"/>
            <a:ext cx="7770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>
                <a:solidFill>
                  <a:schemeClr val="tx2"/>
                </a:solidFill>
              </a:rPr>
              <a:t>1. Le </a:t>
            </a:r>
            <a:r>
              <a:rPr lang="fr-FR" sz="2800" dirty="0" err="1">
                <a:solidFill>
                  <a:schemeClr val="tx2"/>
                </a:solidFill>
              </a:rPr>
              <a:t>Logoscope</a:t>
            </a:r>
            <a:r>
              <a:rPr lang="fr-FR" sz="2800" dirty="0">
                <a:solidFill>
                  <a:schemeClr val="tx2"/>
                </a:solidFill>
              </a:rPr>
              <a:t> : plateforme de veille néologique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990246" y="4781484"/>
            <a:ext cx="8077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/>
              <a:t>3. Devenir du projet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000321" y="3429000"/>
            <a:ext cx="8143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/>
              <a:t>2. Du mot à l’événement et au dictionnaire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C07DC31-BE84-5A4B-9314-5A1368BD90EC}"/>
              </a:ext>
            </a:extLst>
          </p:cNvPr>
          <p:cNvSpPr txBox="1"/>
          <p:nvPr/>
        </p:nvSpPr>
        <p:spPr>
          <a:xfrm>
            <a:off x="198408" y="808717"/>
            <a:ext cx="8143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/>
              <a:t>III. Le </a:t>
            </a:r>
            <a:r>
              <a:rPr lang="fr-FR" sz="2800" dirty="0" err="1"/>
              <a:t>Logoscope</a:t>
            </a:r>
            <a:r>
              <a:rPr lang="fr-FR" sz="2800" dirty="0"/>
              <a:t> : au-delà des linguistes</a:t>
            </a:r>
          </a:p>
        </p:txBody>
      </p:sp>
    </p:spTree>
    <p:extLst>
      <p:ext uri="{BB962C8B-B14F-4D97-AF65-F5344CB8AC3E}">
        <p14:creationId xmlns:p14="http://schemas.microsoft.com/office/powerpoint/2010/main" val="92454716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81</a:t>
            </a:fld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69417" y="336734"/>
            <a:ext cx="1705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cap="all" dirty="0"/>
              <a:t>é</a:t>
            </a:r>
            <a:r>
              <a:rPr lang="fr-FR" sz="3600" dirty="0"/>
              <a:t>quipe :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008850" y="1141996"/>
            <a:ext cx="22066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Porteurs :</a:t>
            </a:r>
          </a:p>
          <a:p>
            <a:endParaRPr lang="fr-FR" sz="2400" dirty="0"/>
          </a:p>
          <a:p>
            <a:r>
              <a:rPr lang="fr-FR" sz="2400" dirty="0"/>
              <a:t>D. Bernhard</a:t>
            </a:r>
          </a:p>
          <a:p>
            <a:r>
              <a:rPr lang="fr-FR" sz="2400" dirty="0"/>
              <a:t>C. Gérard</a:t>
            </a:r>
          </a:p>
          <a:p>
            <a:r>
              <a:rPr lang="fr-FR" sz="2400" dirty="0"/>
              <a:t>A. </a:t>
            </a:r>
            <a:r>
              <a:rPr lang="fr-FR" sz="2400" dirty="0" err="1"/>
              <a:t>Todirascu</a:t>
            </a:r>
            <a:endParaRPr lang="fr-FR" sz="2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4222800" y="1141996"/>
            <a:ext cx="220661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Développeurs :</a:t>
            </a:r>
          </a:p>
          <a:p>
            <a:endParaRPr lang="fr-FR" sz="2400" dirty="0"/>
          </a:p>
          <a:p>
            <a:r>
              <a:rPr lang="fr-FR" sz="2400" dirty="0"/>
              <a:t>I. Falk</a:t>
            </a:r>
          </a:p>
          <a:p>
            <a:r>
              <a:rPr lang="fr-FR" sz="2400" dirty="0"/>
              <a:t>L. Bruneau</a:t>
            </a:r>
          </a:p>
          <a:p>
            <a:r>
              <a:rPr lang="fr-FR" sz="2400" dirty="0"/>
              <a:t>C. </a:t>
            </a:r>
            <a:r>
              <a:rPr lang="fr-FR" sz="2400" dirty="0" err="1"/>
              <a:t>Stapleton</a:t>
            </a:r>
            <a:endParaRPr lang="fr-FR" sz="2400" dirty="0"/>
          </a:p>
          <a:p>
            <a:endParaRPr lang="fr-FR" sz="2400" dirty="0"/>
          </a:p>
          <a:p>
            <a:r>
              <a:rPr lang="fr-FR" sz="2400" dirty="0"/>
              <a:t>A.-L. </a:t>
            </a:r>
            <a:r>
              <a:rPr lang="fr-FR" sz="2400" dirty="0" err="1"/>
              <a:t>Rosio</a:t>
            </a:r>
            <a:endParaRPr lang="fr-FR" sz="2400" dirty="0"/>
          </a:p>
          <a:p>
            <a:r>
              <a:rPr lang="fr-FR" sz="2400" dirty="0"/>
              <a:t>J.-B. </a:t>
            </a:r>
            <a:r>
              <a:rPr lang="fr-FR" sz="2400" dirty="0" err="1"/>
              <a:t>Fiancette</a:t>
            </a:r>
            <a:endParaRPr lang="fr-FR" sz="2400" dirty="0"/>
          </a:p>
        </p:txBody>
      </p:sp>
      <p:sp>
        <p:nvSpPr>
          <p:cNvPr id="14" name="ZoneTexte 13"/>
          <p:cNvSpPr txBox="1"/>
          <p:nvPr/>
        </p:nvSpPr>
        <p:spPr>
          <a:xfrm>
            <a:off x="354672" y="4267880"/>
            <a:ext cx="2857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/>
              <a:t>Financement :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977051" y="4890759"/>
            <a:ext cx="5067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IDEX-UNISTRA (2012-2015)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3977051" y="5519521"/>
            <a:ext cx="4682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DGLFLF (2015-2018)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783677" y="1141996"/>
            <a:ext cx="22066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Master :</a:t>
            </a:r>
          </a:p>
          <a:p>
            <a:endParaRPr lang="fr-FR" sz="2400" dirty="0"/>
          </a:p>
          <a:p>
            <a:r>
              <a:rPr lang="fr-FR" sz="2400" dirty="0"/>
              <a:t>R. Potier-Ferry</a:t>
            </a:r>
          </a:p>
          <a:p>
            <a:r>
              <a:rPr lang="fr-FR" sz="2400" dirty="0"/>
              <a:t>X. Bao</a:t>
            </a:r>
          </a:p>
          <a:p>
            <a:r>
              <a:rPr lang="fr-FR" sz="2400" dirty="0"/>
              <a:t>J.-B. </a:t>
            </a:r>
            <a:r>
              <a:rPr lang="fr-FR" sz="2400" dirty="0" err="1"/>
              <a:t>Fiancette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25196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6" grpId="0"/>
      <p:bldP spid="17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870"/>
            <a:ext cx="9144000" cy="5715000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82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087963" y="5676808"/>
            <a:ext cx="4646424" cy="584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3200" dirty="0"/>
              <a:t>http://</a:t>
            </a:r>
            <a:r>
              <a:rPr lang="fr-FR" sz="3200" dirty="0" err="1"/>
              <a:t>logoscope.unistra.fr</a:t>
            </a:r>
            <a:endParaRPr lang="fr-FR" sz="3200" dirty="0"/>
          </a:p>
        </p:txBody>
      </p:sp>
      <p:pic>
        <p:nvPicPr>
          <p:cNvPr id="2" name="Image 1" descr="im.php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217" y="4884859"/>
            <a:ext cx="2261348" cy="79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5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83</a:t>
            </a:fld>
            <a:endParaRPr lang="fr-FR" dirty="0"/>
          </a:p>
        </p:txBody>
      </p:sp>
      <p:pic>
        <p:nvPicPr>
          <p:cNvPr id="4" name="Image 3" descr="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34"/>
          <a:stretch/>
        </p:blipFill>
        <p:spPr>
          <a:xfrm>
            <a:off x="0" y="810226"/>
            <a:ext cx="9144000" cy="548442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485103" y="5975327"/>
            <a:ext cx="3963795" cy="46166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2400" dirty="0"/>
              <a:t>Août 2018 : </a:t>
            </a:r>
            <a:r>
              <a:rPr lang="fr-FR" sz="2400" dirty="0">
                <a:solidFill>
                  <a:srgbClr val="FF0000"/>
                </a:solidFill>
              </a:rPr>
              <a:t>1493</a:t>
            </a:r>
            <a:r>
              <a:rPr lang="fr-FR" sz="2400" dirty="0"/>
              <a:t> néologismes</a:t>
            </a:r>
          </a:p>
        </p:txBody>
      </p:sp>
    </p:spTree>
    <p:extLst>
      <p:ext uri="{BB962C8B-B14F-4D97-AF65-F5344CB8AC3E}">
        <p14:creationId xmlns:p14="http://schemas.microsoft.com/office/powerpoint/2010/main" val="46062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84</a:t>
            </a:fld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284638" y="306564"/>
            <a:ext cx="1062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Corpus</a:t>
            </a:r>
          </a:p>
        </p:txBody>
      </p:sp>
      <p:pic>
        <p:nvPicPr>
          <p:cNvPr id="2" name="Image 1" descr="pressenationale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08"/>
          <a:stretch/>
        </p:blipFill>
        <p:spPr>
          <a:xfrm>
            <a:off x="2023405" y="1387319"/>
            <a:ext cx="5105400" cy="404325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357957" y="5389738"/>
            <a:ext cx="4421553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fr-FR" sz="2400" dirty="0"/>
              <a:t>10 journaux observés chaque jour</a:t>
            </a:r>
          </a:p>
        </p:txBody>
      </p:sp>
    </p:spTree>
    <p:extLst>
      <p:ext uri="{BB962C8B-B14F-4D97-AF65-F5344CB8AC3E}">
        <p14:creationId xmlns:p14="http://schemas.microsoft.com/office/powerpoint/2010/main" val="166338372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85</a:t>
            </a:fld>
            <a:endParaRPr lang="fr-FR" dirty="0"/>
          </a:p>
        </p:txBody>
      </p:sp>
      <p:pic>
        <p:nvPicPr>
          <p:cNvPr id="4" name="Image 3" descr="50992240-手のアイコンが白い背景で隔離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777" y="3645931"/>
            <a:ext cx="2649589" cy="2649589"/>
          </a:xfrm>
          <a:prstGeom prst="rect">
            <a:avLst/>
          </a:prstGeom>
        </p:spPr>
      </p:pic>
      <p:grpSp>
        <p:nvGrpSpPr>
          <p:cNvPr id="10" name="Grouper 9"/>
          <p:cNvGrpSpPr/>
          <p:nvPr/>
        </p:nvGrpSpPr>
        <p:grpSpPr>
          <a:xfrm>
            <a:off x="3262367" y="3990166"/>
            <a:ext cx="2365779" cy="664859"/>
            <a:chOff x="3185731" y="3990166"/>
            <a:chExt cx="2365779" cy="664859"/>
          </a:xfrm>
        </p:grpSpPr>
        <p:sp>
          <p:nvSpPr>
            <p:cNvPr id="7" name="ZoneTexte 6"/>
            <p:cNvSpPr txBox="1"/>
            <p:nvPr/>
          </p:nvSpPr>
          <p:spPr>
            <a:xfrm rot="833805">
              <a:off x="3185731" y="4193360"/>
              <a:ext cx="15764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 err="1">
                  <a:solidFill>
                    <a:srgbClr val="000000"/>
                  </a:solidFill>
                </a:rPr>
                <a:t>dégagisme</a:t>
              </a:r>
              <a:endParaRPr lang="fr-FR" sz="2400" dirty="0">
                <a:solidFill>
                  <a:srgbClr val="000000"/>
                </a:solidFill>
              </a:endParaRPr>
            </a:p>
          </p:txBody>
        </p:sp>
        <p:sp>
          <p:nvSpPr>
            <p:cNvPr id="8" name="ZoneTexte 7"/>
            <p:cNvSpPr txBox="1"/>
            <p:nvPr/>
          </p:nvSpPr>
          <p:spPr>
            <a:xfrm rot="21000784">
              <a:off x="4488899" y="4188300"/>
              <a:ext cx="10626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err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zadiste</a:t>
              </a:r>
              <a:endParaRPr lang="fr-FR" sz="24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3644608" y="3990166"/>
              <a:ext cx="16027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err="1">
                  <a:solidFill>
                    <a:schemeClr val="accent1">
                      <a:lumMod val="75000"/>
                    </a:schemeClr>
                  </a:solidFill>
                </a:rPr>
                <a:t>anti-charlie</a:t>
              </a:r>
              <a:endParaRPr lang="fr-FR" sz="2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57565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86</a:t>
            </a:fld>
            <a:endParaRPr lang="fr-FR" dirty="0"/>
          </a:p>
        </p:txBody>
      </p:sp>
      <p:pic>
        <p:nvPicPr>
          <p:cNvPr id="4" name="Image 3" descr="50992240-手のアイコンが白い背景で隔離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777" y="3645931"/>
            <a:ext cx="2649589" cy="2649589"/>
          </a:xfrm>
          <a:prstGeom prst="rect">
            <a:avLst/>
          </a:prstGeom>
        </p:spPr>
      </p:pic>
      <p:grpSp>
        <p:nvGrpSpPr>
          <p:cNvPr id="10" name="Grouper 9"/>
          <p:cNvGrpSpPr/>
          <p:nvPr/>
        </p:nvGrpSpPr>
        <p:grpSpPr>
          <a:xfrm>
            <a:off x="3262367" y="3990166"/>
            <a:ext cx="2365779" cy="664859"/>
            <a:chOff x="3185731" y="3990166"/>
            <a:chExt cx="2365779" cy="664859"/>
          </a:xfrm>
        </p:grpSpPr>
        <p:sp>
          <p:nvSpPr>
            <p:cNvPr id="7" name="ZoneTexte 6"/>
            <p:cNvSpPr txBox="1"/>
            <p:nvPr/>
          </p:nvSpPr>
          <p:spPr>
            <a:xfrm rot="833805">
              <a:off x="3185731" y="4193360"/>
              <a:ext cx="15764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 err="1">
                  <a:solidFill>
                    <a:srgbClr val="000000"/>
                  </a:solidFill>
                </a:rPr>
                <a:t>dégagisme</a:t>
              </a:r>
              <a:endParaRPr lang="fr-FR" sz="2400" dirty="0">
                <a:solidFill>
                  <a:srgbClr val="000000"/>
                </a:solidFill>
              </a:endParaRPr>
            </a:p>
          </p:txBody>
        </p:sp>
        <p:sp>
          <p:nvSpPr>
            <p:cNvPr id="8" name="ZoneTexte 7"/>
            <p:cNvSpPr txBox="1"/>
            <p:nvPr/>
          </p:nvSpPr>
          <p:spPr>
            <a:xfrm rot="21000784">
              <a:off x="4488899" y="4188300"/>
              <a:ext cx="10626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err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zadiste</a:t>
              </a:r>
              <a:endParaRPr lang="fr-FR" sz="24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3644608" y="3990166"/>
              <a:ext cx="16027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err="1">
                  <a:solidFill>
                    <a:schemeClr val="accent1">
                      <a:lumMod val="75000"/>
                    </a:schemeClr>
                  </a:solidFill>
                </a:rPr>
                <a:t>anti-charlie</a:t>
              </a:r>
              <a:endParaRPr lang="fr-FR" sz="2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667795" y="1749083"/>
            <a:ext cx="14205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Linguistes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12083049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87</a:t>
            </a:fld>
            <a:endParaRPr lang="fr-FR" dirty="0"/>
          </a:p>
        </p:txBody>
      </p:sp>
      <p:pic>
        <p:nvPicPr>
          <p:cNvPr id="4" name="Image 3" descr="50992240-手のアイコンが白い背景で隔離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777" y="3645931"/>
            <a:ext cx="2649589" cy="2649589"/>
          </a:xfrm>
          <a:prstGeom prst="rect">
            <a:avLst/>
          </a:prstGeom>
        </p:spPr>
      </p:pic>
      <p:grpSp>
        <p:nvGrpSpPr>
          <p:cNvPr id="10" name="Grouper 9"/>
          <p:cNvGrpSpPr/>
          <p:nvPr/>
        </p:nvGrpSpPr>
        <p:grpSpPr>
          <a:xfrm>
            <a:off x="3262367" y="3990166"/>
            <a:ext cx="2365779" cy="664859"/>
            <a:chOff x="3185731" y="3990166"/>
            <a:chExt cx="2365779" cy="664859"/>
          </a:xfrm>
        </p:grpSpPr>
        <p:sp>
          <p:nvSpPr>
            <p:cNvPr id="7" name="ZoneTexte 6"/>
            <p:cNvSpPr txBox="1"/>
            <p:nvPr/>
          </p:nvSpPr>
          <p:spPr>
            <a:xfrm rot="833805">
              <a:off x="3185731" y="4193360"/>
              <a:ext cx="15764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 err="1">
                  <a:solidFill>
                    <a:srgbClr val="000000"/>
                  </a:solidFill>
                </a:rPr>
                <a:t>dégagisme</a:t>
              </a:r>
              <a:endParaRPr lang="fr-FR" sz="2400" dirty="0">
                <a:solidFill>
                  <a:srgbClr val="000000"/>
                </a:solidFill>
              </a:endParaRPr>
            </a:p>
          </p:txBody>
        </p:sp>
        <p:sp>
          <p:nvSpPr>
            <p:cNvPr id="8" name="ZoneTexte 7"/>
            <p:cNvSpPr txBox="1"/>
            <p:nvPr/>
          </p:nvSpPr>
          <p:spPr>
            <a:xfrm rot="21000784">
              <a:off x="4488899" y="4188300"/>
              <a:ext cx="10626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err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zadiste</a:t>
              </a:r>
              <a:endParaRPr lang="fr-FR" sz="24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3644608" y="3990166"/>
              <a:ext cx="16027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err="1">
                  <a:solidFill>
                    <a:schemeClr val="accent1">
                      <a:lumMod val="75000"/>
                    </a:schemeClr>
                  </a:solidFill>
                </a:rPr>
                <a:t>anti-charlie</a:t>
              </a:r>
              <a:endParaRPr lang="fr-FR" sz="2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667795" y="1749083"/>
            <a:ext cx="71542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Linguistes : observer les nouveaux moyens d’expression</a:t>
            </a:r>
          </a:p>
          <a:p>
            <a:endParaRPr lang="fr-FR" sz="2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5911859" y="2580080"/>
            <a:ext cx="2710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400" dirty="0"/>
              <a:t>préfixes / suffixes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911859" y="3224862"/>
            <a:ext cx="3121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400" dirty="0"/>
              <a:t>formes concurrentes</a:t>
            </a:r>
          </a:p>
        </p:txBody>
      </p:sp>
    </p:spTree>
    <p:extLst>
      <p:ext uri="{BB962C8B-B14F-4D97-AF65-F5344CB8AC3E}">
        <p14:creationId xmlns:p14="http://schemas.microsoft.com/office/powerpoint/2010/main" val="160492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Quelle est la place des genres dans les études de néologie ?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88</a:t>
            </a:fld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571500" y="596900"/>
            <a:ext cx="1360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Prolifération</a:t>
            </a:r>
          </a:p>
        </p:txBody>
      </p:sp>
      <p:pic>
        <p:nvPicPr>
          <p:cNvPr id="4" name="Image 3" descr="wordclou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74922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89</a:t>
            </a:fld>
            <a:endParaRPr lang="fr-FR" dirty="0"/>
          </a:p>
        </p:txBody>
      </p:sp>
      <p:graphicFrame>
        <p:nvGraphicFramePr>
          <p:cNvPr id="2" name="Graphique 1"/>
          <p:cNvGraphicFramePr/>
          <p:nvPr/>
        </p:nvGraphicFramePr>
        <p:xfrm>
          <a:off x="469900" y="1308100"/>
          <a:ext cx="8080718" cy="3722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2984500" y="5410200"/>
            <a:ext cx="2951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Usage journalistique de</a:t>
            </a:r>
            <a:r>
              <a:rPr lang="fr-FR" b="1" dirty="0"/>
              <a:t> </a:t>
            </a:r>
            <a:r>
              <a:rPr lang="fr-FR" b="1" dirty="0" err="1"/>
              <a:t>über</a:t>
            </a:r>
            <a:r>
              <a:rPr lang="fr-FR" b="1" dirty="0"/>
              <a:t>-</a:t>
            </a:r>
          </a:p>
          <a:p>
            <a:pPr algn="ctr"/>
            <a:r>
              <a:rPr lang="fr-FR" dirty="0"/>
              <a:t>(114 formes / base </a:t>
            </a:r>
            <a:r>
              <a:rPr lang="fr-FR" dirty="0" err="1"/>
              <a:t>Factiva</a:t>
            </a:r>
            <a:r>
              <a:rPr lang="fr-F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7440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4" name="Image 3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7E59F922-EBA4-394D-A492-579475F5F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8485"/>
            <a:ext cx="9144000" cy="394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0990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 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Espace réservé pour une image  2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Espace réservé pour une image  3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Cliquez ici pour modifier le titre de votre présentation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90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pic>
        <p:nvPicPr>
          <p:cNvPr id="9" name="Image 8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3" y="0"/>
            <a:ext cx="9116987" cy="68580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887413" y="1204357"/>
            <a:ext cx="4763369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dirty="0"/>
              <a:t>« Les membres de cette</a:t>
            </a:r>
          </a:p>
          <a:p>
            <a:r>
              <a:rPr lang="fr-FR" sz="3200" dirty="0"/>
              <a:t>équipe, </a:t>
            </a:r>
            <a:r>
              <a:rPr lang="fr-FR" sz="3200" b="1" dirty="0" err="1"/>
              <a:t>iels</a:t>
            </a:r>
            <a:r>
              <a:rPr lang="fr-FR" sz="3200" b="1" dirty="0"/>
              <a:t> </a:t>
            </a:r>
            <a:r>
              <a:rPr lang="fr-FR" sz="3200" dirty="0"/>
              <a:t>se réunissent</a:t>
            </a:r>
          </a:p>
          <a:p>
            <a:r>
              <a:rPr lang="fr-FR" sz="3200" dirty="0"/>
              <a:t>demain. »</a:t>
            </a:r>
          </a:p>
        </p:txBody>
      </p:sp>
    </p:spTree>
    <p:extLst>
      <p:ext uri="{BB962C8B-B14F-4D97-AF65-F5344CB8AC3E}">
        <p14:creationId xmlns:p14="http://schemas.microsoft.com/office/powerpoint/2010/main" val="21732528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91</a:t>
            </a:fld>
            <a:endParaRPr lang="fr-FR" dirty="0"/>
          </a:p>
        </p:txBody>
      </p:sp>
      <p:pic>
        <p:nvPicPr>
          <p:cNvPr id="4" name="Image 3" descr="50992240-手のアイコンが白い背景で隔離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777" y="3645931"/>
            <a:ext cx="2649589" cy="2649589"/>
          </a:xfrm>
          <a:prstGeom prst="rect">
            <a:avLst/>
          </a:prstGeom>
        </p:spPr>
      </p:pic>
      <p:grpSp>
        <p:nvGrpSpPr>
          <p:cNvPr id="10" name="Grouper 9"/>
          <p:cNvGrpSpPr/>
          <p:nvPr/>
        </p:nvGrpSpPr>
        <p:grpSpPr>
          <a:xfrm>
            <a:off x="3262367" y="3990166"/>
            <a:ext cx="2365779" cy="664859"/>
            <a:chOff x="3185731" y="3990166"/>
            <a:chExt cx="2365779" cy="664859"/>
          </a:xfrm>
        </p:grpSpPr>
        <p:sp>
          <p:nvSpPr>
            <p:cNvPr id="7" name="ZoneTexte 6"/>
            <p:cNvSpPr txBox="1"/>
            <p:nvPr/>
          </p:nvSpPr>
          <p:spPr>
            <a:xfrm rot="833805">
              <a:off x="3185731" y="4193360"/>
              <a:ext cx="15764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 err="1">
                  <a:solidFill>
                    <a:srgbClr val="000000"/>
                  </a:solidFill>
                </a:rPr>
                <a:t>dégagisme</a:t>
              </a:r>
              <a:endParaRPr lang="fr-FR" sz="2400" dirty="0">
                <a:solidFill>
                  <a:srgbClr val="000000"/>
                </a:solidFill>
              </a:endParaRPr>
            </a:p>
          </p:txBody>
        </p:sp>
        <p:sp>
          <p:nvSpPr>
            <p:cNvPr id="8" name="ZoneTexte 7"/>
            <p:cNvSpPr txBox="1"/>
            <p:nvPr/>
          </p:nvSpPr>
          <p:spPr>
            <a:xfrm rot="21000784">
              <a:off x="4488899" y="4188300"/>
              <a:ext cx="10626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err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zadiste</a:t>
              </a:r>
              <a:endParaRPr lang="fr-FR" sz="24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3644608" y="3990166"/>
              <a:ext cx="16027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err="1">
                  <a:solidFill>
                    <a:schemeClr val="accent1">
                      <a:lumMod val="75000"/>
                    </a:schemeClr>
                  </a:solidFill>
                </a:rPr>
                <a:t>anti-charlie</a:t>
              </a:r>
              <a:endParaRPr lang="fr-FR" sz="2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667795" y="1749083"/>
            <a:ext cx="1420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Linguistes</a:t>
            </a:r>
          </a:p>
        </p:txBody>
      </p:sp>
      <p:grpSp>
        <p:nvGrpSpPr>
          <p:cNvPr id="14" name="Grouper 13"/>
          <p:cNvGrpSpPr/>
          <p:nvPr/>
        </p:nvGrpSpPr>
        <p:grpSpPr>
          <a:xfrm>
            <a:off x="405043" y="2846660"/>
            <a:ext cx="1927326" cy="1034016"/>
            <a:chOff x="3536081" y="2020648"/>
            <a:chExt cx="2278933" cy="1271879"/>
          </a:xfrm>
        </p:grpSpPr>
        <p:pic>
          <p:nvPicPr>
            <p:cNvPr id="12" name="Image 11" descr="5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6081" y="2020648"/>
              <a:ext cx="2278933" cy="902548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ZoneTexte 4"/>
            <p:cNvSpPr txBox="1"/>
            <p:nvPr/>
          </p:nvSpPr>
          <p:spPr>
            <a:xfrm>
              <a:off x="3674105" y="2923195"/>
              <a:ext cx="20626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LIPN (Paris13-CNRS)</a:t>
              </a:r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6859189" y="1749083"/>
            <a:ext cx="168041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000000"/>
                </a:solidFill>
              </a:rPr>
              <a:t>Sociologues</a:t>
            </a:r>
          </a:p>
          <a:p>
            <a:r>
              <a:rPr lang="fr-FR" sz="2400" dirty="0">
                <a:solidFill>
                  <a:srgbClr val="000000"/>
                </a:solidFill>
              </a:rPr>
              <a:t>Historiens</a:t>
            </a:r>
          </a:p>
          <a:p>
            <a:r>
              <a:rPr lang="fr-FR" sz="2400" dirty="0">
                <a:solidFill>
                  <a:srgbClr val="000000"/>
                </a:solidFill>
              </a:rPr>
              <a:t>Journalistes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3044193" y="1543769"/>
            <a:ext cx="21151" cy="241355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627DDD87-4A9E-AF4D-B3EB-E881A7AA9443}"/>
              </a:ext>
            </a:extLst>
          </p:cNvPr>
          <p:cNvSpPr txBox="1"/>
          <p:nvPr/>
        </p:nvSpPr>
        <p:spPr>
          <a:xfrm>
            <a:off x="3160336" y="372253"/>
            <a:ext cx="26210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/>
              <a:t>Communautés</a:t>
            </a:r>
          </a:p>
        </p:txBody>
      </p:sp>
    </p:spTree>
    <p:extLst>
      <p:ext uri="{BB962C8B-B14F-4D97-AF65-F5344CB8AC3E}">
        <p14:creationId xmlns:p14="http://schemas.microsoft.com/office/powerpoint/2010/main" val="278598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92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6027618" y="5702818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Amendement 19 avril 2018</a:t>
            </a:r>
          </a:p>
        </p:txBody>
      </p:sp>
      <p:pic>
        <p:nvPicPr>
          <p:cNvPr id="3" name="Image 2" descr="burger-vegeta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401" y="1051076"/>
            <a:ext cx="5109399" cy="383204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674004" y="4529182"/>
            <a:ext cx="388361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4800" dirty="0">
                <a:solidFill>
                  <a:srgbClr val="FF0000"/>
                </a:solidFill>
              </a:rPr>
              <a:t>  steak végétal   </a:t>
            </a:r>
          </a:p>
        </p:txBody>
      </p:sp>
    </p:spTree>
    <p:extLst>
      <p:ext uri="{BB962C8B-B14F-4D97-AF65-F5344CB8AC3E}">
        <p14:creationId xmlns:p14="http://schemas.microsoft.com/office/powerpoint/2010/main" val="32779789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93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6027618" y="5702818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Amendement 19 avril 2018</a:t>
            </a:r>
          </a:p>
        </p:txBody>
      </p:sp>
      <p:pic>
        <p:nvPicPr>
          <p:cNvPr id="3" name="Image 2" descr="burger-vegeta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401" y="1051076"/>
            <a:ext cx="5109399" cy="383204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674004" y="4529182"/>
            <a:ext cx="388361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4800" strike="sngStrike" dirty="0">
                <a:solidFill>
                  <a:srgbClr val="FF0000"/>
                </a:solidFill>
              </a:rPr>
              <a:t>  steak végétal   </a:t>
            </a:r>
          </a:p>
        </p:txBody>
      </p:sp>
    </p:spTree>
    <p:extLst>
      <p:ext uri="{BB962C8B-B14F-4D97-AF65-F5344CB8AC3E}">
        <p14:creationId xmlns:p14="http://schemas.microsoft.com/office/powerpoint/2010/main" val="325521558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94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6027618" y="5702818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Amendement 19 avril 2018</a:t>
            </a:r>
          </a:p>
        </p:txBody>
      </p:sp>
      <p:pic>
        <p:nvPicPr>
          <p:cNvPr id="3" name="Image 2" descr="burger-vegeta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401" y="1051076"/>
            <a:ext cx="5109399" cy="3832049"/>
          </a:xfrm>
          <a:prstGeom prst="rect">
            <a:avLst/>
          </a:prstGeom>
        </p:spPr>
      </p:pic>
      <p:pic>
        <p:nvPicPr>
          <p:cNvPr id="7" name="Image 6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743D51D9-F450-9A4A-B4E1-6266AC12C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000" y="1912388"/>
            <a:ext cx="6684199" cy="379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13804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95</a:t>
            </a:fld>
            <a:endParaRPr lang="fr-FR" dirty="0"/>
          </a:p>
        </p:txBody>
      </p:sp>
      <p:pic>
        <p:nvPicPr>
          <p:cNvPr id="4" name="Image 3" descr="50992240-手のアイコンが白い背景で隔離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529"/>
          <a:stretch/>
        </p:blipFill>
        <p:spPr>
          <a:xfrm>
            <a:off x="3131777" y="3919656"/>
            <a:ext cx="2649589" cy="2211623"/>
          </a:xfrm>
          <a:prstGeom prst="rect">
            <a:avLst/>
          </a:prstGeom>
        </p:spPr>
      </p:pic>
      <p:grpSp>
        <p:nvGrpSpPr>
          <p:cNvPr id="10" name="Grouper 9"/>
          <p:cNvGrpSpPr/>
          <p:nvPr/>
        </p:nvGrpSpPr>
        <p:grpSpPr>
          <a:xfrm>
            <a:off x="3262367" y="4263891"/>
            <a:ext cx="2365779" cy="664859"/>
            <a:chOff x="3185731" y="3990166"/>
            <a:chExt cx="2365779" cy="664859"/>
          </a:xfrm>
        </p:grpSpPr>
        <p:sp>
          <p:nvSpPr>
            <p:cNvPr id="7" name="ZoneTexte 6"/>
            <p:cNvSpPr txBox="1"/>
            <p:nvPr/>
          </p:nvSpPr>
          <p:spPr>
            <a:xfrm rot="833805">
              <a:off x="3185731" y="4193360"/>
              <a:ext cx="15764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 err="1"/>
                <a:t>dégagisme</a:t>
              </a:r>
              <a:endParaRPr lang="fr-FR" sz="2400" dirty="0"/>
            </a:p>
          </p:txBody>
        </p:sp>
        <p:sp>
          <p:nvSpPr>
            <p:cNvPr id="8" name="ZoneTexte 7"/>
            <p:cNvSpPr txBox="1"/>
            <p:nvPr/>
          </p:nvSpPr>
          <p:spPr>
            <a:xfrm rot="21000784">
              <a:off x="4488899" y="4188300"/>
              <a:ext cx="10626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err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zadiste</a:t>
              </a:r>
              <a:endParaRPr lang="fr-FR" sz="24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3644608" y="3990166"/>
              <a:ext cx="16027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err="1">
                  <a:solidFill>
                    <a:schemeClr val="accent1">
                      <a:lumMod val="75000"/>
                    </a:schemeClr>
                  </a:solidFill>
                </a:rPr>
                <a:t>anti-charlie</a:t>
              </a:r>
              <a:endParaRPr lang="fr-FR" sz="2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667795" y="2274635"/>
            <a:ext cx="1420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Linguistes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859189" y="2274635"/>
            <a:ext cx="166448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Sociologues</a:t>
            </a:r>
          </a:p>
          <a:p>
            <a:r>
              <a:rPr lang="fr-FR" sz="2400" dirty="0"/>
              <a:t>Historiens</a:t>
            </a:r>
          </a:p>
          <a:p>
            <a:r>
              <a:rPr lang="fr-FR" sz="2400" dirty="0"/>
              <a:t>Journalistes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515336" y="2274635"/>
            <a:ext cx="18174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Grand public</a:t>
            </a:r>
          </a:p>
          <a:p>
            <a:pPr algn="ctr"/>
            <a:r>
              <a:rPr lang="fr-FR" sz="2400" dirty="0"/>
              <a:t>Traducteurs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160336" y="372253"/>
            <a:ext cx="26210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/>
              <a:t>Communautés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0D70E3FF-580F-7840-BEBC-7D56B32E89D5}"/>
              </a:ext>
            </a:extLst>
          </p:cNvPr>
          <p:cNvCxnSpPr/>
          <p:nvPr/>
        </p:nvCxnSpPr>
        <p:spPr>
          <a:xfrm>
            <a:off x="3044193" y="1543769"/>
            <a:ext cx="21151" cy="241355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917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96</a:t>
            </a:fld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990245" y="2072232"/>
            <a:ext cx="7770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/>
              <a:t>1. Le </a:t>
            </a:r>
            <a:r>
              <a:rPr lang="fr-FR" sz="2800" dirty="0" err="1"/>
              <a:t>Logoscope</a:t>
            </a:r>
            <a:r>
              <a:rPr lang="fr-FR" sz="2800" dirty="0"/>
              <a:t> : plateforme de veille néologique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990246" y="4781484"/>
            <a:ext cx="8077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/>
              <a:t>3. Devenir du projet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000321" y="3429000"/>
            <a:ext cx="8143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>
                <a:solidFill>
                  <a:schemeClr val="tx2"/>
                </a:solidFill>
              </a:rPr>
              <a:t>2. Du mot à l’événement et au dictionnaire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C07DC31-BE84-5A4B-9314-5A1368BD90EC}"/>
              </a:ext>
            </a:extLst>
          </p:cNvPr>
          <p:cNvSpPr txBox="1"/>
          <p:nvPr/>
        </p:nvSpPr>
        <p:spPr>
          <a:xfrm>
            <a:off x="198408" y="808717"/>
            <a:ext cx="8143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/>
              <a:t>III. Le </a:t>
            </a:r>
            <a:r>
              <a:rPr lang="fr-FR" sz="2800" dirty="0" err="1"/>
              <a:t>Logoscope</a:t>
            </a:r>
            <a:r>
              <a:rPr lang="fr-FR" sz="2800" dirty="0"/>
              <a:t> : au-delà des linguistes</a:t>
            </a:r>
          </a:p>
        </p:txBody>
      </p:sp>
    </p:spTree>
    <p:extLst>
      <p:ext uri="{BB962C8B-B14F-4D97-AF65-F5344CB8AC3E}">
        <p14:creationId xmlns:p14="http://schemas.microsoft.com/office/powerpoint/2010/main" val="66934232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97</a:t>
            </a:fld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95219" y="2244494"/>
            <a:ext cx="88675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/>
              <a:t>Être utile </a:t>
            </a:r>
            <a:r>
              <a:rPr lang="fr-FR" sz="4000" b="1" dirty="0"/>
              <a:t>au-delà</a:t>
            </a:r>
          </a:p>
          <a:p>
            <a:pPr algn="ctr"/>
            <a:endParaRPr lang="fr-FR" sz="4000" dirty="0"/>
          </a:p>
          <a:p>
            <a:pPr algn="ctr"/>
            <a:r>
              <a:rPr lang="fr-FR" sz="4000" dirty="0"/>
              <a:t>de la communauté</a:t>
            </a:r>
            <a:r>
              <a:rPr lang="fr-FR" sz="4000" b="1" dirty="0"/>
              <a:t> des linguistes</a:t>
            </a:r>
            <a:r>
              <a:rPr lang="fr-FR" sz="4000" dirty="0"/>
              <a:t> ?</a:t>
            </a:r>
          </a:p>
        </p:txBody>
      </p:sp>
      <p:pic>
        <p:nvPicPr>
          <p:cNvPr id="7" name="Image 6" descr="logolong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69" r="19809" b="34557"/>
          <a:stretch/>
        </p:blipFill>
        <p:spPr>
          <a:xfrm>
            <a:off x="6309620" y="5058305"/>
            <a:ext cx="2470390" cy="81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1721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98</a:t>
            </a:fld>
            <a:endParaRPr lang="fr-FR" dirty="0"/>
          </a:p>
        </p:txBody>
      </p:sp>
      <p:pic>
        <p:nvPicPr>
          <p:cNvPr id="4" name="Image 3" descr="50992240-手のアイコンが白い背景で隔離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777" y="3645931"/>
            <a:ext cx="2649589" cy="2649589"/>
          </a:xfrm>
          <a:prstGeom prst="rect">
            <a:avLst/>
          </a:prstGeom>
        </p:spPr>
      </p:pic>
      <p:grpSp>
        <p:nvGrpSpPr>
          <p:cNvPr id="10" name="Grouper 9"/>
          <p:cNvGrpSpPr/>
          <p:nvPr/>
        </p:nvGrpSpPr>
        <p:grpSpPr>
          <a:xfrm>
            <a:off x="3262367" y="3990166"/>
            <a:ext cx="2365779" cy="664859"/>
            <a:chOff x="3185731" y="3990166"/>
            <a:chExt cx="2365779" cy="664859"/>
          </a:xfrm>
        </p:grpSpPr>
        <p:sp>
          <p:nvSpPr>
            <p:cNvPr id="7" name="ZoneTexte 6"/>
            <p:cNvSpPr txBox="1"/>
            <p:nvPr/>
          </p:nvSpPr>
          <p:spPr>
            <a:xfrm rot="833805">
              <a:off x="3185731" y="4193360"/>
              <a:ext cx="15764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 err="1">
                  <a:solidFill>
                    <a:srgbClr val="000000"/>
                  </a:solidFill>
                </a:rPr>
                <a:t>dégagisme</a:t>
              </a:r>
              <a:endParaRPr lang="fr-FR" sz="2400" dirty="0">
                <a:solidFill>
                  <a:srgbClr val="000000"/>
                </a:solidFill>
              </a:endParaRPr>
            </a:p>
          </p:txBody>
        </p:sp>
        <p:sp>
          <p:nvSpPr>
            <p:cNvPr id="8" name="ZoneTexte 7"/>
            <p:cNvSpPr txBox="1"/>
            <p:nvPr/>
          </p:nvSpPr>
          <p:spPr>
            <a:xfrm rot="21000784">
              <a:off x="4488899" y="4188300"/>
              <a:ext cx="10626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err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zadiste</a:t>
              </a:r>
              <a:endParaRPr lang="fr-FR" sz="24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3644608" y="3990166"/>
              <a:ext cx="16027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err="1">
                  <a:solidFill>
                    <a:schemeClr val="accent1">
                      <a:lumMod val="75000"/>
                    </a:schemeClr>
                  </a:solidFill>
                </a:rPr>
                <a:t>anti-charlie</a:t>
              </a:r>
              <a:endParaRPr lang="fr-FR" sz="2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667795" y="1749083"/>
            <a:ext cx="1420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Linguistes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859189" y="1749083"/>
            <a:ext cx="168041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Sociologues</a:t>
            </a:r>
          </a:p>
          <a:p>
            <a:r>
              <a:rPr lang="fr-FR" sz="2400" dirty="0">
                <a:solidFill>
                  <a:srgbClr val="FF0000"/>
                </a:solidFill>
              </a:rPr>
              <a:t>Historiens</a:t>
            </a:r>
          </a:p>
          <a:p>
            <a:r>
              <a:rPr lang="fr-FR" sz="2400" dirty="0">
                <a:solidFill>
                  <a:srgbClr val="FF0000"/>
                </a:solidFill>
              </a:rPr>
              <a:t>Journalistes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6798467" y="3098483"/>
            <a:ext cx="17406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cap="small" dirty="0"/>
              <a:t>Événement</a:t>
            </a:r>
          </a:p>
          <a:p>
            <a:endParaRPr lang="fr-FR" u="sng" dirty="0"/>
          </a:p>
        </p:txBody>
      </p:sp>
      <p:sp>
        <p:nvSpPr>
          <p:cNvPr id="16" name="ZoneTexte 15"/>
          <p:cNvSpPr txBox="1"/>
          <p:nvPr/>
        </p:nvSpPr>
        <p:spPr>
          <a:xfrm>
            <a:off x="3700235" y="1749083"/>
            <a:ext cx="1688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/>
              <a:t>Locuteurs</a:t>
            </a:r>
          </a:p>
          <a:p>
            <a:pPr algn="ctr"/>
            <a:r>
              <a:rPr lang="fr-FR" sz="2400" dirty="0"/>
              <a:t>Traducteurs</a:t>
            </a:r>
          </a:p>
        </p:txBody>
      </p:sp>
    </p:spTree>
    <p:extLst>
      <p:ext uri="{BB962C8B-B14F-4D97-AF65-F5344CB8AC3E}">
        <p14:creationId xmlns:p14="http://schemas.microsoft.com/office/powerpoint/2010/main" val="3233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99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1133214" y="3080921"/>
            <a:ext cx="7125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Néologisme = témoin d’événement historique</a:t>
            </a:r>
          </a:p>
        </p:txBody>
      </p:sp>
    </p:spTree>
    <p:extLst>
      <p:ext uri="{BB962C8B-B14F-4D97-AF65-F5344CB8AC3E}">
        <p14:creationId xmlns:p14="http://schemas.microsoft.com/office/powerpoint/2010/main" val="351201574"/>
      </p:ext>
    </p:extLst>
  </p:cSld>
  <p:clrMapOvr>
    <a:masterClrMapping/>
  </p:clrMapOvr>
</p:sld>
</file>

<file path=ppt/theme/theme1.xml><?xml version="1.0" encoding="utf-8"?>
<a:theme xmlns:a="http://schemas.openxmlformats.org/drawingml/2006/main" name="Modele_diaporama_labo_composantes_MAC">
  <a:themeElements>
    <a:clrScheme name="Université de Strasbourg">
      <a:dk1>
        <a:sysClr val="windowText" lastClr="000000"/>
      </a:dk1>
      <a:lt1>
        <a:sysClr val="window" lastClr="FFFFFF"/>
      </a:lt1>
      <a:dk2>
        <a:srgbClr val="FF071B"/>
      </a:dk2>
      <a:lt2>
        <a:srgbClr val="F0EDEB"/>
      </a:lt2>
      <a:accent1>
        <a:srgbClr val="7CC9F4"/>
      </a:accent1>
      <a:accent2>
        <a:srgbClr val="198C2C"/>
      </a:accent2>
      <a:accent3>
        <a:srgbClr val="3A0CCD"/>
      </a:accent3>
      <a:accent4>
        <a:srgbClr val="9E6048"/>
      </a:accent4>
      <a:accent5>
        <a:srgbClr val="F0929A"/>
      </a:accent5>
      <a:accent6>
        <a:srgbClr val="9F534C"/>
      </a:accent6>
      <a:hlink>
        <a:srgbClr val="2442D4"/>
      </a:hlink>
      <a:folHlink>
        <a:srgbClr val="402A7E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Angles.thmx</Template>
  <TotalTime>23849</TotalTime>
  <Words>2079</Words>
  <Application>Microsoft Macintosh PowerPoint</Application>
  <PresentationFormat>Affichage à l'écran (4:3)</PresentationFormat>
  <Paragraphs>814</Paragraphs>
  <Slides>142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142</vt:i4>
      </vt:variant>
    </vt:vector>
  </HeadingPairs>
  <TitlesOfParts>
    <vt:vector size="152" baseType="lpstr">
      <vt:lpstr>Arial</vt:lpstr>
      <vt:lpstr>Bitstream Charter</vt:lpstr>
      <vt:lpstr>Brill </vt:lpstr>
      <vt:lpstr>Calibri</vt:lpstr>
      <vt:lpstr>Times New Roman</vt:lpstr>
      <vt:lpstr>Unistra A</vt:lpstr>
      <vt:lpstr>Webdings</vt:lpstr>
      <vt:lpstr>Wingdings</vt:lpstr>
      <vt:lpstr>Zapf Dingbats</vt:lpstr>
      <vt:lpstr>Modele_diaporama_labo_composantes_MAC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Néolophilie (Libération)  /  néolophobie (Les Echos)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Ho Me</dc:creator>
  <cp:lastModifiedBy>Microsoft Office User</cp:lastModifiedBy>
  <cp:revision>2799</cp:revision>
  <dcterms:created xsi:type="dcterms:W3CDTF">2016-10-03T07:59:08Z</dcterms:created>
  <dcterms:modified xsi:type="dcterms:W3CDTF">2020-03-03T08:06:09Z</dcterms:modified>
</cp:coreProperties>
</file>