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notesMasterIdLst>
    <p:notesMasterId r:id="rId20"/>
  </p:notesMasterIdLst>
  <p:handoutMasterIdLst>
    <p:handoutMasterId r:id="rId21"/>
  </p:handoutMasterIdLst>
  <p:sldIdLst>
    <p:sldId id="256" r:id="rId2"/>
    <p:sldId id="258" r:id="rId3"/>
    <p:sldId id="320" r:id="rId4"/>
    <p:sldId id="321" r:id="rId5"/>
    <p:sldId id="322" r:id="rId6"/>
    <p:sldId id="323" r:id="rId7"/>
    <p:sldId id="324" r:id="rId8"/>
    <p:sldId id="326" r:id="rId9"/>
    <p:sldId id="327" r:id="rId10"/>
    <p:sldId id="334" r:id="rId11"/>
    <p:sldId id="335" r:id="rId12"/>
    <p:sldId id="333" r:id="rId13"/>
    <p:sldId id="337" r:id="rId14"/>
    <p:sldId id="338" r:id="rId15"/>
    <p:sldId id="336" r:id="rId16"/>
    <p:sldId id="339" r:id="rId17"/>
    <p:sldId id="329" r:id="rId18"/>
    <p:sldId id="304" r:id="rId19"/>
  </p:sldIdLst>
  <p:sldSz cx="9144000" cy="6858000" type="screen4x3"/>
  <p:notesSz cx="6858000" cy="9144000"/>
  <p:defaultTextStyle>
    <a:defPPr>
      <a:defRPr lang="fr-FR"/>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66" autoAdjust="0"/>
    <p:restoredTop sz="94660"/>
  </p:normalViewPr>
  <p:slideViewPr>
    <p:cSldViewPr>
      <p:cViewPr varScale="1">
        <p:scale>
          <a:sx n="59" d="100"/>
          <a:sy n="59" d="100"/>
        </p:scale>
        <p:origin x="7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110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ɓodoe</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val>
            <c:numRef>
              <c:f>Feuil1!$B$2:$B$4</c:f>
              <c:numCache>
                <c:formatCode>General</c:formatCode>
                <c:ptCount val="3"/>
                <c:pt idx="0">
                  <c:v>51.4</c:v>
                </c:pt>
                <c:pt idx="1">
                  <c:v>38</c:v>
                </c:pt>
                <c:pt idx="2">
                  <c:v>10.6</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901537401574803"/>
          <c:y val="0.45451297754447362"/>
          <c:w val="8.1795931758530172E-2"/>
          <c:h val="0.23437664041994752"/>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658001840679006"/>
          <c:y val="0"/>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Feuil1!$C$1</c:f>
              <c:strCache>
                <c:ptCount val="1"/>
                <c:pt idx="0">
                  <c:v>yaayuwee</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val>
            <c:numRef>
              <c:f>Feuil1!$C$2:$C$4</c:f>
              <c:numCache>
                <c:formatCode>General</c:formatCode>
                <c:ptCount val="3"/>
                <c:pt idx="0">
                  <c:v>83.8</c:v>
                </c:pt>
                <c:pt idx="1">
                  <c:v>2.7</c:v>
                </c:pt>
                <c:pt idx="2">
                  <c:v>13.5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latin typeface="Arial" charset="0"/>
              </a:defRPr>
            </a:lvl1pPr>
          </a:lstStyle>
          <a:p>
            <a:pPr>
              <a:defRPr/>
            </a:pPr>
            <a:r>
              <a:rPr lang="fr-FR"/>
              <a:t>Les Gbaya de Centrafrique</a:t>
            </a:r>
          </a:p>
        </p:txBody>
      </p:sp>
      <p:sp>
        <p:nvSpPr>
          <p:cNvPr id="6758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a:latin typeface="Arial" charset="0"/>
              </a:defRPr>
            </a:lvl1pPr>
          </a:lstStyle>
          <a:p>
            <a:pPr>
              <a:defRPr/>
            </a:pPr>
            <a:r>
              <a:rPr lang="fr-FR"/>
              <a:t>28.11..2008 à 12h30</a:t>
            </a:r>
          </a:p>
        </p:txBody>
      </p:sp>
      <p:sp>
        <p:nvSpPr>
          <p:cNvPr id="6758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latin typeface="Arial" charset="0"/>
              </a:defRPr>
            </a:lvl1pPr>
          </a:lstStyle>
          <a:p>
            <a:pPr>
              <a:defRPr/>
            </a:pPr>
            <a:r>
              <a:rPr lang="fr-FR"/>
              <a:t>Paulette Roulon-Doko</a:t>
            </a:r>
          </a:p>
        </p:txBody>
      </p:sp>
      <p:sp>
        <p:nvSpPr>
          <p:cNvPr id="6758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latin typeface="Arial" panose="020B0604020202020204" pitchFamily="34" charset="0"/>
              </a:defRPr>
            </a:lvl1pPr>
          </a:lstStyle>
          <a:p>
            <a:pPr>
              <a:defRPr/>
            </a:pPr>
            <a:fld id="{B042F0B1-39D9-49AF-BCA5-FB007EE5C671}" type="slidenum">
              <a:rPr lang="fr-FR" altLang="fr-FR"/>
              <a:pPr>
                <a:defRPr/>
              </a:pPr>
              <a:t>‹N°›</a:t>
            </a:fld>
            <a:endParaRPr lang="fr-FR" altLang="fr-FR"/>
          </a:p>
        </p:txBody>
      </p:sp>
    </p:spTree>
    <p:extLst>
      <p:ext uri="{BB962C8B-B14F-4D97-AF65-F5344CB8AC3E}">
        <p14:creationId xmlns:p14="http://schemas.microsoft.com/office/powerpoint/2010/main" val="2683494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latin typeface="Arial" charset="0"/>
              </a:defRPr>
            </a:lvl1pPr>
          </a:lstStyle>
          <a:p>
            <a:pPr>
              <a:defRPr/>
            </a:pPr>
            <a:endParaRPr lang="fr-FR"/>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a:latin typeface="Arial" charset="0"/>
              </a:defRPr>
            </a:lvl1pPr>
          </a:lstStyle>
          <a:p>
            <a:pPr>
              <a:defRPr/>
            </a:pPr>
            <a:endParaRPr lang="fr-FR"/>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latin typeface="Arial" charset="0"/>
              </a:defRPr>
            </a:lvl1pPr>
          </a:lstStyle>
          <a:p>
            <a:pPr>
              <a:defRPr/>
            </a:pPr>
            <a:endParaRPr lang="fr-F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latin typeface="Arial" panose="020B0604020202020204" pitchFamily="34" charset="0"/>
              </a:defRPr>
            </a:lvl1pPr>
          </a:lstStyle>
          <a:p>
            <a:pPr>
              <a:defRPr/>
            </a:pPr>
            <a:fld id="{1FADF218-D8CB-4668-B1F9-DC8FC49168DB}" type="slidenum">
              <a:rPr lang="fr-FR" altLang="fr-FR"/>
              <a:pPr>
                <a:defRPr/>
              </a:pPr>
              <a:t>‹N°›</a:t>
            </a:fld>
            <a:endParaRPr lang="fr-FR" altLang="fr-FR"/>
          </a:p>
        </p:txBody>
      </p:sp>
    </p:spTree>
    <p:extLst>
      <p:ext uri="{BB962C8B-B14F-4D97-AF65-F5344CB8AC3E}">
        <p14:creationId xmlns:p14="http://schemas.microsoft.com/office/powerpoint/2010/main" val="2325209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A370F4-27D3-4CF1-B2E9-84AE1727A36C}" type="slidenum">
              <a:rPr lang="fr-FR" altLang="fr-FR" smtClean="0"/>
              <a:pPr>
                <a:spcBef>
                  <a:spcPct val="0"/>
                </a:spcBef>
              </a:pPr>
              <a:t>1</a:t>
            </a:fld>
            <a:endParaRPr lang="fr-FR" altLang="fr-FR"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40027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7CA713-F89D-40B1-B48E-9826A4C343EA}" type="slidenum">
              <a:rPr lang="fr-FR" altLang="fr-FR" smtClean="0"/>
              <a:pPr>
                <a:spcBef>
                  <a:spcPct val="0"/>
                </a:spcBef>
              </a:pPr>
              <a:t>2</a:t>
            </a:fld>
            <a:endParaRPr lang="fr-FR" altLang="fr-FR"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smtClean="0">
                <a:latin typeface="Arial" panose="020B0604020202020204" pitchFamily="34" charset="0"/>
              </a:rPr>
              <a:t>Localisation des groupes gbaya</a:t>
            </a:r>
          </a:p>
        </p:txBody>
      </p:sp>
    </p:spTree>
    <p:extLst>
      <p:ext uri="{BB962C8B-B14F-4D97-AF65-F5344CB8AC3E}">
        <p14:creationId xmlns:p14="http://schemas.microsoft.com/office/powerpoint/2010/main" val="263564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83F141F-183A-429A-BAAB-2EB4960E51D8}" type="slidenum">
              <a:rPr kumimoji="0" lang="fr-FR" altLang="fr-FR" sz="1200" smtClean="0">
                <a:latin typeface="Arial" panose="020B0604020202020204" pitchFamily="34" charset="0"/>
              </a:rPr>
              <a:pPr/>
              <a:t>6</a:t>
            </a:fld>
            <a:endParaRPr kumimoji="0" lang="fr-FR" altLang="fr-FR" sz="1200" smtClean="0">
              <a:latin typeface="Arial" panose="020B0604020202020204" pitchFamily="34" charset="0"/>
            </a:endParaRPr>
          </a:p>
        </p:txBody>
      </p:sp>
    </p:spTree>
    <p:extLst>
      <p:ext uri="{BB962C8B-B14F-4D97-AF65-F5344CB8AC3E}">
        <p14:creationId xmlns:p14="http://schemas.microsoft.com/office/powerpoint/2010/main" val="348915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ln/>
        </p:spPr>
      </p:sp>
      <p:sp>
        <p:nvSpPr>
          <p:cNvPr id="143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143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6213CFA-F6C0-4BDD-B85A-6A4B19EA758F}" type="slidenum">
              <a:rPr kumimoji="0" lang="fr-FR" altLang="fr-FR" sz="1200" smtClean="0">
                <a:latin typeface="Arial" panose="020B0604020202020204" pitchFamily="34" charset="0"/>
              </a:rPr>
              <a:pPr/>
              <a:t>7</a:t>
            </a:fld>
            <a:endParaRPr kumimoji="0" lang="fr-FR" altLang="fr-FR" sz="1200" smtClean="0">
              <a:latin typeface="Arial" panose="020B0604020202020204" pitchFamily="34" charset="0"/>
            </a:endParaRPr>
          </a:p>
        </p:txBody>
      </p:sp>
    </p:spTree>
    <p:extLst>
      <p:ext uri="{BB962C8B-B14F-4D97-AF65-F5344CB8AC3E}">
        <p14:creationId xmlns:p14="http://schemas.microsoft.com/office/powerpoint/2010/main" val="31193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FADF218-D8CB-4668-B1F9-DC8FC49168DB}" type="slidenum">
              <a:rPr lang="fr-FR" altLang="fr-FR" smtClean="0"/>
              <a:pPr>
                <a:defRPr/>
              </a:pPr>
              <a:t>18</a:t>
            </a:fld>
            <a:endParaRPr lang="fr-FR" altLang="fr-FR"/>
          </a:p>
        </p:txBody>
      </p:sp>
    </p:spTree>
    <p:extLst>
      <p:ext uri="{BB962C8B-B14F-4D97-AF65-F5344CB8AC3E}">
        <p14:creationId xmlns:p14="http://schemas.microsoft.com/office/powerpoint/2010/main" val="2977136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55EBB9F-0400-4887-9B33-F70EBBC06FA2}" type="slidenum">
              <a:rPr lang="fr-FR" altLang="fr-FR"/>
              <a:pPr>
                <a:defRPr/>
              </a:pPr>
              <a:t>‹N°›</a:t>
            </a:fld>
            <a:endParaRPr lang="fr-FR" altLang="fr-FR"/>
          </a:p>
        </p:txBody>
      </p:sp>
    </p:spTree>
    <p:extLst>
      <p:ext uri="{BB962C8B-B14F-4D97-AF65-F5344CB8AC3E}">
        <p14:creationId xmlns:p14="http://schemas.microsoft.com/office/powerpoint/2010/main" val="120258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C354CD0-6737-44B7-8C46-3FB1B016E82B}" type="slidenum">
              <a:rPr lang="fr-FR" altLang="fr-FR"/>
              <a:pPr>
                <a:defRPr/>
              </a:pPr>
              <a:t>‹N°›</a:t>
            </a:fld>
            <a:endParaRPr lang="fr-FR" altLang="fr-FR"/>
          </a:p>
        </p:txBody>
      </p:sp>
    </p:spTree>
    <p:extLst>
      <p:ext uri="{BB962C8B-B14F-4D97-AF65-F5344CB8AC3E}">
        <p14:creationId xmlns:p14="http://schemas.microsoft.com/office/powerpoint/2010/main" val="194499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7DB31D1-A1D3-4303-92A3-E515D068F24E}" type="slidenum">
              <a:rPr lang="fr-FR" altLang="fr-FR"/>
              <a:pPr>
                <a:defRPr/>
              </a:pPr>
              <a:t>‹N°›</a:t>
            </a:fld>
            <a:endParaRPr lang="fr-FR" altLang="fr-FR"/>
          </a:p>
        </p:txBody>
      </p:sp>
    </p:spTree>
    <p:extLst>
      <p:ext uri="{BB962C8B-B14F-4D97-AF65-F5344CB8AC3E}">
        <p14:creationId xmlns:p14="http://schemas.microsoft.com/office/powerpoint/2010/main" val="407217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F93AAD3-EB7B-4CEC-9C11-D68296D5597C}" type="slidenum">
              <a:rPr lang="fr-FR" altLang="fr-FR"/>
              <a:pPr>
                <a:defRPr/>
              </a:pPr>
              <a:t>‹N°›</a:t>
            </a:fld>
            <a:endParaRPr lang="fr-FR" altLang="fr-FR"/>
          </a:p>
        </p:txBody>
      </p:sp>
    </p:spTree>
    <p:extLst>
      <p:ext uri="{BB962C8B-B14F-4D97-AF65-F5344CB8AC3E}">
        <p14:creationId xmlns:p14="http://schemas.microsoft.com/office/powerpoint/2010/main" val="1315533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9535F50-A6B8-4B72-9F21-BC1DFCF6BDB4}" type="slidenum">
              <a:rPr lang="fr-FR" altLang="fr-FR"/>
              <a:pPr>
                <a:defRPr/>
              </a:pPr>
              <a:t>‹N°›</a:t>
            </a:fld>
            <a:endParaRPr lang="fr-FR" altLang="fr-FR"/>
          </a:p>
        </p:txBody>
      </p:sp>
    </p:spTree>
    <p:extLst>
      <p:ext uri="{BB962C8B-B14F-4D97-AF65-F5344CB8AC3E}">
        <p14:creationId xmlns:p14="http://schemas.microsoft.com/office/powerpoint/2010/main" val="320473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26B095F-10C5-4580-89B9-432D298C4F82}" type="slidenum">
              <a:rPr lang="fr-FR" altLang="fr-FR"/>
              <a:pPr>
                <a:defRPr/>
              </a:pPr>
              <a:t>‹N°›</a:t>
            </a:fld>
            <a:endParaRPr lang="fr-FR" altLang="fr-FR"/>
          </a:p>
        </p:txBody>
      </p:sp>
    </p:spTree>
    <p:extLst>
      <p:ext uri="{BB962C8B-B14F-4D97-AF65-F5344CB8AC3E}">
        <p14:creationId xmlns:p14="http://schemas.microsoft.com/office/powerpoint/2010/main" val="399856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761EC348-3E18-41A7-972E-0EA64D88CF61}" type="slidenum">
              <a:rPr lang="fr-FR" altLang="fr-FR"/>
              <a:pPr>
                <a:defRPr/>
              </a:pPr>
              <a:t>‹N°›</a:t>
            </a:fld>
            <a:endParaRPr lang="fr-FR" altLang="fr-FR"/>
          </a:p>
        </p:txBody>
      </p:sp>
    </p:spTree>
    <p:extLst>
      <p:ext uri="{BB962C8B-B14F-4D97-AF65-F5344CB8AC3E}">
        <p14:creationId xmlns:p14="http://schemas.microsoft.com/office/powerpoint/2010/main" val="3866680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3A6B31EA-8126-4348-B399-7DC8D62F53C7}" type="slidenum">
              <a:rPr lang="fr-FR" altLang="fr-FR"/>
              <a:pPr>
                <a:defRPr/>
              </a:pPr>
              <a:t>‹N°›</a:t>
            </a:fld>
            <a:endParaRPr lang="fr-FR" altLang="fr-FR"/>
          </a:p>
        </p:txBody>
      </p:sp>
    </p:spTree>
    <p:extLst>
      <p:ext uri="{BB962C8B-B14F-4D97-AF65-F5344CB8AC3E}">
        <p14:creationId xmlns:p14="http://schemas.microsoft.com/office/powerpoint/2010/main" val="156981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E8FDBE21-C4EE-4BC4-93A3-7454A799AAE2}" type="slidenum">
              <a:rPr lang="fr-FR" altLang="fr-FR"/>
              <a:pPr>
                <a:defRPr/>
              </a:pPr>
              <a:t>‹N°›</a:t>
            </a:fld>
            <a:endParaRPr lang="fr-FR" altLang="fr-FR"/>
          </a:p>
        </p:txBody>
      </p:sp>
    </p:spTree>
    <p:extLst>
      <p:ext uri="{BB962C8B-B14F-4D97-AF65-F5344CB8AC3E}">
        <p14:creationId xmlns:p14="http://schemas.microsoft.com/office/powerpoint/2010/main" val="77917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A92C1D3-9223-41DF-91F6-ACA492591115}" type="slidenum">
              <a:rPr lang="fr-FR" altLang="fr-FR"/>
              <a:pPr>
                <a:defRPr/>
              </a:pPr>
              <a:t>‹N°›</a:t>
            </a:fld>
            <a:endParaRPr lang="fr-FR" altLang="fr-FR"/>
          </a:p>
        </p:txBody>
      </p:sp>
    </p:spTree>
    <p:extLst>
      <p:ext uri="{BB962C8B-B14F-4D97-AF65-F5344CB8AC3E}">
        <p14:creationId xmlns:p14="http://schemas.microsoft.com/office/powerpoint/2010/main" val="358937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smtClean="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175D630-9106-4D4F-B4EA-7C17F9ABD4D8}" type="slidenum">
              <a:rPr lang="fr-FR" altLang="fr-FR"/>
              <a:pPr>
                <a:defRPr/>
              </a:pPr>
              <a:t>‹N°›</a:t>
            </a:fld>
            <a:endParaRPr lang="fr-FR" altLang="fr-FR"/>
          </a:p>
        </p:txBody>
      </p:sp>
    </p:spTree>
    <p:extLst>
      <p:ext uri="{BB962C8B-B14F-4D97-AF65-F5344CB8AC3E}">
        <p14:creationId xmlns:p14="http://schemas.microsoft.com/office/powerpoint/2010/main" val="903474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1027" name="Espace réservé du texte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C70DD6B-4606-4343-9263-79291F4E649C}"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11" Type="http://schemas.openxmlformats.org/officeDocument/2006/relationships/image" Target="../media/image7.jpeg"/><Relationship Id="rId5" Type="http://schemas.openxmlformats.org/officeDocument/2006/relationships/image" Target="../media/image1.emf"/><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8.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2.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2.xml"/><Relationship Id="rId7" Type="http://schemas.openxmlformats.org/officeDocument/2006/relationships/image" Target="../media/image36.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5.emf"/><Relationship Id="rId5" Type="http://schemas.openxmlformats.org/officeDocument/2006/relationships/image" Target="../media/image34.emf"/><Relationship Id="rId10" Type="http://schemas.openxmlformats.org/officeDocument/2006/relationships/image" Target="../media/image8.png"/><Relationship Id="rId4" Type="http://schemas.openxmlformats.org/officeDocument/2006/relationships/image" Target="../media/image33.emf"/><Relationship Id="rId9"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45.e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50.em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9.emf"/><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1.emf"/><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9.emf"/><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2.xml"/><Relationship Id="rId7" Type="http://schemas.openxmlformats.org/officeDocument/2006/relationships/image" Target="../media/image13.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2.xml"/><Relationship Id="rId7" Type="http://schemas.openxmlformats.org/officeDocument/2006/relationships/image" Target="../media/image17.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2.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4213" y="1882373"/>
            <a:ext cx="8064500" cy="1852612"/>
          </a:xfrm>
        </p:spPr>
        <p:txBody>
          <a:bodyPr/>
          <a:lstStyle/>
          <a:p>
            <a:pPr eaLnBrk="1" hangingPunct="1"/>
            <a:r>
              <a:rPr lang="fr-FR" altLang="fr-FR" sz="4000" dirty="0" smtClean="0"/>
              <a:t> </a:t>
            </a:r>
            <a:r>
              <a:rPr lang="fr-FR" altLang="fr-FR" sz="4000" b="1" dirty="0" smtClean="0"/>
              <a:t>Les marqueurs du discours rapporté dans deux parlers gbaya,</a:t>
            </a:r>
            <a:br>
              <a:rPr lang="fr-FR" altLang="fr-FR" sz="4000" b="1" dirty="0" smtClean="0"/>
            </a:br>
            <a:r>
              <a:rPr lang="fr-FR" altLang="fr-FR" sz="4000" b="1" dirty="0" smtClean="0"/>
              <a:t>le </a:t>
            </a:r>
            <a:r>
              <a:rPr lang="fr-FR" altLang="fr-FR" sz="4000" b="1" dirty="0" err="1" smtClean="0"/>
              <a:t>ɓodoe</a:t>
            </a:r>
            <a:r>
              <a:rPr lang="fr-FR" altLang="fr-FR" sz="4000" b="1" dirty="0" smtClean="0"/>
              <a:t> et le yaayuwee</a:t>
            </a:r>
            <a:endParaRPr lang="fr-FR" altLang="fr-FR" sz="3200" dirty="0" smtClean="0"/>
          </a:p>
        </p:txBody>
      </p:sp>
      <p:sp>
        <p:nvSpPr>
          <p:cNvPr id="4099" name="Rectangle 3"/>
          <p:cNvSpPr>
            <a:spLocks noGrp="1" noChangeArrowheads="1"/>
          </p:cNvSpPr>
          <p:nvPr>
            <p:ph type="subTitle" idx="1"/>
          </p:nvPr>
        </p:nvSpPr>
        <p:spPr>
          <a:xfrm>
            <a:off x="4427984" y="5340977"/>
            <a:ext cx="4427538" cy="1581150"/>
          </a:xfrm>
        </p:spPr>
        <p:txBody>
          <a:bodyPr/>
          <a:lstStyle/>
          <a:p>
            <a:pPr eaLnBrk="1" hangingPunct="1">
              <a:lnSpc>
                <a:spcPct val="100000"/>
              </a:lnSpc>
              <a:defRPr/>
            </a:pPr>
            <a:r>
              <a:rPr lang="fr-FR" altLang="fr-FR" sz="2000" dirty="0" smtClean="0"/>
              <a:t>Paulette </a:t>
            </a:r>
            <a:r>
              <a:rPr lang="fr-FR" altLang="fr-FR" sz="2000" cap="small" dirty="0" smtClean="0"/>
              <a:t>Roulon-Doko</a:t>
            </a:r>
            <a:r>
              <a:rPr lang="fr-FR" altLang="fr-FR" sz="2000" dirty="0" smtClean="0"/>
              <a:t/>
            </a:r>
            <a:br>
              <a:rPr lang="fr-FR" altLang="fr-FR" sz="2000" dirty="0" smtClean="0"/>
            </a:br>
            <a:r>
              <a:rPr lang="fr-FR" altLang="fr-FR" dirty="0" smtClean="0"/>
              <a:t>Directeur de recherches émérite au CNRS</a:t>
            </a:r>
            <a:br>
              <a:rPr lang="fr-FR" altLang="fr-FR" dirty="0" smtClean="0"/>
            </a:br>
            <a:r>
              <a:rPr lang="fr-FR" altLang="fr-FR" dirty="0" smtClean="0"/>
              <a:t>LLACAN (UMR 8135) - INALCO</a:t>
            </a:r>
          </a:p>
          <a:p>
            <a:pPr eaLnBrk="1" hangingPunct="1">
              <a:lnSpc>
                <a:spcPct val="100000"/>
              </a:lnSpc>
              <a:defRPr/>
            </a:pPr>
            <a:r>
              <a:rPr lang="fr-FR" altLang="fr-FR" dirty="0" smtClean="0"/>
              <a:t>pauletteroulon@gmail.com</a:t>
            </a:r>
          </a:p>
        </p:txBody>
      </p:sp>
      <p:pic>
        <p:nvPicPr>
          <p:cNvPr id="4100"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8" y="6350"/>
            <a:ext cx="150971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1150" y="233363"/>
            <a:ext cx="23050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Imag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350" y="123825"/>
            <a:ext cx="17970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Ima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66038" y="12700"/>
            <a:ext cx="92868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Imag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4975" y="250825"/>
            <a:ext cx="603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ZoneTexte 3"/>
          <p:cNvSpPr txBox="1">
            <a:spLocks noChangeArrowheads="1"/>
          </p:cNvSpPr>
          <p:nvPr/>
        </p:nvSpPr>
        <p:spPr bwMode="auto">
          <a:xfrm>
            <a:off x="4025900" y="936625"/>
            <a:ext cx="1093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fr-FR" altLang="fr-FR" sz="1200"/>
              <a:t>EPHE-ILARA</a:t>
            </a:r>
          </a:p>
        </p:txBody>
      </p:sp>
      <p:sp>
        <p:nvSpPr>
          <p:cNvPr id="4106" name="ZoneTexte 4"/>
          <p:cNvSpPr txBox="1">
            <a:spLocks noChangeArrowheads="1"/>
          </p:cNvSpPr>
          <p:nvPr/>
        </p:nvSpPr>
        <p:spPr bwMode="auto">
          <a:xfrm>
            <a:off x="7104063" y="892175"/>
            <a:ext cx="20526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fr-FR" altLang="fr-FR" sz="1400" dirty="0"/>
              <a:t>Université de Ngaoundéré</a:t>
            </a:r>
          </a:p>
          <a:p>
            <a:pPr algn="ctr"/>
            <a:r>
              <a:rPr lang="fr-FR" altLang="fr-FR" sz="1400" dirty="0"/>
              <a:t>Cameroun</a:t>
            </a:r>
          </a:p>
        </p:txBody>
      </p:sp>
      <p:sp>
        <p:nvSpPr>
          <p:cNvPr id="6" name="ZoneTexte 5"/>
          <p:cNvSpPr txBox="1"/>
          <p:nvPr/>
        </p:nvSpPr>
        <p:spPr>
          <a:xfrm>
            <a:off x="826294" y="5288508"/>
            <a:ext cx="3455987" cy="1611312"/>
          </a:xfrm>
          <a:prstGeom prst="rect">
            <a:avLst/>
          </a:prstGeom>
          <a:noFill/>
        </p:spPr>
        <p:txBody>
          <a:bodyPr>
            <a:spAutoFit/>
          </a:bodyPr>
          <a:lstStyle/>
          <a:p>
            <a:pPr algn="ctr" defTabSz="685800" eaLnBrk="1" hangingPunct="1">
              <a:spcBef>
                <a:spcPts val="750"/>
              </a:spcBef>
              <a:defRPr/>
            </a:pPr>
            <a:r>
              <a:rPr lang="fr-FR" altLang="fr-FR" sz="2000" dirty="0">
                <a:latin typeface="+mn-lt"/>
              </a:rPr>
              <a:t>Alfred Dui </a:t>
            </a:r>
            <a:br>
              <a:rPr lang="fr-FR" altLang="fr-FR" sz="2000" dirty="0">
                <a:latin typeface="+mn-lt"/>
              </a:rPr>
            </a:br>
            <a:r>
              <a:rPr lang="fr-FR" sz="1800" dirty="0">
                <a:latin typeface="+mn-lt"/>
              </a:rPr>
              <a:t>Dr de l’Université de Ngaoundéré</a:t>
            </a:r>
            <a:br>
              <a:rPr lang="fr-FR" sz="1800" dirty="0">
                <a:latin typeface="+mn-lt"/>
              </a:rPr>
            </a:br>
            <a:r>
              <a:rPr lang="fr-FR" sz="1800" dirty="0">
                <a:latin typeface="+mn-lt"/>
              </a:rPr>
              <a:t>Département de Français</a:t>
            </a:r>
          </a:p>
          <a:p>
            <a:pPr algn="ctr" defTabSz="685800" eaLnBrk="1" hangingPunct="1">
              <a:spcBef>
                <a:spcPts val="750"/>
              </a:spcBef>
              <a:defRPr/>
            </a:pPr>
            <a:r>
              <a:rPr lang="fr-FR" sz="1800" dirty="0">
                <a:latin typeface="+mn-lt"/>
              </a:rPr>
              <a:t>dufred11@yahoo.fr</a:t>
            </a:r>
          </a:p>
          <a:p>
            <a:pPr algn="ctr">
              <a:defRPr/>
            </a:pPr>
            <a:endParaRPr lang="fr-FR" sz="1800" dirty="0">
              <a:latin typeface="+mn-lt"/>
            </a:endParaRPr>
          </a:p>
        </p:txBody>
      </p:sp>
      <p:pic>
        <p:nvPicPr>
          <p:cNvPr id="7" name="Imag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4784" y="3424395"/>
            <a:ext cx="1643747" cy="1921263"/>
          </a:xfrm>
          <a:prstGeom prst="rect">
            <a:avLst/>
          </a:prstGeom>
        </p:spPr>
      </p:pic>
      <p:pic>
        <p:nvPicPr>
          <p:cNvPr id="2" name="Imag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508" y="3474539"/>
            <a:ext cx="1754382" cy="204338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48"/>
    </mc:Choice>
    <mc:Fallback xmlns="">
      <p:transition spd="slow" advTm="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628650" y="0"/>
            <a:ext cx="7886700" cy="615950"/>
          </a:xfrm>
        </p:spPr>
        <p:txBody>
          <a:bodyPr/>
          <a:lstStyle/>
          <a:p>
            <a:pPr algn="ctr"/>
            <a:r>
              <a:rPr lang="fr-FR" altLang="fr-FR" sz="3600" smtClean="0">
                <a:latin typeface="Times New Roman" panose="02020603050405020304" pitchFamily="18" charset="0"/>
                <a:cs typeface="Times New Roman" panose="02020603050405020304" pitchFamily="18" charset="0"/>
              </a:rPr>
              <a:t>Dans le discours cité : en </a:t>
            </a:r>
            <a:r>
              <a:rPr lang="fr-FR" altLang="fr-FR" sz="3600" smtClean="0">
                <a:latin typeface="Cambria" panose="02040503050406030204" pitchFamily="18" charset="0"/>
                <a:ea typeface="Cambria" panose="02040503050406030204" pitchFamily="18" charset="0"/>
                <a:cs typeface="Times New Roman" panose="02020603050405020304" pitchFamily="18" charset="0"/>
              </a:rPr>
              <a:t>ɓòdòe</a:t>
            </a:r>
            <a:r>
              <a:rPr lang="fr-FR" altLang="fr-FR" sz="3600" smtClean="0">
                <a:ea typeface="Cambria" panose="02040503050406030204" pitchFamily="18" charset="0"/>
                <a:cs typeface="Times New Roman" panose="02020603050405020304" pitchFamily="18" charset="0"/>
              </a:rPr>
              <a:t>̀ </a:t>
            </a:r>
            <a:r>
              <a:rPr lang="fr-FR" altLang="fr-FR" sz="3600" smtClean="0">
                <a:latin typeface="Times New Roman" panose="02020603050405020304" pitchFamily="18" charset="0"/>
                <a:ea typeface="Cambria" panose="02040503050406030204" pitchFamily="18" charset="0"/>
                <a:cs typeface="Times New Roman" panose="02020603050405020304" pitchFamily="18" charset="0"/>
              </a:rPr>
              <a:t>(2)</a:t>
            </a:r>
            <a:endParaRPr lang="fr-FR" altLang="fr-FR" smtClean="0"/>
          </a:p>
        </p:txBody>
      </p:sp>
      <p:sp>
        <p:nvSpPr>
          <p:cNvPr id="17411" name="Espace réservé du contenu 2"/>
          <p:cNvSpPr>
            <a:spLocks noGrp="1"/>
          </p:cNvSpPr>
          <p:nvPr>
            <p:ph idx="1"/>
          </p:nvPr>
        </p:nvSpPr>
        <p:spPr>
          <a:xfrm>
            <a:off x="347663" y="692150"/>
            <a:ext cx="8424862" cy="5832475"/>
          </a:xfrm>
        </p:spPr>
        <p:txBody>
          <a:bodyPr/>
          <a:lstStyle/>
          <a:p>
            <a:r>
              <a:rPr lang="fr-FR" altLang="fr-FR" sz="2800" smtClean="0">
                <a:latin typeface="Times New Roman" panose="02020603050405020304" pitchFamily="18" charset="0"/>
                <a:ea typeface="Cambria" panose="02040503050406030204" pitchFamily="18" charset="0"/>
                <a:cs typeface="Times New Roman" panose="02020603050405020304" pitchFamily="18" charset="0"/>
              </a:rPr>
              <a:t>Le marqueur </a:t>
            </a:r>
            <a:r>
              <a:rPr lang="fr-FR" altLang="fr-FR" sz="2800" i="1" smtClean="0">
                <a:ea typeface="Cambria" panose="02040503050406030204" pitchFamily="18" charset="0"/>
                <a:cs typeface="Times New Roman" panose="02020603050405020304" pitchFamily="18" charset="0"/>
              </a:rPr>
              <a:t>ndé </a:t>
            </a:r>
            <a:r>
              <a:rPr lang="fr-FR" altLang="fr-FR" sz="2800" smtClean="0">
                <a:latin typeface="Times New Roman" panose="02020603050405020304" pitchFamily="18" charset="0"/>
                <a:ea typeface="Cambria" panose="02040503050406030204" pitchFamily="18" charset="0"/>
                <a:cs typeface="Times New Roman" panose="02020603050405020304" pitchFamily="18" charset="0"/>
              </a:rPr>
              <a:t>une balise dans le discours cité</a:t>
            </a:r>
          </a:p>
          <a:p>
            <a:pPr marL="1371600" lvl="4" indent="0">
              <a:buFont typeface="Arial" panose="020B0604020202020204" pitchFamily="34" charset="0"/>
              <a:buNone/>
            </a:pPr>
            <a:r>
              <a:rPr lang="fr-FR" altLang="fr-FR" sz="2000" smtClean="0">
                <a:latin typeface="Times New Roman" panose="02020603050405020304" pitchFamily="18" charset="0"/>
                <a:ea typeface="Cambria" panose="02040503050406030204" pitchFamily="18" charset="0"/>
                <a:cs typeface="Times New Roman" panose="02020603050405020304" pitchFamily="18" charset="0"/>
              </a:rPr>
              <a:t>                                                                               </a:t>
            </a:r>
            <a:r>
              <a:rPr lang="fr-FR" altLang="fr-FR" sz="2000" smtClean="0">
                <a:ea typeface="Cambria" panose="02040503050406030204" pitchFamily="18" charset="0"/>
                <a:cs typeface="Times New Roman" panose="02020603050405020304" pitchFamily="18" charset="0"/>
              </a:rPr>
              <a:t>P1 ndé P2 </a:t>
            </a:r>
          </a:p>
          <a:p>
            <a:pPr marL="1371600" lvl="4"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1371600" lvl="4"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1371600" lvl="4" indent="0">
              <a:buFont typeface="Arial" panose="020B0604020202020204" pitchFamily="34" charset="0"/>
              <a:buNone/>
            </a:pPr>
            <a:r>
              <a:rPr lang="fr-FR" altLang="fr-FR" sz="2000" smtClean="0">
                <a:latin typeface="Times New Roman" panose="02020603050405020304" pitchFamily="18" charset="0"/>
                <a:ea typeface="Cambria" panose="02040503050406030204" pitchFamily="18" charset="0"/>
                <a:cs typeface="Times New Roman" panose="02020603050405020304" pitchFamily="18" charset="0"/>
              </a:rPr>
              <a:t>                                                                               </a:t>
            </a:r>
            <a:r>
              <a:rPr lang="fr-FR" altLang="fr-FR" sz="2000" smtClean="0">
                <a:ea typeface="Cambria" panose="02040503050406030204" pitchFamily="18" charset="0"/>
                <a:cs typeface="Times New Roman" panose="02020603050405020304" pitchFamily="18" charset="0"/>
              </a:rPr>
              <a:t>P1 ndé coord P2 </a:t>
            </a:r>
          </a:p>
          <a:p>
            <a:pPr marL="1371600" lvl="4"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1371600" lvl="4"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1371600" lvl="4"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1371600" lvl="4" indent="0">
              <a:buFont typeface="Arial" panose="020B0604020202020204" pitchFamily="34" charset="0"/>
              <a:buNone/>
            </a:pPr>
            <a:r>
              <a:rPr lang="fr-FR" altLang="fr-FR" sz="2000" smtClean="0">
                <a:latin typeface="Times New Roman" panose="02020603050405020304" pitchFamily="18" charset="0"/>
                <a:ea typeface="Cambria" panose="02040503050406030204" pitchFamily="18" charset="0"/>
                <a:cs typeface="Times New Roman" panose="02020603050405020304" pitchFamily="18" charset="0"/>
              </a:rPr>
              <a:t>                                                                       </a:t>
            </a:r>
            <a:r>
              <a:rPr lang="fr-FR" altLang="fr-FR" sz="2000" smtClean="0">
                <a:ea typeface="Cambria" panose="02040503050406030204" pitchFamily="18" charset="0"/>
                <a:cs typeface="Times New Roman" panose="02020603050405020304" pitchFamily="18" charset="0"/>
              </a:rPr>
              <a:t>P1 matrice ndé P2 sub</a:t>
            </a:r>
          </a:p>
          <a:p>
            <a:pPr marL="1371600" lvl="4" indent="0">
              <a:buFont typeface="Arial" panose="020B0604020202020204" pitchFamily="34" charset="0"/>
              <a:buNone/>
            </a:pPr>
            <a:endParaRPr lang="fr-FR" altLang="fr-FR" sz="2000" smtClean="0">
              <a:ea typeface="Cambria" panose="02040503050406030204" pitchFamily="18" charset="0"/>
              <a:cs typeface="Times New Roman" panose="02020603050405020304" pitchFamily="18" charset="0"/>
            </a:endParaRPr>
          </a:p>
          <a:p>
            <a:pPr marL="1371600" lvl="4" indent="0">
              <a:buFont typeface="Arial" panose="020B0604020202020204" pitchFamily="34" charset="0"/>
              <a:buNone/>
            </a:pPr>
            <a:endParaRPr lang="fr-FR" altLang="fr-FR" sz="2000" smtClean="0">
              <a:ea typeface="Cambria" panose="02040503050406030204" pitchFamily="18" charset="0"/>
              <a:cs typeface="Times New Roman" panose="02020603050405020304" pitchFamily="18" charset="0"/>
            </a:endParaRPr>
          </a:p>
          <a:p>
            <a:pPr marL="1371600" lvl="4" indent="0">
              <a:buFont typeface="Arial" panose="020B0604020202020204" pitchFamily="34" charset="0"/>
              <a:buNone/>
            </a:pPr>
            <a:r>
              <a:rPr lang="fr-FR" altLang="fr-FR" sz="2000" smtClean="0">
                <a:ea typeface="Cambria" panose="02040503050406030204" pitchFamily="18" charset="0"/>
                <a:cs typeface="Times New Roman" panose="02020603050405020304" pitchFamily="18" charset="0"/>
              </a:rPr>
              <a:t> </a:t>
            </a:r>
          </a:p>
          <a:p>
            <a:r>
              <a:rPr lang="fr-FR" altLang="fr-FR" sz="2800" smtClean="0">
                <a:latin typeface="Times New Roman" panose="02020603050405020304" pitchFamily="18" charset="0"/>
                <a:ea typeface="Cambria" panose="02040503050406030204" pitchFamily="18" charset="0"/>
                <a:cs typeface="Times New Roman" panose="02020603050405020304" pitchFamily="18" charset="0"/>
              </a:rPr>
              <a:t>Au sein d’une proposition du discours cité</a:t>
            </a:r>
          </a:p>
          <a:p>
            <a:pPr marL="342900" lvl="1" indent="0">
              <a:buFont typeface="Arial" panose="020B0604020202020204" pitchFamily="34" charset="0"/>
              <a:buNone/>
            </a:pPr>
            <a:endParaRPr lang="fr-FR" altLang="fr-FR" smtClean="0">
              <a:latin typeface="Cambria" panose="02040503050406030204" pitchFamily="18" charset="0"/>
              <a:ea typeface="Cambria" panose="02040503050406030204" pitchFamily="18" charset="0"/>
              <a:cs typeface="Times New Roman" panose="02020603050405020304" pitchFamily="18" charset="0"/>
            </a:endParaRPr>
          </a:p>
        </p:txBody>
      </p:sp>
      <p:pic>
        <p:nvPicPr>
          <p:cNvPr id="17412"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113" y="5259388"/>
            <a:ext cx="7962900"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550" y="1117600"/>
            <a:ext cx="7939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Imag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550" y="2182813"/>
            <a:ext cx="8229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age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550" y="3840163"/>
            <a:ext cx="8510588"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533"/>
    </mc:Choice>
    <mc:Fallback xmlns="">
      <p:transition spd="slow" advTm="8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650" y="6350"/>
            <a:ext cx="7886700" cy="615950"/>
          </a:xfrm>
        </p:spPr>
        <p:txBody>
          <a:bodyPr/>
          <a:lstStyle/>
          <a:p>
            <a:pPr algn="ctr">
              <a:defRPr/>
            </a:pPr>
            <a:r>
              <a:rPr lang="fr-FR" altLang="fr-FR" sz="3200" dirty="0" smtClean="0">
                <a:latin typeface="Times New Roman" panose="02020603050405020304" pitchFamily="18" charset="0"/>
                <a:cs typeface="Times New Roman" panose="02020603050405020304" pitchFamily="18" charset="0"/>
              </a:rPr>
              <a:t>Dans le discours cité : en </a:t>
            </a:r>
            <a:r>
              <a:rPr lang="fr-FR" altLang="fr-FR" sz="3200" dirty="0">
                <a:latin typeface="+mn-lt"/>
                <a:ea typeface="Cambria" panose="02040503050406030204" pitchFamily="18" charset="0"/>
                <a:cs typeface="Times New Roman" panose="02020603050405020304" pitchFamily="18" charset="0"/>
              </a:rPr>
              <a:t>yàáyùwèe</a:t>
            </a:r>
            <a:r>
              <a:rPr lang="fr-FR" altLang="fr-FR" sz="3200" dirty="0" smtClean="0">
                <a:latin typeface="+mn-lt"/>
                <a:ea typeface="Cambria" panose="02040503050406030204" pitchFamily="18" charset="0"/>
                <a:cs typeface="Times New Roman" panose="02020603050405020304" pitchFamily="18" charset="0"/>
              </a:rPr>
              <a:t>̀</a:t>
            </a:r>
            <a:r>
              <a:rPr lang="fr-FR" altLang="fr-FR" sz="3200" dirty="0" smtClean="0">
                <a:latin typeface="Cambria" panose="02040503050406030204" pitchFamily="18" charset="0"/>
                <a:ea typeface="Cambria" panose="02040503050406030204" pitchFamily="18" charset="0"/>
                <a:cs typeface="Times New Roman" panose="02020603050405020304" pitchFamily="18" charset="0"/>
              </a:rPr>
              <a:t> </a:t>
            </a:r>
            <a:r>
              <a:rPr lang="fr-FR" altLang="fr-FR" sz="3200" dirty="0" smtClean="0">
                <a:latin typeface="Times New Roman" panose="02020603050405020304" pitchFamily="18" charset="0"/>
                <a:ea typeface="Cambria" panose="02040503050406030204" pitchFamily="18" charset="0"/>
                <a:cs typeface="Times New Roman" panose="02020603050405020304" pitchFamily="18" charset="0"/>
              </a:rPr>
              <a:t>(2)</a:t>
            </a:r>
            <a:endParaRPr lang="fr-FR" dirty="0"/>
          </a:p>
        </p:txBody>
      </p:sp>
      <p:sp>
        <p:nvSpPr>
          <p:cNvPr id="18435" name="Espace réservé du contenu 2"/>
          <p:cNvSpPr>
            <a:spLocks noGrp="1"/>
          </p:cNvSpPr>
          <p:nvPr>
            <p:ph idx="1"/>
          </p:nvPr>
        </p:nvSpPr>
        <p:spPr>
          <a:xfrm>
            <a:off x="479425" y="549275"/>
            <a:ext cx="8497888" cy="6308725"/>
          </a:xfrm>
        </p:spPr>
        <p:txBody>
          <a:bodyPr/>
          <a:lstStyle/>
          <a:p>
            <a:r>
              <a:rPr lang="fr-FR" altLang="fr-FR" sz="2800" smtClean="0">
                <a:latin typeface="Times New Roman" panose="02020603050405020304" pitchFamily="18" charset="0"/>
                <a:ea typeface="Cambria" panose="02040503050406030204" pitchFamily="18" charset="0"/>
                <a:cs typeface="Times New Roman" panose="02020603050405020304" pitchFamily="18" charset="0"/>
              </a:rPr>
              <a:t>Le marqueur </a:t>
            </a:r>
            <a:r>
              <a:rPr lang="fr-FR" altLang="fr-FR" sz="2800" i="1" smtClean="0">
                <a:ea typeface="Cambria" panose="02040503050406030204" pitchFamily="18" charset="0"/>
                <a:cs typeface="Times New Roman" panose="02020603050405020304" pitchFamily="18" charset="0"/>
              </a:rPr>
              <a:t>ndé </a:t>
            </a:r>
            <a:r>
              <a:rPr lang="fr-FR" altLang="fr-FR" sz="2800" smtClean="0">
                <a:latin typeface="Times New Roman" panose="02020603050405020304" pitchFamily="18" charset="0"/>
                <a:ea typeface="Cambria" panose="02040503050406030204" pitchFamily="18" charset="0"/>
                <a:cs typeface="Times New Roman" panose="02020603050405020304" pitchFamily="18" charset="0"/>
              </a:rPr>
              <a:t>une balise dans le discours cité</a:t>
            </a:r>
          </a:p>
          <a:p>
            <a:pPr marL="342900" lvl="1" indent="0">
              <a:buFont typeface="Arial" panose="020B0604020202020204" pitchFamily="34" charset="0"/>
              <a:buNone/>
            </a:pPr>
            <a:r>
              <a:rPr lang="fr-FR" altLang="fr-FR" smtClean="0">
                <a:latin typeface="Times New Roman" panose="02020603050405020304" pitchFamily="18" charset="0"/>
                <a:ea typeface="Cambria" panose="02040503050406030204" pitchFamily="18" charset="0"/>
                <a:cs typeface="Times New Roman" panose="02020603050405020304" pitchFamily="18" charset="0"/>
              </a:rPr>
              <a:t>                                                                                                           suite de </a:t>
            </a:r>
            <a:r>
              <a:rPr lang="fr-FR" altLang="fr-FR" smtClean="0">
                <a:ea typeface="Cambria" panose="02040503050406030204" pitchFamily="18" charset="0"/>
                <a:cs typeface="Times New Roman" panose="02020603050405020304" pitchFamily="18" charset="0"/>
              </a:rPr>
              <a:t>P1 ndé P2</a:t>
            </a:r>
          </a:p>
          <a:p>
            <a:pPr marL="342900" lvl="1" indent="0">
              <a:buFont typeface="Arial" panose="020B0604020202020204" pitchFamily="34" charset="0"/>
              <a:buNone/>
            </a:pPr>
            <a:endParaRPr lang="fr-FR" altLang="fr-FR"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r>
              <a:rPr lang="fr-FR" altLang="fr-FR" smtClean="0">
                <a:latin typeface="Times New Roman" panose="02020603050405020304" pitchFamily="18" charset="0"/>
                <a:ea typeface="Cambria" panose="02040503050406030204" pitchFamily="18" charset="0"/>
                <a:cs typeface="Times New Roman" panose="02020603050405020304" pitchFamily="18" charset="0"/>
              </a:rPr>
              <a:t>                                                                                                             </a:t>
            </a:r>
            <a:r>
              <a:rPr lang="fr-FR" altLang="fr-FR" smtClean="0">
                <a:ea typeface="Cambria" panose="02040503050406030204" pitchFamily="18" charset="0"/>
                <a:cs typeface="Times New Roman" panose="02020603050405020304" pitchFamily="18" charset="0"/>
              </a:rPr>
              <a:t>P1 ndé coord P2</a:t>
            </a:r>
          </a:p>
          <a:p>
            <a:pPr marL="342900" lvl="1" indent="0">
              <a:buFont typeface="Arial" panose="020B0604020202020204" pitchFamily="34" charset="0"/>
              <a:buNone/>
            </a:pPr>
            <a:r>
              <a:rPr lang="fr-FR" altLang="fr-FR" smtClean="0">
                <a:ea typeface="Cambria" panose="02040503050406030204" pitchFamily="18" charset="0"/>
                <a:cs typeface="Times New Roman" panose="02020603050405020304" pitchFamily="18" charset="0"/>
              </a:rPr>
              <a:t> </a:t>
            </a:r>
          </a:p>
          <a:p>
            <a:pPr marL="342900" lvl="1" indent="0">
              <a:buFont typeface="Arial" panose="020B0604020202020204" pitchFamily="34" charset="0"/>
              <a:buNone/>
            </a:pPr>
            <a:endParaRPr lang="fr-FR" altLang="fr-FR" smtClean="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r>
              <a:rPr lang="fr-FR" altLang="fr-FR" smtClean="0">
                <a:ea typeface="Cambria" panose="02040503050406030204" pitchFamily="18" charset="0"/>
                <a:cs typeface="Times New Roman" panose="02020603050405020304" pitchFamily="18" charset="0"/>
              </a:rPr>
              <a:t>                                                                                                               P1sub ndé P2 matrice</a:t>
            </a:r>
          </a:p>
          <a:p>
            <a:pPr marL="342900" lvl="1" indent="0">
              <a:buFont typeface="Arial" panose="020B0604020202020204" pitchFamily="34" charset="0"/>
              <a:buNone/>
            </a:pPr>
            <a:endParaRPr lang="fr-FR" altLang="fr-FR" smtClean="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ea typeface="Cambria" panose="02040503050406030204" pitchFamily="18" charset="0"/>
              <a:cs typeface="Times New Roman" panose="02020603050405020304" pitchFamily="18" charset="0"/>
            </a:endParaRPr>
          </a:p>
          <a:p>
            <a:r>
              <a:rPr lang="fr-FR" altLang="fr-FR" sz="2800" smtClean="0">
                <a:latin typeface="Times New Roman" panose="02020603050405020304" pitchFamily="18" charset="0"/>
                <a:ea typeface="Cambria" panose="02040503050406030204" pitchFamily="18" charset="0"/>
                <a:cs typeface="Times New Roman" panose="02020603050405020304" pitchFamily="18" charset="0"/>
              </a:rPr>
              <a:t>Au sein d’une proposition du discours cité</a:t>
            </a:r>
          </a:p>
          <a:p>
            <a:pPr marL="342900" lvl="1" indent="0">
              <a:buFont typeface="Arial" panose="020B0604020202020204" pitchFamily="34" charset="0"/>
              <a:buNone/>
            </a:pPr>
            <a:endParaRPr lang="fr-FR" altLang="fr-FR" smtClean="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r>
              <a:rPr lang="fr-FR" altLang="fr-FR" smtClean="0">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18436"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038225"/>
            <a:ext cx="7061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263" y="2982913"/>
            <a:ext cx="828833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513" y="4270375"/>
            <a:ext cx="8621712"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Imag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338" y="5707063"/>
            <a:ext cx="78501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189"/>
    </mc:Choice>
    <mc:Fallback xmlns="">
      <p:transition spd="slow" advTm="12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a:xfrm>
            <a:off x="661988" y="-60960"/>
            <a:ext cx="7886700" cy="647700"/>
          </a:xfrm>
        </p:spPr>
        <p:txBody>
          <a:bodyPr/>
          <a:lstStyle/>
          <a:p>
            <a:pPr>
              <a:defRPr/>
            </a:pPr>
            <a:r>
              <a:rPr lang="fr-FR" altLang="fr-FR" sz="3400" dirty="0" smtClean="0">
                <a:latin typeface="Times New Roman" panose="02020603050405020304" pitchFamily="18" charset="0"/>
                <a:cs typeface="Times New Roman" panose="02020603050405020304" pitchFamily="18" charset="0"/>
              </a:rPr>
              <a:t>Emploi des formes composées en </a:t>
            </a:r>
            <a:r>
              <a:rPr lang="fr-FR" altLang="fr-FR" sz="3400" dirty="0" smtClean="0">
                <a:latin typeface="+mn-lt"/>
                <a:cs typeface="Times New Roman" panose="02020603050405020304" pitchFamily="18" charset="0"/>
              </a:rPr>
              <a:t>ɓòdòè (1)</a:t>
            </a:r>
          </a:p>
        </p:txBody>
      </p:sp>
      <p:sp>
        <p:nvSpPr>
          <p:cNvPr id="19459" name="Espace réservé du contenu 2"/>
          <p:cNvSpPr>
            <a:spLocks noGrp="1"/>
          </p:cNvSpPr>
          <p:nvPr>
            <p:ph idx="1"/>
          </p:nvPr>
        </p:nvSpPr>
        <p:spPr>
          <a:xfrm>
            <a:off x="147638" y="669925"/>
            <a:ext cx="8785225" cy="6092825"/>
          </a:xfrm>
        </p:spPr>
        <p:txBody>
          <a:bodyPr/>
          <a:lstStyle/>
          <a:p>
            <a:r>
              <a:rPr lang="fr-FR" altLang="fr-FR" sz="2400" smtClean="0">
                <a:latin typeface="Times New Roman" panose="02020603050405020304" pitchFamily="18" charset="0"/>
                <a:ea typeface="Cambria" panose="02040503050406030204" pitchFamily="18" charset="0"/>
                <a:cs typeface="Times New Roman" panose="02020603050405020304" pitchFamily="18" charset="0"/>
              </a:rPr>
              <a:t>Le marqueur </a:t>
            </a:r>
            <a:r>
              <a:rPr lang="fr-FR" altLang="fr-FR" sz="2400" i="1" smtClean="0">
                <a:latin typeface="Cambria" panose="02040503050406030204" pitchFamily="18" charset="0"/>
                <a:ea typeface="Cambria" panose="02040503050406030204" pitchFamily="18" charset="0"/>
                <a:cs typeface="Times New Roman" panose="02020603050405020304" pitchFamily="18" charset="0"/>
              </a:rPr>
              <a:t>ná-ndé</a:t>
            </a: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r>
              <a:rPr lang="fr-FR" altLang="fr-FR" sz="2400" smtClean="0">
                <a:latin typeface="Times New Roman" panose="02020603050405020304" pitchFamily="18" charset="0"/>
                <a:ea typeface="Cambria" panose="02040503050406030204" pitchFamily="18" charset="0"/>
                <a:cs typeface="Times New Roman" panose="02020603050405020304" pitchFamily="18" charset="0"/>
              </a:rPr>
              <a:t>                                                                       </a:t>
            </a:r>
            <a:r>
              <a:rPr lang="fr-FR" altLang="fr-FR" sz="2000" smtClean="0">
                <a:latin typeface="Times New Roman" panose="02020603050405020304" pitchFamily="18" charset="0"/>
                <a:ea typeface="Cambria" panose="02040503050406030204" pitchFamily="18" charset="0"/>
                <a:cs typeface="Times New Roman" panose="02020603050405020304" pitchFamily="18" charset="0"/>
              </a:rPr>
              <a:t>L déjà repéré, </a:t>
            </a:r>
            <a:r>
              <a:rPr lang="fr-FR" altLang="fr-FR" sz="2000" i="1" smtClean="0">
                <a:ea typeface="Cambria" panose="02040503050406030204" pitchFamily="18" charset="0"/>
                <a:cs typeface="Times New Roman" panose="02020603050405020304" pitchFamily="18" charset="0"/>
              </a:rPr>
              <a:t>ná-ndé</a:t>
            </a:r>
            <a:r>
              <a:rPr lang="fr-FR" altLang="fr-FR" sz="2000" smtClean="0">
                <a:latin typeface="Times New Roman" panose="02020603050405020304" pitchFamily="18" charset="0"/>
                <a:ea typeface="Cambria" panose="02040503050406030204" pitchFamily="18" charset="0"/>
                <a:cs typeface="Times New Roman" panose="02020603050405020304" pitchFamily="18" charset="0"/>
              </a:rPr>
              <a:t> &gt; L’</a:t>
            </a:r>
          </a:p>
          <a:p>
            <a:pPr marL="342900" lvl="1"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endParaRPr lang="fr-FR" altLang="fr-FR" sz="2000" smtClean="0">
              <a:latin typeface="Times New Roman" panose="02020603050405020304" pitchFamily="18" charset="0"/>
              <a:ea typeface="Cambria" panose="02040503050406030204" pitchFamily="18" charset="0"/>
              <a:cs typeface="Times New Roman" panose="02020603050405020304" pitchFamily="18" charset="0"/>
            </a:endParaRPr>
          </a:p>
          <a:p>
            <a:pPr marL="342900" lvl="1" indent="0">
              <a:buFont typeface="Arial" panose="020B0604020202020204" pitchFamily="34" charset="0"/>
              <a:buNone/>
            </a:pPr>
            <a:r>
              <a:rPr lang="fr-FR" altLang="fr-FR" sz="2000" smtClean="0">
                <a:latin typeface="Times New Roman" panose="02020603050405020304" pitchFamily="18" charset="0"/>
                <a:ea typeface="Cambria" panose="02040503050406030204" pitchFamily="18" charset="0"/>
                <a:cs typeface="Times New Roman" panose="02020603050405020304" pitchFamily="18" charset="0"/>
              </a:rPr>
              <a:t>                                                                                          </a:t>
            </a:r>
          </a:p>
          <a:p>
            <a:pPr marL="342900" lvl="1" indent="0">
              <a:buFont typeface="Arial" panose="020B0604020202020204" pitchFamily="34" charset="0"/>
              <a:buNone/>
            </a:pPr>
            <a:r>
              <a:rPr lang="fr-FR" altLang="fr-FR" sz="2000" smtClean="0">
                <a:latin typeface="Times New Roman" panose="02020603050405020304" pitchFamily="18" charset="0"/>
                <a:ea typeface="Cambria" panose="02040503050406030204" pitchFamily="18" charset="0"/>
                <a:cs typeface="Times New Roman" panose="02020603050405020304" pitchFamily="18" charset="0"/>
              </a:rPr>
              <a:t>                                                                                        L’ désigné, </a:t>
            </a:r>
            <a:r>
              <a:rPr lang="fr-FR" altLang="fr-FR" sz="2000" i="1" smtClean="0">
                <a:ea typeface="Cambria" panose="02040503050406030204" pitchFamily="18" charset="0"/>
                <a:cs typeface="Times New Roman" panose="02020603050405020304" pitchFamily="18" charset="0"/>
              </a:rPr>
              <a:t>ná-nde</a:t>
            </a:r>
            <a:r>
              <a:rPr lang="fr-FR" altLang="fr-FR" sz="2000" smtClean="0">
                <a:latin typeface="Times New Roman" panose="02020603050405020304" pitchFamily="18" charset="0"/>
                <a:ea typeface="Cambria" panose="02040503050406030204" pitchFamily="18" charset="0"/>
                <a:cs typeface="Times New Roman" panose="02020603050405020304" pitchFamily="18" charset="0"/>
              </a:rPr>
              <a:t>́ &gt; L</a:t>
            </a: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a:p>
            <a:pPr>
              <a:spcBef>
                <a:spcPct val="0"/>
              </a:spcBef>
            </a:pPr>
            <a:r>
              <a:rPr lang="fr-FR" altLang="fr-FR" sz="2400" smtClean="0">
                <a:latin typeface="Times New Roman" panose="02020603050405020304" pitchFamily="18" charset="0"/>
                <a:ea typeface="Cambria" panose="02040503050406030204" pitchFamily="18" charset="0"/>
                <a:cs typeface="Times New Roman" panose="02020603050405020304" pitchFamily="18" charset="0"/>
              </a:rPr>
              <a:t>En finale absolue </a:t>
            </a:r>
            <a:r>
              <a:rPr lang="fr-FR" altLang="fr-FR" sz="2400" i="1" smtClean="0">
                <a:latin typeface="Cambria" panose="02040503050406030204" pitchFamily="18" charset="0"/>
                <a:ea typeface="Cambria" panose="02040503050406030204" pitchFamily="18" charset="0"/>
                <a:cs typeface="Times New Roman" panose="02020603050405020304" pitchFamily="18" charset="0"/>
              </a:rPr>
              <a:t>ná-ndé </a:t>
            </a:r>
            <a:r>
              <a:rPr lang="fr-FR" altLang="fr-FR" sz="2400" smtClean="0">
                <a:latin typeface="Times New Roman" panose="02020603050405020304" pitchFamily="18" charset="0"/>
                <a:ea typeface="Cambria" panose="02040503050406030204" pitchFamily="18" charset="0"/>
                <a:cs typeface="Times New Roman" panose="02020603050405020304" pitchFamily="18" charset="0"/>
              </a:rPr>
              <a:t>« n’est-ce-pas »</a:t>
            </a: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smtClean="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9460"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3608" y="735013"/>
            <a:ext cx="77104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700" y="1544638"/>
            <a:ext cx="75660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Imag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699" y="3441270"/>
            <a:ext cx="77485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263" y="5389563"/>
            <a:ext cx="826928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8"/>
          <a:stretch>
            <a:fillRect/>
          </a:stretch>
        </p:blipFill>
        <p:spPr>
          <a:xfrm>
            <a:off x="393699" y="2582432"/>
            <a:ext cx="7850709" cy="965139"/>
          </a:xfrm>
          <a:prstGeom prst="rect">
            <a:avLst/>
          </a:prstGeom>
        </p:spPr>
      </p:pic>
      <p:pic>
        <p:nvPicPr>
          <p:cNvPr id="6" name="Image 5"/>
          <p:cNvPicPr>
            <a:picLocks noChangeAspect="1"/>
          </p:cNvPicPr>
          <p:nvPr/>
        </p:nvPicPr>
        <p:blipFill>
          <a:blip r:embed="rId9"/>
          <a:stretch>
            <a:fillRect/>
          </a:stretch>
        </p:blipFill>
        <p:spPr>
          <a:xfrm>
            <a:off x="418393" y="4291151"/>
            <a:ext cx="8317785" cy="88182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157"/>
    </mc:Choice>
    <mc:Fallback>
      <p:transition spd="slow" advTm="11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23813"/>
            <a:ext cx="7886700" cy="504825"/>
          </a:xfrm>
        </p:spPr>
        <p:txBody>
          <a:bodyPr/>
          <a:lstStyle/>
          <a:p>
            <a:pPr>
              <a:defRPr/>
            </a:pPr>
            <a:r>
              <a:rPr lang="fr-FR" altLang="fr-FR" sz="3200" dirty="0" smtClean="0">
                <a:latin typeface="Times New Roman" panose="02020603050405020304" pitchFamily="18" charset="0"/>
                <a:cs typeface="Times New Roman" panose="02020603050405020304" pitchFamily="18" charset="0"/>
              </a:rPr>
              <a:t>Emploi des formes composées en </a:t>
            </a:r>
            <a:r>
              <a:rPr lang="fr-FR" altLang="fr-FR" sz="3200" dirty="0" err="1">
                <a:latin typeface="+mn-lt"/>
                <a:cs typeface="Times New Roman" panose="02020603050405020304" pitchFamily="18" charset="0"/>
              </a:rPr>
              <a:t>ɓòdòe</a:t>
            </a:r>
            <a:r>
              <a:rPr lang="fr-FR" altLang="fr-FR" sz="3200" dirty="0">
                <a:cs typeface="Times New Roman" panose="02020603050405020304" pitchFamily="18" charset="0"/>
              </a:rPr>
              <a:t>̀ </a:t>
            </a:r>
            <a:r>
              <a:rPr lang="fr-FR" altLang="fr-FR" sz="3200" dirty="0" smtClean="0">
                <a:latin typeface="Times New Roman" panose="02020603050405020304" pitchFamily="18" charset="0"/>
                <a:cs typeface="Times New Roman" panose="02020603050405020304" pitchFamily="18" charset="0"/>
              </a:rPr>
              <a:t>(2)</a:t>
            </a:r>
            <a:endParaRPr lang="fr-FR" dirty="0">
              <a:latin typeface="Times New Roman" panose="02020603050405020304" pitchFamily="18" charset="0"/>
              <a:cs typeface="Times New Roman" panose="02020603050405020304" pitchFamily="18" charset="0"/>
            </a:endParaRPr>
          </a:p>
        </p:txBody>
      </p:sp>
      <p:sp>
        <p:nvSpPr>
          <p:cNvPr id="20483" name="Espace réservé du contenu 2"/>
          <p:cNvSpPr>
            <a:spLocks noGrp="1"/>
          </p:cNvSpPr>
          <p:nvPr>
            <p:ph idx="1"/>
          </p:nvPr>
        </p:nvSpPr>
        <p:spPr>
          <a:xfrm>
            <a:off x="157162" y="692150"/>
            <a:ext cx="8807451" cy="6121400"/>
          </a:xfrm>
        </p:spPr>
        <p:txBody>
          <a:bodyPr/>
          <a:lstStyle/>
          <a:p>
            <a:r>
              <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rPr>
              <a:t>Le marqueur </a:t>
            </a:r>
            <a:r>
              <a:rPr lang="fr-FR" altLang="fr-FR" sz="2400" i="1" dirty="0" err="1" smtClean="0">
                <a:latin typeface="Cambria" panose="02040503050406030204" pitchFamily="18" charset="0"/>
                <a:ea typeface="Cambria" panose="02040503050406030204" pitchFamily="18" charset="0"/>
                <a:cs typeface="Times New Roman" panose="02020603050405020304" pitchFamily="18" charset="0"/>
              </a:rPr>
              <a:t>náa</a:t>
            </a:r>
            <a:r>
              <a:rPr lang="fr-FR" altLang="fr-FR" sz="2400" i="1" dirty="0" smtClean="0">
                <a:latin typeface="Cambria" panose="02040503050406030204" pitchFamily="18" charset="0"/>
                <a:ea typeface="Cambria" panose="02040503050406030204" pitchFamily="18" charset="0"/>
                <a:cs typeface="Times New Roman" panose="02020603050405020304" pitchFamily="18" charset="0"/>
              </a:rPr>
              <a:t>̀-</a:t>
            </a:r>
            <a:r>
              <a:rPr lang="fr-FR" altLang="fr-FR" sz="2400" i="1" dirty="0" err="1" smtClean="0">
                <a:latin typeface="Cambria" panose="02040503050406030204" pitchFamily="18" charset="0"/>
                <a:ea typeface="Cambria" panose="02040503050406030204" pitchFamily="18" charset="0"/>
                <a:cs typeface="Times New Roman" panose="02020603050405020304" pitchFamily="18" charset="0"/>
              </a:rPr>
              <a:t>nde</a:t>
            </a:r>
            <a:r>
              <a:rPr lang="fr-FR" altLang="fr-FR" sz="2400" i="1" dirty="0" smtClean="0">
                <a:latin typeface="Cambria" panose="02040503050406030204" pitchFamily="18" charset="0"/>
                <a:ea typeface="Cambria" panose="02040503050406030204" pitchFamily="18" charset="0"/>
                <a:cs typeface="Times New Roman" panose="02020603050405020304" pitchFamily="18" charset="0"/>
              </a:rPr>
              <a:t>́</a:t>
            </a:r>
            <a:r>
              <a:rPr lang="fr-FR" altLang="fr-FR" sz="2400" i="1" dirty="0" smtClean="0">
                <a:ea typeface="Cambria" panose="02040503050406030204" pitchFamily="18" charset="0"/>
                <a:cs typeface="Times New Roman" panose="02020603050405020304" pitchFamily="18" charset="0"/>
              </a:rPr>
              <a:t> </a:t>
            </a:r>
            <a:endPar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endPar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r>
              <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rPr>
              <a:t>Deux marqueurs formés sur </a:t>
            </a:r>
            <a:r>
              <a:rPr lang="fr-FR" altLang="fr-FR" sz="2400" i="1" dirty="0" err="1" smtClean="0">
                <a:ea typeface="Cambria" panose="02040503050406030204" pitchFamily="18" charset="0"/>
                <a:cs typeface="Times New Roman" panose="02020603050405020304" pitchFamily="18" charset="0"/>
              </a:rPr>
              <a:t>hèe</a:t>
            </a:r>
            <a:r>
              <a:rPr lang="fr-FR" altLang="fr-FR" sz="2400" i="1" dirty="0" smtClean="0">
                <a:ea typeface="Cambria" panose="02040503050406030204" pitchFamily="18" charset="0"/>
                <a:cs typeface="Times New Roman" panose="02020603050405020304" pitchFamily="18" charset="0"/>
              </a:rPr>
              <a:t>̀ : </a:t>
            </a:r>
            <a:r>
              <a:rPr lang="fr-FR" altLang="fr-FR" sz="2400" i="1" dirty="0" err="1" smtClean="0">
                <a:ea typeface="Cambria" panose="02040503050406030204" pitchFamily="18" charset="0"/>
                <a:cs typeface="Times New Roman" panose="02020603050405020304" pitchFamily="18" charset="0"/>
              </a:rPr>
              <a:t>hèe</a:t>
            </a:r>
            <a:r>
              <a:rPr lang="fr-FR" altLang="fr-FR" sz="2400" i="1" dirty="0" smtClean="0">
                <a:ea typeface="Cambria" panose="02040503050406030204" pitchFamily="18" charset="0"/>
                <a:cs typeface="Times New Roman" panose="02020603050405020304" pitchFamily="18" charset="0"/>
              </a:rPr>
              <a:t>̀-</a:t>
            </a:r>
            <a:r>
              <a:rPr lang="fr-FR" altLang="fr-FR" sz="2400" i="1" dirty="0" err="1" smtClean="0">
                <a:ea typeface="Cambria" panose="02040503050406030204" pitchFamily="18" charset="0"/>
                <a:cs typeface="Times New Roman" panose="02020603050405020304" pitchFamily="18" charset="0"/>
              </a:rPr>
              <a:t>nde</a:t>
            </a:r>
            <a:r>
              <a:rPr lang="fr-FR" altLang="fr-FR" sz="2400" i="1" dirty="0" smtClean="0">
                <a:ea typeface="Cambria" panose="02040503050406030204" pitchFamily="18" charset="0"/>
                <a:cs typeface="Times New Roman" panose="02020603050405020304" pitchFamily="18" charset="0"/>
              </a:rPr>
              <a:t>́ </a:t>
            </a:r>
            <a:r>
              <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rPr>
              <a:t>et </a:t>
            </a:r>
            <a:r>
              <a:rPr lang="fr-FR" altLang="fr-FR" sz="2400" i="1" dirty="0" err="1" smtClean="0">
                <a:ea typeface="Cambria" panose="02040503050406030204" pitchFamily="18" charset="0"/>
                <a:cs typeface="Times New Roman" panose="02020603050405020304" pitchFamily="18" charset="0"/>
              </a:rPr>
              <a:t>hèe</a:t>
            </a:r>
            <a:r>
              <a:rPr lang="fr-FR" altLang="fr-FR" sz="2400" i="1" dirty="0" smtClean="0">
                <a:ea typeface="Cambria" panose="02040503050406030204" pitchFamily="18" charset="0"/>
                <a:cs typeface="Times New Roman" panose="02020603050405020304" pitchFamily="18" charset="0"/>
              </a:rPr>
              <a:t>̀-ná-</a:t>
            </a:r>
            <a:r>
              <a:rPr lang="fr-FR" altLang="fr-FR" sz="2400" i="1" dirty="0" err="1" smtClean="0">
                <a:ea typeface="Cambria" panose="02040503050406030204" pitchFamily="18" charset="0"/>
                <a:cs typeface="Times New Roman" panose="02020603050405020304" pitchFamily="18" charset="0"/>
              </a:rPr>
              <a:t>nde</a:t>
            </a:r>
            <a:r>
              <a:rPr lang="fr-FR" altLang="fr-FR" sz="2400" i="1" dirty="0" smtClean="0">
                <a:ea typeface="Cambria" panose="02040503050406030204" pitchFamily="18" charset="0"/>
                <a:cs typeface="Times New Roman" panose="02020603050405020304" pitchFamily="18" charset="0"/>
              </a:rPr>
              <a:t>́</a:t>
            </a:r>
          </a:p>
          <a:p>
            <a:pPr marL="342900" lvl="1" indent="0">
              <a:buFont typeface="Arial" panose="020B0604020202020204" pitchFamily="34" charset="0"/>
              <a:buNone/>
            </a:pPr>
            <a:r>
              <a:rPr lang="fr-FR" altLang="fr-FR" sz="2400" i="1" dirty="0" smtClean="0"/>
              <a:t>▪ </a:t>
            </a:r>
            <a:r>
              <a:rPr lang="fr-FR" altLang="fr-FR" sz="2400" i="1" dirty="0" err="1" smtClean="0">
                <a:ea typeface="Cambria" panose="02040503050406030204" pitchFamily="18" charset="0"/>
                <a:cs typeface="Cambria" panose="02040503050406030204" pitchFamily="18" charset="0"/>
              </a:rPr>
              <a:t>hèe</a:t>
            </a:r>
            <a:r>
              <a:rPr lang="fr-FR" altLang="fr-FR" sz="2400" i="1" dirty="0" smtClean="0">
                <a:ea typeface="Cambria" panose="02040503050406030204" pitchFamily="18" charset="0"/>
                <a:cs typeface="Cambria" panose="02040503050406030204" pitchFamily="18" charset="0"/>
              </a:rPr>
              <a:t>̀-</a:t>
            </a:r>
            <a:r>
              <a:rPr lang="fr-FR" altLang="fr-FR" sz="2400" i="1" dirty="0" err="1" smtClean="0">
                <a:ea typeface="Cambria" panose="02040503050406030204" pitchFamily="18" charset="0"/>
                <a:cs typeface="Cambria" panose="02040503050406030204" pitchFamily="18" charset="0"/>
              </a:rPr>
              <a:t>nde</a:t>
            </a:r>
            <a:r>
              <a:rPr lang="fr-FR" altLang="fr-FR" sz="2400" i="1" dirty="0" smtClean="0">
                <a:ea typeface="Cambria" panose="02040503050406030204" pitchFamily="18" charset="0"/>
                <a:cs typeface="Cambria" panose="02040503050406030204" pitchFamily="18" charset="0"/>
              </a:rPr>
              <a:t>́  </a:t>
            </a:r>
          </a:p>
          <a:p>
            <a:pPr marL="342900" lvl="1" indent="0">
              <a:buFont typeface="Arial" panose="020B0604020202020204" pitchFamily="34" charset="0"/>
              <a:buNone/>
            </a:pPr>
            <a:endParaRPr lang="fr-FR" altLang="fr-FR" sz="2400" i="1" dirty="0" smtClean="0"/>
          </a:p>
          <a:p>
            <a:pPr marL="342900" lvl="1" indent="0">
              <a:buFont typeface="Arial" panose="020B0604020202020204" pitchFamily="34" charset="0"/>
              <a:buNone/>
            </a:pPr>
            <a:endParaRPr lang="fr-FR" altLang="fr-FR" sz="2400" i="1" dirty="0" smtClean="0"/>
          </a:p>
          <a:p>
            <a:pPr marL="342900" lvl="1" indent="0">
              <a:buFont typeface="Arial" panose="020B0604020202020204" pitchFamily="34" charset="0"/>
              <a:buNone/>
            </a:pPr>
            <a:endParaRPr lang="fr-FR" altLang="fr-FR" sz="2400" i="1" dirty="0" smtClean="0"/>
          </a:p>
          <a:p>
            <a:pPr marL="342900" lvl="1" indent="0">
              <a:buFont typeface="Arial" panose="020B0604020202020204" pitchFamily="34" charset="0"/>
              <a:buNone/>
            </a:pPr>
            <a:endParaRPr lang="fr-FR" altLang="fr-FR" sz="2400" i="1" dirty="0" smtClean="0"/>
          </a:p>
          <a:p>
            <a:pPr marL="342900" lvl="1" indent="0">
              <a:buFont typeface="Arial" panose="020B0604020202020204" pitchFamily="34" charset="0"/>
              <a:buNone/>
            </a:pPr>
            <a:r>
              <a:rPr lang="fr-FR" altLang="fr-FR" sz="2400" i="1" dirty="0" smtClean="0"/>
              <a:t>▪ </a:t>
            </a:r>
            <a:r>
              <a:rPr lang="fr-FR" altLang="fr-FR" sz="2400" i="1" dirty="0" err="1" smtClean="0">
                <a:ea typeface="Cambria" panose="02040503050406030204" pitchFamily="18" charset="0"/>
                <a:cs typeface="Cambria" panose="02040503050406030204" pitchFamily="18" charset="0"/>
              </a:rPr>
              <a:t>hèe</a:t>
            </a:r>
            <a:r>
              <a:rPr lang="fr-FR" altLang="fr-FR" sz="2400" i="1" dirty="0" smtClean="0">
                <a:ea typeface="Cambria" panose="02040503050406030204" pitchFamily="18" charset="0"/>
                <a:cs typeface="Cambria" panose="02040503050406030204" pitchFamily="18" charset="0"/>
              </a:rPr>
              <a:t>̀-ná-</a:t>
            </a:r>
            <a:r>
              <a:rPr lang="fr-FR" altLang="fr-FR" sz="2400" i="1" dirty="0" err="1" smtClean="0">
                <a:ea typeface="Cambria" panose="02040503050406030204" pitchFamily="18" charset="0"/>
                <a:cs typeface="Cambria" panose="02040503050406030204" pitchFamily="18" charset="0"/>
              </a:rPr>
              <a:t>nde</a:t>
            </a:r>
            <a:r>
              <a:rPr lang="fr-FR" altLang="fr-FR" sz="2400" i="1" dirty="0" smtClean="0">
                <a:ea typeface="Cambria" panose="02040503050406030204" pitchFamily="18" charset="0"/>
                <a:cs typeface="Cambria" panose="02040503050406030204" pitchFamily="18" charset="0"/>
              </a:rPr>
              <a:t>́</a:t>
            </a:r>
          </a:p>
          <a:p>
            <a:endParaRPr lang="fr-FR" altLang="fr-FR" dirty="0" smtClean="0">
              <a:ea typeface="Cambria" panose="02040503050406030204" pitchFamily="18" charset="0"/>
              <a:cs typeface="Cambria" panose="02040503050406030204" pitchFamily="18" charset="0"/>
            </a:endParaRPr>
          </a:p>
        </p:txBody>
      </p:sp>
      <p:pic>
        <p:nvPicPr>
          <p:cNvPr id="20484"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1125538"/>
            <a:ext cx="9217025"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Imag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363" y="3244850"/>
            <a:ext cx="89106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Imag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62" y="5013176"/>
            <a:ext cx="906303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411"/>
    </mc:Choice>
    <mc:Fallback>
      <p:transition spd="slow" advTm="73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468313" y="138113"/>
            <a:ext cx="8135937" cy="542925"/>
          </a:xfrm>
        </p:spPr>
        <p:txBody>
          <a:bodyPr/>
          <a:lstStyle/>
          <a:p>
            <a:r>
              <a:rPr lang="fr-FR" altLang="fr-FR" sz="3200" smtClean="0">
                <a:latin typeface="Times New Roman" panose="02020603050405020304" pitchFamily="18" charset="0"/>
                <a:cs typeface="Times New Roman" panose="02020603050405020304" pitchFamily="18" charset="0"/>
              </a:rPr>
              <a:t>Emploi des formes composées en </a:t>
            </a:r>
            <a:r>
              <a:rPr lang="fr-FR" altLang="fr-FR" sz="3200" smtClean="0">
                <a:latin typeface="Cambria" panose="02040503050406030204" pitchFamily="18" charset="0"/>
                <a:ea typeface="Cambria" panose="02040503050406030204" pitchFamily="18" charset="0"/>
                <a:cs typeface="Times New Roman" panose="02020603050405020304" pitchFamily="18" charset="0"/>
              </a:rPr>
              <a:t>yààyùwèe (1)</a:t>
            </a:r>
            <a:r>
              <a:rPr lang="fr-FR" altLang="fr-FR" sz="3200" smtClean="0">
                <a:cs typeface="Times New Roman" panose="02020603050405020304" pitchFamily="18" charset="0"/>
              </a:rPr>
              <a:t>̀</a:t>
            </a:r>
            <a:endParaRPr lang="fr-FR" altLang="fr-FR" sz="3200" smtClean="0"/>
          </a:p>
        </p:txBody>
      </p:sp>
      <p:sp>
        <p:nvSpPr>
          <p:cNvPr id="21507" name="Espace réservé du contenu 2"/>
          <p:cNvSpPr>
            <a:spLocks noGrp="1"/>
          </p:cNvSpPr>
          <p:nvPr>
            <p:ph idx="1"/>
          </p:nvPr>
        </p:nvSpPr>
        <p:spPr>
          <a:xfrm>
            <a:off x="323850" y="869950"/>
            <a:ext cx="8496300" cy="6088063"/>
          </a:xfrm>
        </p:spPr>
        <p:txBody>
          <a:bodyPr/>
          <a:lstStyle/>
          <a:p>
            <a:r>
              <a:rPr lang="fr-FR" altLang="fr-FR" sz="2400" smtClean="0">
                <a:latin typeface="Times New Roman" panose="02020603050405020304" pitchFamily="18" charset="0"/>
                <a:cs typeface="Times New Roman" panose="02020603050405020304" pitchFamily="18" charset="0"/>
              </a:rPr>
              <a:t>Le marqueur </a:t>
            </a:r>
            <a:r>
              <a:rPr lang="fr-FR" altLang="fr-FR" sz="2400" i="1" smtClean="0">
                <a:latin typeface="Cambria" panose="02040503050406030204" pitchFamily="18" charset="0"/>
                <a:ea typeface="Cambria" panose="02040503050406030204" pitchFamily="18" charset="0"/>
                <a:cs typeface="Times New Roman" panose="02020603050405020304" pitchFamily="18" charset="0"/>
              </a:rPr>
              <a:t>hèè-gè-ndé</a:t>
            </a:r>
          </a:p>
          <a:p>
            <a:pPr lvl="1"/>
            <a:r>
              <a:rPr lang="fr-FR" altLang="fr-FR" sz="2200" smtClean="0">
                <a:latin typeface="Times New Roman" panose="02020603050405020304" pitchFamily="18" charset="0"/>
                <a:ea typeface="Cambria" panose="02040503050406030204" pitchFamily="18" charset="0"/>
                <a:cs typeface="Times New Roman" panose="02020603050405020304" pitchFamily="18" charset="0"/>
              </a:rPr>
              <a:t>Emploi seul</a:t>
            </a:r>
            <a:r>
              <a:rPr lang="fr-FR" altLang="fr-FR" sz="2200" i="1" smtClean="0">
                <a:latin typeface="Times New Roman" panose="02020603050405020304" pitchFamily="18" charset="0"/>
                <a:ea typeface="Cambria" panose="02040503050406030204" pitchFamily="18" charset="0"/>
                <a:cs typeface="Times New Roman" panose="02020603050405020304" pitchFamily="18" charset="0"/>
              </a:rPr>
              <a:t>					</a:t>
            </a:r>
            <a:r>
              <a:rPr lang="fr-FR" altLang="fr-FR" sz="2200" i="1" smtClean="0">
                <a:latin typeface="Cambria" panose="02040503050406030204" pitchFamily="18" charset="0"/>
                <a:ea typeface="Cambria" panose="02040503050406030204" pitchFamily="18" charset="0"/>
                <a:cs typeface="Times New Roman" panose="02020603050405020304" pitchFamily="18" charset="0"/>
              </a:rPr>
              <a:t>hèè-gè-ndé </a:t>
            </a:r>
            <a:r>
              <a:rPr lang="fr-FR" altLang="fr-FR" sz="2200" smtClean="0">
                <a:latin typeface="Times New Roman" panose="02020603050405020304" pitchFamily="18" charset="0"/>
                <a:ea typeface="Cambria" panose="02040503050406030204" pitchFamily="18" charset="0"/>
                <a:cs typeface="Times New Roman" panose="02020603050405020304" pitchFamily="18" charset="0"/>
              </a:rPr>
              <a:t>= Discours citant</a:t>
            </a:r>
          </a:p>
          <a:p>
            <a:pPr lvl="1"/>
            <a:endParaRPr lang="fr-FR" altLang="fr-FR" sz="2200" i="1" smtClean="0">
              <a:latin typeface="Times New Roman" panose="02020603050405020304" pitchFamily="18" charset="0"/>
              <a:ea typeface="Cambria" panose="02040503050406030204" pitchFamily="18" charset="0"/>
              <a:cs typeface="Times New Roman" panose="02020603050405020304" pitchFamily="18" charset="0"/>
            </a:endParaRPr>
          </a:p>
          <a:p>
            <a:pPr lvl="1"/>
            <a:endParaRPr lang="fr-FR" altLang="fr-FR" sz="2200" i="1" smtClean="0">
              <a:latin typeface="Times New Roman" panose="02020603050405020304" pitchFamily="18" charset="0"/>
              <a:ea typeface="Cambria" panose="02040503050406030204" pitchFamily="18" charset="0"/>
              <a:cs typeface="Times New Roman" panose="02020603050405020304" pitchFamily="18" charset="0"/>
            </a:endParaRPr>
          </a:p>
          <a:p>
            <a:pPr lvl="1"/>
            <a:endParaRPr lang="fr-FR" altLang="fr-FR" sz="2200" i="1" smtClean="0">
              <a:latin typeface="Times New Roman" panose="02020603050405020304" pitchFamily="18" charset="0"/>
              <a:ea typeface="Cambria" panose="02040503050406030204" pitchFamily="18" charset="0"/>
              <a:cs typeface="Times New Roman" panose="02020603050405020304" pitchFamily="18" charset="0"/>
            </a:endParaRPr>
          </a:p>
          <a:p>
            <a:pPr lvl="1"/>
            <a:endParaRPr lang="fr-FR" altLang="fr-FR" sz="2200" smtClean="0">
              <a:latin typeface="Times New Roman" panose="02020603050405020304" pitchFamily="18" charset="0"/>
              <a:ea typeface="Cambria" panose="02040503050406030204" pitchFamily="18" charset="0"/>
              <a:cs typeface="Times New Roman" panose="02020603050405020304" pitchFamily="18" charset="0"/>
            </a:endParaRPr>
          </a:p>
          <a:p>
            <a:pPr lvl="1"/>
            <a:endParaRPr lang="fr-FR" altLang="fr-FR" sz="2200" smtClean="0">
              <a:latin typeface="Times New Roman" panose="02020603050405020304" pitchFamily="18" charset="0"/>
              <a:ea typeface="Cambria" panose="02040503050406030204" pitchFamily="18" charset="0"/>
              <a:cs typeface="Times New Roman" panose="02020603050405020304" pitchFamily="18" charset="0"/>
            </a:endParaRPr>
          </a:p>
          <a:p>
            <a:pPr lvl="1"/>
            <a:endParaRPr lang="fr-FR" altLang="fr-FR" sz="2200" smtClean="0">
              <a:latin typeface="Times New Roman" panose="02020603050405020304" pitchFamily="18" charset="0"/>
              <a:ea typeface="Cambria" panose="02040503050406030204" pitchFamily="18" charset="0"/>
              <a:cs typeface="Times New Roman" panose="02020603050405020304" pitchFamily="18" charset="0"/>
            </a:endParaRPr>
          </a:p>
          <a:p>
            <a:pPr lvl="1"/>
            <a:r>
              <a:rPr lang="fr-FR" altLang="fr-FR" sz="2200" smtClean="0">
                <a:latin typeface="Times New Roman" panose="02020603050405020304" pitchFamily="18" charset="0"/>
                <a:ea typeface="Cambria" panose="02040503050406030204" pitchFamily="18" charset="0"/>
                <a:cs typeface="Times New Roman" panose="02020603050405020304" pitchFamily="18" charset="0"/>
              </a:rPr>
              <a:t>Postposé à un SN	</a:t>
            </a:r>
            <a:r>
              <a:rPr lang="fr-FR" altLang="fr-FR" sz="2200" i="1" smtClean="0">
                <a:latin typeface="Times New Roman" panose="02020603050405020304" pitchFamily="18" charset="0"/>
                <a:ea typeface="Cambria" panose="02040503050406030204" pitchFamily="18" charset="0"/>
                <a:cs typeface="Times New Roman" panose="02020603050405020304" pitchFamily="18" charset="0"/>
              </a:rPr>
              <a:t>			</a:t>
            </a:r>
            <a:r>
              <a:rPr lang="fr-FR" altLang="fr-FR" sz="2200" smtClean="0">
                <a:latin typeface="Times New Roman" panose="02020603050405020304" pitchFamily="18" charset="0"/>
                <a:ea typeface="Cambria" panose="02040503050406030204" pitchFamily="18" charset="0"/>
                <a:cs typeface="Times New Roman" panose="02020603050405020304" pitchFamily="18" charset="0"/>
              </a:rPr>
              <a:t>N </a:t>
            </a:r>
            <a:r>
              <a:rPr lang="fr-FR" altLang="fr-FR" sz="2200" i="1" smtClean="0">
                <a:latin typeface="Cambria" panose="02040503050406030204" pitchFamily="18" charset="0"/>
                <a:ea typeface="Cambria" panose="02040503050406030204" pitchFamily="18" charset="0"/>
                <a:cs typeface="Times New Roman" panose="02020603050405020304" pitchFamily="18" charset="0"/>
              </a:rPr>
              <a:t>hèè-gè-ndé</a:t>
            </a:r>
            <a:r>
              <a:rPr lang="fr-FR" altLang="fr-FR" sz="2200" smtClean="0">
                <a:latin typeface="Cambria" panose="02040503050406030204" pitchFamily="18" charset="0"/>
                <a:ea typeface="Cambria" panose="02040503050406030204" pitchFamily="18" charset="0"/>
                <a:cs typeface="Times New Roman" panose="02020603050405020304" pitchFamily="18" charset="0"/>
              </a:rPr>
              <a:t>  </a:t>
            </a:r>
            <a:r>
              <a:rPr lang="fr-FR" altLang="fr-FR" sz="2200" smtClean="0">
                <a:latin typeface="Times New Roman" panose="02020603050405020304" pitchFamily="18" charset="0"/>
                <a:ea typeface="Cambria" panose="02040503050406030204" pitchFamily="18" charset="0"/>
                <a:cs typeface="Times New Roman" panose="02020603050405020304" pitchFamily="18" charset="0"/>
              </a:rPr>
              <a:t>&gt; N = L</a:t>
            </a:r>
          </a:p>
        </p:txBody>
      </p:sp>
      <p:pic>
        <p:nvPicPr>
          <p:cNvPr id="21508"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350" y="1606550"/>
            <a:ext cx="82962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25" y="4198938"/>
            <a:ext cx="8558213"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925" y="2622550"/>
            <a:ext cx="82264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Imag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450" y="5765800"/>
            <a:ext cx="821213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578"/>
    </mc:Choice>
    <mc:Fallback xmlns="">
      <p:transition spd="slow" advTm="11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1750"/>
            <a:ext cx="8323263" cy="561975"/>
          </a:xfrm>
        </p:spPr>
        <p:txBody>
          <a:bodyPr/>
          <a:lstStyle/>
          <a:p>
            <a:pPr>
              <a:defRPr/>
            </a:pPr>
            <a:r>
              <a:rPr lang="fr-FR" altLang="fr-FR" sz="3200" dirty="0" smtClean="0">
                <a:latin typeface="Times New Roman" panose="02020603050405020304" pitchFamily="18" charset="0"/>
                <a:cs typeface="Times New Roman" panose="02020603050405020304" pitchFamily="18" charset="0"/>
              </a:rPr>
              <a:t>Emploi des formes composées en </a:t>
            </a:r>
            <a:r>
              <a:rPr lang="fr-FR" altLang="fr-FR" sz="3200" dirty="0" err="1" smtClean="0">
                <a:latin typeface="+mn-lt"/>
                <a:cs typeface="Times New Roman" panose="02020603050405020304" pitchFamily="18" charset="0"/>
              </a:rPr>
              <a:t>yààyùwèe</a:t>
            </a:r>
            <a:r>
              <a:rPr lang="fr-FR" altLang="fr-FR" sz="3200" dirty="0" smtClean="0">
                <a:latin typeface="+mn-lt"/>
                <a:cs typeface="Times New Roman" panose="02020603050405020304" pitchFamily="18" charset="0"/>
              </a:rPr>
              <a:t>̀ </a:t>
            </a:r>
            <a:r>
              <a:rPr lang="fr-FR" altLang="fr-FR" sz="3200" dirty="0" smtClean="0">
                <a:latin typeface="Times New Roman" panose="02020603050405020304" pitchFamily="18" charset="0"/>
                <a:cs typeface="Times New Roman" panose="02020603050405020304" pitchFamily="18" charset="0"/>
              </a:rPr>
              <a:t>(2)</a:t>
            </a:r>
            <a:endParaRPr lang="fr-FR" dirty="0">
              <a:latin typeface="Times New Roman" panose="02020603050405020304" pitchFamily="18" charset="0"/>
              <a:cs typeface="Times New Roman" panose="02020603050405020304" pitchFamily="18" charset="0"/>
            </a:endParaRPr>
          </a:p>
        </p:txBody>
      </p:sp>
      <p:sp>
        <p:nvSpPr>
          <p:cNvPr id="21507" name="Espace réservé du contenu 2"/>
          <p:cNvSpPr>
            <a:spLocks noGrp="1"/>
          </p:cNvSpPr>
          <p:nvPr>
            <p:ph idx="1"/>
          </p:nvPr>
        </p:nvSpPr>
        <p:spPr>
          <a:xfrm>
            <a:off x="385763" y="604838"/>
            <a:ext cx="8372475" cy="6264275"/>
          </a:xfrm>
        </p:spPr>
        <p:txBody>
          <a:bodyPr/>
          <a:lstStyle/>
          <a:p>
            <a:pPr>
              <a:defRPr/>
            </a:pPr>
            <a:r>
              <a:rPr lang="fr-FR" sz="2400" dirty="0" smtClean="0">
                <a:latin typeface="Times New Roman" panose="02020603050405020304" pitchFamily="18" charset="0"/>
                <a:cs typeface="Times New Roman" panose="02020603050405020304" pitchFamily="18" charset="0"/>
              </a:rPr>
              <a:t>Hors </a:t>
            </a:r>
            <a:r>
              <a:rPr lang="fr-FR" sz="2400" dirty="0">
                <a:latin typeface="Times New Roman" panose="02020603050405020304" pitchFamily="18" charset="0"/>
                <a:cs typeface="Times New Roman" panose="02020603050405020304" pitchFamily="18" charset="0"/>
              </a:rPr>
              <a:t>DR, l’emploi de </a:t>
            </a:r>
            <a:r>
              <a:rPr lang="fr-FR" sz="2400" i="1" dirty="0" err="1">
                <a:latin typeface="Cambria" panose="02040503050406030204" pitchFamily="18" charset="0"/>
                <a:ea typeface="Cambria" panose="02040503050406030204" pitchFamily="18" charset="0"/>
                <a:cs typeface="Times New Roman" panose="02020603050405020304" pitchFamily="18" charset="0"/>
              </a:rPr>
              <a:t>hèe</a:t>
            </a:r>
            <a:r>
              <a:rPr lang="fr-FR" sz="2400" i="1" dirty="0">
                <a:latin typeface="Cambria" panose="02040503050406030204" pitchFamily="18" charset="0"/>
                <a:ea typeface="Cambria" panose="02040503050406030204" pitchFamily="18" charset="0"/>
                <a:cs typeface="Times New Roman" panose="02020603050405020304" pitchFamily="18" charset="0"/>
              </a:rPr>
              <a:t>̀-</a:t>
            </a:r>
            <a:r>
              <a:rPr lang="fr-FR" sz="2400" i="1" dirty="0" err="1">
                <a:latin typeface="Cambria" panose="02040503050406030204" pitchFamily="18" charset="0"/>
                <a:ea typeface="Cambria" panose="02040503050406030204" pitchFamily="18" charset="0"/>
                <a:cs typeface="Times New Roman" panose="02020603050405020304" pitchFamily="18" charset="0"/>
              </a:rPr>
              <a:t>ge</a:t>
            </a:r>
            <a:r>
              <a:rPr lang="fr-FR" sz="2400" i="1" dirty="0">
                <a:latin typeface="Cambria" panose="02040503050406030204" pitchFamily="18" charset="0"/>
                <a:ea typeface="Cambria" panose="02040503050406030204" pitchFamily="18" charset="0"/>
                <a:cs typeface="Times New Roman" panose="02020603050405020304" pitchFamily="18" charset="0"/>
              </a:rPr>
              <a:t>̀-</a:t>
            </a:r>
            <a:r>
              <a:rPr lang="fr-FR" sz="2400" i="1" dirty="0" err="1">
                <a:latin typeface="Cambria" panose="02040503050406030204" pitchFamily="18" charset="0"/>
                <a:ea typeface="Cambria" panose="02040503050406030204" pitchFamily="18" charset="0"/>
                <a:cs typeface="Times New Roman" panose="02020603050405020304" pitchFamily="18" charset="0"/>
              </a:rPr>
              <a:t>nde</a:t>
            </a:r>
            <a:r>
              <a:rPr lang="fr-FR" sz="2400" i="1" dirty="0">
                <a:latin typeface="Cambria" panose="02040503050406030204" pitchFamily="18" charset="0"/>
                <a:ea typeface="Cambria" panose="02040503050406030204" pitchFamily="18" charset="0"/>
                <a:cs typeface="Times New Roman" panose="02020603050405020304" pitchFamily="18" charset="0"/>
              </a:rPr>
              <a:t>́</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placé entre deux </a:t>
            </a:r>
            <a:r>
              <a:rPr lang="fr-FR" sz="2400" dirty="0" smtClean="0">
                <a:latin typeface="Times New Roman" panose="02020603050405020304" pitchFamily="18" charset="0"/>
                <a:cs typeface="Times New Roman" panose="02020603050405020304" pitchFamily="18" charset="0"/>
              </a:rPr>
              <a:t>SN </a:t>
            </a:r>
          </a:p>
          <a:p>
            <a:pPr marL="0" indent="0">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 </a:t>
            </a:r>
            <a:r>
              <a:rPr lang="fr-FR" sz="2400" dirty="0" smtClean="0">
                <a:latin typeface="Times New Roman" panose="02020603050405020304" pitchFamily="18" charset="0"/>
                <a:cs typeface="Times New Roman" panose="02020603050405020304" pitchFamily="18" charset="0"/>
              </a:rPr>
              <a:t>     </a:t>
            </a:r>
            <a:r>
              <a:rPr lang="fr-FR" sz="2000" dirty="0" smtClean="0"/>
              <a:t>{</a:t>
            </a:r>
            <a:r>
              <a:rPr lang="fr-FR" sz="2000" i="1" dirty="0" err="1">
                <a:latin typeface="Cambria" panose="02040503050406030204" pitchFamily="18" charset="0"/>
                <a:ea typeface="Cambria" panose="02040503050406030204" pitchFamily="18" charset="0"/>
              </a:rPr>
              <a:t>nîn</a:t>
            </a:r>
            <a:r>
              <a:rPr lang="fr-FR" sz="2000" i="1" dirty="0">
                <a:latin typeface="Cambria" panose="02040503050406030204" pitchFamily="18" charset="0"/>
                <a:ea typeface="Cambria" panose="02040503050406030204" pitchFamily="18" charset="0"/>
              </a:rPr>
              <a:t> </a:t>
            </a:r>
            <a:r>
              <a:rPr lang="fr-FR" sz="2000" i="1" dirty="0" err="1" smtClean="0">
                <a:latin typeface="Cambria" panose="02040503050406030204" pitchFamily="18" charset="0"/>
                <a:ea typeface="Cambria" panose="02040503050406030204" pitchFamily="18" charset="0"/>
              </a:rPr>
              <a:t>hèe</a:t>
            </a:r>
            <a:r>
              <a:rPr lang="fr-FR" sz="2000" i="1" dirty="0" smtClean="0">
                <a:latin typeface="Cambria" panose="02040503050406030204" pitchFamily="18" charset="0"/>
                <a:ea typeface="Cambria" panose="02040503050406030204" pitchFamily="18" charset="0"/>
              </a:rPr>
              <a:t>̀-</a:t>
            </a:r>
            <a:r>
              <a:rPr lang="fr-FR" sz="2000" i="1" dirty="0" err="1" smtClean="0">
                <a:latin typeface="Cambria" panose="02040503050406030204" pitchFamily="18" charset="0"/>
                <a:ea typeface="Cambria" panose="02040503050406030204" pitchFamily="18" charset="0"/>
              </a:rPr>
              <a:t>ge</a:t>
            </a:r>
            <a:r>
              <a:rPr lang="fr-FR" sz="2000" i="1" dirty="0" smtClean="0">
                <a:latin typeface="Cambria" panose="02040503050406030204" pitchFamily="18" charset="0"/>
                <a:ea typeface="Cambria" panose="02040503050406030204" pitchFamily="18" charset="0"/>
              </a:rPr>
              <a:t>̀-</a:t>
            </a:r>
            <a:r>
              <a:rPr lang="fr-FR" sz="2000" i="1" dirty="0" err="1" smtClean="0">
                <a:latin typeface="Cambria" panose="02040503050406030204" pitchFamily="18" charset="0"/>
                <a:ea typeface="Cambria" panose="02040503050406030204" pitchFamily="18" charset="0"/>
              </a:rPr>
              <a:t>nde</a:t>
            </a:r>
            <a:r>
              <a:rPr lang="fr-FR" sz="2000" i="1" dirty="0" smtClean="0">
                <a:latin typeface="Cambria" panose="02040503050406030204" pitchFamily="18" charset="0"/>
                <a:ea typeface="Cambria" panose="02040503050406030204" pitchFamily="18" charset="0"/>
              </a:rPr>
              <a:t>́</a:t>
            </a:r>
            <a:r>
              <a:rPr lang="fr-FR" sz="2000" dirty="0" smtClean="0">
                <a:latin typeface="Cambria" panose="02040503050406030204" pitchFamily="18" charset="0"/>
                <a:ea typeface="Cambria" panose="02040503050406030204" pitchFamily="18" charset="0"/>
              </a:rPr>
              <a:t> </a:t>
            </a:r>
            <a:r>
              <a:rPr lang="fr-FR" sz="2000" dirty="0">
                <a:latin typeface="Times New Roman" panose="02020603050405020304" pitchFamily="18" charset="0"/>
                <a:cs typeface="Times New Roman" panose="02020603050405020304" pitchFamily="18" charset="0"/>
              </a:rPr>
              <a:t>NPR</a:t>
            </a:r>
            <a:r>
              <a:rPr lang="fr-FR" sz="2000" dirty="0"/>
              <a:t>} </a:t>
            </a:r>
            <a:r>
              <a:rPr lang="fr-FR" altLang="fr-FR" sz="2000" dirty="0" smtClean="0">
                <a:latin typeface="Times New Roman" panose="02020603050405020304" pitchFamily="18" charset="0"/>
                <a:ea typeface="Cambria" panose="02040503050406030204" pitchFamily="18" charset="0"/>
                <a:cs typeface="Times New Roman" panose="02020603050405020304" pitchFamily="18" charset="0"/>
              </a:rPr>
              <a:t>  en </a:t>
            </a:r>
            <a:r>
              <a:rPr lang="fr-FR" altLang="fr-FR" sz="2000" dirty="0" err="1" smtClean="0">
                <a:latin typeface="Cambria" panose="02040503050406030204" pitchFamily="18" charset="0"/>
                <a:ea typeface="Cambria" panose="02040503050406030204" pitchFamily="18" charset="0"/>
                <a:cs typeface="Times New Roman" panose="02020603050405020304" pitchFamily="18" charset="0"/>
              </a:rPr>
              <a:t>yàáyùwèe</a:t>
            </a:r>
            <a:r>
              <a:rPr lang="fr-FR" altLang="fr-FR" sz="2000" dirty="0" smtClean="0">
                <a:latin typeface="Cambria" panose="02040503050406030204" pitchFamily="18" charset="0"/>
                <a:ea typeface="Cambria" panose="02040503050406030204" pitchFamily="18" charset="0"/>
                <a:cs typeface="Times New Roman" panose="02020603050405020304" pitchFamily="18" charset="0"/>
              </a:rPr>
              <a:t>̀</a:t>
            </a:r>
            <a:r>
              <a:rPr lang="fr-FR" altLang="fr-FR" sz="2000" dirty="0" smtClean="0">
                <a:latin typeface="Times New Roman" panose="02020603050405020304" pitchFamily="18" charset="0"/>
                <a:ea typeface="Cambria" panose="02040503050406030204" pitchFamily="18" charset="0"/>
                <a:cs typeface="Times New Roman" panose="02020603050405020304" pitchFamily="18" charset="0"/>
              </a:rPr>
              <a:t>                                                                                                </a:t>
            </a:r>
          </a:p>
          <a:p>
            <a:pPr marL="1371600" lvl="4" indent="0">
              <a:buFont typeface="Arial" panose="020B0604020202020204" pitchFamily="34" charset="0"/>
              <a:buNone/>
              <a:defRPr/>
            </a:pPr>
            <a:endParaRPr lang="fr-FR" altLang="fr-FR" dirty="0">
              <a:latin typeface="Times New Roman" panose="02020603050405020304" pitchFamily="18" charset="0"/>
              <a:ea typeface="Cambria" panose="02040503050406030204" pitchFamily="18" charset="0"/>
              <a:cs typeface="Times New Roman" panose="02020603050405020304" pitchFamily="18" charset="0"/>
            </a:endParaRPr>
          </a:p>
          <a:p>
            <a:pPr marL="1371600" lvl="4" indent="0">
              <a:buFont typeface="Arial" panose="020B0604020202020204" pitchFamily="34" charset="0"/>
              <a:buNone/>
              <a:defRPr/>
            </a:pPr>
            <a:endParaRPr lang="fr-FR" altLang="fr-FR" dirty="0" smtClean="0">
              <a:latin typeface="Times New Roman" panose="02020603050405020304" pitchFamily="18" charset="0"/>
              <a:ea typeface="Cambria" panose="02040503050406030204" pitchFamily="18" charset="0"/>
              <a:cs typeface="Times New Roman" panose="02020603050405020304" pitchFamily="18" charset="0"/>
            </a:endParaRPr>
          </a:p>
          <a:p>
            <a:pPr marL="1371600" lvl="4" indent="0">
              <a:buFont typeface="Arial" panose="020B0604020202020204" pitchFamily="34" charset="0"/>
              <a:buNone/>
              <a:defRPr/>
            </a:pPr>
            <a:endParaRPr lang="fr-FR" altLang="fr-FR" dirty="0">
              <a:latin typeface="Times New Roman" panose="02020603050405020304" pitchFamily="18" charset="0"/>
              <a:ea typeface="Cambria" panose="02040503050406030204" pitchFamily="18" charset="0"/>
              <a:cs typeface="Times New Roman" panose="02020603050405020304" pitchFamily="18" charset="0"/>
            </a:endParaRPr>
          </a:p>
          <a:p>
            <a:pPr marL="1371600" lvl="4" indent="0">
              <a:buFont typeface="Arial" panose="020B0604020202020204" pitchFamily="34" charset="0"/>
              <a:buNone/>
              <a:defRPr/>
            </a:pPr>
            <a:endParaRPr lang="fr-FR" altLang="fr-FR"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r>
              <a:rPr lang="fr-FR" altLang="fr-FR" sz="2000" dirty="0" smtClean="0">
                <a:latin typeface="Times New Roman" panose="02020603050405020304" pitchFamily="18" charset="0"/>
                <a:ea typeface="Cambria" panose="02040503050406030204" pitchFamily="18" charset="0"/>
                <a:cs typeface="Times New Roman" panose="02020603050405020304" pitchFamily="18" charset="0"/>
              </a:rPr>
              <a:t>À rapprocher de l’emploi hors DR de </a:t>
            </a:r>
            <a:r>
              <a:rPr lang="fr-FR" altLang="fr-FR" sz="2000" i="1" dirty="0" err="1" smtClean="0">
                <a:latin typeface="Cambria" panose="02040503050406030204" pitchFamily="18" charset="0"/>
                <a:ea typeface="Cambria" panose="02040503050406030204" pitchFamily="18" charset="0"/>
                <a:cs typeface="Times New Roman" panose="02020603050405020304" pitchFamily="18" charset="0"/>
              </a:rPr>
              <a:t>hèe</a:t>
            </a:r>
            <a:r>
              <a:rPr lang="fr-FR" altLang="fr-FR" sz="2000" dirty="0" smtClean="0">
                <a:latin typeface="Cambria" panose="02040503050406030204" pitchFamily="18" charset="0"/>
                <a:ea typeface="Cambria" panose="02040503050406030204" pitchFamily="18" charset="0"/>
                <a:cs typeface="Times New Roman" panose="02020603050405020304" pitchFamily="18" charset="0"/>
              </a:rPr>
              <a:t>̀</a:t>
            </a:r>
            <a:r>
              <a:rPr lang="fr-FR" altLang="fr-FR" sz="2000" dirty="0" smtClean="0">
                <a:latin typeface="Times New Roman" panose="02020603050405020304" pitchFamily="18" charset="0"/>
                <a:ea typeface="Cambria" panose="02040503050406030204" pitchFamily="18" charset="0"/>
                <a:cs typeface="Times New Roman" panose="02020603050405020304" pitchFamily="18" charset="0"/>
              </a:rPr>
              <a:t> en </a:t>
            </a:r>
            <a:r>
              <a:rPr lang="fr-FR" altLang="fr-FR" sz="2000" dirty="0" err="1" smtClean="0">
                <a:latin typeface="Cambria" panose="02040503050406030204" pitchFamily="18" charset="0"/>
                <a:ea typeface="Cambria" panose="02040503050406030204" pitchFamily="18" charset="0"/>
                <a:cs typeface="Times New Roman" panose="02020603050405020304" pitchFamily="18" charset="0"/>
              </a:rPr>
              <a:t>ɓòdòe</a:t>
            </a:r>
            <a:r>
              <a:rPr lang="fr-FR" altLang="fr-FR" sz="2000" dirty="0" smtClean="0">
                <a:latin typeface="Cambria" panose="02040503050406030204" pitchFamily="18" charset="0"/>
                <a:ea typeface="Cambria" panose="02040503050406030204" pitchFamily="18" charset="0"/>
                <a:cs typeface="Times New Roman" panose="02020603050405020304" pitchFamily="18" charset="0"/>
              </a:rPr>
              <a:t>̀</a:t>
            </a:r>
            <a:endParaRPr lang="fr-FR" altLang="fr-FR" sz="2000" dirty="0">
              <a:latin typeface="Cambria" panose="020405030504060302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r>
              <a:rPr lang="fr-FR" sz="2000" dirty="0" smtClean="0"/>
              <a:t>        { </a:t>
            </a:r>
            <a:r>
              <a:rPr lang="fr-FR" sz="2000" i="1" dirty="0" err="1"/>
              <a:t>ɲîn</a:t>
            </a:r>
            <a:r>
              <a:rPr lang="fr-FR" sz="2000" i="1" dirty="0"/>
              <a:t> </a:t>
            </a:r>
            <a:r>
              <a:rPr lang="fr-FR" sz="2000" i="1" dirty="0" err="1"/>
              <a:t>hèe</a:t>
            </a:r>
            <a:r>
              <a:rPr lang="fr-FR" sz="2000" i="1" dirty="0"/>
              <a:t>̀</a:t>
            </a:r>
            <a:r>
              <a:rPr lang="fr-FR" sz="2000" dirty="0"/>
              <a:t> NPR</a:t>
            </a:r>
            <a:r>
              <a:rPr lang="fr-FR" sz="2000" dirty="0" smtClean="0"/>
              <a:t>} en </a:t>
            </a:r>
            <a:r>
              <a:rPr lang="fr-FR" sz="2000" dirty="0" err="1" smtClean="0"/>
              <a:t>ɓòdòe</a:t>
            </a:r>
            <a:r>
              <a:rPr lang="fr-FR" sz="2000" dirty="0" smtClean="0"/>
              <a:t>̀</a:t>
            </a:r>
            <a:endParaRPr lang="fr-FR" altLang="fr-FR" sz="20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r>
              <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rPr>
              <a:t>Le marqueur </a:t>
            </a:r>
            <a:r>
              <a:rPr lang="fr-FR" altLang="fr-FR" sz="2400" i="1" dirty="0" smtClean="0">
                <a:latin typeface="Cambria" panose="02040503050406030204" pitchFamily="18" charset="0"/>
                <a:ea typeface="Cambria" panose="02040503050406030204" pitchFamily="18" charset="0"/>
                <a:cs typeface="Times New Roman" panose="02020603050405020304" pitchFamily="18" charset="0"/>
              </a:rPr>
              <a:t>ná-</a:t>
            </a:r>
            <a:r>
              <a:rPr lang="fr-FR" altLang="fr-FR" sz="2400" i="1" dirty="0" err="1" smtClean="0">
                <a:latin typeface="Cambria" panose="02040503050406030204" pitchFamily="18" charset="0"/>
                <a:ea typeface="Cambria" panose="02040503050406030204" pitchFamily="18" charset="0"/>
                <a:cs typeface="Times New Roman" panose="02020603050405020304" pitchFamily="18" charset="0"/>
              </a:rPr>
              <a:t>nde</a:t>
            </a:r>
            <a:r>
              <a:rPr lang="fr-FR" altLang="fr-FR" sz="2400" i="1" dirty="0" smtClean="0">
                <a:latin typeface="Cambria" panose="02040503050406030204" pitchFamily="18" charset="0"/>
                <a:ea typeface="Cambria" panose="02040503050406030204" pitchFamily="18" charset="0"/>
                <a:cs typeface="Times New Roman" panose="02020603050405020304" pitchFamily="18" charset="0"/>
              </a:rPr>
              <a:t>́   			</a:t>
            </a:r>
            <a:r>
              <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rPr>
              <a:t>N</a:t>
            </a:r>
            <a:r>
              <a:rPr lang="fr-FR" altLang="fr-FR" sz="2400" dirty="0" smtClean="0">
                <a:latin typeface="Cambria" panose="02040503050406030204" pitchFamily="18" charset="0"/>
                <a:ea typeface="Cambria" panose="02040503050406030204" pitchFamily="18" charset="0"/>
                <a:cs typeface="Times New Roman" panose="02020603050405020304" pitchFamily="18" charset="0"/>
              </a:rPr>
              <a:t> n</a:t>
            </a:r>
            <a:r>
              <a:rPr lang="fr-FR" altLang="fr-FR" sz="2400" i="1" dirty="0" smtClean="0">
                <a:latin typeface="Cambria" panose="02040503050406030204" pitchFamily="18" charset="0"/>
                <a:ea typeface="Cambria" panose="02040503050406030204" pitchFamily="18" charset="0"/>
                <a:cs typeface="Times New Roman" panose="02020603050405020304" pitchFamily="18" charset="0"/>
              </a:rPr>
              <a:t>á-</a:t>
            </a:r>
            <a:r>
              <a:rPr lang="fr-FR" altLang="fr-FR" sz="2400" i="1" dirty="0" err="1" smtClean="0">
                <a:latin typeface="Cambria" panose="02040503050406030204" pitchFamily="18" charset="0"/>
                <a:ea typeface="Cambria" panose="02040503050406030204" pitchFamily="18" charset="0"/>
                <a:cs typeface="Times New Roman" panose="02020603050405020304" pitchFamily="18" charset="0"/>
              </a:rPr>
              <a:t>nde</a:t>
            </a:r>
            <a:r>
              <a:rPr lang="fr-FR" altLang="fr-FR" sz="2400" dirty="0" smtClean="0">
                <a:latin typeface="Cambria" panose="02040503050406030204" pitchFamily="18" charset="0"/>
                <a:ea typeface="Cambria" panose="02040503050406030204" pitchFamily="18" charset="0"/>
                <a:cs typeface="Times New Roman" panose="02020603050405020304" pitchFamily="18" charset="0"/>
              </a:rPr>
              <a:t>́ &gt; </a:t>
            </a:r>
            <a:r>
              <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rPr>
              <a:t>N = L’</a:t>
            </a:r>
          </a:p>
          <a:p>
            <a:pPr>
              <a:defRPr/>
            </a:pPr>
            <a:endParaRPr lang="fr-FR" alt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altLang="fr-FR" sz="24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defRPr/>
            </a:pPr>
            <a:r>
              <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rPr>
              <a:t>En finale absolue </a:t>
            </a:r>
            <a:r>
              <a:rPr lang="fr-FR" altLang="fr-FR" sz="2400" i="1" dirty="0" smtClean="0">
                <a:latin typeface="Cambria" panose="02040503050406030204" pitchFamily="18" charset="0"/>
                <a:ea typeface="Cambria" panose="02040503050406030204" pitchFamily="18" charset="0"/>
                <a:cs typeface="Times New Roman" panose="02020603050405020304" pitchFamily="18" charset="0"/>
              </a:rPr>
              <a:t>ná-</a:t>
            </a:r>
            <a:r>
              <a:rPr lang="fr-FR" altLang="fr-FR" sz="2400" i="1" dirty="0" err="1" smtClean="0">
                <a:latin typeface="Cambria" panose="02040503050406030204" pitchFamily="18" charset="0"/>
                <a:ea typeface="Cambria" panose="02040503050406030204" pitchFamily="18" charset="0"/>
                <a:cs typeface="Times New Roman" panose="02020603050405020304" pitchFamily="18" charset="0"/>
              </a:rPr>
              <a:t>nde</a:t>
            </a:r>
            <a:r>
              <a:rPr lang="fr-FR" altLang="fr-FR" sz="2400" i="1" dirty="0" smtClean="0">
                <a:latin typeface="Cambria" panose="02040503050406030204" pitchFamily="18" charset="0"/>
                <a:ea typeface="Cambria" panose="02040503050406030204" pitchFamily="18" charset="0"/>
                <a:cs typeface="Times New Roman" panose="02020603050405020304" pitchFamily="18" charset="0"/>
              </a:rPr>
              <a:t>́ </a:t>
            </a:r>
            <a:r>
              <a:rPr lang="fr-FR" altLang="fr-FR" sz="2400" dirty="0" smtClean="0">
                <a:latin typeface="Times New Roman" panose="02020603050405020304" pitchFamily="18" charset="0"/>
                <a:ea typeface="Cambria" panose="02040503050406030204" pitchFamily="18" charset="0"/>
                <a:cs typeface="Times New Roman" panose="02020603050405020304" pitchFamily="18" charset="0"/>
              </a:rPr>
              <a:t>« n’est-ce-pas » (cf. ex. diapo 9) </a:t>
            </a:r>
            <a:endParaRPr lang="fr-FR" alt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altLang="fr-FR" sz="2400" i="1" dirty="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alt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altLang="fr-FR" dirty="0" smtClean="0"/>
          </a:p>
          <a:p>
            <a:pPr>
              <a:defRPr/>
            </a:pPr>
            <a:endParaRPr lang="fr-FR" altLang="fr-FR" dirty="0" smtClean="0"/>
          </a:p>
        </p:txBody>
      </p:sp>
      <p:pic>
        <p:nvPicPr>
          <p:cNvPr id="22532"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13" y="4868863"/>
            <a:ext cx="85471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1316038"/>
            <a:ext cx="80486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463" y="3470275"/>
            <a:ext cx="817562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507"/>
    </mc:Choice>
    <mc:Fallback xmlns="">
      <p:transition spd="slow" advTm="9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8707" y="0"/>
            <a:ext cx="8566760" cy="609060"/>
          </a:xfrm>
        </p:spPr>
        <p:txBody>
          <a:bodyPr/>
          <a:lstStyle/>
          <a:p>
            <a:r>
              <a:rPr lang="fr-FR" sz="3600" dirty="0" smtClean="0">
                <a:latin typeface="Times New Roman" panose="02020603050405020304" pitchFamily="18" charset="0"/>
                <a:cs typeface="Times New Roman" panose="02020603050405020304" pitchFamily="18" charset="0"/>
              </a:rPr>
              <a:t>Bilan des emplois des marqueurs de discours</a:t>
            </a:r>
            <a:endParaRPr lang="fr-FR" sz="3600"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79512" y="614521"/>
            <a:ext cx="8791939" cy="6165304"/>
          </a:xfrm>
        </p:spPr>
        <p:txBody>
          <a:bodyPr/>
          <a:lstStyle/>
          <a:p>
            <a:r>
              <a:rPr lang="fr-FR" sz="2400" dirty="0" smtClean="0">
                <a:latin typeface="Times New Roman" panose="02020603050405020304" pitchFamily="18" charset="0"/>
                <a:cs typeface="Times New Roman" panose="02020603050405020304" pitchFamily="18" charset="0"/>
              </a:rPr>
              <a:t>Répartition selon les Rôles </a:t>
            </a:r>
            <a:r>
              <a:rPr lang="fr-FR" sz="1800" dirty="0" smtClean="0">
                <a:solidFill>
                  <a:srgbClr val="0070C0"/>
                </a:solidFill>
                <a:latin typeface="Times New Roman" panose="02020603050405020304" pitchFamily="18" charset="0"/>
                <a:cs typeface="Times New Roman" panose="02020603050405020304" pitchFamily="18" charset="0"/>
              </a:rPr>
              <a:t>1)</a:t>
            </a:r>
            <a:r>
              <a:rPr lang="fr-FR" sz="1800" dirty="0" smtClean="0">
                <a:latin typeface="Times New Roman" panose="02020603050405020304" pitchFamily="18" charset="0"/>
                <a:cs typeface="Times New Roman" panose="02020603050405020304" pitchFamily="18" charset="0"/>
              </a:rPr>
              <a:t> </a:t>
            </a:r>
            <a:r>
              <a:rPr lang="fr-FR" sz="1800" dirty="0" err="1" smtClean="0">
                <a:latin typeface="Times New Roman" panose="02020603050405020304" pitchFamily="18" charset="0"/>
                <a:cs typeface="Times New Roman" panose="02020603050405020304" pitchFamily="18" charset="0"/>
              </a:rPr>
              <a:t>D.citant</a:t>
            </a:r>
            <a:r>
              <a:rPr lang="fr-FR" sz="1800" dirty="0" smtClean="0">
                <a:latin typeface="Times New Roman" panose="02020603050405020304" pitchFamily="18" charset="0"/>
                <a:cs typeface="Times New Roman" panose="02020603050405020304" pitchFamily="18" charset="0"/>
              </a:rPr>
              <a:t> (+/- L) </a:t>
            </a:r>
            <a:r>
              <a:rPr lang="fr-FR" sz="1800" dirty="0" smtClean="0">
                <a:solidFill>
                  <a:schemeClr val="accent2">
                    <a:lumMod val="75000"/>
                  </a:schemeClr>
                </a:solidFill>
                <a:latin typeface="Times New Roman" panose="02020603050405020304" pitchFamily="18" charset="0"/>
                <a:cs typeface="Times New Roman" panose="02020603050405020304" pitchFamily="18" charset="0"/>
              </a:rPr>
              <a:t>2)</a:t>
            </a:r>
            <a:r>
              <a:rPr lang="fr-FR" sz="1800" dirty="0" smtClean="0">
                <a:latin typeface="Times New Roman" panose="02020603050405020304" pitchFamily="18" charset="0"/>
                <a:cs typeface="Times New Roman" panose="02020603050405020304" pitchFamily="18" charset="0"/>
              </a:rPr>
              <a:t> </a:t>
            </a:r>
            <a:r>
              <a:rPr lang="fr-FR" sz="1800" dirty="0" err="1" smtClean="0">
                <a:latin typeface="Times New Roman" panose="02020603050405020304" pitchFamily="18" charset="0"/>
                <a:cs typeface="Times New Roman" panose="02020603050405020304" pitchFamily="18" charset="0"/>
              </a:rPr>
              <a:t>D.cité</a:t>
            </a:r>
            <a:r>
              <a:rPr lang="fr-FR" sz="1800" dirty="0" smtClean="0">
                <a:latin typeface="Times New Roman" panose="02020603050405020304" pitchFamily="18" charset="0"/>
                <a:cs typeface="Times New Roman" panose="02020603050405020304" pitchFamily="18" charset="0"/>
              </a:rPr>
              <a:t> (&gt; L’) </a:t>
            </a:r>
            <a:r>
              <a:rPr lang="fr-FR" sz="1800" dirty="0" smtClean="0">
                <a:solidFill>
                  <a:schemeClr val="bg2">
                    <a:lumMod val="50000"/>
                  </a:schemeClr>
                </a:solidFill>
                <a:latin typeface="Times New Roman" panose="02020603050405020304" pitchFamily="18" charset="0"/>
                <a:cs typeface="Times New Roman" panose="02020603050405020304" pitchFamily="18" charset="0"/>
              </a:rPr>
              <a:t>3) </a:t>
            </a:r>
            <a:r>
              <a:rPr lang="fr-FR" sz="1800" dirty="0" smtClean="0">
                <a:latin typeface="Times New Roman" panose="02020603050405020304" pitchFamily="18" charset="0"/>
                <a:cs typeface="Times New Roman" panose="02020603050405020304" pitchFamily="18" charset="0"/>
              </a:rPr>
              <a:t>balise dans </a:t>
            </a:r>
            <a:r>
              <a:rPr lang="fr-FR" sz="1800" dirty="0" err="1" smtClean="0">
                <a:latin typeface="Times New Roman" panose="02020603050405020304" pitchFamily="18" charset="0"/>
                <a:cs typeface="Times New Roman" panose="02020603050405020304" pitchFamily="18" charset="0"/>
              </a:rPr>
              <a:t>D.cité</a:t>
            </a:r>
            <a:endParaRPr lang="fr-FR" sz="1800" dirty="0" smtClean="0">
              <a:latin typeface="Times New Roman" panose="02020603050405020304" pitchFamily="18" charset="0"/>
              <a:cs typeface="Times New Roman" panose="02020603050405020304" pitchFamily="18" charset="0"/>
            </a:endParaRPr>
          </a:p>
          <a:p>
            <a:endParaRPr lang="fr-FR" dirty="0"/>
          </a:p>
        </p:txBody>
      </p:sp>
      <p:graphicFrame>
        <p:nvGraphicFramePr>
          <p:cNvPr id="4" name="Graphique 3"/>
          <p:cNvGraphicFramePr>
            <a:graphicFrameLocks/>
          </p:cNvGraphicFramePr>
          <p:nvPr>
            <p:extLst>
              <p:ext uri="{D42A27DB-BD31-4B8C-83A1-F6EECF244321}">
                <p14:modId xmlns:p14="http://schemas.microsoft.com/office/powerpoint/2010/main" val="1720161101"/>
              </p:ext>
            </p:extLst>
          </p:nvPr>
        </p:nvGraphicFramePr>
        <p:xfrm>
          <a:off x="937335" y="1151514"/>
          <a:ext cx="3191440" cy="20882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aphique 4"/>
          <p:cNvGraphicFramePr>
            <a:graphicFrameLocks/>
          </p:cNvGraphicFramePr>
          <p:nvPr>
            <p:extLst>
              <p:ext uri="{D42A27DB-BD31-4B8C-83A1-F6EECF244321}">
                <p14:modId xmlns:p14="http://schemas.microsoft.com/office/powerpoint/2010/main" val="1751199479"/>
              </p:ext>
            </p:extLst>
          </p:nvPr>
        </p:nvGraphicFramePr>
        <p:xfrm>
          <a:off x="5436096" y="1104574"/>
          <a:ext cx="2889337" cy="2088232"/>
        </p:xfrm>
        <a:graphic>
          <a:graphicData uri="http://schemas.openxmlformats.org/drawingml/2006/chart">
            <c:chart xmlns:c="http://schemas.openxmlformats.org/drawingml/2006/chart" xmlns:r="http://schemas.openxmlformats.org/officeDocument/2006/relationships" r:id="rId5"/>
          </a:graphicData>
        </a:graphic>
      </p:graphicFrame>
      <p:pic>
        <p:nvPicPr>
          <p:cNvPr id="9" name="Image 8"/>
          <p:cNvPicPr>
            <a:picLocks noChangeAspect="1"/>
          </p:cNvPicPr>
          <p:nvPr/>
        </p:nvPicPr>
        <p:blipFill>
          <a:blip r:embed="rId6"/>
          <a:stretch>
            <a:fillRect/>
          </a:stretch>
        </p:blipFill>
        <p:spPr>
          <a:xfrm>
            <a:off x="910903" y="3368421"/>
            <a:ext cx="9433047" cy="1032476"/>
          </a:xfrm>
          <a:prstGeom prst="rect">
            <a:avLst/>
          </a:prstGeom>
        </p:spPr>
      </p:pic>
      <p:pic>
        <p:nvPicPr>
          <p:cNvPr id="11" name="Image 10"/>
          <p:cNvPicPr>
            <a:picLocks noChangeAspect="1"/>
          </p:cNvPicPr>
          <p:nvPr/>
        </p:nvPicPr>
        <p:blipFill>
          <a:blip r:embed="rId7"/>
          <a:stretch>
            <a:fillRect/>
          </a:stretch>
        </p:blipFill>
        <p:spPr>
          <a:xfrm>
            <a:off x="548707" y="4349763"/>
            <a:ext cx="10044272" cy="263691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25922815"/>
      </p:ext>
    </p:extLst>
  </p:cSld>
  <p:clrMapOvr>
    <a:masterClrMapping/>
  </p:clrMapOvr>
  <mc:AlternateContent xmlns:mc="http://schemas.openxmlformats.org/markup-compatibility/2006">
    <mc:Choice xmlns:p14="http://schemas.microsoft.com/office/powerpoint/2010/main" Requires="p14">
      <p:transition spd="slow" p14:dur="2000" advTm="109896"/>
    </mc:Choice>
    <mc:Fallback>
      <p:transition spd="slow" advTm="10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a:xfrm>
            <a:off x="755650" y="115888"/>
            <a:ext cx="7886700" cy="544512"/>
          </a:xfrm>
        </p:spPr>
        <p:txBody>
          <a:bodyPr/>
          <a:lstStyle/>
          <a:p>
            <a:pPr algn="ctr">
              <a:defRPr/>
            </a:pPr>
            <a:r>
              <a:rPr lang="fr-FR" altLang="fr-FR" sz="3600" dirty="0" smtClean="0">
                <a:latin typeface="Times New Roman" panose="02020603050405020304" pitchFamily="18" charset="0"/>
                <a:ea typeface="Cambria" panose="02040503050406030204" pitchFamily="18" charset="0"/>
                <a:cs typeface="Times New Roman" panose="02020603050405020304" pitchFamily="18" charset="0"/>
              </a:rPr>
              <a:t>Conclusion</a:t>
            </a:r>
          </a:p>
        </p:txBody>
      </p:sp>
      <p:sp>
        <p:nvSpPr>
          <p:cNvPr id="25603" name="Espace réservé du contenu 2"/>
          <p:cNvSpPr>
            <a:spLocks noGrp="1"/>
          </p:cNvSpPr>
          <p:nvPr>
            <p:ph idx="1"/>
          </p:nvPr>
        </p:nvSpPr>
        <p:spPr>
          <a:xfrm>
            <a:off x="628650" y="857250"/>
            <a:ext cx="8263830" cy="5884118"/>
          </a:xfrm>
        </p:spPr>
        <p:txBody>
          <a:bodyPr/>
          <a:lstStyle/>
          <a:p>
            <a:pPr marL="0" indent="0">
              <a:buNone/>
            </a:pPr>
            <a:r>
              <a:rPr lang="fr-FR" altLang="fr-FR" sz="2800" dirty="0" smtClean="0">
                <a:latin typeface="Times New Roman" panose="02020603050405020304" pitchFamily="18" charset="0"/>
                <a:cs typeface="Times New Roman" panose="02020603050405020304" pitchFamily="18" charset="0"/>
              </a:rPr>
              <a:t>Tableau récapitulatif des </a:t>
            </a:r>
            <a:r>
              <a:rPr lang="fr-FR" altLang="fr-FR" sz="2800" cap="small" dirty="0" smtClean="0">
                <a:latin typeface="Times New Roman" panose="02020603050405020304" pitchFamily="18" charset="0"/>
                <a:cs typeface="Times New Roman" panose="02020603050405020304" pitchFamily="18" charset="0"/>
              </a:rPr>
              <a:t>disc</a:t>
            </a:r>
            <a:r>
              <a:rPr lang="fr-FR" altLang="fr-FR" sz="2800" dirty="0" smtClean="0">
                <a:latin typeface="Times New Roman" panose="02020603050405020304" pitchFamily="18" charset="0"/>
                <a:cs typeface="Times New Roman" panose="02020603050405020304" pitchFamily="18" charset="0"/>
              </a:rPr>
              <a:t> en </a:t>
            </a:r>
            <a:r>
              <a:rPr lang="fr-FR" altLang="fr-FR" sz="2800" dirty="0" err="1" smtClean="0">
                <a:latin typeface="Cambria" panose="02040503050406030204" pitchFamily="18" charset="0"/>
                <a:ea typeface="Cambria" panose="02040503050406030204" pitchFamily="18" charset="0"/>
                <a:cs typeface="Times New Roman" panose="02020603050405020304" pitchFamily="18" charset="0"/>
              </a:rPr>
              <a:t>ɓòdòe</a:t>
            </a:r>
            <a:r>
              <a:rPr lang="fr-FR" altLang="fr-FR" sz="2800" dirty="0" smtClean="0">
                <a:latin typeface="Cambria" panose="02040503050406030204" pitchFamily="18" charset="0"/>
                <a:ea typeface="Cambria" panose="02040503050406030204" pitchFamily="18" charset="0"/>
                <a:cs typeface="Times New Roman" panose="02020603050405020304" pitchFamily="18" charset="0"/>
              </a:rPr>
              <a:t>̀</a:t>
            </a:r>
            <a:r>
              <a:rPr lang="fr-FR" altLang="fr-FR" sz="2800" dirty="0" smtClean="0">
                <a:latin typeface="Times New Roman" panose="02020603050405020304" pitchFamily="18" charset="0"/>
                <a:ea typeface="Cambria" panose="02040503050406030204" pitchFamily="18" charset="0"/>
                <a:cs typeface="Times New Roman" panose="02020603050405020304" pitchFamily="18" charset="0"/>
              </a:rPr>
              <a:t> </a:t>
            </a:r>
            <a:r>
              <a:rPr lang="fr-FR" altLang="fr-FR" sz="2800" dirty="0" smtClean="0">
                <a:latin typeface="Times New Roman" panose="02020603050405020304" pitchFamily="18" charset="0"/>
                <a:cs typeface="Times New Roman" panose="02020603050405020304" pitchFamily="18" charset="0"/>
              </a:rPr>
              <a:t>et </a:t>
            </a:r>
            <a:r>
              <a:rPr lang="fr-FR" altLang="fr-FR" sz="2800" dirty="0" err="1" smtClean="0">
                <a:latin typeface="Cambria" panose="02040503050406030204" pitchFamily="18" charset="0"/>
                <a:ea typeface="Cambria" panose="02040503050406030204" pitchFamily="18" charset="0"/>
                <a:cs typeface="Times New Roman" panose="02020603050405020304" pitchFamily="18" charset="0"/>
              </a:rPr>
              <a:t>yàáyùwèe</a:t>
            </a:r>
            <a:r>
              <a:rPr lang="fr-FR" altLang="fr-FR" sz="2800" dirty="0" smtClean="0">
                <a:latin typeface="Cambria" panose="02040503050406030204" pitchFamily="18" charset="0"/>
                <a:ea typeface="Cambria" panose="02040503050406030204" pitchFamily="18" charset="0"/>
                <a:cs typeface="Times New Roman" panose="02020603050405020304" pitchFamily="18" charset="0"/>
              </a:rPr>
              <a:t>̀</a:t>
            </a: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lgn="ctr">
              <a:buNone/>
            </a:pP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a:p>
            <a:pPr marL="0" indent="0" algn="ctr">
              <a:buNone/>
            </a:pPr>
            <a:r>
              <a:rPr lang="fr-FR" altLang="fr-FR" sz="2800" dirty="0" smtClean="0">
                <a:latin typeface="Cambria" panose="02040503050406030204" pitchFamily="18" charset="0"/>
                <a:ea typeface="Cambria" panose="02040503050406030204" pitchFamily="18" charset="0"/>
                <a:cs typeface="Times New Roman" panose="02020603050405020304" pitchFamily="18" charset="0"/>
              </a:rPr>
              <a:t>Merci de votre attention !</a:t>
            </a: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fr-FR" altLang="fr-FR" sz="2800" dirty="0" smtClean="0">
              <a:latin typeface="Cambria" panose="02040503050406030204" pitchFamily="18" charset="0"/>
              <a:ea typeface="Cambria" panose="020405030504060302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pic>
        <p:nvPicPr>
          <p:cNvPr id="4" name="Image 3"/>
          <p:cNvPicPr>
            <a:picLocks noChangeAspect="1"/>
          </p:cNvPicPr>
          <p:nvPr/>
        </p:nvPicPr>
        <p:blipFill>
          <a:blip r:embed="rId5"/>
          <a:stretch>
            <a:fillRect/>
          </a:stretch>
        </p:blipFill>
        <p:spPr>
          <a:xfrm>
            <a:off x="899592" y="1556792"/>
            <a:ext cx="8313059" cy="3960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868"/>
    </mc:Choice>
    <mc:Fallback xmlns="">
      <p:transition spd="slow" advTm="8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669925" y="0"/>
            <a:ext cx="7772400" cy="476672"/>
          </a:xfrm>
        </p:spPr>
        <p:txBody>
          <a:bodyPr/>
          <a:lstStyle/>
          <a:p>
            <a:pPr algn="ctr" eaLnBrk="1" hangingPunct="1"/>
            <a:r>
              <a:rPr lang="fr-FR" altLang="fr-FR" dirty="0" smtClean="0">
                <a:latin typeface="Times New Roman" panose="02020603050405020304" pitchFamily="18" charset="0"/>
                <a:cs typeface="Times New Roman" panose="02020603050405020304" pitchFamily="18" charset="0"/>
              </a:rPr>
              <a:t>Références</a:t>
            </a:r>
          </a:p>
        </p:txBody>
      </p:sp>
      <p:sp>
        <p:nvSpPr>
          <p:cNvPr id="19459" name="Espace réservé du contenu 2"/>
          <p:cNvSpPr>
            <a:spLocks noGrp="1"/>
          </p:cNvSpPr>
          <p:nvPr>
            <p:ph idx="1"/>
          </p:nvPr>
        </p:nvSpPr>
        <p:spPr>
          <a:xfrm>
            <a:off x="307181" y="639528"/>
            <a:ext cx="8497887" cy="6203912"/>
          </a:xfrm>
        </p:spPr>
        <p:txBody>
          <a:bodyPr rtlCol="0">
            <a:normAutofit fontScale="92500"/>
          </a:bodyPr>
          <a:lstStyle/>
          <a:p>
            <a:pPr marL="0" indent="0" eaLnBrk="1" fontAlgn="auto" hangingPunct="1">
              <a:lnSpc>
                <a:spcPts val="2300"/>
              </a:lnSpc>
              <a:spcBef>
                <a:spcPts val="0"/>
              </a:spcBef>
              <a:spcAft>
                <a:spcPts val="200"/>
              </a:spcAft>
              <a:buFont typeface="Arial" panose="020B0604020202020204" pitchFamily="34" charset="0"/>
              <a:buNone/>
              <a:defRPr/>
            </a:pPr>
            <a:r>
              <a:rPr lang="fr-FR" altLang="fr-FR" sz="2000" cap="small" dirty="0" smtClean="0">
                <a:latin typeface="Times New Roman" panose="02020603050405020304" pitchFamily="18" charset="0"/>
                <a:cs typeface="Times New Roman" panose="02020603050405020304" pitchFamily="18" charset="0"/>
              </a:rPr>
              <a:t>Blanchard </a:t>
            </a:r>
            <a:r>
              <a:rPr lang="fr-FR" altLang="fr-FR" sz="2000" dirty="0" smtClean="0">
                <a:latin typeface="Times New Roman" panose="02020603050405020304" pitchFamily="18" charset="0"/>
                <a:cs typeface="Times New Roman" panose="02020603050405020304" pitchFamily="18" charset="0"/>
              </a:rPr>
              <a:t>Yves et Philip A. </a:t>
            </a:r>
            <a:r>
              <a:rPr lang="fr-FR" altLang="fr-FR" sz="2000" cap="small" dirty="0" smtClean="0">
                <a:latin typeface="Times New Roman" panose="02020603050405020304" pitchFamily="18" charset="0"/>
                <a:cs typeface="Times New Roman" panose="02020603050405020304" pitchFamily="18" charset="0"/>
              </a:rPr>
              <a:t>Noss, 1982</a:t>
            </a:r>
            <a:r>
              <a:rPr lang="fr-FR" altLang="fr-FR" sz="2000" dirty="0" smtClean="0">
                <a:latin typeface="Times New Roman" panose="02020603050405020304" pitchFamily="18" charset="0"/>
                <a:cs typeface="Times New Roman" panose="02020603050405020304" pitchFamily="18" charset="0"/>
              </a:rPr>
              <a:t>, D</a:t>
            </a:r>
            <a:r>
              <a:rPr lang="fr-FR" altLang="fr-FR" sz="2000" i="1" dirty="0" smtClean="0">
                <a:latin typeface="Times New Roman" panose="02020603050405020304" pitchFamily="18" charset="0"/>
                <a:cs typeface="Times New Roman" panose="02020603050405020304" pitchFamily="18" charset="0"/>
              </a:rPr>
              <a:t>ictionnaire Gbaya-Français, Dialecte Yaayuwee</a:t>
            </a:r>
            <a:r>
              <a:rPr lang="fr-FR" altLang="fr-FR" sz="2000" dirty="0" smtClean="0">
                <a:latin typeface="Times New Roman" panose="02020603050405020304" pitchFamily="18" charset="0"/>
                <a:cs typeface="Times New Roman" panose="02020603050405020304" pitchFamily="18" charset="0"/>
              </a:rPr>
              <a:t>, Centre de traduction gbaya, Meiganga.</a:t>
            </a:r>
          </a:p>
          <a:p>
            <a:pPr marL="0" indent="0" eaLnBrk="1" fontAlgn="auto" hangingPunct="1">
              <a:lnSpc>
                <a:spcPts val="2300"/>
              </a:lnSpc>
              <a:spcBef>
                <a:spcPts val="0"/>
              </a:spcBef>
              <a:spcAft>
                <a:spcPts val="200"/>
              </a:spcAft>
              <a:buFont typeface="Arial" panose="020B0604020202020204" pitchFamily="34" charset="0"/>
              <a:buNone/>
              <a:defRPr/>
            </a:pPr>
            <a:r>
              <a:rPr lang="fr-FR" altLang="fr-FR" sz="2000" cap="small" dirty="0" smtClean="0">
                <a:latin typeface="Times New Roman" panose="02020603050405020304" pitchFamily="18" charset="0"/>
                <a:cs typeface="Times New Roman" panose="02020603050405020304" pitchFamily="18" charset="0"/>
              </a:rPr>
              <a:t>Creissels</a:t>
            </a:r>
            <a:r>
              <a:rPr lang="fr-FR" altLang="fr-FR" sz="2000" cap="small" dirty="0">
                <a:latin typeface="Times New Roman" panose="02020603050405020304" pitchFamily="18" charset="0"/>
                <a:cs typeface="Times New Roman" panose="02020603050405020304" pitchFamily="18" charset="0"/>
              </a:rPr>
              <a:t>, </a:t>
            </a:r>
            <a:r>
              <a:rPr lang="fr-FR" altLang="fr-FR" sz="2000" dirty="0">
                <a:latin typeface="Times New Roman" panose="02020603050405020304" pitchFamily="18" charset="0"/>
                <a:cs typeface="Times New Roman" panose="02020603050405020304" pitchFamily="18" charset="0"/>
              </a:rPr>
              <a:t>Denis, 2006, </a:t>
            </a:r>
            <a:r>
              <a:rPr lang="fr-FR" altLang="fr-FR" sz="2000" i="1" dirty="0">
                <a:latin typeface="Times New Roman" panose="02020603050405020304" pitchFamily="18" charset="0"/>
                <a:cs typeface="Times New Roman" panose="02020603050405020304" pitchFamily="18" charset="0"/>
              </a:rPr>
              <a:t>Syntaxe générale, une introduction typologique, catégories et constructions</a:t>
            </a:r>
            <a:r>
              <a:rPr lang="fr-FR" altLang="fr-FR" sz="2000" dirty="0">
                <a:latin typeface="Times New Roman" panose="02020603050405020304" pitchFamily="18" charset="0"/>
                <a:cs typeface="Times New Roman" panose="02020603050405020304" pitchFamily="18" charset="0"/>
              </a:rPr>
              <a:t>, Paris, Lavoisier</a:t>
            </a:r>
            <a:r>
              <a:rPr lang="fr-FR" altLang="fr-FR" sz="2000" dirty="0" smtClean="0">
                <a:latin typeface="Times New Roman" panose="02020603050405020304" pitchFamily="18" charset="0"/>
                <a:cs typeface="Times New Roman" panose="02020603050405020304" pitchFamily="18" charset="0"/>
              </a:rPr>
              <a:t>.</a:t>
            </a:r>
          </a:p>
          <a:p>
            <a:pPr marL="0" indent="0" eaLnBrk="1" fontAlgn="auto" hangingPunct="1">
              <a:lnSpc>
                <a:spcPts val="2300"/>
              </a:lnSpc>
              <a:spcBef>
                <a:spcPts val="0"/>
              </a:spcBef>
              <a:spcAft>
                <a:spcPts val="200"/>
              </a:spcAft>
              <a:buNone/>
              <a:defRPr/>
            </a:pPr>
            <a:r>
              <a:rPr lang="fr-FR" sz="2000" cap="small" dirty="0" smtClean="0">
                <a:latin typeface="Times New Roman" panose="02020603050405020304" pitchFamily="18" charset="0"/>
                <a:cs typeface="Times New Roman" panose="02020603050405020304" pitchFamily="18" charset="0"/>
              </a:rPr>
              <a:t>Dui</a:t>
            </a:r>
            <a:r>
              <a:rPr lang="fr-FR" sz="2000" dirty="0" smtClean="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Alfred, 2020, </a:t>
            </a:r>
            <a:r>
              <a:rPr lang="fr-FR" sz="2000" i="1" dirty="0">
                <a:latin typeface="Times New Roman" panose="02020603050405020304" pitchFamily="18" charset="0"/>
                <a:cs typeface="Times New Roman" panose="02020603050405020304" pitchFamily="18" charset="0"/>
              </a:rPr>
              <a:t>La transcatégorialité en gbaya, dialecte yaayuwee</a:t>
            </a:r>
            <a:r>
              <a:rPr lang="fr-FR" sz="2000" dirty="0">
                <a:latin typeface="Times New Roman" panose="02020603050405020304" pitchFamily="18" charset="0"/>
                <a:cs typeface="Times New Roman" panose="02020603050405020304" pitchFamily="18" charset="0"/>
              </a:rPr>
              <a:t>, thèse de doctorat/ Ph.D, université de Ngaoundéré (Cameroun</a:t>
            </a:r>
            <a:r>
              <a:rPr lang="fr-FR" sz="2000" dirty="0" smtClean="0">
                <a:latin typeface="Times New Roman" panose="02020603050405020304" pitchFamily="18" charset="0"/>
                <a:cs typeface="Times New Roman" panose="02020603050405020304" pitchFamily="18" charset="0"/>
              </a:rPr>
              <a:t>).</a:t>
            </a:r>
          </a:p>
          <a:p>
            <a:pPr marL="0" indent="0" eaLnBrk="1" fontAlgn="auto" hangingPunct="1">
              <a:lnSpc>
                <a:spcPts val="2300"/>
              </a:lnSpc>
              <a:spcBef>
                <a:spcPts val="0"/>
              </a:spcBef>
              <a:spcAft>
                <a:spcPts val="200"/>
              </a:spcAft>
              <a:buNone/>
              <a:defRPr/>
            </a:pPr>
            <a:r>
              <a:rPr lang="fr-FR" sz="2000" cap="small" dirty="0">
                <a:latin typeface="Times New Roman" panose="02020603050405020304" pitchFamily="18" charset="0"/>
                <a:cs typeface="Times New Roman" panose="02020603050405020304" pitchFamily="18" charset="0"/>
              </a:rPr>
              <a:t>Maes</a:t>
            </a:r>
            <a:r>
              <a:rPr lang="fr-FR" sz="2000" dirty="0">
                <a:latin typeface="Times New Roman" panose="02020603050405020304" pitchFamily="18" charset="0"/>
                <a:cs typeface="Times New Roman" panose="02020603050405020304" pitchFamily="18" charset="0"/>
              </a:rPr>
              <a:t>, V, 1959, Dictionnaire ngbaka-français-néerlandais, précédé d’un aperçu grammatical, Annales du Musée </a:t>
            </a:r>
            <a:r>
              <a:rPr lang="fr-FR" sz="2000" dirty="0" smtClean="0">
                <a:latin typeface="Times New Roman" panose="02020603050405020304" pitchFamily="18" charset="0"/>
                <a:cs typeface="Times New Roman" panose="02020603050405020304" pitchFamily="18" charset="0"/>
              </a:rPr>
              <a:t>royal </a:t>
            </a:r>
            <a:r>
              <a:rPr lang="fr-FR" sz="2000" dirty="0">
                <a:latin typeface="Times New Roman" panose="02020603050405020304" pitchFamily="18" charset="0"/>
                <a:cs typeface="Times New Roman" panose="02020603050405020304" pitchFamily="18" charset="0"/>
              </a:rPr>
              <a:t>belge, Linguistique n° 25, Tervuren</a:t>
            </a:r>
            <a:r>
              <a:rPr lang="fr-FR" sz="2000" dirty="0" smtClean="0">
                <a:latin typeface="Times New Roman" panose="02020603050405020304" pitchFamily="18" charset="0"/>
                <a:cs typeface="Times New Roman" panose="02020603050405020304" pitchFamily="18" charset="0"/>
              </a:rPr>
              <a:t>.</a:t>
            </a:r>
          </a:p>
          <a:p>
            <a:pPr marL="0" indent="0" eaLnBrk="1" fontAlgn="auto" hangingPunct="1">
              <a:lnSpc>
                <a:spcPts val="2300"/>
              </a:lnSpc>
              <a:spcBef>
                <a:spcPts val="0"/>
              </a:spcBef>
              <a:spcAft>
                <a:spcPts val="200"/>
              </a:spcAft>
              <a:buFont typeface="Arial" panose="020B0604020202020204" pitchFamily="34" charset="0"/>
              <a:buNone/>
              <a:defRPr/>
            </a:pPr>
            <a:r>
              <a:rPr lang="fr-FR" sz="2000" cap="small" dirty="0" smtClean="0">
                <a:latin typeface="Times New Roman" panose="02020603050405020304" pitchFamily="18" charset="0"/>
                <a:cs typeface="Times New Roman" panose="02020603050405020304" pitchFamily="18" charset="0"/>
              </a:rPr>
              <a:t>Rosier</a:t>
            </a:r>
            <a:r>
              <a:rPr lang="fr-FR" sz="2000" dirty="0" smtClean="0">
                <a:latin typeface="Times New Roman" panose="02020603050405020304" pitchFamily="18" charset="0"/>
                <a:cs typeface="Times New Roman" panose="02020603050405020304" pitchFamily="18" charset="0"/>
              </a:rPr>
              <a:t>, Laurence, 2008,</a:t>
            </a:r>
            <a:r>
              <a:rPr lang="fr-FR" sz="2000" dirty="0">
                <a:latin typeface="Times New Roman" panose="02020603050405020304" pitchFamily="18" charset="0"/>
                <a:cs typeface="Times New Roman" panose="02020603050405020304" pitchFamily="18" charset="0"/>
              </a:rPr>
              <a:t> </a:t>
            </a:r>
            <a:r>
              <a:rPr lang="fr-FR" sz="2000" i="1" dirty="0">
                <a:latin typeface="Times New Roman" panose="02020603050405020304" pitchFamily="18" charset="0"/>
                <a:cs typeface="Times New Roman" panose="02020603050405020304" pitchFamily="18" charset="0"/>
              </a:rPr>
              <a:t>Le discours rapporté en </a:t>
            </a:r>
            <a:r>
              <a:rPr lang="fr-FR" sz="2000" i="1" dirty="0" smtClean="0">
                <a:latin typeface="Times New Roman" panose="02020603050405020304" pitchFamily="18" charset="0"/>
                <a:cs typeface="Times New Roman" panose="02020603050405020304" pitchFamily="18" charset="0"/>
              </a:rPr>
              <a:t>français</a:t>
            </a:r>
            <a:r>
              <a:rPr lang="fr-FR" sz="2000"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Paris : Éditions </a:t>
            </a:r>
            <a:r>
              <a:rPr lang="fr-FR" sz="2000" dirty="0" smtClean="0">
                <a:latin typeface="Times New Roman" panose="02020603050405020304" pitchFamily="18" charset="0"/>
                <a:cs typeface="Times New Roman" panose="02020603050405020304" pitchFamily="18" charset="0"/>
              </a:rPr>
              <a:t>Ophrys.</a:t>
            </a:r>
          </a:p>
          <a:p>
            <a:pPr marL="0" indent="0" eaLnBrk="1" fontAlgn="auto" hangingPunct="1">
              <a:lnSpc>
                <a:spcPts val="2300"/>
              </a:lnSpc>
              <a:spcBef>
                <a:spcPts val="0"/>
              </a:spcBef>
              <a:spcAft>
                <a:spcPts val="200"/>
              </a:spcAft>
              <a:buFont typeface="Arial" panose="020B0604020202020204" pitchFamily="34" charset="0"/>
              <a:buNone/>
              <a:defRPr/>
            </a:pPr>
            <a:r>
              <a:rPr lang="fr-FR" sz="2000" cap="small" dirty="0" smtClean="0">
                <a:latin typeface="Times New Roman" panose="02020603050405020304" pitchFamily="18" charset="0"/>
                <a:cs typeface="Times New Roman" panose="02020603050405020304" pitchFamily="18" charset="0"/>
              </a:rPr>
              <a:t>Roulon-Doko, P</a:t>
            </a:r>
            <a:r>
              <a:rPr lang="fr-FR" sz="2000" dirty="0" smtClean="0">
                <a:latin typeface="Times New Roman" panose="02020603050405020304" pitchFamily="18" charset="0"/>
                <a:cs typeface="Times New Roman" panose="02020603050405020304" pitchFamily="18" charset="0"/>
              </a:rPr>
              <a:t>aulette, 2013</a:t>
            </a:r>
            <a:r>
              <a:rPr lang="fr-FR" sz="2000" dirty="0">
                <a:latin typeface="Times New Roman" panose="02020603050405020304" pitchFamily="18" charset="0"/>
                <a:cs typeface="Times New Roman" panose="02020603050405020304" pitchFamily="18" charset="0"/>
              </a:rPr>
              <a:t>, Les pronoms logophoriques en gbaya, in Boyeldieu, Pascal (éd.), </a:t>
            </a:r>
            <a:r>
              <a:rPr lang="fr-FR" sz="2000" i="1" dirty="0">
                <a:latin typeface="Times New Roman" panose="02020603050405020304" pitchFamily="18" charset="0"/>
                <a:cs typeface="Times New Roman" panose="02020603050405020304" pitchFamily="18" charset="0"/>
              </a:rPr>
              <a:t>Logophoriques et discours rapporté en Afrique centrale</a:t>
            </a:r>
            <a:r>
              <a:rPr lang="fr-FR" sz="2000" dirty="0">
                <a:latin typeface="Times New Roman" panose="02020603050405020304" pitchFamily="18" charset="0"/>
                <a:cs typeface="Times New Roman" panose="02020603050405020304" pitchFamily="18" charset="0"/>
              </a:rPr>
              <a:t>, Louvain-Paris, Peeters, </a:t>
            </a:r>
            <a:r>
              <a:rPr lang="fr-FR" sz="2000" dirty="0" smtClean="0">
                <a:latin typeface="Times New Roman" panose="02020603050405020304" pitchFamily="18" charset="0"/>
                <a:cs typeface="Times New Roman" panose="02020603050405020304" pitchFamily="18" charset="0"/>
              </a:rPr>
              <a:t>Selaf 459, pp. 111-143</a:t>
            </a:r>
            <a:r>
              <a:rPr lang="fr-FR" sz="2000" dirty="0">
                <a:latin typeface="Times New Roman" panose="02020603050405020304" pitchFamily="18" charset="0"/>
                <a:cs typeface="Times New Roman" panose="02020603050405020304" pitchFamily="18" charset="0"/>
              </a:rPr>
              <a:t> </a:t>
            </a:r>
            <a:endParaRPr lang="fr-FR" altLang="fr-FR" sz="2000" cap="small" dirty="0" smtClean="0">
              <a:latin typeface="Times New Roman" panose="02020603050405020304" pitchFamily="18" charset="0"/>
              <a:cs typeface="Times New Roman" panose="02020603050405020304" pitchFamily="18" charset="0"/>
            </a:endParaRPr>
          </a:p>
          <a:p>
            <a:pPr marL="0" indent="0" eaLnBrk="1" fontAlgn="auto" hangingPunct="1">
              <a:lnSpc>
                <a:spcPts val="2300"/>
              </a:lnSpc>
              <a:spcBef>
                <a:spcPts val="0"/>
              </a:spcBef>
              <a:spcAft>
                <a:spcPts val="200"/>
              </a:spcAft>
              <a:buFont typeface="Arial" panose="020B0604020202020204" pitchFamily="34" charset="0"/>
              <a:buNone/>
              <a:defRPr/>
            </a:pPr>
            <a:r>
              <a:rPr lang="fr-FR" sz="2000" cap="small" dirty="0">
                <a:latin typeface="Times New Roman" panose="02020603050405020304" pitchFamily="18" charset="0"/>
                <a:cs typeface="Times New Roman" panose="02020603050405020304" pitchFamily="18" charset="0"/>
              </a:rPr>
              <a:t>Roulon-Doko, P</a:t>
            </a:r>
            <a:r>
              <a:rPr lang="fr-FR" sz="2000" dirty="0">
                <a:latin typeface="Times New Roman" panose="02020603050405020304" pitchFamily="18" charset="0"/>
                <a:cs typeface="Times New Roman" panose="02020603050405020304" pitchFamily="18" charset="0"/>
              </a:rPr>
              <a:t>aulette, </a:t>
            </a:r>
            <a:r>
              <a:rPr lang="fr-FR" sz="2000" dirty="0" smtClean="0">
                <a:latin typeface="Times New Roman" panose="02020603050405020304" pitchFamily="18" charset="0"/>
                <a:cs typeface="Times New Roman" panose="02020603050405020304" pitchFamily="18" charset="0"/>
              </a:rPr>
              <a:t>2008</a:t>
            </a:r>
            <a:r>
              <a:rPr lang="fr-FR" sz="2000" dirty="0">
                <a:latin typeface="Times New Roman" panose="02020603050405020304" pitchFamily="18" charset="0"/>
                <a:cs typeface="Times New Roman" panose="02020603050405020304" pitchFamily="18" charset="0"/>
              </a:rPr>
              <a:t>, Les marqueurs de discours en gbaya, </a:t>
            </a:r>
            <a:r>
              <a:rPr lang="fr-FR" sz="2000" i="1" dirty="0">
                <a:latin typeface="Times New Roman" panose="02020603050405020304" pitchFamily="18" charset="0"/>
                <a:cs typeface="Times New Roman" panose="02020603050405020304" pitchFamily="18" charset="0"/>
              </a:rPr>
              <a:t>in</a:t>
            </a:r>
            <a:r>
              <a:rPr lang="fr-FR" sz="2000" dirty="0">
                <a:latin typeface="Times New Roman" panose="02020603050405020304" pitchFamily="18" charset="0"/>
                <a:cs typeface="Times New Roman" panose="02020603050405020304" pitchFamily="18" charset="0"/>
              </a:rPr>
              <a:t> Caron Bernard (éd.), </a:t>
            </a:r>
            <a:r>
              <a:rPr lang="fr-FR" sz="2000" i="1" dirty="0">
                <a:latin typeface="Times New Roman" panose="02020603050405020304" pitchFamily="18" charset="0"/>
                <a:cs typeface="Times New Roman" panose="02020603050405020304" pitchFamily="18" charset="0"/>
              </a:rPr>
              <a:t>Subordination, dépendance et parataxe dans les langues africaines</a:t>
            </a:r>
            <a:r>
              <a:rPr lang="fr-FR" sz="2000" dirty="0">
                <a:latin typeface="Times New Roman" panose="02020603050405020304" pitchFamily="18" charset="0"/>
                <a:cs typeface="Times New Roman" panose="02020603050405020304" pitchFamily="18" charset="0"/>
              </a:rPr>
              <a:t>, Louvain-Paris, Peeters, Coll. Afrique et Langage 12 : 63-81</a:t>
            </a:r>
            <a:r>
              <a:rPr lang="fr-FR" sz="2000" dirty="0" smtClean="0">
                <a:latin typeface="Times New Roman" panose="02020603050405020304" pitchFamily="18" charset="0"/>
                <a:cs typeface="Times New Roman" panose="02020603050405020304" pitchFamily="18" charset="0"/>
              </a:rPr>
              <a:t>.</a:t>
            </a:r>
          </a:p>
          <a:p>
            <a:pPr marL="0" indent="0" eaLnBrk="1" fontAlgn="auto" hangingPunct="1">
              <a:lnSpc>
                <a:spcPts val="2300"/>
              </a:lnSpc>
              <a:spcBef>
                <a:spcPts val="0"/>
              </a:spcBef>
              <a:spcAft>
                <a:spcPts val="200"/>
              </a:spcAft>
              <a:buNone/>
              <a:defRPr/>
            </a:pPr>
            <a:r>
              <a:rPr lang="fr-FR" sz="2000" cap="small" dirty="0">
                <a:latin typeface="Times New Roman" panose="02020603050405020304" pitchFamily="18" charset="0"/>
                <a:cs typeface="Times New Roman" panose="02020603050405020304" pitchFamily="18" charset="0"/>
              </a:rPr>
              <a:t>Roulon-Doko, P</a:t>
            </a:r>
            <a:r>
              <a:rPr lang="fr-FR" sz="2000" dirty="0">
                <a:latin typeface="Times New Roman" panose="02020603050405020304" pitchFamily="18" charset="0"/>
                <a:cs typeface="Times New Roman" panose="02020603050405020304" pitchFamily="18" charset="0"/>
              </a:rPr>
              <a:t>aulette, 2008, </a:t>
            </a:r>
            <a:r>
              <a:rPr lang="fr-FR" i="1" dirty="0">
                <a:latin typeface="Times New Roman" panose="02020603050405020304" pitchFamily="18" charset="0"/>
                <a:cs typeface="Times New Roman" panose="02020603050405020304" pitchFamily="18" charset="0"/>
              </a:rPr>
              <a:t>Dictionnaire Gbaya-Français (République Centrafricaine), suivi d'un dictionnaire des noms propres et d'un index français-gbaya</a:t>
            </a:r>
            <a:r>
              <a:rPr lang="fr-FR" dirty="0">
                <a:latin typeface="Times New Roman" panose="02020603050405020304" pitchFamily="18" charset="0"/>
                <a:cs typeface="Times New Roman" panose="02020603050405020304" pitchFamily="18" charset="0"/>
              </a:rPr>
              <a:t>, Paris, </a:t>
            </a:r>
            <a:r>
              <a:rPr lang="fr-FR" dirty="0" smtClean="0">
                <a:latin typeface="Times New Roman" panose="02020603050405020304" pitchFamily="18" charset="0"/>
                <a:cs typeface="Times New Roman" panose="02020603050405020304" pitchFamily="18" charset="0"/>
              </a:rPr>
              <a:t>Karthala.</a:t>
            </a:r>
            <a:endParaRPr lang="fr-FR" dirty="0">
              <a:latin typeface="Times New Roman" panose="02020603050405020304" pitchFamily="18" charset="0"/>
              <a:cs typeface="Times New Roman" panose="02020603050405020304" pitchFamily="18" charset="0"/>
            </a:endParaRPr>
          </a:p>
          <a:p>
            <a:pPr marL="0" indent="0" eaLnBrk="1" fontAlgn="auto" hangingPunct="1">
              <a:lnSpc>
                <a:spcPts val="2300"/>
              </a:lnSpc>
              <a:spcBef>
                <a:spcPts val="0"/>
              </a:spcBef>
              <a:spcAft>
                <a:spcPts val="200"/>
              </a:spcAft>
              <a:buNone/>
              <a:defRPr/>
            </a:pPr>
            <a:r>
              <a:rPr lang="fr-FR" sz="2000" cap="small" dirty="0" smtClean="0">
                <a:latin typeface="Times New Roman" panose="02020603050405020304" pitchFamily="18" charset="0"/>
                <a:cs typeface="Times New Roman" panose="02020603050405020304" pitchFamily="18" charset="0"/>
              </a:rPr>
              <a:t>Samarin</a:t>
            </a:r>
            <a:r>
              <a:rPr lang="fr-FR" sz="2000" dirty="0" smtClean="0">
                <a:latin typeface="Times New Roman" panose="02020603050405020304" pitchFamily="18" charset="0"/>
                <a:cs typeface="Times New Roman" panose="02020603050405020304" pitchFamily="18" charset="0"/>
              </a:rPr>
              <a:t>, William, 1968, </a:t>
            </a:r>
            <a:r>
              <a:rPr lang="en-US" sz="2000" i="1" dirty="0">
                <a:latin typeface="Times New Roman" panose="02020603050405020304" pitchFamily="18" charset="0"/>
                <a:cs typeface="Times New Roman" panose="02020603050405020304" pitchFamily="18" charset="0"/>
              </a:rPr>
              <a:t>The Gbeya Language: Grammar, Texts, and </a:t>
            </a:r>
            <a:r>
              <a:rPr lang="en-US" sz="2000" i="1" dirty="0" smtClean="0">
                <a:latin typeface="Times New Roman" panose="02020603050405020304" pitchFamily="18" charset="0"/>
                <a:cs typeface="Times New Roman" panose="02020603050405020304" pitchFamily="18" charset="0"/>
              </a:rPr>
              <a:t>Vocabularies, </a:t>
            </a:r>
            <a:r>
              <a:rPr lang="en-US" sz="2000" dirty="0" smtClean="0">
                <a:latin typeface="Times New Roman" panose="02020603050405020304" pitchFamily="18" charset="0"/>
                <a:cs typeface="Times New Roman" panose="02020603050405020304" pitchFamily="18" charset="0"/>
              </a:rPr>
              <a:t>Berkely, Los Angeles: University of California press. </a:t>
            </a:r>
            <a:r>
              <a:rPr lang="en-US" sz="2000" dirty="0">
                <a:latin typeface="Times New Roman" panose="02020603050405020304" pitchFamily="18" charset="0"/>
                <a:cs typeface="Times New Roman" panose="02020603050405020304" pitchFamily="18" charset="0"/>
              </a:rPr>
              <a:t> </a:t>
            </a:r>
            <a:endParaRPr lang="fr-FR" sz="2000" dirty="0" smtClean="0">
              <a:latin typeface="Times New Roman" panose="02020603050405020304" pitchFamily="18" charset="0"/>
              <a:cs typeface="Times New Roman" panose="02020603050405020304" pitchFamily="18" charset="0"/>
            </a:endParaRPr>
          </a:p>
          <a:p>
            <a:pPr marL="0" indent="0" eaLnBrk="1" fontAlgn="auto" hangingPunct="1">
              <a:lnSpc>
                <a:spcPts val="2300"/>
              </a:lnSpc>
              <a:spcAft>
                <a:spcPts val="0"/>
              </a:spcAft>
              <a:buFont typeface="Arial" panose="020B0604020202020204" pitchFamily="34" charset="0"/>
              <a:buNone/>
              <a:defRPr/>
            </a:pPr>
            <a:endParaRPr lang="fr-FR" altLang="fr-FR" sz="2400" cap="small"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6065"/>
    </mc:Choice>
    <mc:Fallback>
      <p:transition spd="slow" advTm="606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1695450"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hangingPunct="1"/>
            <a:endParaRPr lang="fr-FR" altLang="fr-FR"/>
          </a:p>
        </p:txBody>
      </p:sp>
      <p:sp>
        <p:nvSpPr>
          <p:cNvPr id="6147" name="Rectangle 5"/>
          <p:cNvSpPr>
            <a:spLocks noChangeArrowheads="1"/>
          </p:cNvSpPr>
          <p:nvPr/>
        </p:nvSpPr>
        <p:spPr bwMode="auto">
          <a:xfrm>
            <a:off x="228600" y="552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hangingPunct="1"/>
            <a:endParaRPr lang="fr-FR" altLang="fr-FR"/>
          </a:p>
        </p:txBody>
      </p:sp>
      <p:sp>
        <p:nvSpPr>
          <p:cNvPr id="6149" name="Rectangle 6"/>
          <p:cNvSpPr>
            <a:spLocks noGrp="1" noChangeArrowheads="1"/>
          </p:cNvSpPr>
          <p:nvPr>
            <p:ph type="title" idx="4294967295"/>
          </p:nvPr>
        </p:nvSpPr>
        <p:spPr>
          <a:xfrm>
            <a:off x="0" y="1"/>
            <a:ext cx="8713788" cy="552450"/>
          </a:xfrm>
        </p:spPr>
        <p:txBody>
          <a:bodyPr/>
          <a:lstStyle/>
          <a:p>
            <a:pPr algn="ctr" eaLnBrk="1" hangingPunct="1"/>
            <a:r>
              <a:rPr lang="fr-FR" altLang="fr-FR" sz="3600" dirty="0" smtClean="0">
                <a:latin typeface="Times New Roman" panose="02020603050405020304" pitchFamily="18" charset="0"/>
                <a:cs typeface="Times New Roman" panose="02020603050405020304" pitchFamily="18" charset="0"/>
              </a:rPr>
              <a:t>Situation géographique</a:t>
            </a:r>
          </a:p>
        </p:txBody>
      </p:sp>
      <p:graphicFrame>
        <p:nvGraphicFramePr>
          <p:cNvPr id="2" name="Objet 1"/>
          <p:cNvGraphicFramePr>
            <a:graphicFrameLocks noChangeAspect="1"/>
          </p:cNvGraphicFramePr>
          <p:nvPr>
            <p:extLst>
              <p:ext uri="{D42A27DB-BD31-4B8C-83A1-F6EECF244321}">
                <p14:modId xmlns:p14="http://schemas.microsoft.com/office/powerpoint/2010/main" val="1852275904"/>
              </p:ext>
            </p:extLst>
          </p:nvPr>
        </p:nvGraphicFramePr>
        <p:xfrm>
          <a:off x="852464" y="552450"/>
          <a:ext cx="7669236" cy="5299402"/>
        </p:xfrm>
        <a:graphic>
          <a:graphicData uri="http://schemas.openxmlformats.org/presentationml/2006/ole">
            <mc:AlternateContent xmlns:mc="http://schemas.openxmlformats.org/markup-compatibility/2006">
              <mc:Choice xmlns:v="urn:schemas-microsoft-com:vml" Requires="v">
                <p:oleObj spid="_x0000_s1041" name="Acrobat Document" r:id="rId6" imgW="5467066" imgH="3631981" progId="AcroExch.Document.DC">
                  <p:embed/>
                </p:oleObj>
              </mc:Choice>
              <mc:Fallback>
                <p:oleObj name="Acrobat Document" r:id="rId6" imgW="5467066" imgH="3631981" progId="AcroExch.Document.DC">
                  <p:embed/>
                  <p:pic>
                    <p:nvPicPr>
                      <p:cNvPr id="0" name=""/>
                      <p:cNvPicPr/>
                      <p:nvPr/>
                    </p:nvPicPr>
                    <p:blipFill>
                      <a:blip r:embed="rId7"/>
                      <a:stretch>
                        <a:fillRect/>
                      </a:stretch>
                    </p:blipFill>
                    <p:spPr>
                      <a:xfrm>
                        <a:off x="852464" y="552450"/>
                        <a:ext cx="7669236" cy="5299402"/>
                      </a:xfrm>
                      <a:prstGeom prst="rect">
                        <a:avLst/>
                      </a:prstGeom>
                    </p:spPr>
                  </p:pic>
                </p:oleObj>
              </mc:Fallback>
            </mc:AlternateContent>
          </a:graphicData>
        </a:graphic>
      </p:graphicFrame>
      <p:sp>
        <p:nvSpPr>
          <p:cNvPr id="3" name="ZoneTexte 2"/>
          <p:cNvSpPr txBox="1"/>
          <p:nvPr/>
        </p:nvSpPr>
        <p:spPr>
          <a:xfrm>
            <a:off x="395536" y="5733256"/>
            <a:ext cx="8640960" cy="800219"/>
          </a:xfrm>
          <a:prstGeom prst="rect">
            <a:avLst/>
          </a:prstGeom>
          <a:noFill/>
        </p:spPr>
        <p:txBody>
          <a:bodyPr wrap="square" rtlCol="0">
            <a:spAutoFit/>
          </a:bodyPr>
          <a:lstStyle/>
          <a:p>
            <a:r>
              <a:rPr lang="fr-FR" sz="2200" dirty="0" smtClean="0"/>
              <a:t>Corpus </a:t>
            </a:r>
            <a:r>
              <a:rPr lang="fr-FR" sz="2200" dirty="0" err="1" smtClean="0">
                <a:latin typeface="Cambria" panose="02040503050406030204" pitchFamily="18" charset="0"/>
                <a:ea typeface="Cambria" panose="02040503050406030204" pitchFamily="18" charset="0"/>
              </a:rPr>
              <a:t>ɓòdòe</a:t>
            </a:r>
            <a:r>
              <a:rPr lang="fr-FR" sz="2200" dirty="0" smtClean="0">
                <a:latin typeface="Cambria" panose="02040503050406030204" pitchFamily="18" charset="0"/>
                <a:ea typeface="Cambria" panose="02040503050406030204" pitchFamily="18" charset="0"/>
              </a:rPr>
              <a:t>̀ </a:t>
            </a:r>
            <a:r>
              <a:rPr lang="fr-FR" sz="2200" dirty="0" smtClean="0"/>
              <a:t>: 4h30 </a:t>
            </a:r>
            <a:r>
              <a:rPr lang="fr-FR" sz="2000" dirty="0" smtClean="0"/>
              <a:t>[33 contes, 1 jugement, des récits d’actualité]</a:t>
            </a:r>
          </a:p>
          <a:p>
            <a:r>
              <a:rPr lang="fr-FR" sz="2200" dirty="0"/>
              <a:t>Corpus </a:t>
            </a:r>
            <a:r>
              <a:rPr lang="fr-FR" sz="2200" dirty="0" err="1" smtClean="0">
                <a:latin typeface="Cambria" panose="02040503050406030204" pitchFamily="18" charset="0"/>
                <a:ea typeface="Cambria" panose="02040503050406030204" pitchFamily="18" charset="0"/>
              </a:rPr>
              <a:t>yàáyùwèe</a:t>
            </a:r>
            <a:r>
              <a:rPr lang="fr-FR" sz="2200" dirty="0" smtClean="0">
                <a:latin typeface="Cambria" panose="02040503050406030204" pitchFamily="18" charset="0"/>
                <a:ea typeface="Cambria" panose="02040503050406030204" pitchFamily="18" charset="0"/>
              </a:rPr>
              <a:t>̀ </a:t>
            </a:r>
            <a:r>
              <a:rPr lang="fr-FR" dirty="0" smtClean="0">
                <a:latin typeface="Cambria" panose="02040503050406030204" pitchFamily="18" charset="0"/>
                <a:ea typeface="Cambria" panose="02040503050406030204" pitchFamily="18" charset="0"/>
              </a:rPr>
              <a:t>: </a:t>
            </a:r>
            <a:r>
              <a:rPr lang="fr-FR" sz="2200" dirty="0" smtClean="0">
                <a:ea typeface="Cambria" panose="02040503050406030204" pitchFamily="18" charset="0"/>
                <a:cs typeface="Times New Roman" panose="02020603050405020304" pitchFamily="18" charset="0"/>
              </a:rPr>
              <a:t>1h42</a:t>
            </a:r>
            <a:r>
              <a:rPr lang="fr-FR" dirty="0" smtClean="0">
                <a:latin typeface="Cambria" panose="02040503050406030204" pitchFamily="18" charset="0"/>
                <a:ea typeface="Cambria" panose="02040503050406030204" pitchFamily="18" charset="0"/>
              </a:rPr>
              <a:t> </a:t>
            </a:r>
            <a:r>
              <a:rPr lang="fr-FR" sz="2000" dirty="0" smtClean="0">
                <a:latin typeface="Cambria" panose="02040503050406030204" pitchFamily="18" charset="0"/>
                <a:ea typeface="Cambria" panose="02040503050406030204" pitchFamily="18" charset="0"/>
              </a:rPr>
              <a:t>[20 contes, 1 conversation, des textes techniques]</a:t>
            </a:r>
            <a:endParaRPr lang="fr-FR" sz="2000" dirty="0">
              <a:latin typeface="Cambria" panose="02040503050406030204" pitchFamily="18" charset="0"/>
              <a:ea typeface="Cambria" panose="020405030504060302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102"/>
    </mc:Choice>
    <mc:Fallback xmlns="">
      <p:transition spd="slow" advTm="56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0" y="0"/>
            <a:ext cx="9144000" cy="692150"/>
          </a:xfrm>
        </p:spPr>
        <p:txBody>
          <a:bodyPr/>
          <a:lstStyle/>
          <a:p>
            <a:pPr algn="ctr" eaLnBrk="1" hangingPunct="1"/>
            <a:r>
              <a:rPr lang="fr-FR" altLang="fr-FR" sz="3600" smtClean="0">
                <a:latin typeface="Times New Roman" panose="02020603050405020304" pitchFamily="18" charset="0"/>
                <a:cs typeface="Times New Roman" panose="02020603050405020304" pitchFamily="18" charset="0"/>
              </a:rPr>
              <a:t>Le discours rapporté : une construction dédiée</a:t>
            </a:r>
          </a:p>
        </p:txBody>
      </p:sp>
      <p:sp>
        <p:nvSpPr>
          <p:cNvPr id="3" name="Espace réservé du contenu 2"/>
          <p:cNvSpPr>
            <a:spLocks noGrp="1"/>
          </p:cNvSpPr>
          <p:nvPr>
            <p:ph idx="1"/>
          </p:nvPr>
        </p:nvSpPr>
        <p:spPr>
          <a:xfrm>
            <a:off x="107950" y="846138"/>
            <a:ext cx="8713788" cy="5795962"/>
          </a:xfrm>
        </p:spPr>
        <p:txBody>
          <a:bodyPr rtlCol="0">
            <a:normAutofit fontScale="92500" lnSpcReduction="10000"/>
          </a:bodyPr>
          <a:lstStyle/>
          <a:p>
            <a:pPr marL="457200" lvl="1" indent="0" algn="just" eaLnBrk="1" hangingPunct="1">
              <a:buFontTx/>
              <a:buNone/>
              <a:defRPr/>
            </a:pPr>
            <a:r>
              <a:rPr lang="fr-FR" sz="2600" dirty="0" smtClean="0">
                <a:latin typeface="Times New Roman" panose="02020603050405020304" pitchFamily="18" charset="0"/>
                <a:cs typeface="Times New Roman" panose="02020603050405020304" pitchFamily="18" charset="0"/>
              </a:rPr>
              <a:t>Le Discours rapporté (DR)</a:t>
            </a:r>
          </a:p>
          <a:p>
            <a:pPr marL="457200" lvl="1" indent="0" algn="just" eaLnBrk="1" hangingPunct="1">
              <a:buFontTx/>
              <a:buNone/>
              <a:defRPr/>
            </a:pPr>
            <a:r>
              <a:rPr lang="fr-FR" sz="2200" dirty="0" smtClean="0">
                <a:latin typeface="Times New Roman" panose="02020603050405020304" pitchFamily="18" charset="0"/>
                <a:cs typeface="Times New Roman" panose="02020603050405020304" pitchFamily="18" charset="0"/>
              </a:rPr>
              <a:t>« englobe </a:t>
            </a:r>
            <a:r>
              <a:rPr lang="fr-FR" sz="2200" dirty="0">
                <a:latin typeface="Times New Roman" panose="02020603050405020304" pitchFamily="18" charset="0"/>
                <a:cs typeface="Times New Roman" panose="02020603050405020304" pitchFamily="18" charset="0"/>
              </a:rPr>
              <a:t>les manières de rapporter, de représenter, d’interpréter et de faire circuler le discours d’autrui selon une mise en rapport de discours dont l’un crée un espace énonciatif particulier (le discours citant), tandis que l’autre (le discours cité) est mis à distance et attribué à une autre source, de manière univoque ou non. »   	</a:t>
            </a:r>
            <a:r>
              <a:rPr lang="fr-FR" sz="2200" dirty="0" smtClean="0">
                <a:latin typeface="Times New Roman" panose="02020603050405020304" pitchFamily="18" charset="0"/>
                <a:cs typeface="Times New Roman" panose="02020603050405020304" pitchFamily="18" charset="0"/>
              </a:rPr>
              <a:t>(</a:t>
            </a:r>
            <a:r>
              <a:rPr lang="fr-FR" sz="2200" dirty="0">
                <a:latin typeface="Times New Roman" panose="02020603050405020304" pitchFamily="18" charset="0"/>
                <a:cs typeface="Times New Roman" panose="02020603050405020304" pitchFamily="18" charset="0"/>
              </a:rPr>
              <a:t>Rosier, 2005 : 137). </a:t>
            </a:r>
            <a:endParaRPr lang="fr-FR" sz="2200" dirty="0" smtClean="0">
              <a:latin typeface="Times New Roman" panose="02020603050405020304" pitchFamily="18" charset="0"/>
              <a:cs typeface="Times New Roman" panose="02020603050405020304" pitchFamily="18" charset="0"/>
            </a:endParaRPr>
          </a:p>
          <a:p>
            <a:pPr marL="457200" lvl="1" indent="0" algn="just" eaLnBrk="1" hangingPunct="1">
              <a:buFontTx/>
              <a:buNone/>
              <a:defRPr/>
            </a:pPr>
            <a:endParaRPr lang="fr-FR" sz="2200" dirty="0">
              <a:latin typeface="Times New Roman" panose="02020603050405020304" pitchFamily="18" charset="0"/>
              <a:cs typeface="Times New Roman" panose="02020603050405020304" pitchFamily="18" charset="0"/>
            </a:endParaRPr>
          </a:p>
          <a:p>
            <a:pPr marL="457200" lvl="1" indent="0" eaLnBrk="1" hangingPunct="1">
              <a:buFontTx/>
              <a:buNone/>
              <a:defRPr/>
            </a:pPr>
            <a:r>
              <a:rPr lang="fr-FR" sz="2600" dirty="0" smtClean="0">
                <a:latin typeface="Times New Roman" panose="02020603050405020304" pitchFamily="18" charset="0"/>
                <a:cs typeface="Times New Roman" panose="02020603050405020304" pitchFamily="18" charset="0"/>
              </a:rPr>
              <a:t>En gbaya, DR est constitué de deux </a:t>
            </a:r>
            <a:r>
              <a:rPr lang="fr-FR" sz="2600" dirty="0">
                <a:latin typeface="Times New Roman" panose="02020603050405020304" pitchFamily="18" charset="0"/>
                <a:cs typeface="Times New Roman" panose="02020603050405020304" pitchFamily="18" charset="0"/>
              </a:rPr>
              <a:t>propositions </a:t>
            </a:r>
            <a:r>
              <a:rPr lang="fr-FR" sz="2600" dirty="0" smtClean="0">
                <a:latin typeface="Times New Roman" panose="02020603050405020304" pitchFamily="18" charset="0"/>
                <a:cs typeface="Times New Roman" panose="02020603050405020304" pitchFamily="18" charset="0"/>
              </a:rPr>
              <a:t>interdépendantes </a:t>
            </a:r>
          </a:p>
          <a:p>
            <a:pPr marL="457200" lvl="1" indent="0" eaLnBrk="1" hangingPunct="1">
              <a:buFontTx/>
              <a:buNone/>
              <a:defRPr/>
            </a:pPr>
            <a:r>
              <a:rPr lang="fr-FR" sz="2200" dirty="0" smtClean="0">
                <a:latin typeface="Times New Roman" panose="02020603050405020304" pitchFamily="18" charset="0"/>
                <a:cs typeface="Times New Roman" panose="02020603050405020304" pitchFamily="18" charset="0"/>
              </a:rPr>
              <a:t>[des] phrases complexes dont les constituants entretiennent des relations d’interdépendance ne pouvant se ramener, ni à la notion de subordination, ni à celle de coordination » 	     			 (Creissels, 2006 : 203)</a:t>
            </a:r>
          </a:p>
          <a:p>
            <a:pPr marL="457200" lvl="1" indent="0" eaLnBrk="1" hangingPunct="1">
              <a:buFontTx/>
              <a:buNone/>
              <a:defRPr/>
            </a:pPr>
            <a:endParaRPr lang="fr-FR" sz="2200" dirty="0" smtClean="0">
              <a:latin typeface="Times New Roman" panose="02020603050405020304" pitchFamily="18" charset="0"/>
              <a:cs typeface="Times New Roman" panose="02020603050405020304" pitchFamily="18" charset="0"/>
            </a:endParaRPr>
          </a:p>
          <a:p>
            <a:pPr marL="457200" lvl="1" indent="0" eaLnBrk="1" hangingPunct="1">
              <a:buFont typeface="Arial" panose="020B0604020202020204" pitchFamily="34" charset="0"/>
              <a:buNone/>
              <a:defRPr/>
            </a:pPr>
            <a:r>
              <a:rPr lang="fr-FR" sz="2800" dirty="0">
                <a:latin typeface="Times New Roman" panose="02020603050405020304" pitchFamily="18" charset="0"/>
                <a:cs typeface="Times New Roman" panose="02020603050405020304" pitchFamily="18" charset="0"/>
              </a:rPr>
              <a:t>-- </a:t>
            </a:r>
            <a:r>
              <a:rPr lang="fr-FR" sz="2800" u="sng" dirty="0">
                <a:latin typeface="Times New Roman" panose="02020603050405020304" pitchFamily="18" charset="0"/>
                <a:cs typeface="Times New Roman" panose="02020603050405020304" pitchFamily="18" charset="0"/>
              </a:rPr>
              <a:t>Disc. </a:t>
            </a:r>
            <a:r>
              <a:rPr lang="fr-FR" sz="2800" u="sng" dirty="0" smtClean="0">
                <a:latin typeface="Times New Roman" panose="02020603050405020304" pitchFamily="18" charset="0"/>
                <a:cs typeface="Times New Roman" panose="02020603050405020304" pitchFamily="18" charset="0"/>
              </a:rPr>
              <a:t>citant </a:t>
            </a:r>
            <a:r>
              <a:rPr lang="fr-FR" sz="2800" dirty="0">
                <a:latin typeface="Times New Roman" panose="02020603050405020304" pitchFamily="18" charset="0"/>
                <a:cs typeface="Times New Roman" panose="02020603050405020304" pitchFamily="18" charset="0"/>
              </a:rPr>
              <a:t>et </a:t>
            </a:r>
            <a:r>
              <a:rPr lang="fr-FR" sz="2800" u="sng" dirty="0">
                <a:latin typeface="Times New Roman" panose="02020603050405020304" pitchFamily="18" charset="0"/>
                <a:cs typeface="Times New Roman" panose="02020603050405020304" pitchFamily="18" charset="0"/>
              </a:rPr>
              <a:t>D</a:t>
            </a:r>
            <a:r>
              <a:rPr lang="fr-FR" sz="2800" dirty="0">
                <a:latin typeface="Times New Roman" panose="02020603050405020304" pitchFamily="18" charset="0"/>
                <a:cs typeface="Times New Roman" panose="02020603050405020304" pitchFamily="18" charset="0"/>
              </a:rPr>
              <a:t>i</a:t>
            </a:r>
            <a:r>
              <a:rPr lang="fr-FR" sz="2800" u="sng" dirty="0">
                <a:latin typeface="Times New Roman" panose="02020603050405020304" pitchFamily="18" charset="0"/>
                <a:cs typeface="Times New Roman" panose="02020603050405020304" pitchFamily="18" charset="0"/>
              </a:rPr>
              <a:t>s</a:t>
            </a:r>
            <a:r>
              <a:rPr lang="fr-FR" sz="2800" dirty="0">
                <a:latin typeface="Times New Roman" panose="02020603050405020304" pitchFamily="18" charset="0"/>
                <a:cs typeface="Times New Roman" panose="02020603050405020304" pitchFamily="18" charset="0"/>
              </a:rPr>
              <a:t>c</a:t>
            </a:r>
            <a:r>
              <a:rPr lang="fr-FR" sz="2800" u="sng" dirty="0">
                <a:latin typeface="Times New Roman" panose="02020603050405020304" pitchFamily="18" charset="0"/>
                <a:cs typeface="Times New Roman" panose="02020603050405020304" pitchFamily="18" charset="0"/>
              </a:rPr>
              <a:t>. </a:t>
            </a:r>
            <a:r>
              <a:rPr lang="fr-FR" sz="2800" dirty="0" smtClean="0">
                <a:latin typeface="Times New Roman" panose="02020603050405020304" pitchFamily="18" charset="0"/>
                <a:cs typeface="Times New Roman" panose="02020603050405020304" pitchFamily="18" charset="0"/>
              </a:rPr>
              <a:t>c</a:t>
            </a:r>
            <a:r>
              <a:rPr lang="fr-FR" sz="2800" u="sng" dirty="0" smtClean="0">
                <a:latin typeface="Times New Roman" panose="02020603050405020304" pitchFamily="18" charset="0"/>
                <a:cs typeface="Times New Roman" panose="02020603050405020304" pitchFamily="18" charset="0"/>
              </a:rPr>
              <a:t>i</a:t>
            </a:r>
            <a:r>
              <a:rPr lang="fr-FR" sz="2800" dirty="0" smtClean="0">
                <a:latin typeface="Times New Roman" panose="02020603050405020304" pitchFamily="18" charset="0"/>
                <a:cs typeface="Times New Roman" panose="02020603050405020304" pitchFamily="18" charset="0"/>
              </a:rPr>
              <a:t>t</a:t>
            </a:r>
            <a:r>
              <a:rPr lang="fr-FR" sz="2800" u="sng" dirty="0" smtClean="0">
                <a:latin typeface="Times New Roman" panose="02020603050405020304" pitchFamily="18" charset="0"/>
                <a:cs typeface="Times New Roman" panose="02020603050405020304" pitchFamily="18" charset="0"/>
              </a:rPr>
              <a:t>é</a:t>
            </a:r>
            <a:r>
              <a:rPr lang="fr-FR" sz="2800" dirty="0" smtClean="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 qui sont solidaires l’une de l’autre, posant le tout comme un énoncé complet manifestant 2 phrases et 2 énonciations.</a:t>
            </a:r>
          </a:p>
          <a:p>
            <a:pPr marL="457200" lvl="1" indent="0" algn="just" eaLnBrk="1" hangingPunct="1">
              <a:buNone/>
              <a:defRPr/>
            </a:pPr>
            <a:r>
              <a:rPr lang="fr-FR" sz="2800" dirty="0" smtClean="0">
                <a:latin typeface="Times New Roman" panose="02020603050405020304" pitchFamily="18" charset="0"/>
                <a:cs typeface="Times New Roman" panose="02020603050405020304" pitchFamily="18" charset="0"/>
              </a:rPr>
              <a:t>L’énonciateur </a:t>
            </a:r>
            <a:r>
              <a:rPr lang="fr-FR" sz="2800" dirty="0">
                <a:latin typeface="Times New Roman" panose="02020603050405020304" pitchFamily="18" charset="0"/>
                <a:cs typeface="Times New Roman" panose="02020603050405020304" pitchFamily="18" charset="0"/>
              </a:rPr>
              <a:t>qui est le producteur physique du discours rapporté met en scène un sujet parlant le locuteur </a:t>
            </a:r>
            <a:r>
              <a:rPr lang="fr-FR" sz="2800" dirty="0" smtClean="0">
                <a:latin typeface="Times New Roman" panose="02020603050405020304" pitchFamily="18" charset="0"/>
                <a:cs typeface="Times New Roman" panose="02020603050405020304" pitchFamily="18" charset="0"/>
              </a:rPr>
              <a:t>glosé (</a:t>
            </a:r>
            <a:r>
              <a:rPr lang="fr-FR" sz="2800" dirty="0">
                <a:latin typeface="Times New Roman" panose="02020603050405020304" pitchFamily="18" charset="0"/>
                <a:cs typeface="Times New Roman" panose="02020603050405020304" pitchFamily="18" charset="0"/>
              </a:rPr>
              <a:t>L</a:t>
            </a:r>
            <a:r>
              <a:rPr lang="fr-FR" sz="2800" dirty="0" smtClean="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auquel peut être associé un </a:t>
            </a:r>
            <a:r>
              <a:rPr lang="fr-FR" sz="2800" dirty="0" err="1">
                <a:latin typeface="Times New Roman" panose="02020603050405020304" pitchFamily="18" charset="0"/>
                <a:cs typeface="Times New Roman" panose="02020603050405020304" pitchFamily="18" charset="0"/>
              </a:rPr>
              <a:t>co</a:t>
            </a:r>
            <a:r>
              <a:rPr lang="fr-FR" sz="2800" dirty="0">
                <a:latin typeface="Times New Roman" panose="02020603050405020304" pitchFamily="18" charset="0"/>
                <a:cs typeface="Times New Roman" panose="02020603050405020304" pitchFamily="18" charset="0"/>
              </a:rPr>
              <a:t>-locuteur ou </a:t>
            </a:r>
            <a:r>
              <a:rPr lang="fr-FR" sz="2800" i="1" dirty="0" smtClean="0">
                <a:latin typeface="Times New Roman" panose="02020603050405020304" pitchFamily="18" charset="0"/>
                <a:cs typeface="Times New Roman" panose="02020603050405020304" pitchFamily="18" charset="0"/>
              </a:rPr>
              <a:t>addressee</a:t>
            </a: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glosé (L’) auquel le locuteur </a:t>
            </a:r>
            <a:r>
              <a:rPr lang="fr-FR" sz="2800" dirty="0" smtClean="0">
                <a:latin typeface="Times New Roman" panose="02020603050405020304" pitchFamily="18" charset="0"/>
                <a:cs typeface="Times New Roman" panose="02020603050405020304" pitchFamily="18" charset="0"/>
              </a:rPr>
              <a:t>s’adresse.</a:t>
            </a:r>
          </a:p>
          <a:p>
            <a:pPr marL="457200" lvl="1" indent="0" algn="just" eaLnBrk="1" hangingPunct="1">
              <a:buFont typeface="Arial" panose="020B0604020202020204" pitchFamily="34" charset="0"/>
              <a:buNone/>
              <a:defRPr/>
            </a:pPr>
            <a:endParaRPr lang="fr-FR" sz="2200" dirty="0" smtClean="0">
              <a:latin typeface="Times New Roman" panose="02020603050405020304" pitchFamily="18" charset="0"/>
              <a:cs typeface="Times New Roman" panose="02020603050405020304" pitchFamily="18" charset="0"/>
            </a:endParaRPr>
          </a:p>
          <a:p>
            <a:pPr marL="457200" lvl="1" indent="0" eaLnBrk="1" hangingPunct="1">
              <a:buFontTx/>
              <a:buNone/>
              <a:defRPr/>
            </a:pPr>
            <a:endParaRPr lang="fr-FR" sz="2400" dirty="0" smtClean="0"/>
          </a:p>
        </p:txBody>
      </p:sp>
      <p:pic>
        <p:nvPicPr>
          <p:cNvPr id="8196" name="Audio 8">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585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a:xfrm>
            <a:off x="654050" y="115888"/>
            <a:ext cx="7886700" cy="576262"/>
          </a:xfrm>
        </p:spPr>
        <p:txBody>
          <a:bodyPr/>
          <a:lstStyle/>
          <a:p>
            <a:pPr algn="ctr"/>
            <a:r>
              <a:rPr lang="fr-FR" altLang="fr-FR" sz="3600" smtClean="0">
                <a:latin typeface="Times New Roman" panose="02020603050405020304" pitchFamily="18" charset="0"/>
                <a:ea typeface="Calibri" panose="020F0502020204030204" pitchFamily="34" charset="0"/>
                <a:cs typeface="Times New Roman" panose="02020603050405020304" pitchFamily="18" charset="0"/>
              </a:rPr>
              <a:t>Le discours rapporté en gbaya northwest</a:t>
            </a:r>
          </a:p>
        </p:txBody>
      </p:sp>
      <p:sp>
        <p:nvSpPr>
          <p:cNvPr id="9219" name="Espace réservé du contenu 2"/>
          <p:cNvSpPr>
            <a:spLocks noGrp="1"/>
          </p:cNvSpPr>
          <p:nvPr>
            <p:ph idx="1"/>
          </p:nvPr>
        </p:nvSpPr>
        <p:spPr>
          <a:xfrm>
            <a:off x="539750" y="1125538"/>
            <a:ext cx="8335963" cy="5268912"/>
          </a:xfrm>
        </p:spPr>
        <p:txBody>
          <a:bodyPr/>
          <a:lstStyle/>
          <a:p>
            <a:pPr marL="0" indent="0" algn="just">
              <a:lnSpc>
                <a:spcPts val="2600"/>
              </a:lnSpc>
              <a:spcBef>
                <a:spcPts val="300"/>
              </a:spcBef>
              <a:buFont typeface="Arial" panose="020B0604020202020204" pitchFamily="34" charset="0"/>
              <a:buNone/>
              <a:defRPr/>
            </a:pPr>
            <a:r>
              <a:rPr lang="fr-FR" altLang="fr-FR" sz="2800" dirty="0" smtClean="0">
                <a:latin typeface="Times New Roman" panose="02020603050405020304" pitchFamily="18" charset="0"/>
                <a:cs typeface="Times New Roman" panose="02020603050405020304" pitchFamily="18" charset="0"/>
              </a:rPr>
              <a:t>Le discours citant atteste 4 constructions de base:</a:t>
            </a:r>
            <a:endParaRPr lang="fr-FR" altLang="fr-FR" dirty="0" smtClean="0"/>
          </a:p>
          <a:p>
            <a:pPr lvl="1">
              <a:lnSpc>
                <a:spcPts val="2400"/>
              </a:lnSpc>
              <a:spcBef>
                <a:spcPts val="0"/>
              </a:spcBef>
              <a:defRPr/>
            </a:pPr>
            <a:r>
              <a:rPr lang="fr-FR" sz="2200" dirty="0">
                <a:latin typeface="Times New Roman" panose="02020603050405020304" pitchFamily="18" charset="0"/>
                <a:cs typeface="Times New Roman" panose="02020603050405020304" pitchFamily="18" charset="0"/>
              </a:rPr>
              <a:t>Sujet V de parole </a:t>
            </a:r>
            <a:r>
              <a:rPr lang="fr-FR" sz="2200" dirty="0" smtClean="0">
                <a:latin typeface="Times New Roman" panose="02020603050405020304" pitchFamily="18" charset="0"/>
                <a:cs typeface="Times New Roman" panose="02020603050405020304" pitchFamily="18" charset="0"/>
              </a:rPr>
              <a:t>[tɔ̰ « dire »,…]</a:t>
            </a:r>
            <a:endParaRPr lang="fr-FR" sz="2200" dirty="0">
              <a:latin typeface="Times New Roman" panose="02020603050405020304" pitchFamily="18" charset="0"/>
              <a:cs typeface="Times New Roman" panose="02020603050405020304" pitchFamily="18" charset="0"/>
            </a:endParaRPr>
          </a:p>
          <a:p>
            <a:pPr lvl="1">
              <a:lnSpc>
                <a:spcPts val="2400"/>
              </a:lnSpc>
              <a:spcBef>
                <a:spcPts val="0"/>
              </a:spcBef>
              <a:defRPr/>
            </a:pPr>
            <a:r>
              <a:rPr lang="fr-FR" sz="2200" dirty="0">
                <a:latin typeface="Times New Roman" panose="02020603050405020304" pitchFamily="18" charset="0"/>
                <a:cs typeface="Times New Roman" panose="02020603050405020304" pitchFamily="18" charset="0"/>
              </a:rPr>
              <a:t>un SN [N, NPR, PERS, PRO] </a:t>
            </a:r>
          </a:p>
          <a:p>
            <a:pPr lvl="1">
              <a:lnSpc>
                <a:spcPts val="2400"/>
              </a:lnSpc>
              <a:spcBef>
                <a:spcPts val="0"/>
              </a:spcBef>
              <a:defRPr/>
            </a:pPr>
            <a:r>
              <a:rPr lang="fr-FR" sz="2200" dirty="0">
                <a:latin typeface="Times New Roman" panose="02020603050405020304" pitchFamily="18" charset="0"/>
                <a:cs typeface="Times New Roman" panose="02020603050405020304" pitchFamily="18" charset="0"/>
              </a:rPr>
              <a:t>un marqueur de discours seul </a:t>
            </a:r>
          </a:p>
          <a:p>
            <a:pPr lvl="1">
              <a:lnSpc>
                <a:spcPts val="2400"/>
              </a:lnSpc>
              <a:spcBef>
                <a:spcPts val="0"/>
              </a:spcBef>
              <a:defRPr/>
            </a:pPr>
            <a:r>
              <a:rPr lang="fr-FR" sz="2200" dirty="0" smtClean="0">
                <a:latin typeface="Times New Roman" panose="02020603050405020304" pitchFamily="18" charset="0"/>
                <a:cs typeface="Times New Roman" panose="02020603050405020304" pitchFamily="18" charset="0"/>
              </a:rPr>
              <a:t>Rien (dialogue ou réponse)</a:t>
            </a:r>
          </a:p>
          <a:p>
            <a:pPr marL="0" indent="0" algn="just">
              <a:lnSpc>
                <a:spcPts val="2600"/>
              </a:lnSpc>
              <a:spcBef>
                <a:spcPts val="300"/>
              </a:spcBef>
              <a:buFont typeface="Arial" panose="020B0604020202020204" pitchFamily="34" charset="0"/>
              <a:buNone/>
              <a:defRPr/>
            </a:pPr>
            <a:r>
              <a:rPr lang="fr-FR" sz="2800" dirty="0" smtClean="0">
                <a:latin typeface="Times New Roman" panose="02020603050405020304" pitchFamily="18" charset="0"/>
                <a:cs typeface="Times New Roman" panose="02020603050405020304" pitchFamily="18" charset="0"/>
              </a:rPr>
              <a:t>Le discours cité est simplement juxtaposé après le discours citant. Il peut parfois</a:t>
            </a:r>
          </a:p>
          <a:p>
            <a:pPr lvl="1">
              <a:lnSpc>
                <a:spcPts val="2400"/>
              </a:lnSpc>
              <a:spcBef>
                <a:spcPts val="0"/>
              </a:spcBef>
              <a:defRPr/>
            </a:pPr>
            <a:r>
              <a:rPr lang="fr-FR" sz="2200" dirty="0" smtClean="0">
                <a:latin typeface="Times New Roman" panose="02020603050405020304" pitchFamily="18" charset="0"/>
                <a:cs typeface="Times New Roman" panose="02020603050405020304" pitchFamily="18" charset="0"/>
              </a:rPr>
              <a:t>commencer par une mention de l’</a:t>
            </a:r>
            <a:r>
              <a:rPr lang="fr-FR" sz="2200" i="1" dirty="0" smtClean="0">
                <a:latin typeface="Times New Roman" panose="02020603050405020304" pitchFamily="18" charset="0"/>
                <a:cs typeface="Times New Roman" panose="02020603050405020304" pitchFamily="18" charset="0"/>
              </a:rPr>
              <a:t>addressee</a:t>
            </a:r>
            <a:r>
              <a:rPr lang="fr-FR" sz="2200" dirty="0" smtClean="0">
                <a:latin typeface="Times New Roman" panose="02020603050405020304" pitchFamily="18" charset="0"/>
                <a:cs typeface="Times New Roman" panose="02020603050405020304" pitchFamily="18" charset="0"/>
              </a:rPr>
              <a:t> L’ [vocatif, etc. ] ou un discordantiel [une interjection « oui », « non », « bah », etc.]</a:t>
            </a:r>
          </a:p>
          <a:p>
            <a:pPr lvl="1">
              <a:lnSpc>
                <a:spcPts val="2400"/>
              </a:lnSpc>
              <a:spcBef>
                <a:spcPts val="0"/>
              </a:spcBef>
              <a:defRPr/>
            </a:pPr>
            <a:r>
              <a:rPr lang="fr-FR" sz="2200" dirty="0">
                <a:latin typeface="Times New Roman" panose="02020603050405020304" pitchFamily="18" charset="0"/>
                <a:cs typeface="Times New Roman" panose="02020603050405020304" pitchFamily="18" charset="0"/>
              </a:rPr>
              <a:t>comporter des pronoms logophoriques </a:t>
            </a:r>
            <a:r>
              <a:rPr lang="fr-FR" sz="2200" dirty="0" smtClean="0">
                <a:latin typeface="Times New Roman" panose="02020603050405020304" pitchFamily="18" charset="0"/>
                <a:cs typeface="Times New Roman" panose="02020603050405020304" pitchFamily="18" charset="0"/>
              </a:rPr>
              <a:t>[PERS spécifiques du Discours cité]</a:t>
            </a:r>
          </a:p>
          <a:p>
            <a:pPr marL="0" indent="0" algn="just">
              <a:lnSpc>
                <a:spcPts val="2600"/>
              </a:lnSpc>
              <a:spcBef>
                <a:spcPts val="300"/>
              </a:spcBef>
              <a:buFont typeface="Arial" panose="020B0604020202020204" pitchFamily="34" charset="0"/>
              <a:buNone/>
              <a:defRPr/>
            </a:pPr>
            <a:r>
              <a:rPr lang="fr-FR" sz="2800" dirty="0" smtClean="0">
                <a:latin typeface="Times New Roman" panose="02020603050405020304" pitchFamily="18" charset="0"/>
                <a:cs typeface="Times New Roman" panose="02020603050405020304" pitchFamily="18" charset="0"/>
              </a:rPr>
              <a:t>Tout discours citant peut être introduit comme </a:t>
            </a:r>
            <a:r>
              <a:rPr lang="fr-FR" sz="2800" dirty="0">
                <a:latin typeface="Times New Roman" panose="02020603050405020304" pitchFamily="18" charset="0"/>
                <a:cs typeface="Times New Roman" panose="02020603050405020304" pitchFamily="18" charset="0"/>
              </a:rPr>
              <a:t>n’importe quelle autre proposition indépendante ou matrice, par un </a:t>
            </a:r>
            <a:r>
              <a:rPr lang="fr-FR" sz="2800" dirty="0" smtClean="0">
                <a:latin typeface="Times New Roman" panose="02020603050405020304" pitchFamily="18" charset="0"/>
                <a:cs typeface="Times New Roman" panose="02020603050405020304" pitchFamily="18" charset="0"/>
              </a:rPr>
              <a:t>coordinatif. </a:t>
            </a:r>
            <a:r>
              <a:rPr lang="fr-FR" sz="2800" dirty="0">
                <a:latin typeface="Times New Roman" panose="02020603050405020304" pitchFamily="18" charset="0"/>
                <a:cs typeface="Times New Roman" panose="02020603050405020304" pitchFamily="18" charset="0"/>
              </a:rPr>
              <a:t>Rien de tel pour le discours </a:t>
            </a:r>
            <a:r>
              <a:rPr lang="fr-FR" sz="2800" dirty="0" smtClean="0">
                <a:latin typeface="Times New Roman" panose="02020603050405020304" pitchFamily="18" charset="0"/>
                <a:cs typeface="Times New Roman" panose="02020603050405020304" pitchFamily="18" charset="0"/>
              </a:rPr>
              <a:t>cité. L’ensemble forme donc une construction complexe.</a:t>
            </a:r>
          </a:p>
          <a:p>
            <a:pPr>
              <a:defRPr/>
            </a:pPr>
            <a:endParaRPr lang="fr-FR" sz="2800"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fr-FR" sz="2800" dirty="0">
              <a:latin typeface="Times New Roman" panose="02020603050405020304" pitchFamily="18" charset="0"/>
              <a:cs typeface="Times New Roman" panose="02020603050405020304" pitchFamily="18" charset="0"/>
            </a:endParaRPr>
          </a:p>
          <a:p>
            <a:pPr>
              <a:defRPr/>
            </a:pPr>
            <a:endParaRPr lang="fr-FR" altLang="fr-FR"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006"/>
    </mc:Choice>
    <mc:Fallback xmlns="">
      <p:transition spd="slow" advTm="6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250825" y="-28575"/>
            <a:ext cx="8893175" cy="687388"/>
          </a:xfrm>
        </p:spPr>
        <p:txBody>
          <a:bodyPr/>
          <a:lstStyle/>
          <a:p>
            <a:r>
              <a:rPr lang="fr-FR" altLang="fr-FR" sz="3100" smtClean="0">
                <a:latin typeface="Times New Roman" panose="02020603050405020304" pitchFamily="18" charset="0"/>
                <a:cs typeface="Times New Roman" panose="02020603050405020304" pitchFamily="18" charset="0"/>
              </a:rPr>
              <a:t>Le rôle des marqueurs de discours en gbaya northwest</a:t>
            </a:r>
          </a:p>
        </p:txBody>
      </p:sp>
      <p:sp>
        <p:nvSpPr>
          <p:cNvPr id="10243" name="Espace réservé du contenu 2"/>
          <p:cNvSpPr>
            <a:spLocks noGrp="1"/>
          </p:cNvSpPr>
          <p:nvPr>
            <p:ph idx="1"/>
          </p:nvPr>
        </p:nvSpPr>
        <p:spPr>
          <a:xfrm>
            <a:off x="736972" y="1000459"/>
            <a:ext cx="7920879" cy="4876814"/>
          </a:xfrm>
        </p:spPr>
        <p:txBody>
          <a:bodyPr/>
          <a:lstStyle/>
          <a:p>
            <a:pPr marL="0" indent="0" algn="just">
              <a:buFont typeface="Arial" panose="020B0604020202020204" pitchFamily="34" charset="0"/>
              <a:buNone/>
            </a:pPr>
            <a:r>
              <a:rPr lang="fr-FR" altLang="fr-FR" sz="2600" dirty="0" smtClean="0">
                <a:latin typeface="Times New Roman" panose="02020603050405020304" pitchFamily="18" charset="0"/>
                <a:cs typeface="Times New Roman" panose="02020603050405020304" pitchFamily="18" charset="0"/>
              </a:rPr>
              <a:t>Ils explicitent la situation du locuteur en apportant des précisions sur son rôle dans le discours ou en signalant expressément la présence d’un </a:t>
            </a:r>
            <a:r>
              <a:rPr lang="fr-FR" altLang="fr-FR" sz="2600" dirty="0" err="1" smtClean="0">
                <a:latin typeface="Times New Roman" panose="02020603050405020304" pitchFamily="18" charset="0"/>
                <a:cs typeface="Times New Roman" panose="02020603050405020304" pitchFamily="18" charset="0"/>
              </a:rPr>
              <a:t>colocuteur</a:t>
            </a:r>
            <a:r>
              <a:rPr lang="fr-FR" altLang="fr-FR" sz="2600" dirty="0" smtClean="0">
                <a:latin typeface="Times New Roman" panose="02020603050405020304" pitchFamily="18" charset="0"/>
                <a:cs typeface="Times New Roman" panose="02020603050405020304" pitchFamily="18" charset="0"/>
              </a:rPr>
              <a:t>, ils sont glosés DISC. </a:t>
            </a:r>
          </a:p>
          <a:p>
            <a:pPr marL="0" indent="0" algn="just">
              <a:buFont typeface="Arial" panose="020B0604020202020204" pitchFamily="34" charset="0"/>
              <a:buNone/>
            </a:pPr>
            <a:r>
              <a:rPr lang="fr-FR" altLang="fr-FR" sz="2600" dirty="0" smtClean="0">
                <a:latin typeface="Times New Roman" panose="02020603050405020304" pitchFamily="18" charset="0"/>
                <a:cs typeface="Times New Roman" panose="02020603050405020304" pitchFamily="18" charset="0"/>
              </a:rPr>
              <a:t>1. Trois termes simples attestés dans toute l’aire gbaya du Nord-ouest.</a:t>
            </a:r>
          </a:p>
          <a:p>
            <a:pPr marL="0" indent="0">
              <a:lnSpc>
                <a:spcPts val="2400"/>
              </a:lnSpc>
              <a:spcBef>
                <a:spcPct val="0"/>
              </a:spcBef>
              <a:buFont typeface="Arial" panose="020B0604020202020204" pitchFamily="34" charset="0"/>
              <a:buNone/>
            </a:pPr>
            <a:r>
              <a:rPr lang="fr-FR" altLang="fr-FR" sz="2200" i="1" dirty="0" smtClean="0">
                <a:latin typeface="Cambria" panose="02040503050406030204" pitchFamily="18" charset="0"/>
                <a:ea typeface="Cambria" panose="02040503050406030204" pitchFamily="18" charset="0"/>
                <a:cs typeface="Times New Roman" panose="02020603050405020304" pitchFamily="18" charset="0"/>
              </a:rPr>
              <a:t>	</a:t>
            </a:r>
            <a:r>
              <a:rPr lang="fr-FR" altLang="fr-FR" sz="2200" i="1" dirty="0" err="1" smtClean="0">
                <a:ea typeface="Cambria" panose="02040503050406030204" pitchFamily="18" charset="0"/>
                <a:cs typeface="Times New Roman" panose="02020603050405020304" pitchFamily="18" charset="0"/>
              </a:rPr>
              <a:t>hèe</a:t>
            </a:r>
            <a:r>
              <a:rPr lang="fr-FR" altLang="fr-FR" sz="2200" i="1" dirty="0" smtClean="0">
                <a:ea typeface="Cambria" panose="02040503050406030204" pitchFamily="18" charset="0"/>
                <a:cs typeface="Times New Roman" panose="02020603050405020304" pitchFamily="18" charset="0"/>
              </a:rPr>
              <a:t>̀</a:t>
            </a:r>
            <a:r>
              <a:rPr lang="fr-FR" altLang="fr-FR" sz="2200" dirty="0" smtClean="0">
                <a:latin typeface="Times New Roman" panose="02020603050405020304" pitchFamily="18" charset="0"/>
                <a:cs typeface="Times New Roman" panose="02020603050405020304" pitchFamily="18" charset="0"/>
              </a:rPr>
              <a:t>	un terme original</a:t>
            </a:r>
          </a:p>
          <a:p>
            <a:pPr marL="0" indent="0">
              <a:lnSpc>
                <a:spcPts val="2400"/>
              </a:lnSpc>
              <a:spcBef>
                <a:spcPct val="0"/>
              </a:spcBef>
              <a:buFont typeface="Arial" panose="020B0604020202020204" pitchFamily="34" charset="0"/>
              <a:buNone/>
            </a:pPr>
            <a:r>
              <a:rPr lang="fr-FR" altLang="fr-FR" sz="2200" i="1" dirty="0" smtClean="0">
                <a:latin typeface="Cambria" panose="02040503050406030204" pitchFamily="18" charset="0"/>
                <a:ea typeface="Cambria" panose="02040503050406030204" pitchFamily="18" charset="0"/>
                <a:cs typeface="Cambria" panose="02040503050406030204" pitchFamily="18" charset="0"/>
              </a:rPr>
              <a:t>	</a:t>
            </a:r>
            <a:r>
              <a:rPr lang="fr-FR" altLang="fr-FR" sz="2200" i="1" dirty="0" err="1" smtClean="0">
                <a:ea typeface="Cambria" panose="02040503050406030204" pitchFamily="18" charset="0"/>
                <a:cs typeface="Cambria" panose="02040503050406030204" pitchFamily="18" charset="0"/>
              </a:rPr>
              <a:t>nde</a:t>
            </a:r>
            <a:r>
              <a:rPr lang="fr-FR" altLang="fr-FR" sz="2200" i="1" dirty="0" smtClean="0">
                <a:ea typeface="Cambria" panose="02040503050406030204" pitchFamily="18" charset="0"/>
                <a:cs typeface="Cambria" panose="02040503050406030204" pitchFamily="18" charset="0"/>
              </a:rPr>
              <a:t>́</a:t>
            </a:r>
            <a:r>
              <a:rPr lang="fr-FR" altLang="fr-FR" sz="2200" dirty="0" smtClean="0">
                <a:cs typeface="Times New Roman" panose="02020603050405020304" pitchFamily="18" charset="0"/>
              </a:rPr>
              <a:t>	</a:t>
            </a:r>
            <a:r>
              <a:rPr lang="fr-FR" altLang="fr-FR" sz="2200" dirty="0" smtClean="0">
                <a:latin typeface="Times New Roman" panose="02020603050405020304" pitchFamily="18" charset="0"/>
                <a:cs typeface="Times New Roman" panose="02020603050405020304" pitchFamily="18" charset="0"/>
              </a:rPr>
              <a:t>un nouvel emploi de l’interrogatif total « est-ce-que » 			toujours en finale absolue de P</a:t>
            </a:r>
          </a:p>
          <a:p>
            <a:pPr marL="0" indent="0">
              <a:lnSpc>
                <a:spcPts val="2400"/>
              </a:lnSpc>
              <a:spcBef>
                <a:spcPct val="0"/>
              </a:spcBef>
              <a:buFont typeface="Arial" panose="020B0604020202020204" pitchFamily="34" charset="0"/>
              <a:buNone/>
            </a:pPr>
            <a:r>
              <a:rPr lang="fr-FR" altLang="fr-FR" sz="2200" i="1" dirty="0" smtClean="0">
                <a:latin typeface="Cambria" panose="02040503050406030204" pitchFamily="18" charset="0"/>
                <a:ea typeface="Cambria" panose="02040503050406030204" pitchFamily="18" charset="0"/>
                <a:cs typeface="Cambria" panose="02040503050406030204" pitchFamily="18" charset="0"/>
              </a:rPr>
              <a:t>	</a:t>
            </a:r>
            <a:r>
              <a:rPr lang="fr-FR" altLang="fr-FR" sz="2200" i="1" dirty="0" smtClean="0">
                <a:ea typeface="Cambria" panose="02040503050406030204" pitchFamily="18" charset="0"/>
                <a:cs typeface="Cambria" panose="02040503050406030204" pitchFamily="18" charset="0"/>
              </a:rPr>
              <a:t>ná </a:t>
            </a:r>
            <a:r>
              <a:rPr lang="fr-FR" altLang="fr-FR" sz="2200" dirty="0" smtClean="0">
                <a:latin typeface="Times New Roman" panose="02020603050405020304" pitchFamily="18" charset="0"/>
                <a:cs typeface="Times New Roman" panose="02020603050405020304" pitchFamily="18" charset="0"/>
              </a:rPr>
              <a:t>	un nouvel emploi de la marque de négation finale 			toujours associée à un verbe</a:t>
            </a:r>
          </a:p>
          <a:p>
            <a:pPr marL="0" indent="0">
              <a:lnSpc>
                <a:spcPts val="2400"/>
              </a:lnSpc>
              <a:spcBef>
                <a:spcPct val="0"/>
              </a:spcBef>
              <a:buFont typeface="Arial" panose="020B0604020202020204" pitchFamily="34" charset="0"/>
              <a:buNone/>
            </a:pPr>
            <a:endParaRPr lang="fr-FR" altLang="fr-FR" sz="2200" dirty="0" smtClean="0">
              <a:latin typeface="Times New Roman" panose="02020603050405020304" pitchFamily="18" charset="0"/>
              <a:cs typeface="Times New Roman" panose="02020603050405020304" pitchFamily="18" charset="0"/>
            </a:endParaRPr>
          </a:p>
          <a:p>
            <a:pPr marL="0" indent="0">
              <a:lnSpc>
                <a:spcPts val="2400"/>
              </a:lnSpc>
              <a:spcBef>
                <a:spcPct val="0"/>
              </a:spcBef>
              <a:buFont typeface="Arial" panose="020B0604020202020204" pitchFamily="34" charset="0"/>
              <a:buNone/>
            </a:pPr>
            <a:r>
              <a:rPr lang="fr-FR" altLang="fr-FR" sz="2600" dirty="0" smtClean="0">
                <a:latin typeface="Times New Roman" panose="02020603050405020304" pitchFamily="18" charset="0"/>
                <a:cs typeface="Times New Roman" panose="02020603050405020304" pitchFamily="18" charset="0"/>
              </a:rPr>
              <a:t>+ divers termes composés à partir de ces trois éléments </a:t>
            </a:r>
            <a:r>
              <a:rPr lang="fr-FR" altLang="fr-FR" sz="2800" dirty="0" smtClean="0">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endParaRPr lang="fr-FR" altLang="fr-FR" sz="2800" dirty="0" smtClean="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025"/>
    </mc:Choice>
    <mc:Fallback xmlns="">
      <p:transition spd="slow" advTm="61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71450"/>
            <a:ext cx="6408737" cy="746125"/>
          </a:xfrm>
        </p:spPr>
        <p:txBody>
          <a:bodyPr/>
          <a:lstStyle/>
          <a:p>
            <a:pPr algn="ctr">
              <a:defRPr/>
            </a:pPr>
            <a:r>
              <a:rPr lang="fr-FR" sz="3400" dirty="0" smtClean="0">
                <a:latin typeface="Times New Roman" panose="02020603050405020304" pitchFamily="18" charset="0"/>
                <a:cs typeface="Times New Roman" panose="02020603050405020304" pitchFamily="18" charset="0"/>
              </a:rPr>
              <a:t>Dans le discours citant : en </a:t>
            </a:r>
            <a:r>
              <a:rPr lang="fr-FR" sz="3400" dirty="0" smtClean="0">
                <a:latin typeface="+mn-lt"/>
                <a:ea typeface="Cambria" panose="02040503050406030204" pitchFamily="18" charset="0"/>
                <a:cs typeface="Times New Roman" panose="02020603050405020304" pitchFamily="18" charset="0"/>
              </a:rPr>
              <a:t>ɓòdòè</a:t>
            </a:r>
            <a:endParaRPr lang="fr-FR" sz="3400" dirty="0">
              <a:latin typeface="+mn-lt"/>
              <a:cs typeface="Times New Roman" panose="02020603050405020304" pitchFamily="18" charset="0"/>
            </a:endParaRPr>
          </a:p>
        </p:txBody>
      </p:sp>
      <p:sp>
        <p:nvSpPr>
          <p:cNvPr id="3" name="Espace réservé du contenu 2"/>
          <p:cNvSpPr>
            <a:spLocks noGrp="1"/>
          </p:cNvSpPr>
          <p:nvPr>
            <p:ph idx="1"/>
          </p:nvPr>
        </p:nvSpPr>
        <p:spPr>
          <a:xfrm>
            <a:off x="539750" y="476250"/>
            <a:ext cx="8170863" cy="6737350"/>
          </a:xfrm>
        </p:spPr>
        <p:txBody>
          <a:bodyPr/>
          <a:lstStyle/>
          <a:p>
            <a:pPr>
              <a:lnSpc>
                <a:spcPts val="3000"/>
              </a:lnSpc>
              <a:spcBef>
                <a:spcPts val="0"/>
              </a:spcBef>
              <a:defRPr/>
            </a:pPr>
            <a:r>
              <a:rPr lang="fr-FR" sz="2600" dirty="0" smtClean="0">
                <a:latin typeface="Times New Roman" panose="02020603050405020304" pitchFamily="18" charset="0"/>
                <a:cs typeface="Times New Roman" panose="02020603050405020304" pitchFamily="18" charset="0"/>
              </a:rPr>
              <a:t> Employé seul : le marqueur </a:t>
            </a:r>
            <a:r>
              <a:rPr lang="fr-FR" sz="2600" i="1" dirty="0" smtClean="0">
                <a:ea typeface="Cambria" panose="02040503050406030204" pitchFamily="18" charset="0"/>
                <a:cs typeface="Times New Roman" panose="02020603050405020304" pitchFamily="18" charset="0"/>
              </a:rPr>
              <a:t>hèè</a:t>
            </a:r>
          </a:p>
          <a:p>
            <a:pPr>
              <a:lnSpc>
                <a:spcPts val="3000"/>
              </a:lnSpc>
              <a:spcBef>
                <a:spcPts val="0"/>
              </a:spcBef>
              <a:defRPr/>
            </a:pPr>
            <a:endParaRPr lang="fr-FR" sz="2600" i="1" dirty="0">
              <a:latin typeface="Cambria" panose="020405030504060302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600" i="1" dirty="0">
              <a:latin typeface="Cambria" panose="020405030504060302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600" i="1" dirty="0">
              <a:latin typeface="Cambria" panose="020405030504060302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600" i="1" dirty="0">
              <a:latin typeface="Cambria" panose="020405030504060302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a:lnSpc>
                <a:spcPts val="3000"/>
              </a:lnSpc>
              <a:spcBef>
                <a:spcPts val="0"/>
              </a:spcBef>
              <a:defRPr/>
            </a:pPr>
            <a:r>
              <a:rPr lang="fr-FR" sz="2800" dirty="0">
                <a:latin typeface="Cambria" panose="02040503050406030204" pitchFamily="18" charset="0"/>
                <a:ea typeface="Cambria" panose="02040503050406030204" pitchFamily="18" charset="0"/>
                <a:cs typeface="Times New Roman" panose="02020603050405020304" pitchFamily="18" charset="0"/>
              </a:rPr>
              <a:t>L</a:t>
            </a:r>
            <a:r>
              <a:rPr lang="fr-FR" sz="2800" dirty="0">
                <a:latin typeface="Times New Roman" panose="02020603050405020304" pitchFamily="18" charset="0"/>
                <a:ea typeface="Cambria" panose="02040503050406030204" pitchFamily="18" charset="0"/>
                <a:cs typeface="Times New Roman" panose="02020603050405020304" pitchFamily="18" charset="0"/>
              </a:rPr>
              <a:t>e marqueur </a:t>
            </a:r>
            <a:r>
              <a:rPr lang="fr-FR" sz="2800" i="1" dirty="0">
                <a:ea typeface="Cambria" panose="02040503050406030204" pitchFamily="18" charset="0"/>
                <a:cs typeface="Times New Roman" panose="02020603050405020304" pitchFamily="18" charset="0"/>
              </a:rPr>
              <a:t>nde</a:t>
            </a:r>
            <a:r>
              <a:rPr lang="fr-FR" sz="2800" dirty="0">
                <a:ea typeface="Cambria" panose="02040503050406030204" pitchFamily="18" charset="0"/>
                <a:cs typeface="Times New Roman" panose="02020603050405020304" pitchFamily="18" charset="0"/>
              </a:rPr>
              <a:t>́</a:t>
            </a:r>
            <a:r>
              <a:rPr lang="fr-FR" sz="2800" dirty="0">
                <a:latin typeface="Times New Roman" panose="02020603050405020304" pitchFamily="18" charset="0"/>
                <a:ea typeface="Cambria" panose="02040503050406030204" pitchFamily="18" charset="0"/>
                <a:cs typeface="Times New Roman" panose="02020603050405020304" pitchFamily="18" charset="0"/>
              </a:rPr>
              <a:t> employé postposé à un SN</a:t>
            </a:r>
          </a:p>
          <a:p>
            <a:pPr>
              <a:lnSpc>
                <a:spcPts val="3000"/>
              </a:lnSpc>
              <a:spcBef>
                <a:spcPts val="0"/>
              </a:spcBef>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600" i="1" dirty="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600" i="1" dirty="0" smtClean="0">
              <a:latin typeface="Cambria" panose="02040503050406030204" pitchFamily="18" charset="0"/>
              <a:ea typeface="Cambria" panose="02040503050406030204" pitchFamily="18" charset="0"/>
              <a:cs typeface="Times New Roman" panose="02020603050405020304" pitchFamily="18" charset="0"/>
            </a:endParaRPr>
          </a:p>
        </p:txBody>
      </p:sp>
      <p:pic>
        <p:nvPicPr>
          <p:cNvPr id="11268" name="Imag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00" y="1809750"/>
            <a:ext cx="9720263"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ag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906463"/>
            <a:ext cx="904081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ag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750" y="5653088"/>
            <a:ext cx="9488488"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8"/>
          <a:stretch>
            <a:fillRect/>
          </a:stretch>
        </p:blipFill>
        <p:spPr>
          <a:xfrm>
            <a:off x="520700" y="4430713"/>
            <a:ext cx="8189914" cy="11584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993"/>
    </mc:Choice>
    <mc:Fallback xmlns="">
      <p:transition spd="slow" advTm="11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a:xfrm>
            <a:off x="628650" y="0"/>
            <a:ext cx="7886700" cy="765175"/>
          </a:xfrm>
        </p:spPr>
        <p:txBody>
          <a:bodyPr/>
          <a:lstStyle/>
          <a:p>
            <a:pPr algn="ctr">
              <a:defRPr/>
            </a:pPr>
            <a:r>
              <a:rPr lang="fr-FR" altLang="fr-FR" sz="3200" dirty="0" smtClean="0">
                <a:latin typeface="Times New Roman" panose="02020603050405020304" pitchFamily="18" charset="0"/>
                <a:cs typeface="Times New Roman" panose="02020603050405020304" pitchFamily="18" charset="0"/>
              </a:rPr>
              <a:t>Dans le discours citant : en </a:t>
            </a:r>
            <a:r>
              <a:rPr lang="fr-FR" altLang="fr-FR" sz="3200" dirty="0" smtClean="0">
                <a:latin typeface="+mn-lt"/>
                <a:ea typeface="Cambria" panose="02040503050406030204" pitchFamily="18" charset="0"/>
                <a:cs typeface="Times New Roman" panose="02020603050405020304" pitchFamily="18" charset="0"/>
              </a:rPr>
              <a:t>yàáyùwèe</a:t>
            </a:r>
            <a:r>
              <a:rPr lang="fr-FR" altLang="fr-FR" sz="3200" dirty="0" smtClean="0">
                <a:latin typeface="Cambria" panose="02040503050406030204" pitchFamily="18" charset="0"/>
                <a:ea typeface="Cambria" panose="02040503050406030204" pitchFamily="18" charset="0"/>
                <a:cs typeface="Times New Roman" panose="02020603050405020304" pitchFamily="18" charset="0"/>
              </a:rPr>
              <a:t>̀</a:t>
            </a:r>
            <a:endParaRPr lang="fr-FR" altLang="fr-FR" dirty="0" smtClean="0"/>
          </a:p>
        </p:txBody>
      </p:sp>
      <p:sp>
        <p:nvSpPr>
          <p:cNvPr id="3" name="Espace réservé du contenu 2"/>
          <p:cNvSpPr>
            <a:spLocks noGrp="1"/>
          </p:cNvSpPr>
          <p:nvPr>
            <p:ph idx="1"/>
          </p:nvPr>
        </p:nvSpPr>
        <p:spPr>
          <a:xfrm>
            <a:off x="476250" y="765175"/>
            <a:ext cx="8191500" cy="5905500"/>
          </a:xfrm>
        </p:spPr>
        <p:txBody>
          <a:bodyPr/>
          <a:lstStyle/>
          <a:p>
            <a:pPr>
              <a:defRPr/>
            </a:pPr>
            <a:r>
              <a:rPr lang="fr-FR" sz="2400" dirty="0" smtClean="0">
                <a:latin typeface="Times New Roman" panose="02020603050405020304" pitchFamily="18" charset="0"/>
                <a:cs typeface="Times New Roman" panose="02020603050405020304" pitchFamily="18" charset="0"/>
              </a:rPr>
              <a:t>Employé seul : le marqueur </a:t>
            </a:r>
            <a:r>
              <a:rPr lang="fr-FR" sz="2400" i="1" dirty="0" smtClean="0">
                <a:ea typeface="Cambria" panose="02040503050406030204" pitchFamily="18" charset="0"/>
                <a:cs typeface="Times New Roman" panose="02020603050405020304" pitchFamily="18" charset="0"/>
              </a:rPr>
              <a:t>hèè</a:t>
            </a:r>
          </a:p>
          <a:p>
            <a:pPr>
              <a:defRPr/>
            </a:pPr>
            <a:endParaRPr lang="fr-FR" sz="2400" i="1" dirty="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a:latin typeface="Cambria" panose="02040503050406030204" pitchFamily="18" charset="0"/>
              <a:ea typeface="Cambria" panose="02040503050406030204" pitchFamily="18" charset="0"/>
              <a:cs typeface="Times New Roman" panose="02020603050405020304" pitchFamily="18" charset="0"/>
            </a:endParaRPr>
          </a:p>
          <a:p>
            <a:pPr>
              <a:defRPr/>
            </a:pPr>
            <a:r>
              <a:rPr lang="fr-FR" sz="2400" dirty="0" smtClean="0">
                <a:latin typeface="Cambria" panose="02040503050406030204" pitchFamily="18" charset="0"/>
                <a:ea typeface="Cambria" panose="02040503050406030204" pitchFamily="18" charset="0"/>
                <a:cs typeface="Times New Roman" panose="02020603050405020304" pitchFamily="18" charset="0"/>
              </a:rPr>
              <a:t>L</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e </a:t>
            </a:r>
            <a:r>
              <a:rPr lang="fr-FR" sz="2400" dirty="0">
                <a:latin typeface="Times New Roman" panose="02020603050405020304" pitchFamily="18" charset="0"/>
                <a:ea typeface="Cambria" panose="02040503050406030204" pitchFamily="18" charset="0"/>
                <a:cs typeface="Times New Roman" panose="02020603050405020304" pitchFamily="18" charset="0"/>
              </a:rPr>
              <a:t>marqueur </a:t>
            </a:r>
            <a:r>
              <a:rPr lang="fr-FR" sz="2400" i="1" dirty="0" smtClean="0">
                <a:ea typeface="Cambria" panose="02040503050406030204" pitchFamily="18" charset="0"/>
                <a:cs typeface="Times New Roman" panose="02020603050405020304" pitchFamily="18" charset="0"/>
              </a:rPr>
              <a:t>hèè </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employé </a:t>
            </a:r>
            <a:r>
              <a:rPr lang="fr-FR" sz="2400" dirty="0">
                <a:latin typeface="Times New Roman" panose="02020603050405020304" pitchFamily="18" charset="0"/>
                <a:ea typeface="Cambria" panose="02040503050406030204" pitchFamily="18" charset="0"/>
                <a:cs typeface="Times New Roman" panose="02020603050405020304" pitchFamily="18" charset="0"/>
              </a:rPr>
              <a:t>postposé à un SN</a:t>
            </a:r>
          </a:p>
          <a:p>
            <a:pPr>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a:latin typeface="Cambria" panose="02040503050406030204" pitchFamily="18" charset="0"/>
              <a:ea typeface="Cambria" panose="02040503050406030204" pitchFamily="18" charset="0"/>
              <a:cs typeface="Times New Roman" panose="02020603050405020304" pitchFamily="18" charset="0"/>
            </a:endParaRPr>
          </a:p>
          <a:p>
            <a:pPr>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i="1"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i="1" dirty="0">
              <a:latin typeface="Cambria" panose="020405030504060302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defRPr/>
            </a:pPr>
            <a:endParaRPr lang="fr-FR" sz="2400" i="1" dirty="0" smtClean="0">
              <a:latin typeface="Cambria" panose="02040503050406030204" pitchFamily="18" charset="0"/>
              <a:ea typeface="Cambria" panose="02040503050406030204" pitchFamily="18" charset="0"/>
              <a:cs typeface="Times New Roman" panose="02020603050405020304" pitchFamily="18" charset="0"/>
            </a:endParaRPr>
          </a:p>
        </p:txBody>
      </p:sp>
      <p:pic>
        <p:nvPicPr>
          <p:cNvPr id="13316"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1233488"/>
            <a:ext cx="89455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ag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2276475"/>
            <a:ext cx="91281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88" y="4648200"/>
            <a:ext cx="86741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650" y="5626100"/>
            <a:ext cx="89709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779"/>
    </mc:Choice>
    <mc:Fallback xmlns="">
      <p:transition spd="slow" advTm="146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635000" y="-36422"/>
            <a:ext cx="7886700" cy="542925"/>
          </a:xfrm>
        </p:spPr>
        <p:txBody>
          <a:bodyPr/>
          <a:lstStyle/>
          <a:p>
            <a:pPr algn="ctr"/>
            <a:r>
              <a:rPr lang="fr-FR" altLang="fr-FR" sz="3200" dirty="0" smtClean="0">
                <a:latin typeface="Times New Roman" panose="02020603050405020304" pitchFamily="18" charset="0"/>
                <a:cs typeface="Times New Roman" panose="02020603050405020304" pitchFamily="18" charset="0"/>
              </a:rPr>
              <a:t>Dans le discours cité : en </a:t>
            </a:r>
            <a:r>
              <a:rPr lang="fr-FR" altLang="fr-FR" sz="3200" dirty="0" err="1" smtClean="0">
                <a:latin typeface="Cambria" panose="02040503050406030204" pitchFamily="18" charset="0"/>
                <a:ea typeface="Cambria" panose="02040503050406030204" pitchFamily="18" charset="0"/>
                <a:cs typeface="Times New Roman" panose="02020603050405020304" pitchFamily="18" charset="0"/>
              </a:rPr>
              <a:t>ɓòdòe</a:t>
            </a:r>
            <a:r>
              <a:rPr lang="fr-FR" altLang="fr-FR" sz="3200" dirty="0" smtClean="0">
                <a:ea typeface="Cambria" panose="02040503050406030204" pitchFamily="18" charset="0"/>
                <a:cs typeface="Times New Roman" panose="02020603050405020304" pitchFamily="18" charset="0"/>
              </a:rPr>
              <a:t>̀ </a:t>
            </a:r>
            <a:r>
              <a:rPr lang="fr-FR" altLang="fr-FR" sz="3200" dirty="0" smtClean="0">
                <a:latin typeface="Times New Roman" panose="02020603050405020304" pitchFamily="18" charset="0"/>
                <a:ea typeface="Cambria" panose="02040503050406030204" pitchFamily="18" charset="0"/>
                <a:cs typeface="Times New Roman" panose="02020603050405020304" pitchFamily="18" charset="0"/>
              </a:rPr>
              <a:t>(1)</a:t>
            </a:r>
            <a:endParaRPr lang="fr-FR" altLang="fr-FR" dirty="0" smtClean="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30175" y="506503"/>
            <a:ext cx="8569325" cy="6111419"/>
          </a:xfrm>
        </p:spPr>
        <p:txBody>
          <a:bodyPr/>
          <a:lstStyle/>
          <a:p>
            <a:pPr>
              <a:lnSpc>
                <a:spcPts val="3000"/>
              </a:lnSpc>
              <a:spcBef>
                <a:spcPts val="0"/>
              </a:spcBef>
              <a:defRPr/>
            </a:pPr>
            <a:r>
              <a:rPr lang="fr-FR" sz="2400" dirty="0">
                <a:latin typeface="Cambria" panose="02040503050406030204" pitchFamily="18" charset="0"/>
                <a:ea typeface="Cambria" panose="02040503050406030204" pitchFamily="18" charset="0"/>
                <a:cs typeface="Times New Roman" panose="02020603050405020304" pitchFamily="18" charset="0"/>
              </a:rPr>
              <a:t>L</a:t>
            </a:r>
            <a:r>
              <a:rPr lang="fr-FR" sz="2400" dirty="0">
                <a:latin typeface="Times New Roman" panose="02020603050405020304" pitchFamily="18" charset="0"/>
                <a:ea typeface="Cambria" panose="02040503050406030204" pitchFamily="18" charset="0"/>
                <a:cs typeface="Times New Roman" panose="02020603050405020304" pitchFamily="18" charset="0"/>
              </a:rPr>
              <a:t>e marqueur </a:t>
            </a:r>
            <a:r>
              <a:rPr lang="fr-FR" sz="2400" i="1" dirty="0" smtClean="0">
                <a:ea typeface="Cambria" panose="02040503050406030204" pitchFamily="18" charset="0"/>
                <a:cs typeface="Times New Roman" panose="02020603050405020304" pitchFamily="18" charset="0"/>
              </a:rPr>
              <a:t>ná</a:t>
            </a:r>
            <a:r>
              <a:rPr lang="fr-FR" sz="2400" dirty="0" smtClean="0">
                <a:ea typeface="Cambria" panose="02040503050406030204" pitchFamily="18" charset="0"/>
                <a:cs typeface="Times New Roman" panose="02020603050405020304" pitchFamily="18" charset="0"/>
              </a:rPr>
              <a:t>́</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fr-FR" sz="2400" dirty="0">
                <a:latin typeface="Times New Roman" panose="02020603050405020304" pitchFamily="18" charset="0"/>
                <a:ea typeface="Cambria" panose="02040503050406030204" pitchFamily="18" charset="0"/>
                <a:cs typeface="Times New Roman" panose="02020603050405020304" pitchFamily="18" charset="0"/>
              </a:rPr>
              <a:t>employé postposé à un </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SN</a:t>
            </a:r>
          </a:p>
          <a:p>
            <a:pPr>
              <a:lnSpc>
                <a:spcPts val="3000"/>
              </a:lnSpc>
              <a:spcBef>
                <a:spcPts val="0"/>
              </a:spcBef>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600"/>
              </a:spcBef>
              <a:buFont typeface="Arial" panose="020B0604020202020204" pitchFamily="34" charset="0"/>
              <a:buNone/>
              <a:defRPr/>
            </a:pPr>
            <a:endParaRPr lang="fr-FR" sz="2000" dirty="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600"/>
              </a:spcBef>
              <a:buFont typeface="Arial" panose="020B0604020202020204" pitchFamily="34" charset="0"/>
              <a:buNone/>
              <a:defRPr/>
            </a:pPr>
            <a:r>
              <a:rPr lang="fr-FR" sz="2000" dirty="0" smtClean="0">
                <a:latin typeface="Times New Roman" panose="02020603050405020304" pitchFamily="18" charset="0"/>
                <a:ea typeface="Cambria" panose="02040503050406030204" pitchFamily="18" charset="0"/>
                <a:cs typeface="Times New Roman" panose="02020603050405020304" pitchFamily="18" charset="0"/>
              </a:rPr>
              <a:t>	La </a:t>
            </a:r>
            <a:r>
              <a:rPr lang="fr-FR" sz="2000" dirty="0">
                <a:latin typeface="Times New Roman" panose="02020603050405020304" pitchFamily="18" charset="0"/>
                <a:ea typeface="Cambria" panose="02040503050406030204" pitchFamily="18" charset="0"/>
                <a:cs typeface="Times New Roman" panose="02020603050405020304" pitchFamily="18" charset="0"/>
              </a:rPr>
              <a:t>présence d’un logophorique marque qu’il s’agit du discours cité</a:t>
            </a:r>
          </a:p>
          <a:p>
            <a:pPr marL="0" indent="0">
              <a:lnSpc>
                <a:spcPts val="3000"/>
              </a:lnSpc>
              <a:spcBef>
                <a:spcPts val="0"/>
              </a:spcBef>
              <a:buFont typeface="Arial" panose="020B0604020202020204" pitchFamily="34" charset="0"/>
              <a:buNone/>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0"/>
              </a:spcBef>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0"/>
              </a:spcBef>
              <a:buFont typeface="Arial" panose="020B0604020202020204" pitchFamily="34" charset="0"/>
              <a:buNone/>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0"/>
              </a:spcBef>
              <a:buFont typeface="Arial" panose="020B0604020202020204" pitchFamily="34" charset="0"/>
              <a:buNone/>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0"/>
              </a:spcBef>
              <a:buFont typeface="Arial" panose="020B0604020202020204" pitchFamily="34" charset="0"/>
              <a:buNone/>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0"/>
              </a:spcBef>
              <a:buFont typeface="Arial" panose="020B0604020202020204" pitchFamily="34" charset="0"/>
              <a:buNone/>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0"/>
              </a:spcBef>
              <a:buNone/>
              <a:defRPr/>
            </a:pPr>
            <a:r>
              <a:rPr lang="fr-FR" sz="1600" dirty="0" smtClean="0">
                <a:latin typeface="Times New Roman" panose="02020603050405020304" pitchFamily="18" charset="0"/>
                <a:cs typeface="Times New Roman" panose="02020603050405020304" pitchFamily="18" charset="0"/>
              </a:rPr>
              <a:t>●</a:t>
            </a:r>
            <a:r>
              <a:rPr lang="fr-FR" sz="2400" dirty="0" smtClean="0"/>
              <a:t> </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L’emploi d’une forme d’insistance </a:t>
            </a:r>
            <a:r>
              <a:rPr lang="fr-FR" sz="2400" i="1" dirty="0" err="1" smtClean="0">
                <a:ea typeface="Cambria" panose="02040503050406030204" pitchFamily="18" charset="0"/>
                <a:cs typeface="Times New Roman" panose="02020603050405020304" pitchFamily="18" charset="0"/>
              </a:rPr>
              <a:t>náa</a:t>
            </a:r>
            <a:r>
              <a:rPr lang="fr-FR" sz="2400" dirty="0" smtClean="0">
                <a:ea typeface="Cambria" panose="02040503050406030204" pitchFamily="18" charset="0"/>
                <a:cs typeface="Times New Roman" panose="02020603050405020304" pitchFamily="18" charset="0"/>
              </a:rPr>
              <a:t>̀ </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a:t>
            </a:r>
            <a:r>
              <a:rPr lang="fr-FR" sz="2400" i="1" dirty="0" smtClean="0">
                <a:ea typeface="Cambria" panose="02040503050406030204" pitchFamily="18" charset="0"/>
                <a:cs typeface="Times New Roman" panose="02020603050405020304" pitchFamily="18" charset="0"/>
              </a:rPr>
              <a:t>ná</a:t>
            </a:r>
            <a:r>
              <a:rPr lang="fr-FR" sz="2400" dirty="0" smtClean="0">
                <a:ea typeface="Cambria" panose="02040503050406030204" pitchFamily="18" charset="0"/>
                <a:cs typeface="Times New Roman" panose="02020603050405020304" pitchFamily="18" charset="0"/>
              </a:rPr>
              <a:t>.</a:t>
            </a:r>
            <a:r>
              <a:rPr lang="fr-FR" sz="2400" cap="small" dirty="0" err="1" smtClean="0">
                <a:latin typeface="Times New Roman" panose="02020603050405020304" pitchFamily="18" charset="0"/>
                <a:ea typeface="Cambria" panose="02040503050406030204" pitchFamily="18" charset="0"/>
                <a:cs typeface="Times New Roman" panose="02020603050405020304" pitchFamily="18" charset="0"/>
              </a:rPr>
              <a:t>ins</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 : </a:t>
            </a:r>
            <a:r>
              <a:rPr lang="fr-FR" sz="2400" dirty="0"/>
              <a:t>{X </a:t>
            </a:r>
            <a:r>
              <a:rPr lang="fr-FR" sz="2400" dirty="0" err="1"/>
              <a:t>náa</a:t>
            </a:r>
            <a:r>
              <a:rPr lang="fr-FR" sz="2400" dirty="0"/>
              <a:t>̀ Y INTERR}</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 </a:t>
            </a: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marL="0" indent="0">
              <a:lnSpc>
                <a:spcPts val="3000"/>
              </a:lnSpc>
              <a:spcBef>
                <a:spcPts val="0"/>
              </a:spcBef>
              <a:buFont typeface="Arial" panose="020B0604020202020204" pitchFamily="34" charset="0"/>
              <a:buNone/>
              <a:defRPr/>
            </a:pPr>
            <a:endParaRPr lang="fr-FR" sz="2200" dirty="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3000"/>
              </a:lnSpc>
              <a:spcBef>
                <a:spcPts val="0"/>
              </a:spcBef>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5364"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28" y="1045380"/>
            <a:ext cx="8488362"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ag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803" y="2575829"/>
            <a:ext cx="84820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mag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59" y="3363229"/>
            <a:ext cx="82423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7"/>
          <a:stretch>
            <a:fillRect/>
          </a:stretch>
        </p:blipFill>
        <p:spPr>
          <a:xfrm>
            <a:off x="251520" y="5227359"/>
            <a:ext cx="9793088" cy="157675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665"/>
    </mc:Choice>
    <mc:Fallback xmlns="">
      <p:transition spd="slow" advTm="121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628650" y="115888"/>
            <a:ext cx="7886700" cy="473075"/>
          </a:xfrm>
        </p:spPr>
        <p:txBody>
          <a:bodyPr/>
          <a:lstStyle/>
          <a:p>
            <a:pPr algn="ctr">
              <a:defRPr/>
            </a:pPr>
            <a:r>
              <a:rPr lang="fr-FR" altLang="fr-FR" sz="3600" dirty="0" smtClean="0">
                <a:latin typeface="Times New Roman" panose="02020603050405020304" pitchFamily="18" charset="0"/>
                <a:cs typeface="Times New Roman" panose="02020603050405020304" pitchFamily="18" charset="0"/>
              </a:rPr>
              <a:t>Dans le discours cité : en </a:t>
            </a:r>
            <a:r>
              <a:rPr lang="fr-FR" altLang="fr-FR" sz="3600" dirty="0" smtClean="0">
                <a:latin typeface="+mn-lt"/>
                <a:ea typeface="Cambria" panose="02040503050406030204" pitchFamily="18" charset="0"/>
                <a:cs typeface="Times New Roman" panose="02020603050405020304" pitchFamily="18" charset="0"/>
              </a:rPr>
              <a:t>yàáyùwèe</a:t>
            </a:r>
            <a:r>
              <a:rPr lang="fr-FR" altLang="fr-FR" sz="3600" dirty="0" smtClean="0">
                <a:latin typeface="Cambria" panose="02040503050406030204" pitchFamily="18" charset="0"/>
                <a:ea typeface="Cambria" panose="02040503050406030204" pitchFamily="18" charset="0"/>
                <a:cs typeface="Times New Roman" panose="02020603050405020304" pitchFamily="18" charset="0"/>
              </a:rPr>
              <a:t>̀ </a:t>
            </a:r>
            <a:r>
              <a:rPr lang="fr-FR" altLang="fr-FR" sz="3600" dirty="0" smtClean="0">
                <a:latin typeface="Times New Roman" panose="02020603050405020304" pitchFamily="18" charset="0"/>
                <a:ea typeface="Cambria" panose="02040503050406030204" pitchFamily="18" charset="0"/>
                <a:cs typeface="Times New Roman" panose="02020603050405020304" pitchFamily="18" charset="0"/>
              </a:rPr>
              <a:t>(1)</a:t>
            </a:r>
            <a:endParaRPr lang="fr-FR" altLang="fr-FR" dirty="0" smtClean="0">
              <a:latin typeface="Times New Roman" panose="02020603050405020304" pitchFamily="18" charset="0"/>
              <a:cs typeface="Times New Roman" panose="02020603050405020304" pitchFamily="18" charset="0"/>
            </a:endParaRPr>
          </a:p>
        </p:txBody>
      </p:sp>
      <p:sp>
        <p:nvSpPr>
          <p:cNvPr id="16387" name="Espace réservé du contenu 2"/>
          <p:cNvSpPr>
            <a:spLocks noGrp="1"/>
          </p:cNvSpPr>
          <p:nvPr>
            <p:ph idx="1"/>
          </p:nvPr>
        </p:nvSpPr>
        <p:spPr>
          <a:xfrm>
            <a:off x="179388" y="1016000"/>
            <a:ext cx="8642350" cy="4826000"/>
          </a:xfrm>
        </p:spPr>
        <p:txBody>
          <a:bodyPr/>
          <a:lstStyle/>
          <a:p>
            <a:pPr>
              <a:defRPr/>
            </a:pPr>
            <a:r>
              <a:rPr lang="fr-FR" sz="2400" dirty="0" smtClean="0">
                <a:latin typeface="Times New Roman" panose="02020603050405020304" pitchFamily="18" charset="0"/>
                <a:ea typeface="Cambria" panose="02040503050406030204" pitchFamily="18" charset="0"/>
                <a:cs typeface="Times New Roman" panose="02020603050405020304" pitchFamily="18" charset="0"/>
              </a:rPr>
              <a:t>Le marqueur </a:t>
            </a:r>
            <a:r>
              <a:rPr lang="fr-FR" sz="2400" i="1" dirty="0" smtClean="0">
                <a:latin typeface="Cambria" panose="02040503050406030204" pitchFamily="18" charset="0"/>
                <a:ea typeface="Cambria" panose="02040503050406030204" pitchFamily="18" charset="0"/>
                <a:cs typeface="Times New Roman" panose="02020603050405020304" pitchFamily="18" charset="0"/>
              </a:rPr>
              <a:t>ná</a:t>
            </a:r>
            <a:r>
              <a:rPr lang="fr-FR" sz="2400" dirty="0" smtClean="0">
                <a:latin typeface="Cambria" panose="02040503050406030204" pitchFamily="18" charset="0"/>
                <a:ea typeface="Cambria" panose="02040503050406030204" pitchFamily="18" charset="0"/>
                <a:cs typeface="Times New Roman" panose="02020603050405020304" pitchFamily="18" charset="0"/>
              </a:rPr>
              <a:t> </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employé postposé à un SN</a:t>
            </a:r>
          </a:p>
          <a:p>
            <a:pPr>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r>
              <a:rPr lang="fr-FR" sz="2400" dirty="0" smtClean="0">
                <a:latin typeface="Times New Roman" panose="02020603050405020304" pitchFamily="18" charset="0"/>
                <a:ea typeface="Cambria" panose="02040503050406030204" pitchFamily="18" charset="0"/>
                <a:cs typeface="Times New Roman" panose="02020603050405020304" pitchFamily="18" charset="0"/>
              </a:rPr>
              <a:t>L’emploi d’une forme d’insistance </a:t>
            </a:r>
            <a:r>
              <a:rPr lang="fr-FR" sz="2400" i="1" dirty="0" err="1" smtClean="0">
                <a:ea typeface="Cambria" panose="02040503050406030204" pitchFamily="18" charset="0"/>
                <a:cs typeface="Times New Roman" panose="02020603050405020304" pitchFamily="18" charset="0"/>
              </a:rPr>
              <a:t>náa</a:t>
            </a:r>
            <a:r>
              <a:rPr lang="fr-FR" sz="2400" dirty="0" smtClean="0">
                <a:ea typeface="Cambria" panose="02040503050406030204" pitchFamily="18" charset="0"/>
                <a:cs typeface="Times New Roman" panose="02020603050405020304" pitchFamily="18" charset="0"/>
              </a:rPr>
              <a:t>̀ </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a:t>
            </a:r>
            <a:r>
              <a:rPr lang="fr-FR" sz="2400" i="1" dirty="0" smtClean="0">
                <a:ea typeface="Cambria" panose="02040503050406030204" pitchFamily="18" charset="0"/>
                <a:cs typeface="Times New Roman" panose="02020603050405020304" pitchFamily="18" charset="0"/>
              </a:rPr>
              <a:t>ná</a:t>
            </a:r>
            <a:r>
              <a:rPr lang="fr-FR" sz="2400" dirty="0" smtClean="0">
                <a:ea typeface="Cambria" panose="02040503050406030204" pitchFamily="18" charset="0"/>
                <a:cs typeface="Times New Roman" panose="02020603050405020304" pitchFamily="18" charset="0"/>
              </a:rPr>
              <a:t>.</a:t>
            </a:r>
            <a:r>
              <a:rPr lang="fr-FR" sz="2400" cap="small" dirty="0" err="1" smtClean="0">
                <a:latin typeface="Times New Roman" panose="02020603050405020304" pitchFamily="18" charset="0"/>
                <a:ea typeface="Cambria" panose="02040503050406030204" pitchFamily="18" charset="0"/>
                <a:cs typeface="Times New Roman" panose="02020603050405020304" pitchFamily="18" charset="0"/>
              </a:rPr>
              <a:t>ins</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 : </a:t>
            </a:r>
            <a:r>
              <a:rPr lang="fr-FR" sz="2400" dirty="0" smtClean="0"/>
              <a:t>{X </a:t>
            </a:r>
            <a:r>
              <a:rPr lang="fr-FR" sz="2400" dirty="0" err="1" smtClean="0"/>
              <a:t>náa</a:t>
            </a:r>
            <a:r>
              <a:rPr lang="fr-FR" sz="2400" dirty="0" smtClean="0"/>
              <a:t>̀ Y INTERR}</a:t>
            </a:r>
            <a:r>
              <a:rPr lang="fr-FR" sz="2400" dirty="0" smtClean="0">
                <a:latin typeface="Times New Roman" panose="02020603050405020304" pitchFamily="18" charset="0"/>
                <a:ea typeface="Cambria" panose="02040503050406030204" pitchFamily="18" charset="0"/>
                <a:cs typeface="Times New Roman" panose="02020603050405020304" pitchFamily="18" charset="0"/>
              </a:rPr>
              <a:t> </a:t>
            </a:r>
          </a:p>
          <a:p>
            <a:pPr>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sz="2400" dirty="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sz="2400" dirty="0" smtClean="0">
              <a:latin typeface="Times New Roman" panose="02020603050405020304" pitchFamily="18" charset="0"/>
              <a:ea typeface="Cambria" panose="02040503050406030204" pitchFamily="18" charset="0"/>
              <a:cs typeface="Times New Roman" panose="02020603050405020304" pitchFamily="18" charset="0"/>
            </a:endParaRPr>
          </a:p>
          <a:p>
            <a:pPr>
              <a:defRPr/>
            </a:pPr>
            <a:endParaRPr lang="fr-FR" altLang="fr-FR" dirty="0" smtClean="0"/>
          </a:p>
        </p:txBody>
      </p:sp>
      <p:pic>
        <p:nvPicPr>
          <p:cNvPr id="16388"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950" y="1628775"/>
            <a:ext cx="897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Imag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3716338"/>
            <a:ext cx="10067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547"/>
    </mc:Choice>
    <mc:Fallback xmlns="">
      <p:transition spd="slow" advTm="6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14472</TotalTime>
  <Words>649</Words>
  <Application>Microsoft Office PowerPoint</Application>
  <PresentationFormat>Affichage à l'écran (4:3)</PresentationFormat>
  <Paragraphs>252</Paragraphs>
  <Slides>18</Slides>
  <Notes>5</Notes>
  <HiddenSlides>0</HiddenSlides>
  <MMClips>17</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25" baseType="lpstr">
      <vt:lpstr>Arial</vt:lpstr>
      <vt:lpstr>Calibri</vt:lpstr>
      <vt:lpstr>Calibri Light</vt:lpstr>
      <vt:lpstr>Cambria</vt:lpstr>
      <vt:lpstr>Times New Roman</vt:lpstr>
      <vt:lpstr>Thème Office</vt:lpstr>
      <vt:lpstr>Acrobat Document</vt:lpstr>
      <vt:lpstr> Les marqueurs du discours rapporté dans deux parlers gbaya, le ɓodoe et le yaayuwee</vt:lpstr>
      <vt:lpstr>Situation géographique</vt:lpstr>
      <vt:lpstr>Le discours rapporté : une construction dédiée</vt:lpstr>
      <vt:lpstr>Le discours rapporté en gbaya northwest</vt:lpstr>
      <vt:lpstr>Le rôle des marqueurs de discours en gbaya northwest</vt:lpstr>
      <vt:lpstr>Dans le discours citant : en ɓòdòè</vt:lpstr>
      <vt:lpstr>Dans le discours citant : en yàáyùwèè</vt:lpstr>
      <vt:lpstr>Dans le discours cité : en ɓòdòè (1)</vt:lpstr>
      <vt:lpstr>Dans le discours cité : en yàáyùwèè (1)</vt:lpstr>
      <vt:lpstr>Dans le discours cité : en ɓòdòè (2)</vt:lpstr>
      <vt:lpstr>Dans le discours cité : en yàáyùwèè (2)</vt:lpstr>
      <vt:lpstr>Emploi des formes composées en ɓòdòè (1)</vt:lpstr>
      <vt:lpstr>Emploi des formes composées en ɓòdòè (2)</vt:lpstr>
      <vt:lpstr>Emploi des formes composées en yààyùwèe (1)̀</vt:lpstr>
      <vt:lpstr>Emploi des formes composées en yààyùwèè (2)</vt:lpstr>
      <vt:lpstr>Bilan des emplois des marqueurs de discours</vt:lpstr>
      <vt:lpstr>Conclusion</vt:lpstr>
      <vt:lpstr>Références</vt:lpstr>
    </vt:vector>
  </TitlesOfParts>
  <Company>CNRS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GBAYA DE CENTRAFRIQUE</dc:title>
  <dc:creator>LLACAN</dc:creator>
  <cp:lastModifiedBy>Paulette Roulon-Doko</cp:lastModifiedBy>
  <cp:revision>299</cp:revision>
  <dcterms:created xsi:type="dcterms:W3CDTF">2008-11-02T14:05:16Z</dcterms:created>
  <dcterms:modified xsi:type="dcterms:W3CDTF">2021-05-06T14:02:01Z</dcterms:modified>
</cp:coreProperties>
</file>