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302" r:id="rId2"/>
    <p:sldId id="294" r:id="rId3"/>
    <p:sldId id="259" r:id="rId4"/>
    <p:sldId id="267" r:id="rId5"/>
    <p:sldId id="293" r:id="rId6"/>
    <p:sldId id="256" r:id="rId7"/>
    <p:sldId id="281" r:id="rId8"/>
    <p:sldId id="284" r:id="rId9"/>
    <p:sldId id="285" r:id="rId10"/>
    <p:sldId id="287" r:id="rId11"/>
    <p:sldId id="286" r:id="rId12"/>
    <p:sldId id="271" r:id="rId13"/>
    <p:sldId id="289" r:id="rId14"/>
    <p:sldId id="290" r:id="rId15"/>
    <p:sldId id="297" r:id="rId16"/>
    <p:sldId id="300" r:id="rId17"/>
    <p:sldId id="291" r:id="rId18"/>
    <p:sldId id="29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EB243-B641-4765-9B04-CA234E4568BF}" type="doc">
      <dgm:prSet loTypeId="urn:microsoft.com/office/officeart/2008/layout/Lin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421B0A-300C-4F70-80B9-FACFDECC009D}">
      <dgm:prSet custT="1"/>
      <dgm:spPr/>
      <dgm:t>
        <a:bodyPr/>
        <a:lstStyle/>
        <a:p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Affitta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rendite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benefici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vari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esponenti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del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clero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rPr>
            <a:t>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saldo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alle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fiere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Lione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B44A1C6-B8FB-4DC3-B32C-7D243CD87CE6}" type="parTrans" cxnId="{47148198-A57C-4587-9F0A-B09173678CEB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E44CE6-1816-492B-8FF6-31D4B4796EB5}" type="sibTrans" cxnId="{47148198-A57C-4587-9F0A-B09173678CEB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112C5E-D167-4E06-B762-3FAE15473C8D}">
      <dgm:prSet custT="1"/>
      <dgm:spPr/>
      <dgm:t>
        <a:bodyPr/>
        <a:lstStyle/>
        <a:p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Prestito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10000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fiorini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dal banco Medici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Lione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dietro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pegno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argenteria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gioielli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del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nipote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Carlo I,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Savoia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96D1B2-36C8-4777-B8C2-46B7D8FCD3E0}" type="parTrans" cxnId="{B2FFC6DF-0855-41D5-A912-9FE8093FC23D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F9DECC-73D4-4531-97E8-C310B055CBE4}" type="sibTrans" cxnId="{B2FFC6DF-0855-41D5-A912-9FE8093FC23D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2EBA62-971F-4EBD-8052-57FA73EBDDDB}">
      <dgm:prSet custT="1"/>
      <dgm:spPr/>
      <dgm:t>
        <a:bodyPr/>
        <a:lstStyle/>
        <a:p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Debito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supera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20000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ducati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il papa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Innocenzo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VIII concede a Francesco il privilegio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impegnare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le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rendite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dei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propri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benefici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creditori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laici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E0D3A59-589A-45FD-982A-A0EFBBD3FC97}" type="parTrans" cxnId="{863E4875-2187-4A56-80A9-853C4DBF20B7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02EB7E-3C1C-4C76-8666-BEF19478DBA8}" type="sibTrans" cxnId="{863E4875-2187-4A56-80A9-853C4DBF20B7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B22DE6-B2AB-462B-830E-B801FCBC36BE}">
      <dgm:prSet custT="1"/>
      <dgm:spPr/>
      <dgm:t>
        <a:bodyPr/>
        <a:lstStyle/>
        <a:p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Francesco concede al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mercante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milanese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Giovanni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alcune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delle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proprie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rendite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per 3 anni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148B5B-D540-4A6A-87F3-9726E493B997}" type="parTrans" cxnId="{BF3B67C9-460C-4D82-996E-528F86E79ADA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826E0C-1C99-4031-9921-5EF02B256931}" type="sibTrans" cxnId="{BF3B67C9-460C-4D82-996E-528F86E79ADA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B5CC804-1626-4E3C-8FDA-F99570D23A3F}">
      <dgm:prSet custT="1"/>
      <dgm:spPr/>
      <dgm:t>
        <a:bodyPr/>
        <a:lstStyle/>
        <a:p>
          <a:r>
            <a:rPr lang="fr-FR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Giovanni </a:t>
          </a:r>
          <a:r>
            <a:rPr lang="fr-FR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fr-FR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presta a Francesco </a:t>
          </a:r>
          <a:r>
            <a:rPr lang="fr-FR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altri</a:t>
          </a:r>
          <a:r>
            <a:rPr lang="fr-FR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1500 </a:t>
          </a:r>
          <a:r>
            <a:rPr lang="fr-FR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fiorini</a:t>
          </a:r>
          <a:r>
            <a:rPr lang="fr-FR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fr-FR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tramite</a:t>
          </a:r>
          <a:r>
            <a:rPr lang="fr-FR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Ambrogio Maggi)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98BD01-7716-40B5-8551-3DE30C8D6AF7}" type="parTrans" cxnId="{E513A745-53F8-4A9C-8B56-0DAF43C3D230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13F716-25B8-41F6-8635-7242DF6C140E}" type="sibTrans" cxnId="{E513A745-53F8-4A9C-8B56-0DAF43C3D230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3F680C-E5A6-45E3-9A75-4E7BE9D17421}">
      <dgm:prSet custT="1"/>
      <dgm:spPr/>
      <dgm:t>
        <a:bodyPr/>
        <a:lstStyle/>
        <a:p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Giovanni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con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una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lettera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credito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chiede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Giovanni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Falconerio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Aymerico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Corsino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associati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pagare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Francesco 4500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ducati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perché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possa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riscattare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gioielli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argenteria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297F6F-ACFC-4A88-9EA3-A6F179CEA2D8}" type="parTrans" cxnId="{AEC05D81-D783-4291-AE30-5DC6FE23463E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98A6BF-34D2-4B48-AFE7-B0883C20F4B0}" type="sibTrans" cxnId="{AEC05D81-D783-4291-AE30-5DC6FE23463E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60ECE4-5CE9-49CD-8DBC-E03C487FDDC5}">
      <dgm:prSet custT="1"/>
      <dgm:spPr/>
      <dgm:t>
        <a:bodyPr/>
        <a:lstStyle/>
        <a:p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Giovanni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con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una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lettera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credito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chiede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ai 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Martelli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associati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pagare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Francesco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altri</a:t>
          </a:r>
          <a:r>
            <a:rPr lang="en-US" sz="1800" b="0" i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1500 </a:t>
          </a:r>
          <a:r>
            <a:rPr lang="en-US" sz="1800" b="0" i="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ducati</a:t>
          </a:r>
          <a:endParaRPr lang="en-US" sz="18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60587A-2C02-41A8-B788-36B6A01C5FB5}" type="parTrans" cxnId="{65214FD7-4FDA-4754-908F-5A53BE86C294}">
      <dgm:prSet/>
      <dgm:spPr/>
      <dgm:t>
        <a:bodyPr/>
        <a:lstStyle/>
        <a:p>
          <a:endParaRPr lang="it-IT"/>
        </a:p>
      </dgm:t>
    </dgm:pt>
    <dgm:pt modelId="{F7E0AFBF-5B39-49E2-9F85-9F4E6620621B}" type="sibTrans" cxnId="{65214FD7-4FDA-4754-908F-5A53BE86C294}">
      <dgm:prSet/>
      <dgm:spPr/>
      <dgm:t>
        <a:bodyPr/>
        <a:lstStyle/>
        <a:p>
          <a:endParaRPr lang="it-IT"/>
        </a:p>
      </dgm:t>
    </dgm:pt>
    <dgm:pt modelId="{432EB1D2-ECB6-43DC-8157-8B45F8001978}" type="pres">
      <dgm:prSet presAssocID="{FC2EB243-B641-4765-9B04-CA234E4568BF}" presName="vert0" presStyleCnt="0">
        <dgm:presLayoutVars>
          <dgm:dir/>
          <dgm:animOne val="branch"/>
          <dgm:animLvl val="lvl"/>
        </dgm:presLayoutVars>
      </dgm:prSet>
      <dgm:spPr/>
    </dgm:pt>
    <dgm:pt modelId="{D962A135-F6D1-48FC-B0A3-DCCF82409A13}" type="pres">
      <dgm:prSet presAssocID="{1D421B0A-300C-4F70-80B9-FACFDECC009D}" presName="thickLine" presStyleLbl="alignNode1" presStyleIdx="0" presStyleCnt="7"/>
      <dgm:spPr/>
    </dgm:pt>
    <dgm:pt modelId="{0A952A33-43CF-41C7-9CC8-535819F34DCC}" type="pres">
      <dgm:prSet presAssocID="{1D421B0A-300C-4F70-80B9-FACFDECC009D}" presName="horz1" presStyleCnt="0"/>
      <dgm:spPr/>
    </dgm:pt>
    <dgm:pt modelId="{BF6214C4-265C-4737-A6C5-80DB9812419E}" type="pres">
      <dgm:prSet presAssocID="{1D421B0A-300C-4F70-80B9-FACFDECC009D}" presName="tx1" presStyleLbl="revTx" presStyleIdx="0" presStyleCnt="7"/>
      <dgm:spPr/>
    </dgm:pt>
    <dgm:pt modelId="{D7CD8BDA-4DD2-4478-9C86-B7707450F772}" type="pres">
      <dgm:prSet presAssocID="{1D421B0A-300C-4F70-80B9-FACFDECC009D}" presName="vert1" presStyleCnt="0"/>
      <dgm:spPr/>
    </dgm:pt>
    <dgm:pt modelId="{A689BD03-F976-48E7-9152-7FC111C1A6C9}" type="pres">
      <dgm:prSet presAssocID="{E2112C5E-D167-4E06-B762-3FAE15473C8D}" presName="thickLine" presStyleLbl="alignNode1" presStyleIdx="1" presStyleCnt="7"/>
      <dgm:spPr/>
    </dgm:pt>
    <dgm:pt modelId="{93A94C14-918A-46CD-9F93-4F71114BC255}" type="pres">
      <dgm:prSet presAssocID="{E2112C5E-D167-4E06-B762-3FAE15473C8D}" presName="horz1" presStyleCnt="0"/>
      <dgm:spPr/>
    </dgm:pt>
    <dgm:pt modelId="{36B28851-B645-4B16-BD32-4D7320D9FBC7}" type="pres">
      <dgm:prSet presAssocID="{E2112C5E-D167-4E06-B762-3FAE15473C8D}" presName="tx1" presStyleLbl="revTx" presStyleIdx="1" presStyleCnt="7"/>
      <dgm:spPr/>
    </dgm:pt>
    <dgm:pt modelId="{D77EEDA0-29C4-4B3F-97C9-606DF3A8E210}" type="pres">
      <dgm:prSet presAssocID="{E2112C5E-D167-4E06-B762-3FAE15473C8D}" presName="vert1" presStyleCnt="0"/>
      <dgm:spPr/>
    </dgm:pt>
    <dgm:pt modelId="{A456B727-A163-4439-B888-D488A7016DD7}" type="pres">
      <dgm:prSet presAssocID="{6A2EBA62-971F-4EBD-8052-57FA73EBDDDB}" presName="thickLine" presStyleLbl="alignNode1" presStyleIdx="2" presStyleCnt="7"/>
      <dgm:spPr/>
    </dgm:pt>
    <dgm:pt modelId="{ADBA69B4-9499-4E4A-8009-936E205F46BA}" type="pres">
      <dgm:prSet presAssocID="{6A2EBA62-971F-4EBD-8052-57FA73EBDDDB}" presName="horz1" presStyleCnt="0"/>
      <dgm:spPr/>
    </dgm:pt>
    <dgm:pt modelId="{D141DEA4-86F6-4266-AD69-2A1AB87F7748}" type="pres">
      <dgm:prSet presAssocID="{6A2EBA62-971F-4EBD-8052-57FA73EBDDDB}" presName="tx1" presStyleLbl="revTx" presStyleIdx="2" presStyleCnt="7"/>
      <dgm:spPr/>
    </dgm:pt>
    <dgm:pt modelId="{BFA79764-4078-49E8-A71A-F6EF4B138B9A}" type="pres">
      <dgm:prSet presAssocID="{6A2EBA62-971F-4EBD-8052-57FA73EBDDDB}" presName="vert1" presStyleCnt="0"/>
      <dgm:spPr/>
    </dgm:pt>
    <dgm:pt modelId="{B969DFDF-926D-4D68-A783-B88E6457CFE7}" type="pres">
      <dgm:prSet presAssocID="{33B22DE6-B2AB-462B-830E-B801FCBC36BE}" presName="thickLine" presStyleLbl="alignNode1" presStyleIdx="3" presStyleCnt="7"/>
      <dgm:spPr/>
    </dgm:pt>
    <dgm:pt modelId="{0278377C-45C2-467A-BC13-6C96485BC452}" type="pres">
      <dgm:prSet presAssocID="{33B22DE6-B2AB-462B-830E-B801FCBC36BE}" presName="horz1" presStyleCnt="0"/>
      <dgm:spPr/>
    </dgm:pt>
    <dgm:pt modelId="{DE31539B-C98F-45E5-88C4-37A8F5D0A450}" type="pres">
      <dgm:prSet presAssocID="{33B22DE6-B2AB-462B-830E-B801FCBC36BE}" presName="tx1" presStyleLbl="revTx" presStyleIdx="3" presStyleCnt="7"/>
      <dgm:spPr/>
    </dgm:pt>
    <dgm:pt modelId="{3E5B45EE-EB0F-4584-8C06-E0A40089B64E}" type="pres">
      <dgm:prSet presAssocID="{33B22DE6-B2AB-462B-830E-B801FCBC36BE}" presName="vert1" presStyleCnt="0"/>
      <dgm:spPr/>
    </dgm:pt>
    <dgm:pt modelId="{E9AAD638-8D32-45ED-9BB0-49176E6E9057}" type="pres">
      <dgm:prSet presAssocID="{7B5CC804-1626-4E3C-8FDA-F99570D23A3F}" presName="thickLine" presStyleLbl="alignNode1" presStyleIdx="4" presStyleCnt="7"/>
      <dgm:spPr/>
    </dgm:pt>
    <dgm:pt modelId="{3AD03067-0A1E-4C9D-A391-07A1B29E6912}" type="pres">
      <dgm:prSet presAssocID="{7B5CC804-1626-4E3C-8FDA-F99570D23A3F}" presName="horz1" presStyleCnt="0"/>
      <dgm:spPr/>
    </dgm:pt>
    <dgm:pt modelId="{A7EDAF86-E536-4860-B046-67808E0CBDF6}" type="pres">
      <dgm:prSet presAssocID="{7B5CC804-1626-4E3C-8FDA-F99570D23A3F}" presName="tx1" presStyleLbl="revTx" presStyleIdx="4" presStyleCnt="7"/>
      <dgm:spPr/>
    </dgm:pt>
    <dgm:pt modelId="{93C89CD4-3684-48F7-821D-4000EBA7EBD1}" type="pres">
      <dgm:prSet presAssocID="{7B5CC804-1626-4E3C-8FDA-F99570D23A3F}" presName="vert1" presStyleCnt="0"/>
      <dgm:spPr/>
    </dgm:pt>
    <dgm:pt modelId="{0ED7D7C4-4E3E-4C6F-8576-036985E2BED3}" type="pres">
      <dgm:prSet presAssocID="{DE3F680C-E5A6-45E3-9A75-4E7BE9D17421}" presName="thickLine" presStyleLbl="alignNode1" presStyleIdx="5" presStyleCnt="7"/>
      <dgm:spPr/>
    </dgm:pt>
    <dgm:pt modelId="{5C288033-ED40-4166-87BF-0F9DF70DC596}" type="pres">
      <dgm:prSet presAssocID="{DE3F680C-E5A6-45E3-9A75-4E7BE9D17421}" presName="horz1" presStyleCnt="0"/>
      <dgm:spPr/>
    </dgm:pt>
    <dgm:pt modelId="{5AE6FF11-57E5-4996-BB02-D776651C08C5}" type="pres">
      <dgm:prSet presAssocID="{DE3F680C-E5A6-45E3-9A75-4E7BE9D17421}" presName="tx1" presStyleLbl="revTx" presStyleIdx="5" presStyleCnt="7"/>
      <dgm:spPr/>
    </dgm:pt>
    <dgm:pt modelId="{E5C4095D-31BE-44EB-9E4E-9BEB8806010C}" type="pres">
      <dgm:prSet presAssocID="{DE3F680C-E5A6-45E3-9A75-4E7BE9D17421}" presName="vert1" presStyleCnt="0"/>
      <dgm:spPr/>
    </dgm:pt>
    <dgm:pt modelId="{8E2A084B-14D0-433A-B84A-199A4010DEF9}" type="pres">
      <dgm:prSet presAssocID="{1B60ECE4-5CE9-49CD-8DBC-E03C487FDDC5}" presName="thickLine" presStyleLbl="alignNode1" presStyleIdx="6" presStyleCnt="7"/>
      <dgm:spPr/>
    </dgm:pt>
    <dgm:pt modelId="{1FA3ED94-4A47-4E73-AECF-B264D4EDAAD9}" type="pres">
      <dgm:prSet presAssocID="{1B60ECE4-5CE9-49CD-8DBC-E03C487FDDC5}" presName="horz1" presStyleCnt="0"/>
      <dgm:spPr/>
    </dgm:pt>
    <dgm:pt modelId="{E1A1F138-7533-4A41-BD20-845072222480}" type="pres">
      <dgm:prSet presAssocID="{1B60ECE4-5CE9-49CD-8DBC-E03C487FDDC5}" presName="tx1" presStyleLbl="revTx" presStyleIdx="6" presStyleCnt="7"/>
      <dgm:spPr/>
    </dgm:pt>
    <dgm:pt modelId="{55B852A0-38B0-4D57-9F05-885E3AE29D59}" type="pres">
      <dgm:prSet presAssocID="{1B60ECE4-5CE9-49CD-8DBC-E03C487FDDC5}" presName="vert1" presStyleCnt="0"/>
      <dgm:spPr/>
    </dgm:pt>
  </dgm:ptLst>
  <dgm:cxnLst>
    <dgm:cxn modelId="{2F989F1C-142F-4646-91D0-53FE939E31A8}" type="presOf" srcId="{1B60ECE4-5CE9-49CD-8DBC-E03C487FDDC5}" destId="{E1A1F138-7533-4A41-BD20-845072222480}" srcOrd="0" destOrd="0" presId="urn:microsoft.com/office/officeart/2008/layout/LinedList"/>
    <dgm:cxn modelId="{E513A745-53F8-4A9C-8B56-0DAF43C3D230}" srcId="{FC2EB243-B641-4765-9B04-CA234E4568BF}" destId="{7B5CC804-1626-4E3C-8FDA-F99570D23A3F}" srcOrd="4" destOrd="0" parTransId="{9F98BD01-7716-40B5-8551-3DE30C8D6AF7}" sibTransId="{C013F716-25B8-41F6-8635-7242DF6C140E}"/>
    <dgm:cxn modelId="{163AAC6D-7839-4ED0-8DB0-51806663B413}" type="presOf" srcId="{7B5CC804-1626-4E3C-8FDA-F99570D23A3F}" destId="{A7EDAF86-E536-4860-B046-67808E0CBDF6}" srcOrd="0" destOrd="0" presId="urn:microsoft.com/office/officeart/2008/layout/LinedList"/>
    <dgm:cxn modelId="{863E4875-2187-4A56-80A9-853C4DBF20B7}" srcId="{FC2EB243-B641-4765-9B04-CA234E4568BF}" destId="{6A2EBA62-971F-4EBD-8052-57FA73EBDDDB}" srcOrd="2" destOrd="0" parTransId="{2E0D3A59-589A-45FD-982A-A0EFBBD3FC97}" sibTransId="{B302EB7E-3C1C-4C76-8666-BEF19478DBA8}"/>
    <dgm:cxn modelId="{64A44D58-763D-482C-8CAA-1B14093824A4}" type="presOf" srcId="{DE3F680C-E5A6-45E3-9A75-4E7BE9D17421}" destId="{5AE6FF11-57E5-4996-BB02-D776651C08C5}" srcOrd="0" destOrd="0" presId="urn:microsoft.com/office/officeart/2008/layout/LinedList"/>
    <dgm:cxn modelId="{0C5DDD80-A445-4809-AAB1-956775402FCB}" type="presOf" srcId="{6A2EBA62-971F-4EBD-8052-57FA73EBDDDB}" destId="{D141DEA4-86F6-4266-AD69-2A1AB87F7748}" srcOrd="0" destOrd="0" presId="urn:microsoft.com/office/officeart/2008/layout/LinedList"/>
    <dgm:cxn modelId="{AEC05D81-D783-4291-AE30-5DC6FE23463E}" srcId="{FC2EB243-B641-4765-9B04-CA234E4568BF}" destId="{DE3F680C-E5A6-45E3-9A75-4E7BE9D17421}" srcOrd="5" destOrd="0" parTransId="{8F297F6F-ACFC-4A88-9EA3-A6F179CEA2D8}" sibTransId="{6498A6BF-34D2-4B48-AFE7-B0883C20F4B0}"/>
    <dgm:cxn modelId="{D5742E89-D553-4F5F-BC91-04C053A6EA9E}" type="presOf" srcId="{1D421B0A-300C-4F70-80B9-FACFDECC009D}" destId="{BF6214C4-265C-4737-A6C5-80DB9812419E}" srcOrd="0" destOrd="0" presId="urn:microsoft.com/office/officeart/2008/layout/LinedList"/>
    <dgm:cxn modelId="{393D148D-9968-4392-A2DD-2B560BC14E9D}" type="presOf" srcId="{FC2EB243-B641-4765-9B04-CA234E4568BF}" destId="{432EB1D2-ECB6-43DC-8157-8B45F8001978}" srcOrd="0" destOrd="0" presId="urn:microsoft.com/office/officeart/2008/layout/LinedList"/>
    <dgm:cxn modelId="{47148198-A57C-4587-9F0A-B09173678CEB}" srcId="{FC2EB243-B641-4765-9B04-CA234E4568BF}" destId="{1D421B0A-300C-4F70-80B9-FACFDECC009D}" srcOrd="0" destOrd="0" parTransId="{AB44A1C6-B8FB-4DC3-B32C-7D243CD87CE6}" sibTransId="{B4E44CE6-1816-492B-8FF6-31D4B4796EB5}"/>
    <dgm:cxn modelId="{BF3B67C9-460C-4D82-996E-528F86E79ADA}" srcId="{FC2EB243-B641-4765-9B04-CA234E4568BF}" destId="{33B22DE6-B2AB-462B-830E-B801FCBC36BE}" srcOrd="3" destOrd="0" parTransId="{21148B5B-D540-4A6A-87F3-9726E493B997}" sibTransId="{A8826E0C-1C99-4031-9921-5EF02B256931}"/>
    <dgm:cxn modelId="{36F071D4-ED7B-4C84-994C-811BDCF8F97A}" type="presOf" srcId="{33B22DE6-B2AB-462B-830E-B801FCBC36BE}" destId="{DE31539B-C98F-45E5-88C4-37A8F5D0A450}" srcOrd="0" destOrd="0" presId="urn:microsoft.com/office/officeart/2008/layout/LinedList"/>
    <dgm:cxn modelId="{65214FD7-4FDA-4754-908F-5A53BE86C294}" srcId="{FC2EB243-B641-4765-9B04-CA234E4568BF}" destId="{1B60ECE4-5CE9-49CD-8DBC-E03C487FDDC5}" srcOrd="6" destOrd="0" parTransId="{9560587A-2C02-41A8-B788-36B6A01C5FB5}" sibTransId="{F7E0AFBF-5B39-49E2-9F85-9F4E6620621B}"/>
    <dgm:cxn modelId="{B2FFC6DF-0855-41D5-A912-9FE8093FC23D}" srcId="{FC2EB243-B641-4765-9B04-CA234E4568BF}" destId="{E2112C5E-D167-4E06-B762-3FAE15473C8D}" srcOrd="1" destOrd="0" parTransId="{EB96D1B2-36C8-4777-B8C2-46B7D8FCD3E0}" sibTransId="{B6F9DECC-73D4-4531-97E8-C310B055CBE4}"/>
    <dgm:cxn modelId="{D3455CE0-8E7B-46C2-9DAE-4A09D094958B}" type="presOf" srcId="{E2112C5E-D167-4E06-B762-3FAE15473C8D}" destId="{36B28851-B645-4B16-BD32-4D7320D9FBC7}" srcOrd="0" destOrd="0" presId="urn:microsoft.com/office/officeart/2008/layout/LinedList"/>
    <dgm:cxn modelId="{C9DE13AF-3275-4DD3-A337-DB7EE518FF3F}" type="presParOf" srcId="{432EB1D2-ECB6-43DC-8157-8B45F8001978}" destId="{D962A135-F6D1-48FC-B0A3-DCCF82409A13}" srcOrd="0" destOrd="0" presId="urn:microsoft.com/office/officeart/2008/layout/LinedList"/>
    <dgm:cxn modelId="{27EF4123-1B25-48C3-BBAB-5929D3910D7F}" type="presParOf" srcId="{432EB1D2-ECB6-43DC-8157-8B45F8001978}" destId="{0A952A33-43CF-41C7-9CC8-535819F34DCC}" srcOrd="1" destOrd="0" presId="urn:microsoft.com/office/officeart/2008/layout/LinedList"/>
    <dgm:cxn modelId="{4231B3E1-7E6C-4E44-97B5-C8302509B032}" type="presParOf" srcId="{0A952A33-43CF-41C7-9CC8-535819F34DCC}" destId="{BF6214C4-265C-4737-A6C5-80DB9812419E}" srcOrd="0" destOrd="0" presId="urn:microsoft.com/office/officeart/2008/layout/LinedList"/>
    <dgm:cxn modelId="{0A600534-7C8B-4F90-89FE-3B106FC73B66}" type="presParOf" srcId="{0A952A33-43CF-41C7-9CC8-535819F34DCC}" destId="{D7CD8BDA-4DD2-4478-9C86-B7707450F772}" srcOrd="1" destOrd="0" presId="urn:microsoft.com/office/officeart/2008/layout/LinedList"/>
    <dgm:cxn modelId="{176FA6C0-31BD-4A74-A090-80B75155A3E3}" type="presParOf" srcId="{432EB1D2-ECB6-43DC-8157-8B45F8001978}" destId="{A689BD03-F976-48E7-9152-7FC111C1A6C9}" srcOrd="2" destOrd="0" presId="urn:microsoft.com/office/officeart/2008/layout/LinedList"/>
    <dgm:cxn modelId="{3115F286-2122-46B1-BC4F-3E2B10C838B4}" type="presParOf" srcId="{432EB1D2-ECB6-43DC-8157-8B45F8001978}" destId="{93A94C14-918A-46CD-9F93-4F71114BC255}" srcOrd="3" destOrd="0" presId="urn:microsoft.com/office/officeart/2008/layout/LinedList"/>
    <dgm:cxn modelId="{F568D22F-999D-49DD-8126-A7CFF1A44736}" type="presParOf" srcId="{93A94C14-918A-46CD-9F93-4F71114BC255}" destId="{36B28851-B645-4B16-BD32-4D7320D9FBC7}" srcOrd="0" destOrd="0" presId="urn:microsoft.com/office/officeart/2008/layout/LinedList"/>
    <dgm:cxn modelId="{398AF056-46CE-412E-8F2E-1E7978FAEDB9}" type="presParOf" srcId="{93A94C14-918A-46CD-9F93-4F71114BC255}" destId="{D77EEDA0-29C4-4B3F-97C9-606DF3A8E210}" srcOrd="1" destOrd="0" presId="urn:microsoft.com/office/officeart/2008/layout/LinedList"/>
    <dgm:cxn modelId="{D696DEC3-54A2-46F9-A3C9-3A525286EF6C}" type="presParOf" srcId="{432EB1D2-ECB6-43DC-8157-8B45F8001978}" destId="{A456B727-A163-4439-B888-D488A7016DD7}" srcOrd="4" destOrd="0" presId="urn:microsoft.com/office/officeart/2008/layout/LinedList"/>
    <dgm:cxn modelId="{15DCCBE2-A358-40E6-A340-A44104EB0741}" type="presParOf" srcId="{432EB1D2-ECB6-43DC-8157-8B45F8001978}" destId="{ADBA69B4-9499-4E4A-8009-936E205F46BA}" srcOrd="5" destOrd="0" presId="urn:microsoft.com/office/officeart/2008/layout/LinedList"/>
    <dgm:cxn modelId="{4BA6E080-405C-4F33-BF86-F56C11463776}" type="presParOf" srcId="{ADBA69B4-9499-4E4A-8009-936E205F46BA}" destId="{D141DEA4-86F6-4266-AD69-2A1AB87F7748}" srcOrd="0" destOrd="0" presId="urn:microsoft.com/office/officeart/2008/layout/LinedList"/>
    <dgm:cxn modelId="{7FC0F2F9-A404-4B2B-859C-3D0FC4555227}" type="presParOf" srcId="{ADBA69B4-9499-4E4A-8009-936E205F46BA}" destId="{BFA79764-4078-49E8-A71A-F6EF4B138B9A}" srcOrd="1" destOrd="0" presId="urn:microsoft.com/office/officeart/2008/layout/LinedList"/>
    <dgm:cxn modelId="{68EE19FD-64E1-41F8-97F8-6D2EA085031C}" type="presParOf" srcId="{432EB1D2-ECB6-43DC-8157-8B45F8001978}" destId="{B969DFDF-926D-4D68-A783-B88E6457CFE7}" srcOrd="6" destOrd="0" presId="urn:microsoft.com/office/officeart/2008/layout/LinedList"/>
    <dgm:cxn modelId="{79FA1B98-4456-4038-A032-68EF2B91F800}" type="presParOf" srcId="{432EB1D2-ECB6-43DC-8157-8B45F8001978}" destId="{0278377C-45C2-467A-BC13-6C96485BC452}" srcOrd="7" destOrd="0" presId="urn:microsoft.com/office/officeart/2008/layout/LinedList"/>
    <dgm:cxn modelId="{9AC6643E-C0A3-4CDF-A90C-EBBE339533DC}" type="presParOf" srcId="{0278377C-45C2-467A-BC13-6C96485BC452}" destId="{DE31539B-C98F-45E5-88C4-37A8F5D0A450}" srcOrd="0" destOrd="0" presId="urn:microsoft.com/office/officeart/2008/layout/LinedList"/>
    <dgm:cxn modelId="{AC0362CE-E9B3-450D-867C-8E9798C72E53}" type="presParOf" srcId="{0278377C-45C2-467A-BC13-6C96485BC452}" destId="{3E5B45EE-EB0F-4584-8C06-E0A40089B64E}" srcOrd="1" destOrd="0" presId="urn:microsoft.com/office/officeart/2008/layout/LinedList"/>
    <dgm:cxn modelId="{0D56823D-D62C-4119-A928-847016D19B8F}" type="presParOf" srcId="{432EB1D2-ECB6-43DC-8157-8B45F8001978}" destId="{E9AAD638-8D32-45ED-9BB0-49176E6E9057}" srcOrd="8" destOrd="0" presId="urn:microsoft.com/office/officeart/2008/layout/LinedList"/>
    <dgm:cxn modelId="{993EF835-BAE0-453E-9A60-C1B7E60151EE}" type="presParOf" srcId="{432EB1D2-ECB6-43DC-8157-8B45F8001978}" destId="{3AD03067-0A1E-4C9D-A391-07A1B29E6912}" srcOrd="9" destOrd="0" presId="urn:microsoft.com/office/officeart/2008/layout/LinedList"/>
    <dgm:cxn modelId="{6AE37113-E0DF-49AF-95CF-07167568CDC0}" type="presParOf" srcId="{3AD03067-0A1E-4C9D-A391-07A1B29E6912}" destId="{A7EDAF86-E536-4860-B046-67808E0CBDF6}" srcOrd="0" destOrd="0" presId="urn:microsoft.com/office/officeart/2008/layout/LinedList"/>
    <dgm:cxn modelId="{280F090A-4519-4C61-BDE5-EC9E367EA750}" type="presParOf" srcId="{3AD03067-0A1E-4C9D-A391-07A1B29E6912}" destId="{93C89CD4-3684-48F7-821D-4000EBA7EBD1}" srcOrd="1" destOrd="0" presId="urn:microsoft.com/office/officeart/2008/layout/LinedList"/>
    <dgm:cxn modelId="{B81EDC86-A494-4052-AE16-18F1AE8A7C18}" type="presParOf" srcId="{432EB1D2-ECB6-43DC-8157-8B45F8001978}" destId="{0ED7D7C4-4E3E-4C6F-8576-036985E2BED3}" srcOrd="10" destOrd="0" presId="urn:microsoft.com/office/officeart/2008/layout/LinedList"/>
    <dgm:cxn modelId="{4DBFB1A7-9015-4494-A0E3-637406837D2B}" type="presParOf" srcId="{432EB1D2-ECB6-43DC-8157-8B45F8001978}" destId="{5C288033-ED40-4166-87BF-0F9DF70DC596}" srcOrd="11" destOrd="0" presId="urn:microsoft.com/office/officeart/2008/layout/LinedList"/>
    <dgm:cxn modelId="{D18F5C15-7655-4C8B-AED2-0E311E5CDF2D}" type="presParOf" srcId="{5C288033-ED40-4166-87BF-0F9DF70DC596}" destId="{5AE6FF11-57E5-4996-BB02-D776651C08C5}" srcOrd="0" destOrd="0" presId="urn:microsoft.com/office/officeart/2008/layout/LinedList"/>
    <dgm:cxn modelId="{7FC9B5E8-FD71-4CFA-B544-74F8AB56DC45}" type="presParOf" srcId="{5C288033-ED40-4166-87BF-0F9DF70DC596}" destId="{E5C4095D-31BE-44EB-9E4E-9BEB8806010C}" srcOrd="1" destOrd="0" presId="urn:microsoft.com/office/officeart/2008/layout/LinedList"/>
    <dgm:cxn modelId="{1FB51E79-910E-4A8A-B4FE-E8C066FA2F63}" type="presParOf" srcId="{432EB1D2-ECB6-43DC-8157-8B45F8001978}" destId="{8E2A084B-14D0-433A-B84A-199A4010DEF9}" srcOrd="12" destOrd="0" presId="urn:microsoft.com/office/officeart/2008/layout/LinedList"/>
    <dgm:cxn modelId="{01ECB797-A223-4C92-A940-182FA57F8C48}" type="presParOf" srcId="{432EB1D2-ECB6-43DC-8157-8B45F8001978}" destId="{1FA3ED94-4A47-4E73-AECF-B264D4EDAAD9}" srcOrd="13" destOrd="0" presId="urn:microsoft.com/office/officeart/2008/layout/LinedList"/>
    <dgm:cxn modelId="{033D20E5-123B-430A-A836-09AC41DF2FB8}" type="presParOf" srcId="{1FA3ED94-4A47-4E73-AECF-B264D4EDAAD9}" destId="{E1A1F138-7533-4A41-BD20-845072222480}" srcOrd="0" destOrd="0" presId="urn:microsoft.com/office/officeart/2008/layout/LinedList"/>
    <dgm:cxn modelId="{14F33863-87D7-41FF-A373-850227A5E96A}" type="presParOf" srcId="{1FA3ED94-4A47-4E73-AECF-B264D4EDAAD9}" destId="{55B852A0-38B0-4D57-9F05-885E3AE29D5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2A135-F6D1-48FC-B0A3-DCCF82409A13}">
      <dsp:nvSpPr>
        <dsp:cNvPr id="0" name=""/>
        <dsp:cNvSpPr/>
      </dsp:nvSpPr>
      <dsp:spPr>
        <a:xfrm>
          <a:off x="0" y="737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6214C4-265C-4737-A6C5-80DB9812419E}">
      <dsp:nvSpPr>
        <dsp:cNvPr id="0" name=""/>
        <dsp:cNvSpPr/>
      </dsp:nvSpPr>
      <dsp:spPr>
        <a:xfrm>
          <a:off x="0" y="737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Affitta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rendite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benefici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vari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esponenti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del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clero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rPr>
            <a:t>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saldo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alle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fiere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Lione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737"/>
        <a:ext cx="6657066" cy="863389"/>
      </dsp:txXfrm>
    </dsp:sp>
    <dsp:sp modelId="{A689BD03-F976-48E7-9152-7FC111C1A6C9}">
      <dsp:nvSpPr>
        <dsp:cNvPr id="0" name=""/>
        <dsp:cNvSpPr/>
      </dsp:nvSpPr>
      <dsp:spPr>
        <a:xfrm>
          <a:off x="0" y="864127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-770015"/>
                <a:satOff val="-267"/>
                <a:lumOff val="9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770015"/>
                <a:satOff val="-267"/>
                <a:lumOff val="9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770015"/>
                <a:satOff val="-267"/>
                <a:lumOff val="9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770015"/>
              <a:satOff val="-267"/>
              <a:lumOff val="98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B28851-B645-4B16-BD32-4D7320D9FBC7}">
      <dsp:nvSpPr>
        <dsp:cNvPr id="0" name=""/>
        <dsp:cNvSpPr/>
      </dsp:nvSpPr>
      <dsp:spPr>
        <a:xfrm>
          <a:off x="0" y="864127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Prestito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10000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fiorini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dal banco Medici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Lione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dietro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pegno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argenteria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gioielli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del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nipote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Carlo I,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Savoia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864127"/>
        <a:ext cx="6657066" cy="863389"/>
      </dsp:txXfrm>
    </dsp:sp>
    <dsp:sp modelId="{A456B727-A163-4439-B888-D488A7016DD7}">
      <dsp:nvSpPr>
        <dsp:cNvPr id="0" name=""/>
        <dsp:cNvSpPr/>
      </dsp:nvSpPr>
      <dsp:spPr>
        <a:xfrm>
          <a:off x="0" y="1727516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-1540030"/>
                <a:satOff val="-534"/>
                <a:lumOff val="19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540030"/>
                <a:satOff val="-534"/>
                <a:lumOff val="19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540030"/>
                <a:satOff val="-534"/>
                <a:lumOff val="19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540030"/>
              <a:satOff val="-534"/>
              <a:lumOff val="196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41DEA4-86F6-4266-AD69-2A1AB87F7748}">
      <dsp:nvSpPr>
        <dsp:cNvPr id="0" name=""/>
        <dsp:cNvSpPr/>
      </dsp:nvSpPr>
      <dsp:spPr>
        <a:xfrm>
          <a:off x="0" y="1727516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Debito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supera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20000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ducati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il papa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Innocenzo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VIII concede a Francesco il privilegio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impegnare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le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rendite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dei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propri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benefici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creditori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laici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1727516"/>
        <a:ext cx="6657066" cy="863389"/>
      </dsp:txXfrm>
    </dsp:sp>
    <dsp:sp modelId="{B969DFDF-926D-4D68-A783-B88E6457CFE7}">
      <dsp:nvSpPr>
        <dsp:cNvPr id="0" name=""/>
        <dsp:cNvSpPr/>
      </dsp:nvSpPr>
      <dsp:spPr>
        <a:xfrm>
          <a:off x="0" y="2590905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-2310045"/>
                <a:satOff val="-802"/>
                <a:lumOff val="2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2310045"/>
                <a:satOff val="-802"/>
                <a:lumOff val="2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2310045"/>
                <a:satOff val="-802"/>
                <a:lumOff val="2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310045"/>
              <a:satOff val="-802"/>
              <a:lumOff val="294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31539B-C98F-45E5-88C4-37A8F5D0A450}">
      <dsp:nvSpPr>
        <dsp:cNvPr id="0" name=""/>
        <dsp:cNvSpPr/>
      </dsp:nvSpPr>
      <dsp:spPr>
        <a:xfrm>
          <a:off x="0" y="2590905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Francesco concede al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mercante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milanese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Giovanni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alcune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delle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proprie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rendite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per 3 anni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2590905"/>
        <a:ext cx="6657066" cy="863389"/>
      </dsp:txXfrm>
    </dsp:sp>
    <dsp:sp modelId="{E9AAD638-8D32-45ED-9BB0-49176E6E9057}">
      <dsp:nvSpPr>
        <dsp:cNvPr id="0" name=""/>
        <dsp:cNvSpPr/>
      </dsp:nvSpPr>
      <dsp:spPr>
        <a:xfrm>
          <a:off x="0" y="3454294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-3080061"/>
                <a:satOff val="-1069"/>
                <a:lumOff val="39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3080061"/>
                <a:satOff val="-1069"/>
                <a:lumOff val="39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3080061"/>
                <a:satOff val="-1069"/>
                <a:lumOff val="39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080061"/>
              <a:satOff val="-1069"/>
              <a:lumOff val="392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EDAF86-E536-4860-B046-67808E0CBDF6}">
      <dsp:nvSpPr>
        <dsp:cNvPr id="0" name=""/>
        <dsp:cNvSpPr/>
      </dsp:nvSpPr>
      <dsp:spPr>
        <a:xfrm>
          <a:off x="0" y="3454294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Giovanni </a:t>
          </a:r>
          <a:r>
            <a:rPr lang="fr-FR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fr-FR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presta a Francesco </a:t>
          </a:r>
          <a:r>
            <a:rPr lang="fr-FR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altri</a:t>
          </a:r>
          <a:r>
            <a:rPr lang="fr-FR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1500 </a:t>
          </a:r>
          <a:r>
            <a:rPr lang="fr-FR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fiorini</a:t>
          </a:r>
          <a:r>
            <a:rPr lang="fr-FR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fr-FR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tramite</a:t>
          </a:r>
          <a:r>
            <a:rPr lang="fr-FR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Ambrogio Maggi)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3454294"/>
        <a:ext cx="6657066" cy="863389"/>
      </dsp:txXfrm>
    </dsp:sp>
    <dsp:sp modelId="{0ED7D7C4-4E3E-4C6F-8576-036985E2BED3}">
      <dsp:nvSpPr>
        <dsp:cNvPr id="0" name=""/>
        <dsp:cNvSpPr/>
      </dsp:nvSpPr>
      <dsp:spPr>
        <a:xfrm>
          <a:off x="0" y="4317683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-3850075"/>
                <a:satOff val="-1336"/>
                <a:lumOff val="49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3850075"/>
                <a:satOff val="-1336"/>
                <a:lumOff val="49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3850075"/>
                <a:satOff val="-1336"/>
                <a:lumOff val="49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850075"/>
              <a:satOff val="-1336"/>
              <a:lumOff val="49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E6FF11-57E5-4996-BB02-D776651C08C5}">
      <dsp:nvSpPr>
        <dsp:cNvPr id="0" name=""/>
        <dsp:cNvSpPr/>
      </dsp:nvSpPr>
      <dsp:spPr>
        <a:xfrm>
          <a:off x="0" y="4317683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Giovanni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con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una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lettera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credito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chiede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Giovanni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Falconerio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Aymerico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Corsino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associati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pagare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Francesco 4500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ducati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perché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possa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riscattare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gioielli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argenteria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4317683"/>
        <a:ext cx="6657066" cy="863389"/>
      </dsp:txXfrm>
    </dsp:sp>
    <dsp:sp modelId="{8E2A084B-14D0-433A-B84A-199A4010DEF9}">
      <dsp:nvSpPr>
        <dsp:cNvPr id="0" name=""/>
        <dsp:cNvSpPr/>
      </dsp:nvSpPr>
      <dsp:spPr>
        <a:xfrm>
          <a:off x="0" y="5181072"/>
          <a:ext cx="6657066" cy="0"/>
        </a:xfrm>
        <a:prstGeom prst="line">
          <a:avLst/>
        </a:prstGeom>
        <a:gradFill rotWithShape="0">
          <a:gsLst>
            <a:gs pos="0">
              <a:schemeClr val="accent2">
                <a:hueOff val="-4620091"/>
                <a:satOff val="-1603"/>
                <a:lumOff val="5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620091"/>
                <a:satOff val="-1603"/>
                <a:lumOff val="5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620091"/>
                <a:satOff val="-1603"/>
                <a:lumOff val="58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4620091"/>
              <a:satOff val="-1603"/>
              <a:lumOff val="588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A1F138-7533-4A41-BD20-845072222480}">
      <dsp:nvSpPr>
        <dsp:cNvPr id="0" name=""/>
        <dsp:cNvSpPr/>
      </dsp:nvSpPr>
      <dsp:spPr>
        <a:xfrm>
          <a:off x="0" y="5181072"/>
          <a:ext cx="6657066" cy="86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Giovanni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Beolco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con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una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lettera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credito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chiede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ai 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Martelli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e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associati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pagare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a Francesco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altri</a:t>
          </a:r>
          <a:r>
            <a:rPr lang="en-US" sz="1800" b="0" i="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1500 </a:t>
          </a:r>
          <a:r>
            <a:rPr lang="en-US" sz="1800" b="0" i="0" kern="1200" dirty="0" err="1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ducati</a:t>
          </a:r>
          <a:endParaRPr lang="en-US" sz="1800" kern="1200" dirty="0">
            <a:solidFill>
              <a:schemeClr val="bg1"/>
            </a:solidFill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5181072"/>
        <a:ext cx="6657066" cy="863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2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2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94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854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9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35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33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00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D6E9DEC-419B-4CC5-A080-3B06BD5A8291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0785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5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6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2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5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1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5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0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454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www.dipstudistorici.unito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hyperlink" Target="http://ciham.msh-lse.fr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189358-EF73-E977-ECF1-B3A30E12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824456" cy="1373070"/>
          </a:xfrm>
        </p:spPr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 fiere internazionali fra medioevo e prima età moderna: </a:t>
            </a:r>
            <a:br>
              <a:rPr lang="it-IT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500" dirty="0">
                <a:effectLst/>
                <a:ea typeface="Calibri" panose="020F0502020204030204" pitchFamily="34" charset="0"/>
              </a:rPr>
              <a:t>dai mercanti della Champagne ai finanzieri di Lione</a:t>
            </a:r>
            <a:endParaRPr lang="it-IT" sz="25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6DF576-F6E0-D12D-3DB0-6957B73CA1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CIHAM</a:t>
            </a:r>
          </a:p>
          <a:p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Ecole normale supérieure de Lyon</a:t>
            </a:r>
          </a:p>
          <a:p>
            <a:r>
              <a:rPr lang="fr-FR" dirty="0" err="1">
                <a:effectLst/>
                <a:latin typeface="+mj-lt"/>
                <a:ea typeface="Arial Unicode MS"/>
                <a:cs typeface="Arial Unicode MS"/>
              </a:rPr>
              <a:t>Universität</a:t>
            </a:r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 </a:t>
            </a:r>
            <a:r>
              <a:rPr lang="fr-FR" dirty="0">
                <a:latin typeface="+mj-lt"/>
                <a:ea typeface="Arial Unicode MS"/>
                <a:cs typeface="Arial Unicode MS"/>
              </a:rPr>
              <a:t>E</a:t>
            </a:r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rfurt</a:t>
            </a:r>
            <a:endParaRPr lang="it-IT" dirty="0">
              <a:latin typeface="+mj-lt"/>
            </a:endParaRPr>
          </a:p>
          <a:p>
            <a:endParaRPr lang="it-IT" dirty="0"/>
          </a:p>
        </p:txBody>
      </p:sp>
      <p:pic>
        <p:nvPicPr>
          <p:cNvPr id="4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68961D27-5FB1-4486-3F10-239EA29A1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2" r="2218" b="33344"/>
          <a:stretch/>
        </p:blipFill>
        <p:spPr>
          <a:xfrm>
            <a:off x="953348" y="0"/>
            <a:ext cx="10285303" cy="25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3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4B0901-EA2D-4C96-8DBE-1EE81FB425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85" y="547058"/>
            <a:ext cx="7643215" cy="57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0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76453-89B8-4D0E-BDE0-0446B97F5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7E5A1-5C08-4455-A219-804981D6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19486B-DD4C-4473-9FF8-3E3FB1542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CE1431-75FA-49CE-A7AC-42816EFBC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8" name="Rectangle 21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AA34BA-F21C-4D61-8C08-3C455C23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1372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7E19D2-B73E-4AF8-848E-9F932FC6E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Amedeo VI </a:t>
            </a:r>
            <a:r>
              <a:rPr lang="en-US" sz="2400" dirty="0" err="1">
                <a:solidFill>
                  <a:schemeClr val="bg1"/>
                </a:solidFill>
              </a:rPr>
              <a:t>prende</a:t>
            </a:r>
            <a:r>
              <a:rPr lang="en-US" sz="2400" dirty="0">
                <a:solidFill>
                  <a:schemeClr val="bg1"/>
                </a:solidFill>
              </a:rPr>
              <a:t> in </a:t>
            </a:r>
            <a:r>
              <a:rPr lang="en-US" sz="2400" dirty="0" err="1">
                <a:solidFill>
                  <a:schemeClr val="bg1"/>
                </a:solidFill>
              </a:rPr>
              <a:t>prestito</a:t>
            </a:r>
            <a:r>
              <a:rPr lang="en-US" sz="2400" dirty="0">
                <a:solidFill>
                  <a:schemeClr val="bg1"/>
                </a:solidFill>
              </a:rPr>
              <a:t> 17000 </a:t>
            </a:r>
            <a:r>
              <a:rPr lang="en-US" sz="2400" dirty="0" err="1">
                <a:solidFill>
                  <a:schemeClr val="bg1"/>
                </a:solidFill>
              </a:rPr>
              <a:t>franchi</a:t>
            </a:r>
            <a:r>
              <a:rPr lang="en-US" sz="2400" dirty="0">
                <a:solidFill>
                  <a:schemeClr val="bg1"/>
                </a:solidFill>
              </a:rPr>
              <a:t> da un </a:t>
            </a:r>
            <a:r>
              <a:rPr lang="en-US" sz="2400" dirty="0" err="1">
                <a:solidFill>
                  <a:schemeClr val="bg1"/>
                </a:solidFill>
              </a:rPr>
              <a:t>gruppo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almeno</a:t>
            </a:r>
            <a:r>
              <a:rPr lang="en-US" sz="2400" dirty="0">
                <a:solidFill>
                  <a:schemeClr val="bg1"/>
                </a:solidFill>
              </a:rPr>
              <a:t> 8 </a:t>
            </a:r>
            <a:r>
              <a:rPr lang="en-US" sz="2400" dirty="0" err="1">
                <a:solidFill>
                  <a:schemeClr val="bg1"/>
                </a:solidFill>
              </a:rPr>
              <a:t>creditori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lionesi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promettendo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garanzia</a:t>
            </a:r>
            <a:r>
              <a:rPr lang="en-US" sz="2400" dirty="0">
                <a:solidFill>
                  <a:schemeClr val="bg1"/>
                </a:solidFill>
              </a:rPr>
              <a:t> del </a:t>
            </a:r>
            <a:r>
              <a:rPr lang="en-US" sz="2400" dirty="0" err="1">
                <a:solidFill>
                  <a:schemeClr val="bg1"/>
                </a:solidFill>
              </a:rPr>
              <a:t>prestito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inviare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Lione</a:t>
            </a:r>
            <a:r>
              <a:rPr lang="en-US" sz="2400" dirty="0">
                <a:solidFill>
                  <a:schemeClr val="bg1"/>
                </a:solidFill>
              </a:rPr>
              <a:t> un </a:t>
            </a:r>
            <a:r>
              <a:rPr lang="en-US" sz="2400" i="1" dirty="0">
                <a:solidFill>
                  <a:schemeClr val="bg1"/>
                </a:solidFill>
              </a:rPr>
              <a:t>miles</a:t>
            </a:r>
            <a:r>
              <a:rPr lang="en-US" sz="2400" dirty="0">
                <a:solidFill>
                  <a:schemeClr val="bg1"/>
                </a:solidFill>
              </a:rPr>
              <a:t> con 4 </a:t>
            </a:r>
            <a:r>
              <a:rPr lang="en-US" sz="2400" dirty="0" err="1">
                <a:solidFill>
                  <a:schemeClr val="bg1"/>
                </a:solidFill>
              </a:rPr>
              <a:t>cavalli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dovrà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restarvi</a:t>
            </a:r>
            <a:r>
              <a:rPr lang="en-US" sz="2400" dirty="0">
                <a:solidFill>
                  <a:schemeClr val="bg1"/>
                </a:solidFill>
              </a:rPr>
              <a:t> in </a:t>
            </a:r>
            <a:r>
              <a:rPr lang="en-US" sz="2400" dirty="0" err="1">
                <a:solidFill>
                  <a:schemeClr val="bg1"/>
                </a:solidFill>
              </a:rPr>
              <a:t>qualità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ostaggio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fino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restituzione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della</a:t>
            </a:r>
            <a:r>
              <a:rPr lang="en-US" sz="2400" dirty="0">
                <a:solidFill>
                  <a:schemeClr val="bg1"/>
                </a:solidFill>
              </a:rPr>
              <a:t> somma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≠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	  </a:t>
            </a:r>
            <a:r>
              <a:rPr lang="en-US" sz="2400" i="1" dirty="0" err="1">
                <a:solidFill>
                  <a:schemeClr val="bg1"/>
                </a:solidFill>
              </a:rPr>
              <a:t>fideiussores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6F1F97A-8CCF-4667-84A9-60F2D9B33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905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776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54792A-3A42-47A7-A7C0-D6FCCFF0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Contratti</a:t>
            </a:r>
            <a:endParaRPr lang="en-US" dirty="0"/>
          </a:p>
        </p:txBody>
      </p:sp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E012F8-53CD-4284-8ADB-8D1F4D23E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3" r="-2" b="14498"/>
          <a:stretch/>
        </p:blipFill>
        <p:spPr>
          <a:xfrm>
            <a:off x="5414480" y="-164387"/>
            <a:ext cx="6240469" cy="702238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FEB1760-7926-4BDA-B3EC-4C22FD2F2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2"/>
            <a:ext cx="3656289" cy="391152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/>
            <a:r>
              <a:rPr lang="en-US" sz="2300" dirty="0">
                <a:solidFill>
                  <a:schemeClr val="bg1"/>
                </a:solidFill>
              </a:rPr>
              <a:t>1361</a:t>
            </a:r>
          </a:p>
          <a:p>
            <a:pPr algn="just"/>
            <a:r>
              <a:rPr lang="en-US" sz="2300" dirty="0" err="1">
                <a:solidFill>
                  <a:schemeClr val="bg1"/>
                </a:solidFill>
              </a:rPr>
              <a:t>Prestito</a:t>
            </a:r>
            <a:r>
              <a:rPr lang="en-US" sz="2300" dirty="0">
                <a:solidFill>
                  <a:schemeClr val="bg1"/>
                </a:solidFill>
              </a:rPr>
              <a:t> di 6000 </a:t>
            </a:r>
            <a:r>
              <a:rPr lang="en-US" sz="2300" dirty="0" err="1">
                <a:solidFill>
                  <a:schemeClr val="bg1"/>
                </a:solidFill>
              </a:rPr>
              <a:t>fiorini</a:t>
            </a:r>
            <a:r>
              <a:rPr lang="en-US" sz="2300" dirty="0">
                <a:solidFill>
                  <a:schemeClr val="bg1"/>
                </a:solidFill>
              </a:rPr>
              <a:t> al </a:t>
            </a:r>
            <a:r>
              <a:rPr lang="en-US" sz="2300" dirty="0" err="1">
                <a:solidFill>
                  <a:schemeClr val="bg1"/>
                </a:solidFill>
              </a:rPr>
              <a:t>mercante</a:t>
            </a:r>
            <a:r>
              <a:rPr lang="en-US" sz="2300" dirty="0">
                <a:solidFill>
                  <a:schemeClr val="bg1"/>
                </a:solidFill>
              </a:rPr>
              <a:t> Domenico Roero di Asti da </a:t>
            </a:r>
            <a:r>
              <a:rPr lang="en-US" sz="2300" dirty="0" err="1">
                <a:solidFill>
                  <a:schemeClr val="bg1"/>
                </a:solidFill>
              </a:rPr>
              <a:t>parte</a:t>
            </a:r>
            <a:r>
              <a:rPr lang="en-US" sz="2300" dirty="0">
                <a:solidFill>
                  <a:schemeClr val="bg1"/>
                </a:solidFill>
              </a:rPr>
              <a:t> di 4 </a:t>
            </a:r>
            <a:r>
              <a:rPr lang="en-US" sz="2300" dirty="0" err="1">
                <a:solidFill>
                  <a:schemeClr val="bg1"/>
                </a:solidFill>
              </a:rPr>
              <a:t>mercanti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lionesi</a:t>
            </a:r>
            <a:endParaRPr lang="en-US" sz="2300" dirty="0">
              <a:solidFill>
                <a:schemeClr val="bg1"/>
              </a:solidFill>
            </a:endParaRPr>
          </a:p>
          <a:p>
            <a:pPr algn="just"/>
            <a:r>
              <a:rPr lang="en-US" sz="2300" dirty="0">
                <a:solidFill>
                  <a:schemeClr val="bg1"/>
                </a:solidFill>
              </a:rPr>
              <a:t>Il </a:t>
            </a:r>
            <a:r>
              <a:rPr lang="en-US" sz="2300" dirty="0" err="1">
                <a:solidFill>
                  <a:schemeClr val="bg1"/>
                </a:solidFill>
              </a:rPr>
              <a:t>debito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doveva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essere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risarcito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nella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successiva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fiera</a:t>
            </a:r>
            <a:r>
              <a:rPr lang="en-US" sz="2300" dirty="0">
                <a:solidFill>
                  <a:schemeClr val="bg1"/>
                </a:solidFill>
              </a:rPr>
              <a:t> di Bruges (gen. 1362).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  <a:p>
            <a:pPr algn="just"/>
            <a:r>
              <a:rPr lang="en-US" sz="1500" dirty="0" err="1">
                <a:solidFill>
                  <a:schemeClr val="bg1"/>
                </a:solidFill>
              </a:rPr>
              <a:t>Archivio</a:t>
            </a:r>
            <a:r>
              <a:rPr lang="en-US" sz="1500" dirty="0">
                <a:solidFill>
                  <a:schemeClr val="bg1"/>
                </a:solidFill>
              </a:rPr>
              <a:t> di </a:t>
            </a:r>
            <a:r>
              <a:rPr lang="en-US" sz="1500" dirty="0" err="1">
                <a:solidFill>
                  <a:schemeClr val="bg1"/>
                </a:solidFill>
              </a:rPr>
              <a:t>Stato</a:t>
            </a:r>
            <a:r>
              <a:rPr lang="en-US" sz="1500" dirty="0">
                <a:solidFill>
                  <a:schemeClr val="bg1"/>
                </a:solidFill>
              </a:rPr>
              <a:t> di Torino, </a:t>
            </a:r>
            <a:r>
              <a:rPr lang="en-US" sz="1500" dirty="0" err="1">
                <a:solidFill>
                  <a:schemeClr val="bg1"/>
                </a:solidFill>
              </a:rPr>
              <a:t>Protocollo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camerale</a:t>
            </a:r>
            <a:r>
              <a:rPr lang="en-US" sz="1500" dirty="0">
                <a:solidFill>
                  <a:schemeClr val="bg1"/>
                </a:solidFill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378802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1BC5D-2C2D-4D50-A406-27F019D1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881" y="391106"/>
            <a:ext cx="636814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ea typeface="Tahoma" panose="020B0604030504040204" pitchFamily="34" charset="0"/>
                <a:cs typeface="Tahoma" panose="020B0604030504040204" pitchFamily="34" charset="0"/>
              </a:rPr>
              <a:t>Cives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dirty="0" err="1">
                <a:ea typeface="Tahoma" panose="020B0604030504040204" pitchFamily="34" charset="0"/>
                <a:cs typeface="Tahoma" panose="020B0604030504040204" pitchFamily="34" charset="0"/>
              </a:rPr>
              <a:t>mercatores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>
                <a:ea typeface="Tahoma" panose="020B0604030504040204" pitchFamily="34" charset="0"/>
                <a:cs typeface="Tahoma" panose="020B0604030504040204" pitchFamily="34" charset="0"/>
              </a:rPr>
              <a:t>Lugduni</a:t>
            </a:r>
            <a:endParaRPr lang="en-US" kern="1200" spc="-50" baseline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5C35AC3-D6D9-480F-9A14-4101F0F8A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r="-2" b="-2"/>
          <a:stretch/>
        </p:blipFill>
        <p:spPr>
          <a:xfrm rot="5400000">
            <a:off x="-1122565" y="1110437"/>
            <a:ext cx="6960967" cy="4715837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E7A090-931D-4246-A3F4-BD4A7ADBD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1601" y="2198914"/>
            <a:ext cx="6368142" cy="3670180"/>
          </a:xfrm>
        </p:spPr>
        <p:txBody>
          <a:bodyPr vert="horz" lIns="0" tIns="45720" rIns="0" bIns="4572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Henry </a:t>
            </a:r>
            <a:r>
              <a:rPr lang="en-US" sz="2400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Chevrier</a:t>
            </a:r>
            <a:endParaRPr lang="en-US" sz="2400" u="sng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Gilles </a:t>
            </a:r>
            <a:r>
              <a:rPr lang="en-US" sz="24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sz="2400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Cuysel</a:t>
            </a:r>
            <a:endParaRPr lang="en-US" sz="2400" u="sng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Jacques de Varey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Mathieu de </a:t>
            </a:r>
            <a:r>
              <a:rPr lang="en-US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Chaponay</a:t>
            </a: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Poncet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Crispin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Leonard </a:t>
            </a:r>
            <a:r>
              <a:rPr lang="en-US" sz="2400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Caillie</a:t>
            </a:r>
            <a:endParaRPr lang="en-US" sz="2400" u="sng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Amblard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Gerbaix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Belley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Lantermino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Papa (Torino)</a:t>
            </a:r>
          </a:p>
        </p:txBody>
      </p:sp>
    </p:spTree>
    <p:extLst>
      <p:ext uri="{BB962C8B-B14F-4D97-AF65-F5344CB8AC3E}">
        <p14:creationId xmlns:p14="http://schemas.microsoft.com/office/powerpoint/2010/main" val="78379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7B5CA-E38B-4788-94CE-9DC3F3A0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>
                <a:ea typeface="Tahoma" panose="020B0604030504040204" pitchFamily="34" charset="0"/>
                <a:cs typeface="Tahoma" panose="020B0604030504040204" pitchFamily="34" charset="0"/>
              </a:rPr>
              <a:t>Declino e ascesa di Lione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72E67-639C-4843-A523-6C778383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2479040"/>
            <a:ext cx="10058400" cy="3806614"/>
          </a:xfrm>
        </p:spPr>
        <p:txBody>
          <a:bodyPr numCol="1">
            <a:noAutofit/>
          </a:bodyPr>
          <a:lstStyle/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Crediti isolati</a:t>
            </a: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Aumento sotto Amedeo VI e Giacomo di Savoia-Acaia</a:t>
            </a:r>
            <a:endParaRPr lang="it-IT" sz="2600" b="0" i="0" kern="1200" dirty="0">
              <a:solidFill>
                <a:schemeClr val="bg1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Creditori piemontesi a Lione dalla fine del XIV secolo</a:t>
            </a:r>
            <a:r>
              <a:rPr lang="it-IT" sz="26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(Lombardi)</a:t>
            </a:r>
          </a:p>
          <a:p>
            <a:pPr lvl="2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Uso di ‘lettere di credito’: 1389</a:t>
            </a:r>
          </a:p>
          <a:p>
            <a:pPr marL="263525" lvl="2" indent="0">
              <a:buNone/>
            </a:pPr>
            <a:r>
              <a:rPr lang="it-IT" sz="26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</a:p>
          <a:p>
            <a:pPr marL="720725" lvl="2" indent="0">
              <a:buNone/>
              <a:tabLst>
                <a:tab pos="3768725" algn="l"/>
                <a:tab pos="6188075" algn="l"/>
                <a:tab pos="6278563" algn="l"/>
              </a:tabLst>
            </a:pPr>
            <a:r>
              <a:rPr lang="it-IT" sz="26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Amedeo VII	Provana		mercante di Lucca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CCBCFE3B-9994-4536-8623-00C9112BB1AB}"/>
              </a:ext>
            </a:extLst>
          </p:cNvPr>
          <p:cNvSpPr/>
          <p:nvPr/>
        </p:nvSpPr>
        <p:spPr>
          <a:xfrm>
            <a:off x="3556000" y="5557520"/>
            <a:ext cx="863600" cy="24384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8E50C11C-9203-4714-8228-FDFB51BD613B}"/>
              </a:ext>
            </a:extLst>
          </p:cNvPr>
          <p:cNvSpPr/>
          <p:nvPr/>
        </p:nvSpPr>
        <p:spPr>
          <a:xfrm>
            <a:off x="6202680" y="5557520"/>
            <a:ext cx="863600" cy="24384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0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8E6FE-EF03-2CB8-4747-056CA4329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Negoziazioni e trasferimenti di crediti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BFB177-E032-C7FB-2BB0-6FE176ACC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211199" cy="42264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+mj-lt"/>
              </a:rPr>
              <a:t>1371: </a:t>
            </a:r>
            <a:r>
              <a:rPr lang="it-IT" b="0" i="0" dirty="0" err="1">
                <a:solidFill>
                  <a:schemeClr val="bg1"/>
                </a:solidFill>
                <a:effectLst/>
                <a:latin typeface="+mj-lt"/>
              </a:rPr>
              <a:t>Giacotto</a:t>
            </a:r>
            <a:r>
              <a:rPr lang="it-IT" b="0" i="0" dirty="0">
                <a:solidFill>
                  <a:schemeClr val="bg1"/>
                </a:solidFill>
                <a:effectLst/>
                <a:latin typeface="+mj-lt"/>
              </a:rPr>
              <a:t> Provana, </a:t>
            </a:r>
            <a:r>
              <a:rPr lang="it-IT" b="0" i="1" dirty="0" err="1">
                <a:solidFill>
                  <a:schemeClr val="bg1"/>
                </a:solidFill>
                <a:effectLst/>
                <a:latin typeface="+mj-lt"/>
              </a:rPr>
              <a:t>miles</a:t>
            </a:r>
            <a:r>
              <a:rPr lang="it-IT" i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contrae un debito verso Bartolomeo di Michele, </a:t>
            </a:r>
            <a:r>
              <a:rPr lang="it-IT" b="0" i="1" dirty="0" err="1">
                <a:solidFill>
                  <a:schemeClr val="bg1"/>
                </a:solidFill>
                <a:effectLst/>
                <a:latin typeface="+mj-lt"/>
              </a:rPr>
              <a:t>civis</a:t>
            </a:r>
            <a:r>
              <a:rPr lang="it-IT" b="0" i="1" dirty="0">
                <a:solidFill>
                  <a:schemeClr val="bg1"/>
                </a:solidFill>
                <a:effectLst/>
                <a:latin typeface="+mj-lt"/>
              </a:rPr>
              <a:t> et mercator Luce</a:t>
            </a:r>
          </a:p>
          <a:p>
            <a:pPr algn="just"/>
            <a:r>
              <a:rPr lang="it-IT" dirty="0">
                <a:solidFill>
                  <a:schemeClr val="bg1"/>
                </a:solidFill>
                <a:latin typeface="+mj-lt"/>
              </a:rPr>
              <a:t>1389: Bonne de Berry,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contessa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Savoia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(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per il marito Amedeo VII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),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tenta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un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compromesso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fra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Bartolomeo e Saladino Provana, figlio di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Giacotto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(6200 fiorini)</a:t>
            </a:r>
          </a:p>
          <a:p>
            <a:pPr algn="just"/>
            <a:r>
              <a:rPr lang="it-IT" dirty="0">
                <a:solidFill>
                  <a:schemeClr val="bg1"/>
                </a:solidFill>
                <a:latin typeface="+mj-lt"/>
              </a:rPr>
              <a:t>Amedeo VII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invia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Giacotto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una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lettera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promettendo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risarcire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un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suo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debito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con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lui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pagando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direttamente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Bartolomeo di Michele,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così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stornare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cifra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dal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debito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complessivo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Giacotto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(1900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fiorini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</a:p>
          <a:p>
            <a:pPr algn="just"/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Giacotto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Provana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accetta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cercare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dei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chemeClr val="bg1"/>
                </a:solidFill>
                <a:effectLst/>
                <a:latin typeface="+mj-lt"/>
              </a:rPr>
              <a:t>fideiussores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ad Asti o Genoa per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cifra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restante</a:t>
            </a:r>
          </a:p>
          <a:p>
            <a:pPr algn="just"/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Giacotto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e Bartolomeo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impegnano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trovarsi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 Genova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l’ottobre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seguente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per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trovare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un nuovo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accordo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fronte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mercanti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genovesi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Entrambi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dovranno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portare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la propria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contabilità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lettere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avranno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il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diritto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leggere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rispettivi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documenti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Giacotto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non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potrà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lasciare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Genova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fino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raggiungimento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un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accordo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; in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caso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dovrà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essere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sostituito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Saladino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(idem per Bartolomeo)</a:t>
            </a:r>
          </a:p>
          <a:p>
            <a:pPr algn="just"/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In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caso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mancato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accordo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dovranno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tornare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al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castello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Ripaille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castle 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pagare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alla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contessa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una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multa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 di 2000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+mj-lt"/>
              </a:rPr>
              <a:t>fiorini</a:t>
            </a:r>
            <a:endParaRPr lang="it-IT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7B5CA-E38B-4788-94CE-9DC3F3A0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>
                <a:ea typeface="Tahoma" panose="020B0604030504040204" pitchFamily="34" charset="0"/>
                <a:cs typeface="Tahoma" panose="020B0604030504040204" pitchFamily="34" charset="0"/>
              </a:rPr>
              <a:t>Declino e ascesa di Lione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72E67-639C-4843-A523-6C778383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2479040"/>
            <a:ext cx="10058400" cy="3806614"/>
          </a:xfrm>
        </p:spPr>
        <p:txBody>
          <a:bodyPr numCol="1">
            <a:noAutofit/>
          </a:bodyPr>
          <a:lstStyle/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Crediti sparsi</a:t>
            </a: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Aumento sotto Amedeo VI e Giacomo di Savoia-Acaia</a:t>
            </a:r>
            <a:endParaRPr lang="it-IT" sz="2400" b="0" i="0" kern="1200" dirty="0">
              <a:solidFill>
                <a:schemeClr val="bg1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Creditori piemontesi a Lione dalla fine del XIV secolo</a:t>
            </a:r>
            <a:r>
              <a:rPr lang="it-IT" sz="24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(Lombardi)</a:t>
            </a: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4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Nuove forme di credito emergono durante il ducato di Amedeo VIII (es. Dino </a:t>
            </a:r>
            <a:r>
              <a:rPr lang="it-IT" sz="2400" dirty="0" err="1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Rapondi</a:t>
            </a:r>
            <a:r>
              <a:rPr lang="it-IT" sz="24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mercante di Lucca residente a Parigi)</a:t>
            </a: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24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Ascesa di Lione con la creazione delle fiere</a:t>
            </a:r>
          </a:p>
          <a:p>
            <a:pPr marL="1001268" lvl="2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Prestiti su pegno</a:t>
            </a:r>
          </a:p>
          <a:p>
            <a:pPr marL="1001268" lvl="2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Ricorso di preferenza al banco dei Medici, ad altri fiorentini e ai milanesi</a:t>
            </a: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it-IT" sz="2600" dirty="0">
              <a:solidFill>
                <a:schemeClr val="dk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518" lvl="1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it-IT" sz="2600" dirty="0">
              <a:solidFill>
                <a:schemeClr val="dk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E55EBD-910F-4D87-A312-D2D91215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1" y="2063262"/>
            <a:ext cx="4074160" cy="2661052"/>
          </a:xfrm>
        </p:spPr>
        <p:txBody>
          <a:bodyPr>
            <a:normAutofit/>
          </a:bodyPr>
          <a:lstStyle/>
          <a:p>
            <a:pPr algn="r"/>
            <a:r>
              <a:rPr lang="it-IT" sz="2100" dirty="0">
                <a:ea typeface="Tahoma" panose="020B0604030504040204" pitchFamily="34" charset="0"/>
                <a:cs typeface="Tahoma" panose="020B0604030504040204" pitchFamily="34" charset="0"/>
              </a:rPr>
              <a:t>Savoia e mercanti italiani</a:t>
            </a:r>
            <a:br>
              <a:rPr lang="it-IT" sz="2100" dirty="0"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it-IT" sz="2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100" dirty="0">
                <a:ea typeface="Tahoma" panose="020B0604030504040204" pitchFamily="34" charset="0"/>
                <a:cs typeface="Tahoma" panose="020B0604030504040204" pitchFamily="34" charset="0"/>
              </a:rPr>
              <a:t>1484-1485, </a:t>
            </a:r>
            <a:r>
              <a:rPr lang="fr-FR" sz="2100" b="0" i="0" dirty="0">
                <a:ea typeface="Tahoma" panose="020B0604030504040204" pitchFamily="34" charset="0"/>
                <a:cs typeface="Tahoma" panose="020B0604030504040204" pitchFamily="34" charset="0"/>
              </a:rPr>
              <a:t>Francesco di </a:t>
            </a:r>
            <a:r>
              <a:rPr lang="fr-FR" sz="2100" b="0" i="0" dirty="0" err="1">
                <a:ea typeface="Tahoma" panose="020B0604030504040204" pitchFamily="34" charset="0"/>
                <a:cs typeface="Tahoma" panose="020B0604030504040204" pitchFamily="34" charset="0"/>
              </a:rPr>
              <a:t>Savoia</a:t>
            </a:r>
            <a:br>
              <a:rPr lang="fr-FR" sz="2100" b="0" i="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100" b="0" i="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fr-FR" sz="2100" b="0" i="0" dirty="0" err="1">
                <a:ea typeface="Tahoma" panose="020B0604030504040204" pitchFamily="34" charset="0"/>
                <a:cs typeface="Tahoma" panose="020B0604030504040204" pitchFamily="34" charset="0"/>
              </a:rPr>
              <a:t>arcivescovo</a:t>
            </a:r>
            <a:r>
              <a:rPr lang="fr-FR" sz="2100" b="0" i="0" dirty="0">
                <a:ea typeface="Tahoma" panose="020B0604030504040204" pitchFamily="34" charset="0"/>
                <a:cs typeface="Tahoma" panose="020B0604030504040204" pitchFamily="34" charset="0"/>
              </a:rPr>
              <a:t> di Auch </a:t>
            </a:r>
            <a:r>
              <a:rPr lang="it-IT" sz="2100" b="0" i="0" dirty="0">
                <a:ea typeface="Tahoma" panose="020B0604030504040204" pitchFamily="34" charset="0"/>
                <a:cs typeface="Tahoma" panose="020B0604030504040204" pitchFamily="34" charset="0"/>
              </a:rPr>
              <a:t>e abate commendatario di numerosi monasteri</a:t>
            </a:r>
            <a:r>
              <a:rPr lang="en-US" sz="2100" b="0" i="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it-IT" sz="21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6E29ABA2-0B82-46CF-8D8B-88137BFEEA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109258"/>
              </p:ext>
            </p:extLst>
          </p:nvPr>
        </p:nvGraphicFramePr>
        <p:xfrm>
          <a:off x="5189494" y="457200"/>
          <a:ext cx="6657066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293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10024-0911-C75A-FC13-09858870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Mercanti lionesi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58D455-9995-DC09-FF6A-D144050D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080" y="2448559"/>
            <a:ext cx="9146102" cy="3487629"/>
          </a:xfrm>
        </p:spPr>
        <p:txBody>
          <a:bodyPr/>
          <a:lstStyle/>
          <a:p>
            <a:pPr marL="0" indent="0" algn="ctr">
              <a:buNone/>
            </a:pP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Alleanze matrimoniali e società economiche con i nuovi arrivati, specialmente italiani</a:t>
            </a:r>
          </a:p>
          <a:p>
            <a:pPr marL="457200" indent="-45720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Nuove opportunità di carriera offerte dal ruolo di primo piano della città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 ufficiali del re di Francia</a:t>
            </a:r>
            <a:endParaRPr lang="it-IT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>Risorse economiche investite in feudi e domini rurali </a:t>
            </a:r>
          </a:p>
        </p:txBody>
      </p:sp>
    </p:spTree>
    <p:extLst>
      <p:ext uri="{BB962C8B-B14F-4D97-AF65-F5344CB8AC3E}">
        <p14:creationId xmlns:p14="http://schemas.microsoft.com/office/powerpoint/2010/main" val="267828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D064FB-94BC-EAB4-4FC3-AD8127BC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Fiere e mercati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91777FE-D1C7-FE57-A497-369CC836F6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024" r="13012" b="38952"/>
          <a:stretch/>
        </p:blipFill>
        <p:spPr>
          <a:xfrm>
            <a:off x="452063" y="2073557"/>
            <a:ext cx="4934475" cy="4584098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EC1C5BE-8342-91E5-D650-0E9A195A9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2"/>
            <a:ext cx="4700059" cy="400296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it-IT" dirty="0">
                <a:solidFill>
                  <a:schemeClr val="bg1"/>
                </a:solidFill>
              </a:rPr>
              <a:t>Grandi fiere: Champagne</a:t>
            </a:r>
          </a:p>
          <a:p>
            <a:pPr>
              <a:lnSpc>
                <a:spcPct val="100000"/>
              </a:lnSpc>
            </a:pPr>
            <a:r>
              <a:rPr lang="it-IT" dirty="0">
                <a:solidFill>
                  <a:schemeClr val="bg1"/>
                </a:solidFill>
              </a:rPr>
              <a:t>Fiere minori: Fiandre, Inghilterra meridionale, Germania centrale, Italia settentrionale</a:t>
            </a:r>
          </a:p>
          <a:p>
            <a:pPr>
              <a:lnSpc>
                <a:spcPct val="100000"/>
              </a:lnSpc>
            </a:pPr>
            <a:r>
              <a:rPr lang="it-IT" dirty="0">
                <a:solidFill>
                  <a:schemeClr val="bg1"/>
                </a:solidFill>
              </a:rPr>
              <a:t>Mercati annuali locali</a:t>
            </a:r>
          </a:p>
          <a:p>
            <a:pPr>
              <a:lnSpc>
                <a:spcPct val="100000"/>
              </a:lnSpc>
            </a:pPr>
            <a:endParaRPr lang="it-IT" sz="17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sz="1700" i="0" dirty="0">
                <a:solidFill>
                  <a:schemeClr val="bg1"/>
                </a:solidFill>
                <a:effectLst/>
                <a:latin typeface="+mj-lt"/>
              </a:rPr>
              <a:t>F. </a:t>
            </a:r>
            <a:r>
              <a:rPr lang="it-IT" sz="1700" i="0" dirty="0" err="1">
                <a:solidFill>
                  <a:schemeClr val="bg1"/>
                </a:solidFill>
                <a:effectLst/>
                <a:latin typeface="+mj-lt"/>
              </a:rPr>
              <a:t>Irsigler</a:t>
            </a:r>
            <a:r>
              <a:rPr lang="it-IT" sz="1700" i="0" dirty="0">
                <a:solidFill>
                  <a:schemeClr val="bg1"/>
                </a:solidFill>
                <a:effectLst/>
                <a:latin typeface="+mj-lt"/>
              </a:rPr>
              <a:t>, W. Reichert, </a:t>
            </a:r>
            <a:r>
              <a:rPr lang="de-DE" sz="1700" i="1" dirty="0" err="1">
                <a:solidFill>
                  <a:schemeClr val="bg1"/>
                </a:solidFill>
                <a:effectLst/>
                <a:latin typeface="+mj-lt"/>
              </a:rPr>
              <a:t>Les</a:t>
            </a:r>
            <a:r>
              <a:rPr lang="de-DE" sz="170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de-DE" sz="1700" i="1" dirty="0" err="1">
                <a:solidFill>
                  <a:schemeClr val="bg1"/>
                </a:solidFill>
                <a:effectLst/>
                <a:latin typeface="+mj-lt"/>
              </a:rPr>
              <a:t>foires</a:t>
            </a:r>
            <a:r>
              <a:rPr lang="de-DE" sz="1700" i="1" dirty="0">
                <a:solidFill>
                  <a:schemeClr val="bg1"/>
                </a:solidFill>
                <a:effectLst/>
                <a:latin typeface="+mj-lt"/>
              </a:rPr>
              <a:t> de Champagne</a:t>
            </a:r>
            <a:r>
              <a:rPr lang="de-DE" sz="1700" i="0" dirty="0">
                <a:solidFill>
                  <a:schemeClr val="bg1"/>
                </a:solidFill>
                <a:effectLst/>
                <a:latin typeface="+mj-lt"/>
              </a:rPr>
              <a:t>, in </a:t>
            </a:r>
            <a:r>
              <a:rPr lang="de-DE" sz="1700" i="1" dirty="0">
                <a:solidFill>
                  <a:schemeClr val="bg1"/>
                </a:solidFill>
                <a:effectLst/>
                <a:latin typeface="+mj-lt"/>
              </a:rPr>
              <a:t>Messen, Jahrmärkte und Stadtentwicklung in Europa</a:t>
            </a:r>
            <a:r>
              <a:rPr lang="de-DE" sz="1700" i="0" dirty="0">
                <a:solidFill>
                  <a:schemeClr val="bg1"/>
                </a:solidFill>
                <a:effectLst/>
                <a:latin typeface="+mj-lt"/>
              </a:rPr>
              <a:t>, Trier 2007</a:t>
            </a:r>
            <a:endParaRPr lang="it-IT" sz="1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39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AE4C11-AFBD-4282-8C75-265986B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Cronologia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7251C1-E669-4983-BCBF-220749CB9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+mj-lt"/>
              </a:rPr>
              <a:t>1350-1420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174646-1A1B-4705-A024-90D020BA3AE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1173407"/>
          </a:xfrm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Fiere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</a:p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tardomedievali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8AA650C-FACA-48AD-885B-209A492AB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+mj-lt"/>
              </a:rPr>
              <a:t>1480-1540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2045022-117E-46A9-8497-57E3DBBFB0F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1173407"/>
          </a:xfrm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Egemonia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</a:p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delle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fiere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Lione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9B84E30-03B2-46F2-AA8A-D2E0E9465A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it-IT" b="0" i="0" dirty="0">
                <a:solidFill>
                  <a:schemeClr val="bg1"/>
                </a:solidFill>
                <a:effectLst/>
                <a:latin typeface="+mj-lt"/>
              </a:rPr>
              <a:t>1580-1630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DC77817-9399-4C91-A4F8-05710B073A1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1173407"/>
          </a:xfrm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Sviluppo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delle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fiere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finanziarie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B91FAF-1507-4182-8596-BB68E5A2A92E}"/>
              </a:ext>
            </a:extLst>
          </p:cNvPr>
          <p:cNvSpPr txBox="1"/>
          <p:nvPr/>
        </p:nvSpPr>
        <p:spPr>
          <a:xfrm>
            <a:off x="1099381" y="4734560"/>
            <a:ext cx="919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fra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+mj-lt"/>
              </a:rPr>
              <a:t>1350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e 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+mj-lt"/>
              </a:rPr>
              <a:t>1630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quando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le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fiere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della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Champagne e le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fiere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finanziarie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di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Besançon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rispettivamente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persero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 la propria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+mj-lt"/>
              </a:rPr>
              <a:t>importanza</a:t>
            </a:r>
            <a:endParaRPr lang="it-IT" sz="240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8532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90F7E-AF0A-4133-A857-E423500B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1" y="921811"/>
            <a:ext cx="9613859" cy="1080940"/>
          </a:xfrm>
        </p:spPr>
        <p:txBody>
          <a:bodyPr anchor="t">
            <a:normAutofit/>
          </a:bodyPr>
          <a:lstStyle/>
          <a:p>
            <a:r>
              <a:rPr lang="it-IT" dirty="0"/>
              <a:t>Network e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2498782D-2BF2-427C-9024-9F39DBE6D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48"/>
          <a:stretch/>
        </p:blipFill>
        <p:spPr>
          <a:xfrm>
            <a:off x="6096000" y="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FB4A18C-409D-1DF3-7C24-DB76A9356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31638" r="21706" b="24746"/>
          <a:stretch/>
        </p:blipFill>
        <p:spPr bwMode="auto">
          <a:xfrm>
            <a:off x="467918" y="2761419"/>
            <a:ext cx="4958475" cy="317477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30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EAAE45-B998-AFCD-6EF7-5D46814C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Fiere di Lione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E763EB-4157-971D-EDFF-19E79EC96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405387" cy="3971460"/>
          </a:xfrm>
        </p:spPr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+mj-lt"/>
              </a:rPr>
              <a:t>M.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Brésard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, </a:t>
            </a:r>
            <a:r>
              <a:rPr lang="fr-FR" b="0" i="1" dirty="0">
                <a:solidFill>
                  <a:schemeClr val="bg1"/>
                </a:solidFill>
                <a:effectLst/>
                <a:latin typeface="+mj-lt"/>
              </a:rPr>
              <a:t>Les foires de Lyon aux XVe et XVIe siècles</a:t>
            </a:r>
            <a:r>
              <a:rPr lang="fr-FR" b="0" i="0" dirty="0">
                <a:solidFill>
                  <a:schemeClr val="bg1"/>
                </a:solidFill>
                <a:effectLst/>
                <a:latin typeface="+mj-lt"/>
              </a:rPr>
              <a:t>, Paris 1914</a:t>
            </a:r>
          </a:p>
          <a:p>
            <a:pPr algn="just"/>
            <a:r>
              <a:rPr lang="fr-FR" dirty="0">
                <a:solidFill>
                  <a:schemeClr val="bg1"/>
                </a:solidFill>
                <a:latin typeface="+mj-lt"/>
              </a:rPr>
              <a:t>R. Gascon, </a:t>
            </a:r>
            <a:r>
              <a:rPr lang="fr-FR" b="0" i="1" dirty="0">
                <a:solidFill>
                  <a:schemeClr val="bg1"/>
                </a:solidFill>
                <a:effectLst/>
                <a:latin typeface="+mj-lt"/>
              </a:rPr>
              <a:t>Gran commerce et vie urbaine au XVIe siècle: Lyon et ses marchands (environs de 1520-environs de 1580)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, Paris 1971</a:t>
            </a:r>
          </a:p>
          <a:p>
            <a:pPr algn="just"/>
            <a:r>
              <a:rPr lang="fr-FR" dirty="0" err="1">
                <a:solidFill>
                  <a:schemeClr val="bg1"/>
                </a:solidFill>
                <a:latin typeface="+mj-lt"/>
              </a:rPr>
              <a:t>Studi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j-lt"/>
              </a:rPr>
              <a:t>sulle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b="0" i="1" dirty="0" err="1">
                <a:solidFill>
                  <a:schemeClr val="bg1"/>
                </a:solidFill>
                <a:effectLst/>
                <a:latin typeface="+mj-lt"/>
              </a:rPr>
              <a:t>nationes</a:t>
            </a:r>
            <a:r>
              <a:rPr lang="fr-FR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fr-FR" b="0" dirty="0" err="1">
                <a:solidFill>
                  <a:schemeClr val="bg1"/>
                </a:solidFill>
                <a:effectLst/>
                <a:latin typeface="+mj-lt"/>
              </a:rPr>
              <a:t>mercantili</a:t>
            </a:r>
            <a:endParaRPr lang="fr-FR" b="0" i="1" dirty="0">
              <a:solidFill>
                <a:schemeClr val="bg1"/>
              </a:solidFill>
              <a:effectLst/>
              <a:latin typeface="+mj-lt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Picture 2" descr="Medieval - The Champagne Fairs | Coin Talk">
            <a:extLst>
              <a:ext uri="{FF2B5EF4-FFF2-40B4-BE49-F238E27FC236}">
                <a16:creationId xmlns:a16="http://schemas.microsoft.com/office/drawing/2014/main" id="{2E3FAE98-310D-0FC6-CB3F-F9502192F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042" y="2194385"/>
            <a:ext cx="4478680" cy="44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37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8B722-6012-4E8C-9159-DB7F21D26F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dirty="0">
                <a:effectLst/>
                <a:ea typeface="Calibri" panose="020F0502020204030204" pitchFamily="34" charset="0"/>
              </a:rPr>
              <a:t>Prima e dopo le fiere: </a:t>
            </a:r>
            <a:br>
              <a:rPr lang="it-IT" sz="3200" dirty="0">
                <a:effectLst/>
                <a:ea typeface="Calibri" panose="020F0502020204030204" pitchFamily="34" charset="0"/>
              </a:rPr>
            </a:br>
            <a:r>
              <a:rPr lang="it-IT" sz="3200" dirty="0">
                <a:effectLst/>
                <a:ea typeface="Calibri" panose="020F0502020204030204" pitchFamily="34" charset="0"/>
              </a:rPr>
              <a:t>i mercanti di Lione nei secoli XIV-XV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D58839-1D66-427F-8CDB-1415B4CE10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  <a:latin typeface="+mj-lt"/>
                <a:ea typeface="Arial Unicode MS"/>
                <a:cs typeface="Arial Unicode MS"/>
              </a:rPr>
              <a:t>Marta Gravela</a:t>
            </a:r>
          </a:p>
          <a:p>
            <a:r>
              <a:rPr lang="fr-FR" dirty="0" err="1">
                <a:effectLst/>
                <a:latin typeface="+mj-lt"/>
                <a:ea typeface="Arial Unicode MS"/>
                <a:cs typeface="Arial Unicode MS"/>
              </a:rPr>
              <a:t>Università</a:t>
            </a:r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 di Torino, </a:t>
            </a:r>
            <a:r>
              <a:rPr lang="fr-FR" dirty="0" err="1">
                <a:effectLst/>
                <a:latin typeface="+mj-lt"/>
                <a:ea typeface="Arial Unicode MS"/>
                <a:cs typeface="Arial Unicode MS"/>
              </a:rPr>
              <a:t>Dipartimento</a:t>
            </a:r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 di </a:t>
            </a:r>
            <a:r>
              <a:rPr lang="fr-FR" dirty="0" err="1">
                <a:effectLst/>
                <a:latin typeface="+mj-lt"/>
                <a:ea typeface="Arial Unicode MS"/>
                <a:cs typeface="Arial Unicode MS"/>
              </a:rPr>
              <a:t>Studi</a:t>
            </a:r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 </a:t>
            </a:r>
            <a:r>
              <a:rPr lang="fr-FR" dirty="0" err="1">
                <a:effectLst/>
                <a:latin typeface="+mj-lt"/>
                <a:ea typeface="Arial Unicode MS"/>
                <a:cs typeface="Arial Unicode MS"/>
              </a:rPr>
              <a:t>Storici</a:t>
            </a:r>
            <a:r>
              <a:rPr lang="fr-FR" dirty="0">
                <a:effectLst/>
                <a:latin typeface="+mj-lt"/>
                <a:ea typeface="Arial Unicode MS"/>
                <a:cs typeface="Arial Unicode MS"/>
              </a:rPr>
              <a:t> / CIHAM</a:t>
            </a:r>
          </a:p>
          <a:p>
            <a:r>
              <a:rPr lang="fr-FR" dirty="0">
                <a:latin typeface="+mj-lt"/>
              </a:rPr>
              <a:t>marta.gravela@unito.it</a:t>
            </a:r>
            <a:endParaRPr lang="it-IT" dirty="0">
              <a:latin typeface="+mj-lt"/>
            </a:endParaRPr>
          </a:p>
        </p:txBody>
      </p:sp>
      <p:pic>
        <p:nvPicPr>
          <p:cNvPr id="4" name="Picture 2" descr="Logo di Dipartimento di Studi Storici">
            <a:hlinkClick r:id="rId2" tooltip="HOME"/>
            <a:extLst>
              <a:ext uri="{FF2B5EF4-FFF2-40B4-BE49-F238E27FC236}">
                <a16:creationId xmlns:a16="http://schemas.microsoft.com/office/drawing/2014/main" id="{97B88302-FC01-5A06-217B-BAC5D233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17" y="5609124"/>
            <a:ext cx="2286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ccueil">
            <a:hlinkClick r:id="rId4" tooltip="Accueil"/>
            <a:extLst>
              <a:ext uri="{FF2B5EF4-FFF2-40B4-BE49-F238E27FC236}">
                <a16:creationId xmlns:a16="http://schemas.microsoft.com/office/drawing/2014/main" id="{61C41E1D-A9D3-EF66-B42A-93F7EF03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06" y="5671037"/>
            <a:ext cx="10477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108A8F11-EFA8-8812-CCE0-15A73DA8F1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12" r="2218" b="33344"/>
          <a:stretch/>
        </p:blipFill>
        <p:spPr>
          <a:xfrm>
            <a:off x="931337" y="-71120"/>
            <a:ext cx="10285303" cy="25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6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85B76-2457-4BF4-BC00-7219E70D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>
                <a:ea typeface="Tahoma" panose="020B0604030504040204" pitchFamily="34" charset="0"/>
                <a:cs typeface="Tahoma" panose="020B0604030504040204" pitchFamily="34" charset="0"/>
              </a:rPr>
              <a:t>Lione e Savoia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4344BB-E604-41C6-9DD3-61A4AC557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53734"/>
            <a:ext cx="9613861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indagare le relazioni creditizie fra i mercanti (?) lionesi e i Savoia (conti, principi, duchi e altri membri della casa)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cronologia: XIV-XVI secolo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metodologia: dai ‘protocolli ducali/camerali’ alle fonti municipali lionesi </a:t>
            </a:r>
            <a:r>
              <a:rPr lang="it-IT" sz="28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identificare i mercanti ed esplorare la loro attività</a:t>
            </a:r>
            <a:endParaRPr lang="it-IT" sz="28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7766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5B6351-6746-4472-A525-04FBE03A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Prestiti alla casa Savoia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0A829F-C2B2-4F98-B6F5-7762A90C4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it-IT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CB0126DF-8C4F-4096-9132-5E9165DC1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66704"/>
              </p:ext>
            </p:extLst>
          </p:nvPr>
        </p:nvGraphicFramePr>
        <p:xfrm>
          <a:off x="2022300" y="2069254"/>
          <a:ext cx="7842600" cy="4617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22240">
                  <a:extLst>
                    <a:ext uri="{9D8B030D-6E8A-4147-A177-3AD203B41FA5}">
                      <a16:colId xmlns:a16="http://schemas.microsoft.com/office/drawing/2014/main" val="1133097505"/>
                    </a:ext>
                  </a:extLst>
                </a:gridCol>
                <a:gridCol w="1666240">
                  <a:extLst>
                    <a:ext uri="{9D8B030D-6E8A-4147-A177-3AD203B41FA5}">
                      <a16:colId xmlns:a16="http://schemas.microsoft.com/office/drawing/2014/main" val="3103166811"/>
                    </a:ext>
                  </a:extLst>
                </a:gridCol>
                <a:gridCol w="954120">
                  <a:extLst>
                    <a:ext uri="{9D8B030D-6E8A-4147-A177-3AD203B41FA5}">
                      <a16:colId xmlns:a16="http://schemas.microsoft.com/office/drawing/2014/main" val="2054746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Édouard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1323-1329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41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Aymon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1329-1343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88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Jacques (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Savoie-</a:t>
                      </a:r>
                      <a:r>
                        <a:rPr lang="it-IT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Achaïe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1334-1367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35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Amédée</a:t>
                      </a:r>
                      <a:r>
                        <a:rPr lang="it-IT" dirty="0"/>
                        <a:t>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1343-1383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91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Amédée</a:t>
                      </a:r>
                      <a:r>
                        <a:rPr lang="it-IT" dirty="0"/>
                        <a:t>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1383-1391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1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Amédée</a:t>
                      </a:r>
                      <a:r>
                        <a:rPr lang="it-IT" dirty="0"/>
                        <a:t> 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1391-1440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15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Louis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1440-1465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48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Yolande</a:t>
                      </a:r>
                      <a:r>
                        <a:rPr lang="it-IT" dirty="0"/>
                        <a:t> (on </a:t>
                      </a:r>
                      <a:r>
                        <a:rPr lang="it-IT" dirty="0" err="1"/>
                        <a:t>behalf</a:t>
                      </a:r>
                      <a:r>
                        <a:rPr lang="it-IT" dirty="0"/>
                        <a:t> of </a:t>
                      </a:r>
                      <a:r>
                        <a:rPr lang="it-IT" dirty="0" err="1"/>
                        <a:t>Amédée</a:t>
                      </a:r>
                      <a:r>
                        <a:rPr lang="it-IT" dirty="0"/>
                        <a:t> IX and </a:t>
                      </a:r>
                      <a:r>
                        <a:rPr lang="it-IT" dirty="0" err="1"/>
                        <a:t>then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her</a:t>
                      </a:r>
                      <a:r>
                        <a:rPr lang="it-IT" dirty="0"/>
                        <a:t> son Philibert)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1465-1478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06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François (</a:t>
                      </a:r>
                      <a:r>
                        <a:rPr lang="it-IT" dirty="0" err="1"/>
                        <a:t>archb</a:t>
                      </a:r>
                      <a:r>
                        <a:rPr lang="it-IT" dirty="0"/>
                        <a:t>. of </a:t>
                      </a:r>
                      <a:r>
                        <a:rPr lang="it-IT" dirty="0" err="1"/>
                        <a:t>Auch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1483-1490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3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Blanche de </a:t>
                      </a:r>
                      <a:r>
                        <a:rPr lang="it-IT" dirty="0" err="1"/>
                        <a:t>Montferrat</a:t>
                      </a:r>
                      <a:r>
                        <a:rPr lang="it-IT" dirty="0"/>
                        <a:t> (on </a:t>
                      </a:r>
                      <a:r>
                        <a:rPr lang="it-IT" dirty="0" err="1"/>
                        <a:t>behalf</a:t>
                      </a:r>
                      <a:r>
                        <a:rPr lang="it-IT" dirty="0"/>
                        <a:t> of </a:t>
                      </a:r>
                      <a:r>
                        <a:rPr lang="it-IT" dirty="0" err="1"/>
                        <a:t>her</a:t>
                      </a:r>
                      <a:r>
                        <a:rPr lang="it-IT" dirty="0"/>
                        <a:t> son Philippe)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1485-1496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083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Charles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1504-1553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65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6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7B5CA-E38B-4788-94CE-9DC3F3A0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>
                <a:ea typeface="Tahoma" panose="020B0604030504040204" pitchFamily="34" charset="0"/>
                <a:cs typeface="Tahoma" panose="020B0604030504040204" pitchFamily="34" charset="0"/>
              </a:rPr>
              <a:t>L’età degli ostaggi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72E67-639C-4843-A523-6C778383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440" y="2326640"/>
            <a:ext cx="8483600" cy="3806614"/>
          </a:xfrm>
        </p:spPr>
        <p:txBody>
          <a:bodyPr numCol="1">
            <a:noAutofit/>
          </a:bodyPr>
          <a:lstStyle/>
          <a:p>
            <a:pPr marL="715518" lvl="1" indent="-514350">
              <a:spcBef>
                <a:spcPts val="600"/>
              </a:spcBef>
              <a:buFont typeface="+mj-lt"/>
              <a:buAutoNum type="arabicPeriod"/>
            </a:pP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Prestiti concessi da cittadini lionesi identificati come </a:t>
            </a:r>
            <a:r>
              <a:rPr lang="it-IT" sz="26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cives</a:t>
            </a:r>
            <a:r>
              <a:rPr lang="it-IT" sz="26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it-IT" sz="26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mercatores</a:t>
            </a:r>
            <a:r>
              <a:rPr lang="it-IT" sz="26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(e.g. Pierre de </a:t>
            </a:r>
            <a:r>
              <a:rPr lang="it-IT" sz="26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Chaponay</a:t>
            </a: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arabicPeriod"/>
            </a:pPr>
            <a:endParaRPr lang="it-IT" sz="26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518" lvl="1" indent="-514350">
              <a:buFont typeface="+mj-lt"/>
              <a:buAutoNum type="arabicPeriod"/>
            </a:pPr>
            <a:r>
              <a:rPr lang="it-IT" sz="2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Significativi cambiamenti sotto Amedeo VI e Giacomo di Savoia-Acaia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Aumento delle somme di denaro concesse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Cerchia ristretta di creditori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 larga parte cittadini di Lione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chemeClr val="dk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Uso degli ostaggi a garanzia dei prestiti</a:t>
            </a:r>
            <a:endParaRPr lang="it-IT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6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2063</TotalTime>
  <Words>1018</Words>
  <Application>Microsoft Office PowerPoint</Application>
  <PresentationFormat>Widescreen</PresentationFormat>
  <Paragraphs>132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Tahoma</vt:lpstr>
      <vt:lpstr>Trebuchet MS</vt:lpstr>
      <vt:lpstr>Wingdings</vt:lpstr>
      <vt:lpstr>Berlino</vt:lpstr>
      <vt:lpstr>Le fiere internazionali fra medioevo e prima età moderna:  dai mercanti della Champagne ai finanzieri di Lione</vt:lpstr>
      <vt:lpstr>Fiere e mercati</vt:lpstr>
      <vt:lpstr>Cronologia</vt:lpstr>
      <vt:lpstr>Network e spatial analysis</vt:lpstr>
      <vt:lpstr>Fiere di Lione</vt:lpstr>
      <vt:lpstr>Prima e dopo le fiere:  i mercanti di Lione nei secoli XIV-XV</vt:lpstr>
      <vt:lpstr>Lione e Savoia</vt:lpstr>
      <vt:lpstr>Prestiti alla casa Savoia</vt:lpstr>
      <vt:lpstr>L’età degli ostaggi</vt:lpstr>
      <vt:lpstr>Presentazione standard di PowerPoint</vt:lpstr>
      <vt:lpstr>1372</vt:lpstr>
      <vt:lpstr>Contratti</vt:lpstr>
      <vt:lpstr>Cives et mercatores  Lugduni</vt:lpstr>
      <vt:lpstr>Declino e ascesa di Lione</vt:lpstr>
      <vt:lpstr>Negoziazioni e trasferimenti di crediti</vt:lpstr>
      <vt:lpstr>Declino e ascesa di Lione</vt:lpstr>
      <vt:lpstr>Savoia e mercanti italiani  1484-1485, Francesco di Savoia (arcivescovo di Auch e abate commendatario di numerosi monasteri)</vt:lpstr>
      <vt:lpstr>Mercanti lionesi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CoMOR  Configurations of European Fairs:  Merchants, Objects, Routes (1350-1600)</dc:title>
  <dc:creator>Marta Gravela</dc:creator>
  <cp:lastModifiedBy>Marta Gravela</cp:lastModifiedBy>
  <cp:revision>32</cp:revision>
  <dcterms:created xsi:type="dcterms:W3CDTF">2021-10-10T16:13:13Z</dcterms:created>
  <dcterms:modified xsi:type="dcterms:W3CDTF">2022-07-05T08:11:07Z</dcterms:modified>
</cp:coreProperties>
</file>