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dipstudistorici.unito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CE43DD-6BB8-431A-9931-94FE14C91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046996"/>
            <a:ext cx="10993549" cy="1475013"/>
          </a:xfrm>
        </p:spPr>
        <p:txBody>
          <a:bodyPr>
            <a:normAutofit fontScale="90000"/>
          </a:bodyPr>
          <a:lstStyle/>
          <a:p>
            <a:r>
              <a:rPr lang="en-US" dirty="0"/>
              <a:t>Fairs and merchant networks: </a:t>
            </a:r>
            <a:br>
              <a:rPr lang="en-US" dirty="0"/>
            </a:br>
            <a:r>
              <a:rPr lang="en-US" dirty="0"/>
              <a:t>new data and features of the </a:t>
            </a:r>
            <a:r>
              <a:rPr lang="en-US" dirty="0" err="1"/>
              <a:t>CoMOR</a:t>
            </a:r>
            <a:r>
              <a:rPr lang="en-US" dirty="0"/>
              <a:t> database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76B03A-7FC5-409B-9612-D37F81A26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5" y="4496195"/>
            <a:ext cx="10993546" cy="1475012"/>
          </a:xfrm>
        </p:spPr>
        <p:txBody>
          <a:bodyPr>
            <a:normAutofit/>
          </a:bodyPr>
          <a:lstStyle/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			Marta </a:t>
            </a:r>
            <a:r>
              <a:rPr lang="it-IT" sz="2000" dirty="0" err="1">
                <a:solidFill>
                  <a:schemeClr val="bg1"/>
                </a:solidFill>
              </a:rPr>
              <a:t>gravela</a:t>
            </a:r>
            <a:r>
              <a:rPr lang="it-IT" sz="2000" dirty="0">
                <a:solidFill>
                  <a:schemeClr val="bg1"/>
                </a:solidFill>
              </a:rPr>
              <a:t> – università di </a:t>
            </a:r>
            <a:r>
              <a:rPr lang="it-IT" sz="2000" dirty="0" err="1">
                <a:solidFill>
                  <a:schemeClr val="bg1"/>
                </a:solidFill>
              </a:rPr>
              <a:t>torino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Logo di Dipartimento di Studi Storici">
            <a:hlinkClick r:id="rId2" tooltip="HOME"/>
            <a:extLst>
              <a:ext uri="{FF2B5EF4-FFF2-40B4-BE49-F238E27FC236}">
                <a16:creationId xmlns:a16="http://schemas.microsoft.com/office/drawing/2014/main" id="{EBA19CD0-E8ED-47A2-BE33-81F42D53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20" y="5064427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lutazione &amp; Qualita' UNITO">
            <a:extLst>
              <a:ext uri="{FF2B5EF4-FFF2-40B4-BE49-F238E27FC236}">
                <a16:creationId xmlns:a16="http://schemas.microsoft.com/office/drawing/2014/main" id="{CB82961D-7246-4577-AAA3-C47EC3ACC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65" y="3619959"/>
            <a:ext cx="2700655" cy="12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1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FBD4F4-390F-44C4-9C7C-9C6BD017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/>
              <a:t>MILANESE MERCHANTS (Lyon, 15th c.)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28FA4FB3-37A7-4BF6-A117-A7F9CA363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80" y="2080148"/>
            <a:ext cx="5512083" cy="2171812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78AE811-6903-4530-9DB2-C197B5039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28" y="4620279"/>
            <a:ext cx="5543835" cy="18034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84B37E-CD2B-4A1A-B4A1-7C1D741DC3BC}"/>
              </a:ext>
            </a:extLst>
          </p:cNvPr>
          <p:cNvSpPr txBox="1"/>
          <p:nvPr/>
        </p:nvSpPr>
        <p:spPr>
          <a:xfrm>
            <a:off x="7223760" y="2418080"/>
            <a:ext cx="385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financial</a:t>
            </a:r>
            <a:r>
              <a:rPr lang="it-IT" dirty="0"/>
              <a:t> agents </a:t>
            </a:r>
            <a:r>
              <a:rPr lang="it-IT" dirty="0" err="1"/>
              <a:t>who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appear</a:t>
            </a:r>
            <a:r>
              <a:rPr lang="it-IT" dirty="0"/>
              <a:t> in the studies on Milanese </a:t>
            </a:r>
            <a:r>
              <a:rPr lang="it-IT" dirty="0" err="1"/>
              <a:t>merchants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New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New actions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 err="1">
                <a:sym typeface="Wingdings" panose="05000000000000000000" pitchFamily="2" charset="2"/>
              </a:rPr>
              <a:t>predicates</a:t>
            </a:r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1D103A8-D736-48F6-BBFA-E05761D6A7D6}"/>
              </a:ext>
            </a:extLst>
          </p:cNvPr>
          <p:cNvCxnSpPr/>
          <p:nvPr/>
        </p:nvCxnSpPr>
        <p:spPr>
          <a:xfrm>
            <a:off x="8463280" y="3108960"/>
            <a:ext cx="0" cy="701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09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9D00A79-85CD-4953-96BE-E023338EA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3" y="2571617"/>
            <a:ext cx="5131064" cy="3562533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94A84B-6D1C-4449-8711-20CB7F364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90" y="928542"/>
            <a:ext cx="5334274" cy="54358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11CA62-9DC7-4B98-B1D5-3A45CDD42DF3}"/>
              </a:ext>
            </a:extLst>
          </p:cNvPr>
          <p:cNvSpPr txBox="1"/>
          <p:nvPr/>
        </p:nvSpPr>
        <p:spPr>
          <a:xfrm>
            <a:off x="873304" y="928542"/>
            <a:ext cx="403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2"/>
                </a:solidFill>
              </a:rPr>
              <a:t>SRC123, SRC232</a:t>
            </a:r>
          </a:p>
          <a:p>
            <a:endParaRPr lang="it-IT" sz="1200" dirty="0">
              <a:solidFill>
                <a:schemeClr val="accent2"/>
              </a:solidFill>
            </a:endParaRPr>
          </a:p>
          <a:p>
            <a:r>
              <a:rPr lang="it-IT" sz="2000" dirty="0">
                <a:solidFill>
                  <a:schemeClr val="accent2"/>
                </a:solidFill>
              </a:rPr>
              <a:t>Ambrogio Maggi: </a:t>
            </a:r>
            <a:r>
              <a:rPr lang="it-IT" sz="2000" dirty="0" err="1">
                <a:solidFill>
                  <a:schemeClr val="accent2"/>
                </a:solidFill>
              </a:rPr>
              <a:t>financial</a:t>
            </a:r>
            <a:r>
              <a:rPr lang="it-IT" sz="2000" dirty="0">
                <a:solidFill>
                  <a:schemeClr val="accent2"/>
                </a:solidFill>
              </a:rPr>
              <a:t> agent of </a:t>
            </a:r>
            <a:r>
              <a:rPr lang="it-IT" sz="2000" dirty="0" err="1">
                <a:solidFill>
                  <a:schemeClr val="accent2"/>
                </a:solidFill>
              </a:rPr>
              <a:t>various</a:t>
            </a:r>
            <a:r>
              <a:rPr lang="it-IT" sz="2000" dirty="0">
                <a:solidFill>
                  <a:schemeClr val="accent2"/>
                </a:solidFill>
              </a:rPr>
              <a:t> Milanese </a:t>
            </a:r>
            <a:r>
              <a:rPr lang="it-IT" sz="2000" dirty="0" err="1">
                <a:solidFill>
                  <a:schemeClr val="accent2"/>
                </a:solidFill>
              </a:rPr>
              <a:t>merchants</a:t>
            </a:r>
            <a:r>
              <a:rPr lang="it-IT" sz="2000" dirty="0">
                <a:solidFill>
                  <a:schemeClr val="accent2"/>
                </a:solidFill>
              </a:rPr>
              <a:t> in Lyon</a:t>
            </a:r>
          </a:p>
        </p:txBody>
      </p:sp>
    </p:spTree>
    <p:extLst>
      <p:ext uri="{BB962C8B-B14F-4D97-AF65-F5344CB8AC3E}">
        <p14:creationId xmlns:p14="http://schemas.microsoft.com/office/powerpoint/2010/main" val="113932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9336C-334D-4FCD-A76E-36BAB568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br>
              <a:rPr lang="it-IT" sz="2800" dirty="0"/>
            </a:br>
            <a:r>
              <a:rPr lang="it-IT" sz="3100" dirty="0"/>
              <a:t>Vicentine </a:t>
            </a:r>
            <a:r>
              <a:rPr lang="it-IT" sz="3100" dirty="0" err="1"/>
              <a:t>silk</a:t>
            </a:r>
            <a:r>
              <a:rPr lang="it-IT" sz="3100" dirty="0"/>
              <a:t> </a:t>
            </a:r>
            <a:r>
              <a:rPr lang="it-IT" sz="3100" dirty="0" err="1"/>
              <a:t>merchants</a:t>
            </a:r>
            <a:r>
              <a:rPr lang="it-IT" sz="3100" dirty="0"/>
              <a:t> (Lyon, 16th c.)</a:t>
            </a:r>
            <a:br>
              <a:rPr lang="it-IT" sz="2800" dirty="0">
                <a:solidFill>
                  <a:schemeClr val="accent3">
                    <a:lumMod val="75000"/>
                  </a:schemeClr>
                </a:solidFill>
              </a:rPr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2A35D6E-D8E1-42B1-8735-B200CBEB5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53" t="13882" r="34968" b="6232"/>
          <a:stretch/>
        </p:blipFill>
        <p:spPr>
          <a:xfrm>
            <a:off x="6709025" y="1936853"/>
            <a:ext cx="4674741" cy="469114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0E8B41-F0D3-43D5-9236-06581D152FA0}"/>
              </a:ext>
            </a:extLst>
          </p:cNvPr>
          <p:cNvSpPr txBox="1"/>
          <p:nvPr/>
        </p:nvSpPr>
        <p:spPr>
          <a:xfrm>
            <a:off x="10150867" y="5925011"/>
            <a:ext cx="137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3">
                    <a:lumMod val="75000"/>
                  </a:schemeClr>
                </a:solidFill>
              </a:rPr>
              <a:t>SRC225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C8111E-F407-4824-A39F-B72A998B7668}"/>
              </a:ext>
            </a:extLst>
          </p:cNvPr>
          <p:cNvSpPr txBox="1"/>
          <p:nvPr/>
        </p:nvSpPr>
        <p:spPr>
          <a:xfrm>
            <a:off x="657546" y="2198670"/>
            <a:ext cx="57843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Names of </a:t>
            </a:r>
            <a:r>
              <a:rPr lang="it-IT" sz="2000" u="sng" dirty="0" err="1">
                <a:latin typeface="+mj-lt"/>
              </a:rPr>
              <a:t>scarcely</a:t>
            </a:r>
            <a:r>
              <a:rPr lang="it-IT" sz="2000" u="sng" dirty="0">
                <a:latin typeface="+mj-lt"/>
              </a:rPr>
              <a:t> </a:t>
            </a:r>
            <a:r>
              <a:rPr lang="it-IT" sz="2000" u="sng" dirty="0" err="1">
                <a:latin typeface="+mj-lt"/>
              </a:rPr>
              <a:t>known</a:t>
            </a:r>
            <a:r>
              <a:rPr lang="it-IT" sz="2000" u="sng" dirty="0">
                <a:latin typeface="+mj-lt"/>
              </a:rPr>
              <a:t> </a:t>
            </a:r>
            <a:r>
              <a:rPr lang="it-IT" sz="2000" u="sng" dirty="0" err="1">
                <a:latin typeface="+mj-lt"/>
              </a:rPr>
              <a:t>merchants</a:t>
            </a:r>
            <a:r>
              <a:rPr lang="it-IT" sz="2000" u="sng" dirty="0">
                <a:latin typeface="+mj-lt"/>
              </a:rPr>
              <a:t> of </a:t>
            </a:r>
            <a:r>
              <a:rPr lang="it-IT" sz="2000" u="sng" dirty="0" err="1">
                <a:latin typeface="+mj-lt"/>
              </a:rPr>
              <a:t>great</a:t>
            </a:r>
            <a:r>
              <a:rPr lang="it-IT" sz="2000" u="sng" dirty="0">
                <a:latin typeface="+mj-lt"/>
              </a:rPr>
              <a:t> </a:t>
            </a:r>
            <a:r>
              <a:rPr lang="it-IT" sz="2000" u="sng" dirty="0" err="1">
                <a:latin typeface="+mj-lt"/>
              </a:rPr>
              <a:t>importance</a:t>
            </a:r>
            <a:r>
              <a:rPr lang="it-IT" sz="2000" dirty="0">
                <a:latin typeface="+mj-lt"/>
              </a:rPr>
              <a:t>: e.g. in the 1550s-1580s </a:t>
            </a:r>
            <a:r>
              <a:rPr lang="en-US" sz="2000" dirty="0">
                <a:solidFill>
                  <a:srgbClr val="212529"/>
                </a:solidFill>
                <a:latin typeface="+mj-lt"/>
              </a:rPr>
              <a:t>t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he </a:t>
            </a:r>
            <a:r>
              <a:rPr lang="en-US" sz="2000" b="0" i="0" dirty="0" err="1">
                <a:solidFill>
                  <a:srgbClr val="212529"/>
                </a:solidFill>
                <a:effectLst/>
                <a:latin typeface="+mj-lt"/>
              </a:rPr>
              <a:t>Pellizzari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 sent to Lyon silk for the value of 70-80000 ducats each year before going bankrupt (SRC226)</a:t>
            </a:r>
            <a:endParaRPr lang="it-IT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Merchant </a:t>
            </a:r>
            <a:r>
              <a:rPr lang="it-IT" sz="2000" u="sng" dirty="0">
                <a:latin typeface="+mj-lt"/>
              </a:rPr>
              <a:t>networks</a:t>
            </a:r>
            <a:r>
              <a:rPr lang="it-IT" sz="2000" dirty="0">
                <a:latin typeface="+mj-lt"/>
              </a:rPr>
              <a:t>: trade with </a:t>
            </a:r>
            <a:r>
              <a:rPr lang="it-IT" sz="2000" dirty="0" err="1">
                <a:latin typeface="+mj-lt"/>
              </a:rPr>
              <a:t>other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Italian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merchants</a:t>
            </a:r>
            <a:r>
              <a:rPr lang="it-IT" sz="2000" dirty="0">
                <a:latin typeface="+mj-lt"/>
              </a:rPr>
              <a:t> (Milanese, </a:t>
            </a:r>
            <a:r>
              <a:rPr lang="it-IT" sz="2000" dirty="0" err="1">
                <a:latin typeface="+mj-lt"/>
              </a:rPr>
              <a:t>Florentine</a:t>
            </a:r>
            <a:r>
              <a:rPr lang="it-IT" sz="2000" dirty="0">
                <a:latin typeface="+mj-lt"/>
              </a:rPr>
              <a:t>) </a:t>
            </a:r>
            <a:r>
              <a:rPr lang="it-IT" sz="2000" dirty="0" err="1">
                <a:latin typeface="+mj-lt"/>
              </a:rPr>
              <a:t>as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well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as</a:t>
            </a:r>
            <a:r>
              <a:rPr lang="it-IT" sz="2000" dirty="0">
                <a:latin typeface="+mj-lt"/>
              </a:rPr>
              <a:t> Lyon </a:t>
            </a:r>
            <a:r>
              <a:rPr lang="it-IT" sz="2000" dirty="0" err="1">
                <a:latin typeface="+mj-lt"/>
              </a:rPr>
              <a:t>merchants</a:t>
            </a:r>
            <a:endParaRPr lang="it-IT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Investment in </a:t>
            </a:r>
            <a:r>
              <a:rPr lang="it-IT" sz="2000" dirty="0" err="1">
                <a:latin typeface="+mj-lt"/>
              </a:rPr>
              <a:t>local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silk</a:t>
            </a:r>
            <a:r>
              <a:rPr lang="it-IT" sz="2000" dirty="0">
                <a:latin typeface="+mj-lt"/>
              </a:rPr>
              <a:t> </a:t>
            </a:r>
            <a:r>
              <a:rPr lang="it-IT" sz="2000" u="sng" dirty="0">
                <a:latin typeface="+mj-lt"/>
              </a:rPr>
              <a:t>production</a:t>
            </a:r>
            <a:r>
              <a:rPr lang="it-IT" sz="2000" dirty="0">
                <a:latin typeface="+mj-lt"/>
              </a:rPr>
              <a:t> in </a:t>
            </a:r>
            <a:r>
              <a:rPr lang="it-IT" sz="2000" dirty="0" err="1">
                <a:latin typeface="+mj-lt"/>
              </a:rPr>
              <a:t>view</a:t>
            </a:r>
            <a:r>
              <a:rPr lang="it-IT" sz="2000" dirty="0">
                <a:latin typeface="+mj-lt"/>
              </a:rPr>
              <a:t> of Lyon fairs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0" i="0" dirty="0" err="1">
                <a:effectLst/>
                <a:latin typeface="+mj-lt"/>
              </a:rPr>
              <a:t>Indication</a:t>
            </a:r>
            <a:r>
              <a:rPr lang="it-IT" sz="2000" b="0" i="0" dirty="0">
                <a:effectLst/>
                <a:latin typeface="+mj-lt"/>
              </a:rPr>
              <a:t> of </a:t>
            </a:r>
            <a:r>
              <a:rPr lang="it-IT" sz="2000" b="0" i="0" u="sng" dirty="0">
                <a:effectLst/>
                <a:latin typeface="+mj-lt"/>
              </a:rPr>
              <a:t>storage</a:t>
            </a:r>
            <a:r>
              <a:rPr lang="it-IT" sz="2000" b="0" i="0" dirty="0">
                <a:effectLst/>
                <a:latin typeface="+mj-lt"/>
              </a:rPr>
              <a:t> facilities: e.g.  Antonio Maria di Anselmo </a:t>
            </a:r>
            <a:r>
              <a:rPr lang="it-IT" sz="2000" b="0" i="0" dirty="0" err="1">
                <a:effectLst/>
                <a:latin typeface="+mj-lt"/>
              </a:rPr>
              <a:t>Bonanome</a:t>
            </a:r>
            <a:r>
              <a:rPr lang="it-IT" sz="2000" b="0" i="0" dirty="0">
                <a:effectLst/>
                <a:latin typeface="+mj-lt"/>
              </a:rPr>
              <a:t> </a:t>
            </a:r>
            <a:r>
              <a:rPr lang="it-IT" sz="2000" b="0" i="0" dirty="0" err="1">
                <a:effectLst/>
                <a:latin typeface="+mj-lt"/>
              </a:rPr>
              <a:t>stored</a:t>
            </a:r>
            <a:r>
              <a:rPr lang="it-IT" sz="2000" b="0" i="0" dirty="0">
                <a:effectLst/>
                <a:latin typeface="+mj-lt"/>
              </a:rPr>
              <a:t> </a:t>
            </a:r>
            <a:r>
              <a:rPr lang="it-IT" sz="2000" b="0" i="0" dirty="0" err="1">
                <a:effectLst/>
                <a:latin typeface="+mj-lt"/>
              </a:rPr>
              <a:t>silk</a:t>
            </a:r>
            <a:r>
              <a:rPr lang="it-IT" sz="2000" b="0" i="0" dirty="0">
                <a:effectLst/>
                <a:latin typeface="+mj-lt"/>
              </a:rPr>
              <a:t> 'in </a:t>
            </a:r>
            <a:r>
              <a:rPr lang="it-IT" sz="2000" b="0" i="0" dirty="0" err="1">
                <a:effectLst/>
                <a:latin typeface="+mj-lt"/>
              </a:rPr>
              <a:t>Molitello</a:t>
            </a:r>
            <a:r>
              <a:rPr lang="it-IT" sz="2000" b="0" i="0" dirty="0">
                <a:effectLst/>
                <a:latin typeface="+mj-lt"/>
              </a:rPr>
              <a:t> appresso </a:t>
            </a:r>
            <a:r>
              <a:rPr lang="it-IT" sz="2000" b="0" i="0" dirty="0" err="1">
                <a:effectLst/>
                <a:latin typeface="+mj-lt"/>
              </a:rPr>
              <a:t>diece</a:t>
            </a:r>
            <a:r>
              <a:rPr lang="it-IT" sz="2000" b="0" i="0" dirty="0">
                <a:effectLst/>
                <a:latin typeface="+mj-lt"/>
              </a:rPr>
              <a:t> over </a:t>
            </a:r>
            <a:r>
              <a:rPr lang="it-IT" sz="2000" b="0" i="0" dirty="0" err="1">
                <a:effectLst/>
                <a:latin typeface="+mj-lt"/>
              </a:rPr>
              <a:t>dodice</a:t>
            </a:r>
            <a:r>
              <a:rPr lang="it-IT" sz="2000" b="0" i="0" dirty="0">
                <a:effectLst/>
                <a:latin typeface="+mj-lt"/>
              </a:rPr>
              <a:t> miglia a </a:t>
            </a:r>
            <a:r>
              <a:rPr lang="it-IT" sz="2000" b="0" i="0" dirty="0" err="1">
                <a:effectLst/>
                <a:latin typeface="+mj-lt"/>
              </a:rPr>
              <a:t>ditto</a:t>
            </a:r>
            <a:r>
              <a:rPr lang="it-IT" sz="2000" b="0" i="0" dirty="0">
                <a:effectLst/>
                <a:latin typeface="+mj-lt"/>
              </a:rPr>
              <a:t> Lion in </a:t>
            </a:r>
            <a:r>
              <a:rPr lang="it-IT" sz="2000" b="0" i="0" dirty="0" err="1">
                <a:effectLst/>
                <a:latin typeface="+mj-lt"/>
              </a:rPr>
              <a:t>el</a:t>
            </a:r>
            <a:r>
              <a:rPr lang="it-IT" sz="2000" b="0" i="0" dirty="0">
                <a:effectLst/>
                <a:latin typeface="+mj-lt"/>
              </a:rPr>
              <a:t> </a:t>
            </a:r>
            <a:r>
              <a:rPr lang="it-IT" sz="2000" b="0" i="0" dirty="0" err="1">
                <a:effectLst/>
                <a:latin typeface="+mj-lt"/>
              </a:rPr>
              <a:t>fontico</a:t>
            </a:r>
            <a:r>
              <a:rPr lang="it-IT" sz="2000" b="0" i="0" dirty="0">
                <a:effectLst/>
                <a:latin typeface="+mj-lt"/>
              </a:rPr>
              <a:t> del sopradetto </a:t>
            </a:r>
            <a:r>
              <a:rPr lang="it-IT" sz="2000" b="0" i="0" dirty="0" err="1">
                <a:effectLst/>
                <a:latin typeface="+mj-lt"/>
              </a:rPr>
              <a:t>messer</a:t>
            </a:r>
            <a:r>
              <a:rPr lang="it-IT" sz="2000" b="0" i="0" dirty="0">
                <a:effectLst/>
                <a:latin typeface="+mj-lt"/>
              </a:rPr>
              <a:t> Antonio Maria’ (SRC229)</a:t>
            </a:r>
            <a:endParaRPr lang="it-IT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485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C1877A-42D5-4D16-9BB8-5F2A2F61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31" y="1570502"/>
            <a:ext cx="6426530" cy="4908802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AD0A1D-3A32-45FC-BB2C-6F12FA6D8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910" y="958723"/>
            <a:ext cx="5550185" cy="494055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3317AF-8440-4712-909C-1A6054BFA335}"/>
              </a:ext>
            </a:extLst>
          </p:cNvPr>
          <p:cNvSpPr txBox="1"/>
          <p:nvPr/>
        </p:nvSpPr>
        <p:spPr>
          <a:xfrm>
            <a:off x="1181529" y="873303"/>
            <a:ext cx="384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3">
                    <a:lumMod val="75000"/>
                  </a:schemeClr>
                </a:solidFill>
              </a:rPr>
              <a:t>Vincenzo Pilati, </a:t>
            </a:r>
            <a:r>
              <a:rPr lang="it-IT" sz="2400" dirty="0" err="1">
                <a:solidFill>
                  <a:schemeClr val="accent3">
                    <a:lumMod val="75000"/>
                  </a:schemeClr>
                </a:solidFill>
              </a:rPr>
              <a:t>silk</a:t>
            </a:r>
            <a:r>
              <a:rPr lang="it-IT" sz="2400" dirty="0">
                <a:solidFill>
                  <a:schemeClr val="accent3">
                    <a:lumMod val="75000"/>
                  </a:schemeClr>
                </a:solidFill>
              </a:rPr>
              <a:t> merchant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CDB1F24-946D-48AF-8FD8-EA01289B6B2A}"/>
              </a:ext>
            </a:extLst>
          </p:cNvPr>
          <p:cNvSpPr/>
          <p:nvPr/>
        </p:nvSpPr>
        <p:spPr>
          <a:xfrm>
            <a:off x="7366571" y="5404207"/>
            <a:ext cx="4089114" cy="57535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C4A347-0E18-424E-8B29-90608B9567B7}"/>
              </a:ext>
            </a:extLst>
          </p:cNvPr>
          <p:cNvSpPr txBox="1"/>
          <p:nvPr/>
        </p:nvSpPr>
        <p:spPr>
          <a:xfrm>
            <a:off x="9685506" y="1201170"/>
            <a:ext cx="94873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 err="1">
                <a:latin typeface="+mj-lt"/>
              </a:rPr>
              <a:t>Routes</a:t>
            </a:r>
            <a:endParaRPr lang="it-IT" sz="1800" dirty="0">
              <a:latin typeface="+mj-lt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E2BBC12-125D-4423-AFF9-133786212C31}"/>
              </a:ext>
            </a:extLst>
          </p:cNvPr>
          <p:cNvCxnSpPr/>
          <p:nvPr/>
        </p:nvCxnSpPr>
        <p:spPr>
          <a:xfrm flipH="1">
            <a:off x="9411128" y="1645920"/>
            <a:ext cx="505032" cy="772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93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CA3F1A8-E557-4330-9416-A546DB76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77" y="2443845"/>
            <a:ext cx="6477333" cy="4102311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5C49CCE-CA6A-420E-968A-E2ADDEABF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042" y="697451"/>
            <a:ext cx="4794496" cy="3346622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F0B9FD-55D1-47B2-9228-C50385A82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840" y="2812367"/>
            <a:ext cx="5118363" cy="40134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5B9C51-00B7-4CC3-AA1C-E30DFB692696}"/>
              </a:ext>
            </a:extLst>
          </p:cNvPr>
          <p:cNvSpPr txBox="1"/>
          <p:nvPr/>
        </p:nvSpPr>
        <p:spPr>
          <a:xfrm>
            <a:off x="433456" y="1181414"/>
            <a:ext cx="329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3">
                    <a:lumMod val="75000"/>
                  </a:schemeClr>
                </a:solidFill>
              </a:rPr>
              <a:t>Vicentine </a:t>
            </a:r>
            <a:r>
              <a:rPr lang="it-IT" sz="2400" dirty="0" err="1">
                <a:solidFill>
                  <a:schemeClr val="accent3">
                    <a:lumMod val="75000"/>
                  </a:schemeClr>
                </a:solidFill>
              </a:rPr>
              <a:t>silk</a:t>
            </a:r>
            <a:r>
              <a:rPr lang="it-IT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3">
                    <a:lumMod val="75000"/>
                  </a:schemeClr>
                </a:solidFill>
              </a:rPr>
              <a:t>merchants</a:t>
            </a:r>
            <a:endParaRPr lang="it-I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9A6A66-AE7B-412B-A9A0-F615C31F3D2E}"/>
              </a:ext>
            </a:extLst>
          </p:cNvPr>
          <p:cNvSpPr txBox="1"/>
          <p:nvPr/>
        </p:nvSpPr>
        <p:spPr>
          <a:xfrm>
            <a:off x="8757920" y="1046480"/>
            <a:ext cx="285496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+mj-lt"/>
              </a:rPr>
              <a:t>New companies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 err="1">
                <a:latin typeface="+mj-lt"/>
              </a:rPr>
              <a:t>Involvement</a:t>
            </a:r>
            <a:r>
              <a:rPr lang="it-IT" sz="1800" dirty="0">
                <a:latin typeface="+mj-lt"/>
              </a:rPr>
              <a:t> of Vicentine </a:t>
            </a:r>
            <a:r>
              <a:rPr lang="it-IT" sz="1800" dirty="0" err="1">
                <a:latin typeface="+mj-lt"/>
              </a:rPr>
              <a:t>noblemen</a:t>
            </a:r>
            <a:endParaRPr lang="it-IT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23984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i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TM03457464[[fn=Dividendi]]</Template>
  <TotalTime>690</TotalTime>
  <Words>192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Gill Sans MT</vt:lpstr>
      <vt:lpstr>Wingdings</vt:lpstr>
      <vt:lpstr>Wingdings 2</vt:lpstr>
      <vt:lpstr>Dividendi</vt:lpstr>
      <vt:lpstr>Fairs and merchant networks:  new data and features of the CoMOR database</vt:lpstr>
      <vt:lpstr>MILANESE MERCHANTS (Lyon, 15th c.)</vt:lpstr>
      <vt:lpstr>Presentazione standard di PowerPoint</vt:lpstr>
      <vt:lpstr> Vicentine silk merchants (Lyon, 16th c.)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Fairs and merchant networks:  new data and features of the CoMOR database</dc:title>
  <dc:creator>Marta Gravela</dc:creator>
  <cp:lastModifiedBy>Marta Gravela</cp:lastModifiedBy>
  <cp:revision>3</cp:revision>
  <dcterms:created xsi:type="dcterms:W3CDTF">2022-02-02T11:13:48Z</dcterms:created>
  <dcterms:modified xsi:type="dcterms:W3CDTF">2022-02-03T15:06:20Z</dcterms:modified>
</cp:coreProperties>
</file>