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73" r:id="rId3"/>
    <p:sldId id="258" r:id="rId4"/>
    <p:sldId id="274" r:id="rId5"/>
    <p:sldId id="260" r:id="rId6"/>
    <p:sldId id="261" r:id="rId7"/>
    <p:sldId id="263" r:id="rId8"/>
    <p:sldId id="262" r:id="rId9"/>
    <p:sldId id="264" r:id="rId10"/>
    <p:sldId id="265" r:id="rId11"/>
    <p:sldId id="272" r:id="rId12"/>
    <p:sldId id="270" r:id="rId13"/>
    <p:sldId id="275" r:id="rId14"/>
    <p:sldId id="276" r:id="rId15"/>
    <p:sldId id="26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222" autoAdjust="0"/>
  </p:normalViewPr>
  <p:slideViewPr>
    <p:cSldViewPr snapToGrid="0">
      <p:cViewPr varScale="1">
        <p:scale>
          <a:sx n="90" d="100"/>
          <a:sy n="90" d="100"/>
        </p:scale>
        <p:origin x="1376"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18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201E48-E655-41A6-AB83-B063EC44DAF6}" type="datetimeFigureOut">
              <a:rPr lang="fr-FR" smtClean="0"/>
              <a:t>17/03/2022</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78775A-95C0-4B60-9B05-4EFA53C9FCFF}" type="slidenum">
              <a:rPr lang="fr-FR" smtClean="0"/>
              <a:t>‹N°›</a:t>
            </a:fld>
            <a:endParaRPr lang="fr-FR"/>
          </a:p>
        </p:txBody>
      </p:sp>
    </p:spTree>
    <p:extLst>
      <p:ext uri="{BB962C8B-B14F-4D97-AF65-F5344CB8AC3E}">
        <p14:creationId xmlns:p14="http://schemas.microsoft.com/office/powerpoint/2010/main" val="2599625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43085A-6DA5-44B3-9292-0825DEC92714}" type="datetimeFigureOut">
              <a:rPr lang="fr-FR" smtClean="0"/>
              <a:t>17/03/2022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11DB5-EB3F-4E73-84F1-B46EA8C0A9F9}" type="slidenum">
              <a:rPr lang="fr-FR" smtClean="0"/>
              <a:t>‹N°›</a:t>
            </a:fld>
            <a:endParaRPr lang="fr-FR"/>
          </a:p>
        </p:txBody>
      </p:sp>
    </p:spTree>
    <p:extLst>
      <p:ext uri="{BB962C8B-B14F-4D97-AF65-F5344CB8AC3E}">
        <p14:creationId xmlns:p14="http://schemas.microsoft.com/office/powerpoint/2010/main" val="12558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400" dirty="0"/>
              <a:t>Insister sur procédure </a:t>
            </a:r>
            <a:endParaRPr lang="fr-FR" sz="1200" i="1" dirty="0"/>
          </a:p>
          <a:p>
            <a:pPr marL="457200" lvl="1" indent="0">
              <a:buNone/>
            </a:pPr>
            <a:endParaRPr lang="fr-FR" sz="1200" i="1" dirty="0"/>
          </a:p>
          <a:p>
            <a:endParaRPr lang="fr-FR" dirty="0"/>
          </a:p>
        </p:txBody>
      </p:sp>
      <p:sp>
        <p:nvSpPr>
          <p:cNvPr id="4" name="Espace réservé du numéro de diapositive 3"/>
          <p:cNvSpPr>
            <a:spLocks noGrp="1"/>
          </p:cNvSpPr>
          <p:nvPr>
            <p:ph type="sldNum" sz="quarter" idx="5"/>
          </p:nvPr>
        </p:nvSpPr>
        <p:spPr/>
        <p:txBody>
          <a:bodyPr/>
          <a:lstStyle/>
          <a:p>
            <a:fld id="{08011DB5-EB3F-4E73-84F1-B46EA8C0A9F9}" type="slidenum">
              <a:rPr lang="fr-FR" smtClean="0"/>
              <a:t>8</a:t>
            </a:fld>
            <a:endParaRPr lang="fr-FR"/>
          </a:p>
        </p:txBody>
      </p:sp>
    </p:spTree>
    <p:extLst>
      <p:ext uri="{BB962C8B-B14F-4D97-AF65-F5344CB8AC3E}">
        <p14:creationId xmlns:p14="http://schemas.microsoft.com/office/powerpoint/2010/main" val="7511253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microsoft.com/office/2007/relationships/hdphoto" Target="../media/hdphoto1.wdp"/><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jpe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Autofit/>
          </a:bodyPr>
          <a:lstStyle>
            <a:lvl1pPr algn="ctr">
              <a:defRPr sz="4000">
                <a:latin typeface="Century Gothic" panose="020B0502020202020204" pitchFamily="34" charset="0"/>
              </a:defRPr>
            </a:lvl1pPr>
          </a:lstStyle>
          <a:p>
            <a:endParaRPr lang="fr-FR" dirty="0"/>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r-FR" dirty="0"/>
          </a:p>
        </p:txBody>
      </p:sp>
      <p:sp>
        <p:nvSpPr>
          <p:cNvPr id="5" name="Espace réservé du pied de page 4"/>
          <p:cNvSpPr>
            <a:spLocks noGrp="1"/>
          </p:cNvSpPr>
          <p:nvPr>
            <p:ph type="ftr" sz="quarter" idx="11"/>
          </p:nvPr>
        </p:nvSpPr>
        <p:spPr>
          <a:xfrm>
            <a:off x="741134" y="5854575"/>
            <a:ext cx="4408949" cy="994034"/>
          </a:xfrm>
        </p:spPr>
        <p:txBody>
          <a:bodyPr/>
          <a:lstStyle>
            <a:lvl1pPr>
              <a:defRPr>
                <a:latin typeface="Century Gothic" panose="020B0502020202020204" pitchFamily="34" charset="0"/>
              </a:defRPr>
            </a:lvl1pPr>
          </a:lstStyle>
          <a:p>
            <a:endParaRPr lang="fr-FR" b="1">
              <a:effectLst>
                <a:outerShdw blurRad="12700" dist="38100" dir="2700000" algn="tl">
                  <a:schemeClr val="accent5">
                    <a:lumMod val="60000"/>
                    <a:lumOff val="40000"/>
                  </a:schemeClr>
                </a:outerShdw>
              </a:effectLst>
            </a:endParaRPr>
          </a:p>
          <a:p>
            <a:r>
              <a:rPr lang="fr-FR" b="1">
                <a:effectLst>
                  <a:outerShdw blurRad="12700" dist="38100" dir="2700000" algn="tl">
                    <a:schemeClr val="accent5">
                      <a:lumMod val="60000"/>
                      <a:lumOff val="40000"/>
                    </a:schemeClr>
                  </a:outerShdw>
                </a:effectLst>
              </a:rPr>
              <a:t>Briser la cage de verre ?</a:t>
            </a:r>
            <a:endParaRPr lang="fr-FR"/>
          </a:p>
          <a:p>
            <a:r>
              <a:rPr lang="fr-FR" b="1">
                <a:effectLst>
                  <a:outerShdw blurRad="12700" dist="38100" dir="2700000" algn="tl">
                    <a:schemeClr val="accent5">
                      <a:lumMod val="60000"/>
                      <a:lumOff val="40000"/>
                    </a:schemeClr>
                  </a:outerShdw>
                </a:effectLst>
              </a:rPr>
              <a:t>L’apport de la négociation collective</a:t>
            </a:r>
            <a:endParaRPr lang="fr-FR"/>
          </a:p>
          <a:p>
            <a:r>
              <a:rPr lang="fr-FR" cap="all"/>
              <a:t>Conférence finale</a:t>
            </a:r>
            <a:br>
              <a:rPr lang="fr-FR" cap="all"/>
            </a:br>
            <a:r>
              <a:rPr lang="fr-FR"/>
              <a:t>Cnam, Paris (France) – 18 mars 2022</a:t>
            </a:r>
          </a:p>
          <a:p>
            <a:endParaRPr lang="fr-FR" dirty="0"/>
          </a:p>
        </p:txBody>
      </p:sp>
      <p:sp>
        <p:nvSpPr>
          <p:cNvPr id="7"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pic>
        <p:nvPicPr>
          <p:cNvPr id="8" name="Image 7"/>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10149"/>
            <a:ext cx="1523999" cy="994034"/>
          </a:xfrm>
          <a:prstGeom prst="rect">
            <a:avLst/>
          </a:prstGeom>
        </p:spPr>
      </p:pic>
      <p:grpSp>
        <p:nvGrpSpPr>
          <p:cNvPr id="9" name="Group 2"/>
          <p:cNvGrpSpPr>
            <a:grpSpLocks/>
          </p:cNvGrpSpPr>
          <p:nvPr userDrawn="1"/>
        </p:nvGrpSpPr>
        <p:grpSpPr bwMode="auto">
          <a:xfrm>
            <a:off x="5634182" y="5854574"/>
            <a:ext cx="4304145" cy="881131"/>
            <a:chOff x="0" y="0"/>
            <a:chExt cx="5320" cy="1111"/>
          </a:xfrm>
        </p:grpSpPr>
        <p:pic>
          <p:nvPicPr>
            <p:cNvPr id="10" name="Picture 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78" y="60"/>
              <a:ext cx="1522" cy="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0" y="0"/>
              <a:ext cx="1590"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 y="733"/>
              <a:ext cx="3685"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123"/>
              <a:ext cx="1350"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25" y="120"/>
              <a:ext cx="51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Forme libre : Forme 10"/>
          <p:cNvSpPr/>
          <p:nvPr userDrawn="1"/>
        </p:nvSpPr>
        <p:spPr>
          <a:xfrm rot="10800000" flipH="1">
            <a:off x="10396220" y="5421745"/>
            <a:ext cx="1500216" cy="131395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pic>
        <p:nvPicPr>
          <p:cNvPr id="16" name="Image 15" descr="Xavier Alameda-Pineda – Page 2 – Dr. Xavier Alameda-Pineda"/>
          <p:cNvPicPr/>
          <p:nvPr userDrawn="1"/>
        </p:nvPicPr>
        <p:blipFill>
          <a:blip r:embed="rId9" cstate="print">
            <a:extLst>
              <a:ext uri="{BEBA8EAE-BF5A-486C-A8C5-ECC9F3942E4B}">
                <a14:imgProps xmlns:a14="http://schemas.microsoft.com/office/drawing/2010/main">
                  <a14:imgLayer r:embed="rId10">
                    <a14:imgEffect>
                      <a14:colorTemperature colorTemp="59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549255" y="5448891"/>
            <a:ext cx="1171690" cy="1259667"/>
          </a:xfrm>
          <a:prstGeom prst="rect">
            <a:avLst/>
          </a:prstGeom>
          <a:noFill/>
          <a:ln>
            <a:noFill/>
          </a:ln>
        </p:spPr>
      </p:pic>
      <p:sp>
        <p:nvSpPr>
          <p:cNvPr id="17" name="Forme libre : Forme 10"/>
          <p:cNvSpPr/>
          <p:nvPr userDrawn="1"/>
        </p:nvSpPr>
        <p:spPr>
          <a:xfrm rot="10800000" flipH="1">
            <a:off x="240838" y="538836"/>
            <a:ext cx="1500216" cy="131395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8" name="Forme libre : Forme 10"/>
          <p:cNvSpPr/>
          <p:nvPr userDrawn="1"/>
        </p:nvSpPr>
        <p:spPr>
          <a:xfrm rot="10800000" flipH="1">
            <a:off x="746180" y="2264700"/>
            <a:ext cx="994874" cy="92543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9" name="Forme libre : Forme 10"/>
          <p:cNvSpPr/>
          <p:nvPr userDrawn="1"/>
        </p:nvSpPr>
        <p:spPr>
          <a:xfrm rot="10800000" flipH="1">
            <a:off x="341194" y="3786909"/>
            <a:ext cx="610151" cy="54422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Tree>
    <p:extLst>
      <p:ext uri="{BB962C8B-B14F-4D97-AF65-F5344CB8AC3E}">
        <p14:creationId xmlns:p14="http://schemas.microsoft.com/office/powerpoint/2010/main" val="1765697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13" name="Forme libre : Forme 10"/>
          <p:cNvSpPr/>
          <p:nvPr userDrawn="1"/>
        </p:nvSpPr>
        <p:spPr>
          <a:xfrm rot="10800000" flipH="1">
            <a:off x="10594110" y="5618480"/>
            <a:ext cx="2364509" cy="14613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20000"/>
                  <a:lumOff val="80000"/>
                </a:schemeClr>
              </a:solidFill>
            </a:endParaRPr>
          </a:p>
        </p:txBody>
      </p:sp>
      <p:sp>
        <p:nvSpPr>
          <p:cNvPr id="2" name="Titre 1"/>
          <p:cNvSpPr>
            <a:spLocks noGrp="1"/>
          </p:cNvSpPr>
          <p:nvPr>
            <p:ph type="title"/>
          </p:nvPr>
        </p:nvSpPr>
        <p:spPr/>
        <p:txBody>
          <a:bodyPr/>
          <a:lstStyle>
            <a:lvl1pPr>
              <a:defRPr>
                <a:latin typeface="Century Gothic" panose="020B0502020202020204" pitchFamily="34" charset="0"/>
              </a:defRPr>
            </a:lvl1pPr>
          </a:lstStyle>
          <a:p>
            <a:endParaRPr lang="fr-FR" dirty="0"/>
          </a:p>
        </p:txBody>
      </p:sp>
      <p:sp>
        <p:nvSpPr>
          <p:cNvPr id="3" name="Espace réservé du contenu 2"/>
          <p:cNvSpPr>
            <a:spLocks noGrp="1"/>
          </p:cNvSpPr>
          <p:nvPr>
            <p:ph idx="1"/>
          </p:nvPr>
        </p:nvSpPr>
        <p:spPr/>
        <p:txBody>
          <a:bodyPr/>
          <a:lstStyle>
            <a:lvl1pPr>
              <a:buClr>
                <a:schemeClr val="accent1">
                  <a:lumMod val="75000"/>
                </a:schemeClr>
              </a:buClr>
              <a:defRPr>
                <a:latin typeface="Century Gothic" panose="020B0502020202020204" pitchFamily="34" charset="0"/>
              </a:defRPr>
            </a:lvl1pPr>
            <a:lvl2pPr>
              <a:buClr>
                <a:schemeClr val="accent1">
                  <a:lumMod val="75000"/>
                </a:schemeClr>
              </a:buClr>
              <a:defRPr>
                <a:latin typeface="Century Gothic" panose="020B0502020202020204" pitchFamily="34" charset="0"/>
              </a:defRPr>
            </a:lvl2pPr>
            <a:lvl3pPr>
              <a:buClr>
                <a:schemeClr val="accent1">
                  <a:lumMod val="75000"/>
                </a:schemeClr>
              </a:buClr>
              <a:defRPr>
                <a:latin typeface="Century Gothic" panose="020B0502020202020204" pitchFamily="34" charset="0"/>
              </a:defRPr>
            </a:lvl3pPr>
            <a:lvl4pPr>
              <a:buClr>
                <a:schemeClr val="accent1">
                  <a:lumMod val="75000"/>
                </a:schemeClr>
              </a:buClr>
              <a:defRPr>
                <a:latin typeface="Century Gothic" panose="020B0502020202020204" pitchFamily="34" charset="0"/>
              </a:defRPr>
            </a:lvl4pPr>
            <a:lvl5pPr>
              <a:buClr>
                <a:schemeClr val="accent1">
                  <a:lumMod val="75000"/>
                </a:schemeClr>
              </a:buClr>
              <a:defRPr>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45A067E2-A4E3-4AB8-ABDE-D9C973795671}" type="slidenum">
              <a:rPr lang="fr-FR" smtClean="0"/>
              <a:t>‹N°›</a:t>
            </a:fld>
            <a:endParaRPr lang="fr-FR" dirty="0"/>
          </a:p>
        </p:txBody>
      </p:sp>
      <p:sp>
        <p:nvSpPr>
          <p:cNvPr id="7"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pic>
        <p:nvPicPr>
          <p:cNvPr id="8" name="Image 7"/>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6096000"/>
            <a:ext cx="1182254" cy="808183"/>
          </a:xfrm>
          <a:prstGeom prst="rect">
            <a:avLst/>
          </a:prstGeom>
        </p:spPr>
      </p:pic>
      <p:sp>
        <p:nvSpPr>
          <p:cNvPr id="9" name="Espace réservé du pied de page 4"/>
          <p:cNvSpPr txBox="1">
            <a:spLocks/>
          </p:cNvSpPr>
          <p:nvPr userDrawn="1"/>
        </p:nvSpPr>
        <p:spPr>
          <a:xfrm>
            <a:off x="135341" y="5910149"/>
            <a:ext cx="4408949" cy="99403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dirty="0">
              <a:effectLst>
                <a:outerShdw blurRad="12700" dist="38100" dir="2700000" algn="tl">
                  <a:schemeClr val="accent5">
                    <a:lumMod val="60000"/>
                    <a:lumOff val="40000"/>
                  </a:schemeClr>
                </a:outerShdw>
              </a:effectLst>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Briser la cage de verre ?</a:t>
            </a:r>
            <a:endParaRPr lang="fr-FR" sz="1000" dirty="0">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L’apport de la négociation collective</a:t>
            </a:r>
            <a:endParaRPr lang="fr-FR" sz="1000" dirty="0">
              <a:latin typeface="Century Gothic" panose="020B0502020202020204" pitchFamily="34" charset="0"/>
            </a:endParaRPr>
          </a:p>
          <a:p>
            <a:r>
              <a:rPr lang="fr-FR" sz="1000" cap="all" dirty="0">
                <a:latin typeface="Century Gothic" panose="020B0502020202020204" pitchFamily="34" charset="0"/>
              </a:rPr>
              <a:t>Conférence finale</a:t>
            </a:r>
            <a:br>
              <a:rPr lang="fr-FR" sz="1000" cap="all" dirty="0">
                <a:latin typeface="Century Gothic" panose="020B0502020202020204" pitchFamily="34" charset="0"/>
              </a:rPr>
            </a:br>
            <a:r>
              <a:rPr lang="fr-FR" sz="1000" dirty="0" err="1">
                <a:latin typeface="Century Gothic" panose="020B0502020202020204" pitchFamily="34" charset="0"/>
              </a:rPr>
              <a:t>Cnam</a:t>
            </a:r>
            <a:r>
              <a:rPr lang="fr-FR" sz="1000" dirty="0">
                <a:latin typeface="Century Gothic" panose="020B0502020202020204" pitchFamily="34" charset="0"/>
              </a:rPr>
              <a:t>, Paris (France) – 18 mars 2022</a:t>
            </a:r>
          </a:p>
          <a:p>
            <a:endParaRPr lang="fr-FR" sz="1000" dirty="0">
              <a:latin typeface="Century Gothic" panose="020B0502020202020204" pitchFamily="34" charset="0"/>
            </a:endParaRPr>
          </a:p>
        </p:txBody>
      </p:sp>
      <p:sp>
        <p:nvSpPr>
          <p:cNvPr id="10" name="Forme libre : Forme 10"/>
          <p:cNvSpPr/>
          <p:nvPr userDrawn="1"/>
        </p:nvSpPr>
        <p:spPr>
          <a:xfrm rot="10800000" flipH="1">
            <a:off x="25401" y="488804"/>
            <a:ext cx="898236" cy="85046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1" name="Forme libre : Forme 10"/>
          <p:cNvSpPr/>
          <p:nvPr userDrawn="1"/>
        </p:nvSpPr>
        <p:spPr>
          <a:xfrm rot="10800000" flipH="1">
            <a:off x="126424" y="1767032"/>
            <a:ext cx="696190" cy="57161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2" name="Forme libre : Forme 10"/>
          <p:cNvSpPr/>
          <p:nvPr userDrawn="1"/>
        </p:nvSpPr>
        <p:spPr>
          <a:xfrm rot="10800000" flipH="1">
            <a:off x="151247" y="2900217"/>
            <a:ext cx="430644" cy="39218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Tree>
    <p:extLst>
      <p:ext uri="{BB962C8B-B14F-4D97-AF65-F5344CB8AC3E}">
        <p14:creationId xmlns:p14="http://schemas.microsoft.com/office/powerpoint/2010/main" val="3074351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7" name="Forme libre : Forme 10"/>
          <p:cNvSpPr/>
          <p:nvPr userDrawn="1"/>
        </p:nvSpPr>
        <p:spPr>
          <a:xfrm rot="10800000" flipH="1">
            <a:off x="10594110" y="5618480"/>
            <a:ext cx="2364509" cy="14613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20000"/>
                  <a:lumOff val="80000"/>
                </a:schemeClr>
              </a:solidFill>
            </a:endParaRPr>
          </a:p>
        </p:txBody>
      </p:sp>
      <p:sp>
        <p:nvSpPr>
          <p:cNvPr id="2" name="Titre 1"/>
          <p:cNvSpPr>
            <a:spLocks noGrp="1"/>
          </p:cNvSpPr>
          <p:nvPr>
            <p:ph type="title"/>
          </p:nvPr>
        </p:nvSpPr>
        <p:spPr/>
        <p:txBody>
          <a:bodyPr/>
          <a:lstStyle>
            <a:lvl1pPr>
              <a:defRPr>
                <a:latin typeface="Century Gothic" panose="020B0502020202020204" pitchFamily="34" charset="0"/>
              </a:defRPr>
            </a:lvl1p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lvl1pPr>
              <a:buClr>
                <a:schemeClr val="accent1">
                  <a:lumMod val="75000"/>
                </a:schemeClr>
              </a:buClr>
              <a:defRPr>
                <a:latin typeface="Century Gothic" panose="020B0502020202020204" pitchFamily="34" charset="0"/>
              </a:defRPr>
            </a:lvl1pPr>
            <a:lvl2pPr>
              <a:buClr>
                <a:schemeClr val="accent1">
                  <a:lumMod val="75000"/>
                </a:schemeClr>
              </a:buClr>
              <a:defRPr>
                <a:latin typeface="Century Gothic" panose="020B0502020202020204" pitchFamily="34" charset="0"/>
              </a:defRPr>
            </a:lvl2pPr>
            <a:lvl3pPr>
              <a:buClr>
                <a:schemeClr val="accent1">
                  <a:lumMod val="75000"/>
                </a:schemeClr>
              </a:buClr>
              <a:defRPr>
                <a:latin typeface="Century Gothic" panose="020B0502020202020204" pitchFamily="34" charset="0"/>
              </a:defRPr>
            </a:lvl3pPr>
            <a:lvl4pPr>
              <a:buClr>
                <a:schemeClr val="accent1">
                  <a:lumMod val="75000"/>
                </a:schemeClr>
              </a:buClr>
              <a:defRPr>
                <a:latin typeface="Century Gothic" panose="020B0502020202020204" pitchFamily="34" charset="0"/>
              </a:defRPr>
            </a:lvl4pPr>
            <a:lvl5pPr>
              <a:buClr>
                <a:schemeClr val="accent1">
                  <a:lumMod val="75000"/>
                </a:schemeClr>
              </a:buClr>
              <a:defRPr>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45A067E2-A4E3-4AB8-ABDE-D9C973795671}" type="slidenum">
              <a:rPr lang="fr-FR" smtClean="0"/>
              <a:t>‹N°›</a:t>
            </a:fld>
            <a:endParaRPr lang="fr-FR"/>
          </a:p>
        </p:txBody>
      </p:sp>
      <p:sp>
        <p:nvSpPr>
          <p:cNvPr id="8" name="Espace réservé du contenu 2"/>
          <p:cNvSpPr>
            <a:spLocks noGrp="1"/>
          </p:cNvSpPr>
          <p:nvPr>
            <p:ph sz="half" idx="13"/>
          </p:nvPr>
        </p:nvSpPr>
        <p:spPr>
          <a:xfrm>
            <a:off x="6172200" y="1825625"/>
            <a:ext cx="5181600" cy="4351338"/>
          </a:xfrm>
        </p:spPr>
        <p:txBody>
          <a:bodyPr/>
          <a:lstStyle>
            <a:lvl1pPr>
              <a:buClr>
                <a:schemeClr val="accent1">
                  <a:lumMod val="75000"/>
                </a:schemeClr>
              </a:buClr>
              <a:defRPr>
                <a:latin typeface="Century Gothic" panose="020B0502020202020204" pitchFamily="34" charset="0"/>
              </a:defRPr>
            </a:lvl1pPr>
            <a:lvl2pPr>
              <a:buClr>
                <a:schemeClr val="accent1">
                  <a:lumMod val="75000"/>
                </a:schemeClr>
              </a:buClr>
              <a:defRPr>
                <a:latin typeface="Century Gothic" panose="020B0502020202020204" pitchFamily="34" charset="0"/>
              </a:defRPr>
            </a:lvl2pPr>
            <a:lvl3pPr>
              <a:buClr>
                <a:schemeClr val="accent1">
                  <a:lumMod val="75000"/>
                </a:schemeClr>
              </a:buClr>
              <a:defRPr>
                <a:latin typeface="Century Gothic" panose="020B0502020202020204" pitchFamily="34" charset="0"/>
              </a:defRPr>
            </a:lvl3pPr>
            <a:lvl4pPr>
              <a:buClr>
                <a:schemeClr val="accent1">
                  <a:lumMod val="75000"/>
                </a:schemeClr>
              </a:buClr>
              <a:defRPr>
                <a:latin typeface="Century Gothic" panose="020B0502020202020204" pitchFamily="34" charset="0"/>
              </a:defRPr>
            </a:lvl4pPr>
            <a:lvl5pPr>
              <a:buClr>
                <a:schemeClr val="accent1">
                  <a:lumMod val="75000"/>
                </a:schemeClr>
              </a:buClr>
              <a:defRPr>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sp>
        <p:nvSpPr>
          <p:cNvPr id="10" name="Forme libre : Forme 10"/>
          <p:cNvSpPr/>
          <p:nvPr userDrawn="1"/>
        </p:nvSpPr>
        <p:spPr>
          <a:xfrm rot="10800000" flipH="1">
            <a:off x="25401" y="488804"/>
            <a:ext cx="898236" cy="85046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1" name="Forme libre : Forme 10"/>
          <p:cNvSpPr/>
          <p:nvPr userDrawn="1"/>
        </p:nvSpPr>
        <p:spPr>
          <a:xfrm rot="10800000" flipH="1">
            <a:off x="126424" y="1767032"/>
            <a:ext cx="696190" cy="57161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2" name="Forme libre : Forme 10"/>
          <p:cNvSpPr/>
          <p:nvPr userDrawn="1"/>
        </p:nvSpPr>
        <p:spPr>
          <a:xfrm rot="10800000" flipH="1">
            <a:off x="151247" y="2900217"/>
            <a:ext cx="430644" cy="39218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pic>
        <p:nvPicPr>
          <p:cNvPr id="14" name="Image 13"/>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6096000"/>
            <a:ext cx="1182254" cy="808183"/>
          </a:xfrm>
          <a:prstGeom prst="rect">
            <a:avLst/>
          </a:prstGeom>
        </p:spPr>
      </p:pic>
      <p:sp>
        <p:nvSpPr>
          <p:cNvPr id="16" name="Espace réservé du pied de page 4"/>
          <p:cNvSpPr txBox="1">
            <a:spLocks/>
          </p:cNvSpPr>
          <p:nvPr userDrawn="1"/>
        </p:nvSpPr>
        <p:spPr>
          <a:xfrm>
            <a:off x="135341" y="5910149"/>
            <a:ext cx="4408949" cy="99403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dirty="0">
              <a:effectLst>
                <a:outerShdw blurRad="12700" dist="38100" dir="2700000" algn="tl">
                  <a:schemeClr val="accent5">
                    <a:lumMod val="60000"/>
                    <a:lumOff val="40000"/>
                  </a:schemeClr>
                </a:outerShdw>
              </a:effectLst>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Briser la cage de verre ?</a:t>
            </a:r>
            <a:endParaRPr lang="fr-FR" sz="1000" dirty="0">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L’apport de la négociation collective</a:t>
            </a:r>
            <a:endParaRPr lang="fr-FR" sz="1000" dirty="0">
              <a:latin typeface="Century Gothic" panose="020B0502020202020204" pitchFamily="34" charset="0"/>
            </a:endParaRPr>
          </a:p>
          <a:p>
            <a:r>
              <a:rPr lang="fr-FR" sz="1000" cap="all" dirty="0">
                <a:latin typeface="Century Gothic" panose="020B0502020202020204" pitchFamily="34" charset="0"/>
              </a:rPr>
              <a:t>Conférence finale</a:t>
            </a:r>
            <a:br>
              <a:rPr lang="fr-FR" sz="1000" cap="all" dirty="0">
                <a:latin typeface="Century Gothic" panose="020B0502020202020204" pitchFamily="34" charset="0"/>
              </a:rPr>
            </a:br>
            <a:r>
              <a:rPr lang="fr-FR" sz="1000" dirty="0" err="1">
                <a:latin typeface="Century Gothic" panose="020B0502020202020204" pitchFamily="34" charset="0"/>
              </a:rPr>
              <a:t>Cnam</a:t>
            </a:r>
            <a:r>
              <a:rPr lang="fr-FR" sz="1000" dirty="0">
                <a:latin typeface="Century Gothic" panose="020B0502020202020204" pitchFamily="34" charset="0"/>
              </a:rPr>
              <a:t>, Paris (France) – 18 mars 2022</a:t>
            </a:r>
          </a:p>
          <a:p>
            <a:endParaRPr lang="fr-FR" sz="1000" dirty="0">
              <a:latin typeface="Century Gothic" panose="020B0502020202020204" pitchFamily="34" charset="0"/>
            </a:endParaRPr>
          </a:p>
        </p:txBody>
      </p:sp>
    </p:spTree>
    <p:extLst>
      <p:ext uri="{BB962C8B-B14F-4D97-AF65-F5344CB8AC3E}">
        <p14:creationId xmlns:p14="http://schemas.microsoft.com/office/powerpoint/2010/main" val="2368315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14" name="Forme libre : Forme 10"/>
          <p:cNvSpPr/>
          <p:nvPr userDrawn="1"/>
        </p:nvSpPr>
        <p:spPr>
          <a:xfrm rot="10800000" flipH="1">
            <a:off x="10594110" y="5618480"/>
            <a:ext cx="2364509" cy="14613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20000"/>
                  <a:lumOff val="80000"/>
                </a:schemeClr>
              </a:solidFill>
            </a:endParaRPr>
          </a:p>
        </p:txBody>
      </p:sp>
      <p:sp>
        <p:nvSpPr>
          <p:cNvPr id="2" name="Titre 1"/>
          <p:cNvSpPr>
            <a:spLocks noGrp="1"/>
          </p:cNvSpPr>
          <p:nvPr>
            <p:ph type="title"/>
          </p:nvPr>
        </p:nvSpPr>
        <p:spPr/>
        <p:txBody>
          <a:bodyPr/>
          <a:lstStyle>
            <a:lvl1pPr>
              <a:defRPr>
                <a:latin typeface="Century Gothic" panose="020B0502020202020204" pitchFamily="34" charset="0"/>
              </a:defRPr>
            </a:lvl1p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45A067E2-A4E3-4AB8-ABDE-D9C973795671}" type="slidenum">
              <a:rPr lang="fr-FR" smtClean="0"/>
              <a:t>‹N°›</a:t>
            </a:fld>
            <a:endParaRPr lang="fr-FR"/>
          </a:p>
        </p:txBody>
      </p:sp>
      <p:sp>
        <p:nvSpPr>
          <p:cNvPr id="6"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sp>
        <p:nvSpPr>
          <p:cNvPr id="7" name="Forme libre : Forme 10"/>
          <p:cNvSpPr/>
          <p:nvPr userDrawn="1"/>
        </p:nvSpPr>
        <p:spPr>
          <a:xfrm rot="10800000" flipH="1">
            <a:off x="25401" y="488804"/>
            <a:ext cx="898236" cy="85046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8" name="Forme libre : Forme 10"/>
          <p:cNvSpPr/>
          <p:nvPr userDrawn="1"/>
        </p:nvSpPr>
        <p:spPr>
          <a:xfrm rot="10800000" flipH="1">
            <a:off x="126424" y="1767032"/>
            <a:ext cx="696190" cy="57161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9" name="Forme libre : Forme 10"/>
          <p:cNvSpPr/>
          <p:nvPr userDrawn="1"/>
        </p:nvSpPr>
        <p:spPr>
          <a:xfrm rot="10800000" flipH="1">
            <a:off x="151247" y="2900217"/>
            <a:ext cx="430644" cy="39218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pic>
        <p:nvPicPr>
          <p:cNvPr id="11" name="Image 10"/>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6096000"/>
            <a:ext cx="1182254" cy="808183"/>
          </a:xfrm>
          <a:prstGeom prst="rect">
            <a:avLst/>
          </a:prstGeom>
        </p:spPr>
      </p:pic>
      <p:sp>
        <p:nvSpPr>
          <p:cNvPr id="13" name="Espace réservé du pied de page 4"/>
          <p:cNvSpPr txBox="1">
            <a:spLocks/>
          </p:cNvSpPr>
          <p:nvPr userDrawn="1"/>
        </p:nvSpPr>
        <p:spPr>
          <a:xfrm>
            <a:off x="135341" y="5910149"/>
            <a:ext cx="4408949" cy="99403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dirty="0">
              <a:effectLst>
                <a:outerShdw blurRad="12700" dist="38100" dir="2700000" algn="tl">
                  <a:schemeClr val="accent5">
                    <a:lumMod val="60000"/>
                    <a:lumOff val="40000"/>
                  </a:schemeClr>
                </a:outerShdw>
              </a:effectLst>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Briser la cage de verre ?</a:t>
            </a:r>
            <a:endParaRPr lang="fr-FR" sz="1000" dirty="0">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L’apport de la négociation collective</a:t>
            </a:r>
            <a:endParaRPr lang="fr-FR" sz="1000" dirty="0">
              <a:latin typeface="Century Gothic" panose="020B0502020202020204" pitchFamily="34" charset="0"/>
            </a:endParaRPr>
          </a:p>
          <a:p>
            <a:r>
              <a:rPr lang="fr-FR" sz="1000" cap="all" dirty="0">
                <a:latin typeface="Century Gothic" panose="020B0502020202020204" pitchFamily="34" charset="0"/>
              </a:rPr>
              <a:t>Conférence finale</a:t>
            </a:r>
            <a:br>
              <a:rPr lang="fr-FR" sz="1000" cap="all" dirty="0">
                <a:latin typeface="Century Gothic" panose="020B0502020202020204" pitchFamily="34" charset="0"/>
              </a:rPr>
            </a:br>
            <a:r>
              <a:rPr lang="fr-FR" sz="1000" dirty="0" err="1">
                <a:latin typeface="Century Gothic" panose="020B0502020202020204" pitchFamily="34" charset="0"/>
              </a:rPr>
              <a:t>Cnam</a:t>
            </a:r>
            <a:r>
              <a:rPr lang="fr-FR" sz="1000" dirty="0">
                <a:latin typeface="Century Gothic" panose="020B0502020202020204" pitchFamily="34" charset="0"/>
              </a:rPr>
              <a:t>, Paris (France) – 18 mars 2022</a:t>
            </a:r>
          </a:p>
          <a:p>
            <a:endParaRPr lang="fr-FR" sz="1000" dirty="0">
              <a:latin typeface="Century Gothic" panose="020B0502020202020204" pitchFamily="34" charset="0"/>
            </a:endParaRPr>
          </a:p>
        </p:txBody>
      </p:sp>
    </p:spTree>
    <p:extLst>
      <p:ext uri="{BB962C8B-B14F-4D97-AF65-F5344CB8AC3E}">
        <p14:creationId xmlns:p14="http://schemas.microsoft.com/office/powerpoint/2010/main" val="328076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11" name="Forme libre : Forme 10"/>
          <p:cNvSpPr/>
          <p:nvPr userDrawn="1"/>
        </p:nvSpPr>
        <p:spPr>
          <a:xfrm rot="10800000" flipH="1">
            <a:off x="10594110" y="5618480"/>
            <a:ext cx="2364509" cy="14613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20000"/>
                  <a:lumOff val="80000"/>
                </a:schemeClr>
              </a:solidFill>
            </a:endParaRPr>
          </a:p>
        </p:txBody>
      </p:sp>
      <p:sp>
        <p:nvSpPr>
          <p:cNvPr id="4" name="Espace réservé du numéro de diapositive 3"/>
          <p:cNvSpPr>
            <a:spLocks noGrp="1"/>
          </p:cNvSpPr>
          <p:nvPr>
            <p:ph type="sldNum" sz="quarter" idx="12"/>
          </p:nvPr>
        </p:nvSpPr>
        <p:spPr/>
        <p:txBody>
          <a:bodyPr/>
          <a:lstStyle/>
          <a:p>
            <a:fld id="{45A067E2-A4E3-4AB8-ABDE-D9C973795671}" type="slidenum">
              <a:rPr lang="fr-FR" smtClean="0"/>
              <a:t>‹N°›</a:t>
            </a:fld>
            <a:endParaRPr lang="fr-FR"/>
          </a:p>
        </p:txBody>
      </p:sp>
      <p:sp>
        <p:nvSpPr>
          <p:cNvPr id="5"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sp>
        <p:nvSpPr>
          <p:cNvPr id="6" name="Forme libre : Forme 10"/>
          <p:cNvSpPr/>
          <p:nvPr userDrawn="1"/>
        </p:nvSpPr>
        <p:spPr>
          <a:xfrm rot="10800000" flipH="1">
            <a:off x="25401" y="488804"/>
            <a:ext cx="898236" cy="85046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7" name="Forme libre : Forme 10"/>
          <p:cNvSpPr/>
          <p:nvPr userDrawn="1"/>
        </p:nvSpPr>
        <p:spPr>
          <a:xfrm rot="10800000" flipH="1">
            <a:off x="126424" y="1767032"/>
            <a:ext cx="696190" cy="57161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8" name="Forme libre : Forme 10"/>
          <p:cNvSpPr/>
          <p:nvPr userDrawn="1"/>
        </p:nvSpPr>
        <p:spPr>
          <a:xfrm rot="10800000" flipH="1">
            <a:off x="151247" y="2900217"/>
            <a:ext cx="430644" cy="39218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pic>
        <p:nvPicPr>
          <p:cNvPr id="9" name="Image 8"/>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6096000"/>
            <a:ext cx="1182254" cy="808183"/>
          </a:xfrm>
          <a:prstGeom prst="rect">
            <a:avLst/>
          </a:prstGeom>
        </p:spPr>
      </p:pic>
      <p:sp>
        <p:nvSpPr>
          <p:cNvPr id="10" name="Espace réservé du pied de page 4"/>
          <p:cNvSpPr txBox="1">
            <a:spLocks/>
          </p:cNvSpPr>
          <p:nvPr userDrawn="1"/>
        </p:nvSpPr>
        <p:spPr>
          <a:xfrm>
            <a:off x="135341" y="5910149"/>
            <a:ext cx="4408949" cy="99403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dirty="0">
              <a:effectLst>
                <a:outerShdw blurRad="12700" dist="38100" dir="2700000" algn="tl">
                  <a:schemeClr val="accent5">
                    <a:lumMod val="60000"/>
                    <a:lumOff val="40000"/>
                  </a:schemeClr>
                </a:outerShdw>
              </a:effectLst>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Briser la cage de verre ?</a:t>
            </a:r>
            <a:endParaRPr lang="fr-FR" sz="1000" dirty="0">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L’apport de la négociation collective</a:t>
            </a:r>
            <a:endParaRPr lang="fr-FR" sz="1000" dirty="0">
              <a:latin typeface="Century Gothic" panose="020B0502020202020204" pitchFamily="34" charset="0"/>
            </a:endParaRPr>
          </a:p>
          <a:p>
            <a:r>
              <a:rPr lang="fr-FR" sz="1000" cap="all" dirty="0">
                <a:latin typeface="Century Gothic" panose="020B0502020202020204" pitchFamily="34" charset="0"/>
              </a:rPr>
              <a:t>Conférence finale</a:t>
            </a:r>
            <a:br>
              <a:rPr lang="fr-FR" sz="1000" cap="all" dirty="0">
                <a:latin typeface="Century Gothic" panose="020B0502020202020204" pitchFamily="34" charset="0"/>
              </a:rPr>
            </a:br>
            <a:r>
              <a:rPr lang="fr-FR" sz="1000" dirty="0" err="1">
                <a:latin typeface="Century Gothic" panose="020B0502020202020204" pitchFamily="34" charset="0"/>
              </a:rPr>
              <a:t>Cnam</a:t>
            </a:r>
            <a:r>
              <a:rPr lang="fr-FR" sz="1000" dirty="0">
                <a:latin typeface="Century Gothic" panose="020B0502020202020204" pitchFamily="34" charset="0"/>
              </a:rPr>
              <a:t>, Paris (France) – 18 mars 2022</a:t>
            </a:r>
          </a:p>
          <a:p>
            <a:endParaRPr lang="fr-FR" sz="1000" dirty="0">
              <a:latin typeface="Century Gothic" panose="020B0502020202020204" pitchFamily="34" charset="0"/>
            </a:endParaRPr>
          </a:p>
        </p:txBody>
      </p:sp>
    </p:spTree>
    <p:extLst>
      <p:ext uri="{BB962C8B-B14F-4D97-AF65-F5344CB8AC3E}">
        <p14:creationId xmlns:p14="http://schemas.microsoft.com/office/powerpoint/2010/main" val="318489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2" name="Forme libre : Forme 10"/>
          <p:cNvSpPr/>
          <p:nvPr userDrawn="1"/>
        </p:nvSpPr>
        <p:spPr>
          <a:xfrm rot="10800000" flipH="1">
            <a:off x="10594110" y="5618480"/>
            <a:ext cx="2364509" cy="14613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20000"/>
                  <a:lumOff val="80000"/>
                </a:schemeClr>
              </a:solidFill>
            </a:endParaRPr>
          </a:p>
        </p:txBody>
      </p:sp>
      <p:sp>
        <p:nvSpPr>
          <p:cNvPr id="2" name="Titre 1"/>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fr-FR"/>
              <a:t>Modifiez le style du titre</a:t>
            </a:r>
          </a:p>
        </p:txBody>
      </p:sp>
      <p:sp>
        <p:nvSpPr>
          <p:cNvPr id="3" name="Espace réservé pour une image  2"/>
          <p:cNvSpPr>
            <a:spLocks noGrp="1"/>
          </p:cNvSpPr>
          <p:nvPr>
            <p:ph type="pic" idx="1"/>
          </p:nvPr>
        </p:nvSpPr>
        <p:spPr>
          <a:xfrm>
            <a:off x="5183188" y="457200"/>
            <a:ext cx="6172200" cy="5403851"/>
          </a:xfrm>
        </p:spPr>
        <p:txBody>
          <a:bodyPr>
            <a:normAutofit/>
          </a:bodyPr>
          <a:lstStyle>
            <a:lvl1pPr marL="0" indent="0">
              <a:buNone/>
              <a:defRPr sz="1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7" name="Espace réservé du numéro de diapositive 6"/>
          <p:cNvSpPr>
            <a:spLocks noGrp="1"/>
          </p:cNvSpPr>
          <p:nvPr>
            <p:ph type="sldNum" sz="quarter" idx="12"/>
          </p:nvPr>
        </p:nvSpPr>
        <p:spPr/>
        <p:txBody>
          <a:bodyPr/>
          <a:lstStyle/>
          <a:p>
            <a:fld id="{45A067E2-A4E3-4AB8-ABDE-D9C973795671}" type="slidenum">
              <a:rPr lang="fr-FR" smtClean="0"/>
              <a:t>‹N°›</a:t>
            </a:fld>
            <a:endParaRPr lang="fr-FR"/>
          </a:p>
        </p:txBody>
      </p:sp>
      <p:sp>
        <p:nvSpPr>
          <p:cNvPr id="8" name="Rectangle 4"/>
          <p:cNvSpPr/>
          <p:nvPr userDrawn="1"/>
        </p:nvSpPr>
        <p:spPr>
          <a:xfrm>
            <a:off x="0" y="-1"/>
            <a:ext cx="12192000" cy="424873"/>
          </a:xfrm>
          <a:prstGeom prst="rect">
            <a:avLst/>
          </a:prstGeom>
          <a:solidFill>
            <a:schemeClr val="accent1"/>
          </a:solidFill>
          <a:ln w="9525" cap="flat">
            <a:noFill/>
            <a:prstDash val="solid"/>
            <a:miter/>
          </a:ln>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ln>
                <a:solidFill>
                  <a:schemeClr val="accent1">
                    <a:lumMod val="75000"/>
                  </a:schemeClr>
                </a:solidFill>
              </a:ln>
              <a:solidFill>
                <a:schemeClr val="accent1">
                  <a:lumMod val="75000"/>
                </a:schemeClr>
              </a:solidFill>
            </a:endParaRPr>
          </a:p>
        </p:txBody>
      </p:sp>
      <p:sp>
        <p:nvSpPr>
          <p:cNvPr id="9" name="Forme libre : Forme 10"/>
          <p:cNvSpPr/>
          <p:nvPr userDrawn="1"/>
        </p:nvSpPr>
        <p:spPr>
          <a:xfrm rot="10800000" flipH="1">
            <a:off x="25401" y="488804"/>
            <a:ext cx="898236" cy="85046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0" name="Forme libre : Forme 10"/>
          <p:cNvSpPr/>
          <p:nvPr userDrawn="1"/>
        </p:nvSpPr>
        <p:spPr>
          <a:xfrm rot="10800000" flipH="1">
            <a:off x="126424" y="1767032"/>
            <a:ext cx="696190" cy="57161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sp>
        <p:nvSpPr>
          <p:cNvPr id="11" name="Forme libre : Forme 10"/>
          <p:cNvSpPr/>
          <p:nvPr userDrawn="1"/>
        </p:nvSpPr>
        <p:spPr>
          <a:xfrm rot="10800000" flipH="1">
            <a:off x="151247" y="2900217"/>
            <a:ext cx="430644" cy="392184"/>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1">
              <a:lumMod val="40000"/>
              <a:lumOff val="60000"/>
            </a:schemeClr>
          </a:solidFill>
          <a:ln w="9525" cap="flat">
            <a:noFill/>
            <a:prstDash val="solid"/>
            <a:miter/>
          </a:ln>
        </p:spPr>
        <p:txBody>
          <a:bodyPr rtlCol="0" anchor="ctr"/>
          <a:lstStyle/>
          <a:p>
            <a:endParaRPr lang="fr-FR">
              <a:ln>
                <a:solidFill>
                  <a:schemeClr val="accent1">
                    <a:lumMod val="40000"/>
                    <a:lumOff val="60000"/>
                  </a:schemeClr>
                </a:solidFill>
              </a:ln>
              <a:solidFill>
                <a:schemeClr val="accent1">
                  <a:lumMod val="40000"/>
                  <a:lumOff val="60000"/>
                </a:schemeClr>
              </a:solidFill>
            </a:endParaRPr>
          </a:p>
        </p:txBody>
      </p:sp>
      <p:pic>
        <p:nvPicPr>
          <p:cNvPr id="13" name="Image 12"/>
          <p:cNvPicPr/>
          <p:nvPr userDrawn="1"/>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6096000"/>
            <a:ext cx="1182254" cy="808183"/>
          </a:xfrm>
          <a:prstGeom prst="rect">
            <a:avLst/>
          </a:prstGeom>
        </p:spPr>
      </p:pic>
      <p:sp>
        <p:nvSpPr>
          <p:cNvPr id="14" name="Espace réservé du pied de page 4"/>
          <p:cNvSpPr txBox="1">
            <a:spLocks/>
          </p:cNvSpPr>
          <p:nvPr userDrawn="1"/>
        </p:nvSpPr>
        <p:spPr>
          <a:xfrm>
            <a:off x="135341" y="5910149"/>
            <a:ext cx="4408949" cy="99403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1000" b="1" dirty="0">
              <a:effectLst>
                <a:outerShdw blurRad="12700" dist="38100" dir="2700000" algn="tl">
                  <a:schemeClr val="accent5">
                    <a:lumMod val="60000"/>
                    <a:lumOff val="40000"/>
                  </a:schemeClr>
                </a:outerShdw>
              </a:effectLst>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Briser la cage de verre ?</a:t>
            </a:r>
            <a:endParaRPr lang="fr-FR" sz="1000" dirty="0">
              <a:latin typeface="Century Gothic" panose="020B0502020202020204" pitchFamily="34" charset="0"/>
            </a:endParaRPr>
          </a:p>
          <a:p>
            <a:r>
              <a:rPr lang="fr-FR" sz="1000" b="1" dirty="0">
                <a:effectLst>
                  <a:outerShdw blurRad="12700" dist="38100" dir="2700000" algn="tl">
                    <a:schemeClr val="accent5">
                      <a:lumMod val="60000"/>
                      <a:lumOff val="40000"/>
                    </a:schemeClr>
                  </a:outerShdw>
                </a:effectLst>
                <a:latin typeface="Century Gothic" panose="020B0502020202020204" pitchFamily="34" charset="0"/>
              </a:rPr>
              <a:t>L’apport de la négociation collective</a:t>
            </a:r>
            <a:endParaRPr lang="fr-FR" sz="1000" dirty="0">
              <a:latin typeface="Century Gothic" panose="020B0502020202020204" pitchFamily="34" charset="0"/>
            </a:endParaRPr>
          </a:p>
          <a:p>
            <a:r>
              <a:rPr lang="fr-FR" sz="1000" cap="all" dirty="0">
                <a:latin typeface="Century Gothic" panose="020B0502020202020204" pitchFamily="34" charset="0"/>
              </a:rPr>
              <a:t>Conférence finale</a:t>
            </a:r>
            <a:br>
              <a:rPr lang="fr-FR" sz="1000" cap="all" dirty="0">
                <a:latin typeface="Century Gothic" panose="020B0502020202020204" pitchFamily="34" charset="0"/>
              </a:rPr>
            </a:br>
            <a:r>
              <a:rPr lang="fr-FR" sz="1000" dirty="0" err="1">
                <a:latin typeface="Century Gothic" panose="020B0502020202020204" pitchFamily="34" charset="0"/>
              </a:rPr>
              <a:t>Cnam</a:t>
            </a:r>
            <a:r>
              <a:rPr lang="fr-FR" sz="1000" dirty="0">
                <a:latin typeface="Century Gothic" panose="020B0502020202020204" pitchFamily="34" charset="0"/>
              </a:rPr>
              <a:t>, Paris (France) – 18 mars 2022</a:t>
            </a:r>
          </a:p>
          <a:p>
            <a:endParaRPr lang="fr-FR" sz="1000" dirty="0">
              <a:latin typeface="Century Gothic" panose="020B0502020202020204" pitchFamily="34" charset="0"/>
            </a:endParaRPr>
          </a:p>
        </p:txBody>
      </p:sp>
    </p:spTree>
    <p:extLst>
      <p:ext uri="{BB962C8B-B14F-4D97-AF65-F5344CB8AC3E}">
        <p14:creationId xmlns:p14="http://schemas.microsoft.com/office/powerpoint/2010/main" val="3883258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41956-24C4-491A-8E8C-F0515B422B2B}" type="datetimeFigureOut">
              <a:rPr lang="fr-FR" smtClean="0"/>
              <a:t>17/03/2022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067E2-A4E3-4AB8-ABDE-D9C973795671}" type="slidenum">
              <a:rPr lang="fr-FR" smtClean="0"/>
              <a:t>‹N°›</a:t>
            </a:fld>
            <a:endParaRPr lang="fr-FR"/>
          </a:p>
        </p:txBody>
      </p:sp>
    </p:spTree>
    <p:extLst>
      <p:ext uri="{BB962C8B-B14F-4D97-AF65-F5344CB8AC3E}">
        <p14:creationId xmlns:p14="http://schemas.microsoft.com/office/powerpoint/2010/main" val="261204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9F4CE-EF4C-4276-879A-3DF4B7F98AB0}"/>
              </a:ext>
            </a:extLst>
          </p:cNvPr>
          <p:cNvSpPr>
            <a:spLocks noGrp="1"/>
          </p:cNvSpPr>
          <p:nvPr>
            <p:ph type="ctrTitle"/>
          </p:nvPr>
        </p:nvSpPr>
        <p:spPr/>
        <p:txBody>
          <a:bodyPr/>
          <a:lstStyle/>
          <a:p>
            <a:pPr>
              <a:lnSpc>
                <a:spcPct val="100000"/>
              </a:lnSpc>
              <a:spcBef>
                <a:spcPts val="600"/>
              </a:spcBef>
              <a:spcAft>
                <a:spcPts val="600"/>
              </a:spcAft>
            </a:pPr>
            <a:r>
              <a:rPr lang="fr-FR" dirty="0" err="1"/>
              <a:t>Too</a:t>
            </a:r>
            <a:r>
              <a:rPr lang="fr-FR" dirty="0"/>
              <a:t> big to fail ?</a:t>
            </a:r>
            <a:br>
              <a:rPr lang="fr-FR" dirty="0"/>
            </a:br>
            <a:r>
              <a:rPr lang="fr-FR" sz="2800" dirty="0"/>
              <a:t>Pourquoi les grandes entreprises négocient-elles plus sur l’égalité professionnelle?</a:t>
            </a:r>
            <a:endParaRPr lang="fr-FR" dirty="0"/>
          </a:p>
        </p:txBody>
      </p:sp>
      <p:sp>
        <p:nvSpPr>
          <p:cNvPr id="3" name="Sous-titre 2">
            <a:extLst>
              <a:ext uri="{FF2B5EF4-FFF2-40B4-BE49-F238E27FC236}">
                <a16:creationId xmlns:a16="http://schemas.microsoft.com/office/drawing/2014/main" id="{476D2F41-F043-4D4C-A9D7-18C286A81E63}"/>
              </a:ext>
            </a:extLst>
          </p:cNvPr>
          <p:cNvSpPr>
            <a:spLocks noGrp="1"/>
          </p:cNvSpPr>
          <p:nvPr>
            <p:ph type="subTitle" idx="1"/>
          </p:nvPr>
        </p:nvSpPr>
        <p:spPr>
          <a:xfrm>
            <a:off x="1940459" y="4543598"/>
            <a:ext cx="9144000" cy="1655762"/>
          </a:xfrm>
        </p:spPr>
        <p:txBody>
          <a:bodyPr>
            <a:normAutofit/>
          </a:bodyPr>
          <a:lstStyle/>
          <a:p>
            <a:pPr algn="r">
              <a:lnSpc>
                <a:spcPct val="100000"/>
              </a:lnSpc>
              <a:spcBef>
                <a:spcPts val="0"/>
              </a:spcBef>
            </a:pPr>
            <a:r>
              <a:rPr lang="fr-FR" sz="1800" dirty="0"/>
              <a:t>Anne BUSTREEL, Sylvie CELERIER, Martine PERNOD-LEMATTRE</a:t>
            </a:r>
          </a:p>
          <a:p>
            <a:pPr algn="r">
              <a:lnSpc>
                <a:spcPct val="100000"/>
              </a:lnSpc>
              <a:spcBef>
                <a:spcPts val="0"/>
              </a:spcBef>
            </a:pPr>
            <a:r>
              <a:rPr lang="fr-FR" sz="1800" dirty="0"/>
              <a:t>Université de Lille-</a:t>
            </a:r>
            <a:r>
              <a:rPr lang="fr-FR" sz="1800" dirty="0" err="1"/>
              <a:t>Clersé</a:t>
            </a:r>
            <a:endParaRPr lang="fr-FR" sz="1800" dirty="0"/>
          </a:p>
        </p:txBody>
      </p:sp>
    </p:spTree>
    <p:extLst>
      <p:ext uri="{BB962C8B-B14F-4D97-AF65-F5344CB8AC3E}">
        <p14:creationId xmlns:p14="http://schemas.microsoft.com/office/powerpoint/2010/main" val="2911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86A02-1645-4E82-9496-FB41452A7ECD}"/>
              </a:ext>
            </a:extLst>
          </p:cNvPr>
          <p:cNvSpPr>
            <a:spLocks noGrp="1"/>
          </p:cNvSpPr>
          <p:nvPr>
            <p:ph type="title"/>
          </p:nvPr>
        </p:nvSpPr>
        <p:spPr/>
        <p:txBody>
          <a:bodyPr>
            <a:normAutofit/>
          </a:bodyPr>
          <a:lstStyle/>
          <a:p>
            <a:r>
              <a:rPr lang="fr-FR" sz="2800" b="1" dirty="0"/>
              <a:t>Des avantages des grandes à nuancer (1)</a:t>
            </a:r>
          </a:p>
        </p:txBody>
      </p:sp>
      <p:sp>
        <p:nvSpPr>
          <p:cNvPr id="3" name="Espace réservé du contenu 2">
            <a:extLst>
              <a:ext uri="{FF2B5EF4-FFF2-40B4-BE49-F238E27FC236}">
                <a16:creationId xmlns:a16="http://schemas.microsoft.com/office/drawing/2014/main" id="{D0199C97-CB16-4E46-B29D-3173A1EABE54}"/>
              </a:ext>
            </a:extLst>
          </p:cNvPr>
          <p:cNvSpPr>
            <a:spLocks noGrp="1"/>
          </p:cNvSpPr>
          <p:nvPr>
            <p:ph sz="half" idx="1"/>
          </p:nvPr>
        </p:nvSpPr>
        <p:spPr>
          <a:xfrm>
            <a:off x="838200" y="2054233"/>
            <a:ext cx="5181600" cy="4351338"/>
          </a:xfrm>
        </p:spPr>
        <p:txBody>
          <a:bodyPr>
            <a:normAutofit/>
          </a:bodyPr>
          <a:lstStyle/>
          <a:p>
            <a:pPr marL="0" indent="0">
              <a:buNone/>
            </a:pPr>
            <a:r>
              <a:rPr lang="fr-FR" sz="2400" dirty="0"/>
              <a:t>L’égalité, rarement une priorité</a:t>
            </a:r>
          </a:p>
          <a:p>
            <a:pPr lvl="1"/>
            <a:r>
              <a:rPr lang="fr-FR" dirty="0"/>
              <a:t>Subordonnée au contexte économique</a:t>
            </a:r>
          </a:p>
          <a:p>
            <a:pPr lvl="1"/>
            <a:r>
              <a:rPr lang="fr-FR" dirty="0"/>
              <a:t>Reléguée par des problématiques locales</a:t>
            </a:r>
          </a:p>
        </p:txBody>
      </p:sp>
      <p:sp>
        <p:nvSpPr>
          <p:cNvPr id="4" name="Espace réservé du contenu 3">
            <a:extLst>
              <a:ext uri="{FF2B5EF4-FFF2-40B4-BE49-F238E27FC236}">
                <a16:creationId xmlns:a16="http://schemas.microsoft.com/office/drawing/2014/main" id="{8A3D80AB-74CF-44AA-82D4-3ADE8BC504FE}"/>
              </a:ext>
            </a:extLst>
          </p:cNvPr>
          <p:cNvSpPr>
            <a:spLocks noGrp="1"/>
          </p:cNvSpPr>
          <p:nvPr>
            <p:ph sz="half" idx="13"/>
          </p:nvPr>
        </p:nvSpPr>
        <p:spPr/>
        <p:txBody>
          <a:bodyPr/>
          <a:lstStyle/>
          <a:p>
            <a:pPr marL="457200" lvl="1" indent="0">
              <a:buNone/>
            </a:pPr>
            <a:endParaRPr lang="fr-FR" dirty="0"/>
          </a:p>
          <a:p>
            <a:pPr marL="457200" lvl="1" indent="0">
              <a:buNone/>
            </a:pPr>
            <a:r>
              <a:rPr lang="fr-FR" b="1" dirty="0"/>
              <a:t>Plan social chez Verre</a:t>
            </a:r>
          </a:p>
          <a:p>
            <a:pPr marL="457200" lvl="1" indent="0">
              <a:buNone/>
            </a:pPr>
            <a:endParaRPr lang="fr-FR" b="1" dirty="0"/>
          </a:p>
          <a:p>
            <a:pPr marL="457200" lvl="1" indent="0">
              <a:buNone/>
            </a:pPr>
            <a:r>
              <a:rPr lang="fr-FR" b="1" dirty="0"/>
              <a:t>Accidentalité chez </a:t>
            </a:r>
            <a:r>
              <a:rPr lang="fr-FR" b="1" dirty="0" err="1"/>
              <a:t>Equip</a:t>
            </a:r>
            <a:r>
              <a:rPr lang="fr-FR" b="1" dirty="0"/>
              <a:t> Loisir</a:t>
            </a:r>
          </a:p>
        </p:txBody>
      </p:sp>
    </p:spTree>
    <p:extLst>
      <p:ext uri="{BB962C8B-B14F-4D97-AF65-F5344CB8AC3E}">
        <p14:creationId xmlns:p14="http://schemas.microsoft.com/office/powerpoint/2010/main" val="332156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53DC68-2EC7-4915-817D-61EB2068572C}"/>
              </a:ext>
            </a:extLst>
          </p:cNvPr>
          <p:cNvSpPr>
            <a:spLocks noGrp="1"/>
          </p:cNvSpPr>
          <p:nvPr>
            <p:ph type="title"/>
          </p:nvPr>
        </p:nvSpPr>
        <p:spPr/>
        <p:txBody>
          <a:bodyPr>
            <a:normAutofit/>
          </a:bodyPr>
          <a:lstStyle/>
          <a:p>
            <a:r>
              <a:rPr lang="fr-FR" sz="2800" b="1" dirty="0"/>
              <a:t>Des avantages des grandes à nuancer (2)</a:t>
            </a:r>
          </a:p>
        </p:txBody>
      </p:sp>
      <p:sp>
        <p:nvSpPr>
          <p:cNvPr id="3" name="Espace réservé du contenu 2">
            <a:extLst>
              <a:ext uri="{FF2B5EF4-FFF2-40B4-BE49-F238E27FC236}">
                <a16:creationId xmlns:a16="http://schemas.microsoft.com/office/drawing/2014/main" id="{E3735651-0DEB-4A06-B75D-4039DBBF9D9A}"/>
              </a:ext>
            </a:extLst>
          </p:cNvPr>
          <p:cNvSpPr>
            <a:spLocks noGrp="1"/>
          </p:cNvSpPr>
          <p:nvPr>
            <p:ph sz="half" idx="1"/>
          </p:nvPr>
        </p:nvSpPr>
        <p:spPr>
          <a:xfrm>
            <a:off x="838200" y="1825625"/>
            <a:ext cx="5181600" cy="3593868"/>
          </a:xfrm>
        </p:spPr>
        <p:txBody>
          <a:bodyPr/>
          <a:lstStyle/>
          <a:p>
            <a:pPr marL="0" indent="0">
              <a:buNone/>
            </a:pPr>
            <a:r>
              <a:rPr lang="fr-FR" sz="2000" dirty="0"/>
              <a:t>Une asymétrie dans l’appréhension des situations inégalitaires :</a:t>
            </a:r>
          </a:p>
          <a:p>
            <a:pPr lvl="1"/>
            <a:r>
              <a:rPr lang="fr-FR" sz="2000" dirty="0"/>
              <a:t>Une difficulté à reconnaître les inégalités des femmes</a:t>
            </a:r>
          </a:p>
          <a:p>
            <a:pPr lvl="1"/>
            <a:r>
              <a:rPr lang="fr-FR" sz="2000" dirty="0"/>
              <a:t>Une inquiétude récurrente de désavantager les hommes</a:t>
            </a:r>
          </a:p>
          <a:p>
            <a:pPr lvl="1"/>
            <a:r>
              <a:rPr lang="fr-FR" sz="2000" dirty="0"/>
              <a:t>La crainte du désordre sexué</a:t>
            </a:r>
          </a:p>
          <a:p>
            <a:endParaRPr lang="fr-FR" dirty="0"/>
          </a:p>
        </p:txBody>
      </p:sp>
      <p:sp>
        <p:nvSpPr>
          <p:cNvPr id="4" name="Espace réservé du contenu 3">
            <a:extLst>
              <a:ext uri="{FF2B5EF4-FFF2-40B4-BE49-F238E27FC236}">
                <a16:creationId xmlns:a16="http://schemas.microsoft.com/office/drawing/2014/main" id="{14EEE119-DA4B-4E5C-AC02-7351360EDB3C}"/>
              </a:ext>
            </a:extLst>
          </p:cNvPr>
          <p:cNvSpPr>
            <a:spLocks noGrp="1"/>
          </p:cNvSpPr>
          <p:nvPr>
            <p:ph sz="half" idx="13"/>
          </p:nvPr>
        </p:nvSpPr>
        <p:spPr/>
        <p:txBody>
          <a:bodyPr>
            <a:normAutofit/>
          </a:bodyPr>
          <a:lstStyle/>
          <a:p>
            <a:pPr marL="0" indent="0">
              <a:buNone/>
            </a:pPr>
            <a:r>
              <a:rPr lang="fr-FR" sz="1400" dirty="0"/>
              <a:t> </a:t>
            </a:r>
            <a:r>
              <a:rPr lang="fr-FR" sz="1900" i="1" dirty="0"/>
              <a:t>RH </a:t>
            </a:r>
            <a:r>
              <a:rPr lang="fr-FR" sz="1900" i="1" dirty="0" err="1"/>
              <a:t>Equip</a:t>
            </a:r>
            <a:r>
              <a:rPr lang="fr-FR" sz="1900" i="1" dirty="0"/>
              <a:t> BTP</a:t>
            </a:r>
          </a:p>
          <a:p>
            <a:pPr marL="0" indent="0" algn="just">
              <a:buNone/>
            </a:pPr>
            <a:r>
              <a:rPr lang="fr-FR" sz="1600" dirty="0"/>
              <a:t>“</a:t>
            </a:r>
            <a:r>
              <a:rPr lang="fr-FR" sz="1600" i="1" dirty="0"/>
              <a:t>Nous on n’est pas concernés, on n’a que des femmes, alors on ne peut pas parler d’inégalité !</a:t>
            </a:r>
            <a:r>
              <a:rPr lang="fr-FR" sz="1600" dirty="0"/>
              <a:t>” ou “</a:t>
            </a:r>
            <a:r>
              <a:rPr lang="fr-FR" sz="1600" b="1" i="1" dirty="0"/>
              <a:t>avec 5 % de femmes, vous imaginez bien que la question de l’égalité professionnelle ne se pose pas chez nous</a:t>
            </a:r>
            <a:r>
              <a:rPr lang="fr-FR" sz="1600" dirty="0"/>
              <a:t>….” </a:t>
            </a:r>
          </a:p>
          <a:p>
            <a:endParaRPr lang="fr-FR" sz="1800" dirty="0"/>
          </a:p>
          <a:p>
            <a:pPr marL="0" indent="0">
              <a:buNone/>
            </a:pPr>
            <a:r>
              <a:rPr lang="fr-FR" sz="1900" i="1" dirty="0"/>
              <a:t>RH </a:t>
            </a:r>
            <a:r>
              <a:rPr lang="fr-FR" sz="1900" i="1" dirty="0" err="1"/>
              <a:t>Equip</a:t>
            </a:r>
            <a:r>
              <a:rPr lang="fr-FR" sz="1900" i="1" dirty="0"/>
              <a:t> sport</a:t>
            </a:r>
          </a:p>
          <a:p>
            <a:pPr marL="0" indent="0" algn="just">
              <a:buNone/>
            </a:pPr>
            <a:r>
              <a:rPr lang="fr-FR" sz="1600" i="1" dirty="0"/>
              <a:t>«  Alors forcément on a </a:t>
            </a:r>
            <a:r>
              <a:rPr lang="fr-FR" sz="1600" dirty="0"/>
              <a:t>eu </a:t>
            </a:r>
            <a:r>
              <a:rPr lang="fr-FR" sz="1600" b="1" dirty="0"/>
              <a:t>"Pourquoi que des femmes ? Il faudrait que les hommes puissent y aller". </a:t>
            </a:r>
            <a:r>
              <a:rPr lang="fr-FR" sz="1600" i="1" dirty="0"/>
              <a:t>Mais on a maintenu quand même malgré les demandes insistantes parce qu’il y a une liberté de parole entre femmes que l'on n'aurait pas sinon.” </a:t>
            </a:r>
          </a:p>
        </p:txBody>
      </p:sp>
    </p:spTree>
    <p:extLst>
      <p:ext uri="{BB962C8B-B14F-4D97-AF65-F5344CB8AC3E}">
        <p14:creationId xmlns:p14="http://schemas.microsoft.com/office/powerpoint/2010/main" val="242979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12F08A6-40DB-4D31-BE2A-3A75E96B44B2}"/>
              </a:ext>
            </a:extLst>
          </p:cNvPr>
          <p:cNvGraphicFramePr>
            <a:graphicFrameLocks noGrp="1"/>
          </p:cNvGraphicFramePr>
          <p:nvPr>
            <p:extLst>
              <p:ext uri="{D42A27DB-BD31-4B8C-83A1-F6EECF244321}">
                <p14:modId xmlns:p14="http://schemas.microsoft.com/office/powerpoint/2010/main" val="1623604447"/>
              </p:ext>
            </p:extLst>
          </p:nvPr>
        </p:nvGraphicFramePr>
        <p:xfrm>
          <a:off x="73893" y="2068945"/>
          <a:ext cx="12118107" cy="3553435"/>
        </p:xfrm>
        <a:graphic>
          <a:graphicData uri="http://schemas.openxmlformats.org/drawingml/2006/table">
            <a:tbl>
              <a:tblPr>
                <a:tableStyleId>{5C22544A-7EE6-4342-B048-85BDC9FD1C3A}</a:tableStyleId>
              </a:tblPr>
              <a:tblGrid>
                <a:gridCol w="2265503">
                  <a:extLst>
                    <a:ext uri="{9D8B030D-6E8A-4147-A177-3AD203B41FA5}">
                      <a16:colId xmlns:a16="http://schemas.microsoft.com/office/drawing/2014/main" val="964121121"/>
                    </a:ext>
                  </a:extLst>
                </a:gridCol>
                <a:gridCol w="3304120">
                  <a:extLst>
                    <a:ext uri="{9D8B030D-6E8A-4147-A177-3AD203B41FA5}">
                      <a16:colId xmlns:a16="http://schemas.microsoft.com/office/drawing/2014/main" val="3016734401"/>
                    </a:ext>
                  </a:extLst>
                </a:gridCol>
                <a:gridCol w="3274242">
                  <a:extLst>
                    <a:ext uri="{9D8B030D-6E8A-4147-A177-3AD203B41FA5}">
                      <a16:colId xmlns:a16="http://schemas.microsoft.com/office/drawing/2014/main" val="2623975697"/>
                    </a:ext>
                  </a:extLst>
                </a:gridCol>
                <a:gridCol w="3274242">
                  <a:extLst>
                    <a:ext uri="{9D8B030D-6E8A-4147-A177-3AD203B41FA5}">
                      <a16:colId xmlns:a16="http://schemas.microsoft.com/office/drawing/2014/main" val="2795798779"/>
                    </a:ext>
                  </a:extLst>
                </a:gridCol>
              </a:tblGrid>
              <a:tr h="1017441">
                <a:tc>
                  <a:txBody>
                    <a:bodyPr/>
                    <a:lstStyle/>
                    <a:p>
                      <a:pPr algn="just">
                        <a:lnSpc>
                          <a:spcPct val="107000"/>
                        </a:lnSpc>
                        <a:spcAft>
                          <a:spcPts val="0"/>
                        </a:spcAft>
                      </a:pPr>
                      <a:r>
                        <a:rPr lang="fr-FR" sz="1800" dirty="0">
                          <a:effectLst/>
                          <a:latin typeface="Calibri" panose="020F0502020204030204" pitchFamily="34" charset="0"/>
                          <a:ea typeface="Calibri" panose="020F0502020204030204" pitchFamily="34" charset="0"/>
                          <a:cs typeface="Calibri" panose="020F0502020204030204" pitchFamily="34" charset="0"/>
                        </a:rPr>
                        <a:t>Taille de l’entreprise par quartile</a:t>
                      </a: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n’ait déposé aucun texte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ait déposé 1 ou 2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ait déposé 3 ou 4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extLst>
                  <a:ext uri="{0D108BD9-81ED-4DB2-BD59-A6C34878D82A}">
                    <a16:rowId xmlns:a16="http://schemas.microsoft.com/office/drawing/2014/main" val="3644155870"/>
                  </a:ext>
                </a:extLst>
              </a:tr>
              <a:tr h="710687">
                <a:tc>
                  <a:txBody>
                    <a:bodyPr/>
                    <a:lstStyle/>
                    <a:p>
                      <a:pPr algn="l">
                        <a:lnSpc>
                          <a:spcPct val="107000"/>
                        </a:lnSpc>
                        <a:spcAft>
                          <a:spcPts val="0"/>
                        </a:spcAft>
                      </a:pPr>
                      <a:r>
                        <a:rPr lang="fr-FR" sz="1800" dirty="0">
                          <a:effectLst/>
                        </a:rPr>
                        <a:t>De 50 à 125 salariés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+2,28***</a:t>
                      </a:r>
                    </a:p>
                    <a:p>
                      <a:pPr algn="ctr">
                        <a:lnSpc>
                          <a:spcPct val="107000"/>
                        </a:lnSpc>
                        <a:spcAft>
                          <a:spcPts val="0"/>
                        </a:spcAft>
                      </a:pPr>
                      <a:r>
                        <a:rPr lang="fr-FR" sz="1800" dirty="0">
                          <a:effectLst/>
                        </a:rPr>
                        <a:t>OR = 9,7</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+1,04***</a:t>
                      </a:r>
                    </a:p>
                    <a:p>
                      <a:pPr algn="ctr">
                        <a:lnSpc>
                          <a:spcPct val="107000"/>
                        </a:lnSpc>
                        <a:spcAft>
                          <a:spcPts val="0"/>
                        </a:spcAft>
                      </a:pPr>
                      <a:r>
                        <a:rPr lang="fr-FR" sz="1800" dirty="0">
                          <a:effectLst/>
                        </a:rPr>
                        <a:t>OR = 2,8</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ns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1696425472"/>
                  </a:ext>
                </a:extLst>
              </a:tr>
              <a:tr h="710687">
                <a:tc>
                  <a:txBody>
                    <a:bodyPr/>
                    <a:lstStyle/>
                    <a:p>
                      <a:pPr algn="l">
                        <a:lnSpc>
                          <a:spcPct val="107000"/>
                        </a:lnSpc>
                        <a:spcAft>
                          <a:spcPts val="0"/>
                        </a:spcAft>
                      </a:pPr>
                      <a:r>
                        <a:rPr lang="fr-FR" sz="1800" dirty="0">
                          <a:effectLst/>
                        </a:rPr>
                        <a:t>De 126 à 350 salariés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+1,36***</a:t>
                      </a:r>
                    </a:p>
                    <a:p>
                      <a:pPr algn="ctr">
                        <a:lnSpc>
                          <a:spcPct val="107000"/>
                        </a:lnSpc>
                        <a:spcAft>
                          <a:spcPts val="0"/>
                        </a:spcAft>
                      </a:pPr>
                      <a:r>
                        <a:rPr lang="fr-FR" sz="1800" dirty="0">
                          <a:effectLst/>
                        </a:rPr>
                        <a:t>OR = 3,9</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+0,91***</a:t>
                      </a:r>
                    </a:p>
                    <a:p>
                      <a:pPr algn="ctr">
                        <a:lnSpc>
                          <a:spcPct val="107000"/>
                        </a:lnSpc>
                        <a:spcAft>
                          <a:spcPts val="0"/>
                        </a:spcAft>
                      </a:pPr>
                      <a:r>
                        <a:rPr lang="fr-FR" sz="1800" dirty="0">
                          <a:effectLst/>
                        </a:rPr>
                        <a:t>OR = 2,5</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a:effectLst/>
                        </a:rPr>
                        <a:t>ns</a:t>
                      </a:r>
                      <a:endParaRPr lang="fr-FR" sz="180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633177861"/>
                  </a:ext>
                </a:extLst>
              </a:tr>
              <a:tr h="710687">
                <a:tc>
                  <a:txBody>
                    <a:bodyPr/>
                    <a:lstStyle/>
                    <a:p>
                      <a:pPr algn="l">
                        <a:lnSpc>
                          <a:spcPct val="107000"/>
                        </a:lnSpc>
                        <a:spcAft>
                          <a:spcPts val="0"/>
                        </a:spcAft>
                      </a:pPr>
                      <a:r>
                        <a:rPr lang="fr-FR" sz="1800" dirty="0">
                          <a:effectLst/>
                        </a:rPr>
                        <a:t>De 351 à 1 000 salariés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ns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0,62***</a:t>
                      </a:r>
                    </a:p>
                    <a:p>
                      <a:pPr algn="ctr">
                        <a:lnSpc>
                          <a:spcPct val="107000"/>
                        </a:lnSpc>
                        <a:spcAft>
                          <a:spcPts val="0"/>
                        </a:spcAft>
                      </a:pPr>
                      <a:r>
                        <a:rPr lang="fr-FR" sz="1800" dirty="0">
                          <a:effectLst/>
                        </a:rPr>
                        <a:t>OR = 1,9</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a:effectLst/>
                        </a:rPr>
                        <a:t>+0,29*</a:t>
                      </a:r>
                    </a:p>
                    <a:p>
                      <a:pPr algn="ctr">
                        <a:lnSpc>
                          <a:spcPct val="107000"/>
                        </a:lnSpc>
                        <a:spcAft>
                          <a:spcPts val="0"/>
                        </a:spcAft>
                      </a:pPr>
                      <a:r>
                        <a:rPr lang="fr-FR" sz="1800">
                          <a:effectLst/>
                        </a:rPr>
                        <a:t>OR = 1,3</a:t>
                      </a:r>
                      <a:endParaRPr lang="fr-FR" sz="180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809999963"/>
                  </a:ext>
                </a:extLst>
              </a:tr>
              <a:tr h="403933">
                <a:tc>
                  <a:txBody>
                    <a:bodyPr/>
                    <a:lstStyle/>
                    <a:p>
                      <a:pPr algn="l">
                        <a:lnSpc>
                          <a:spcPct val="107000"/>
                        </a:lnSpc>
                        <a:spcAft>
                          <a:spcPts val="0"/>
                        </a:spcAft>
                      </a:pPr>
                      <a:r>
                        <a:rPr lang="fr-FR" sz="1800" dirty="0">
                          <a:effectLst/>
                        </a:rPr>
                        <a:t>Plus de 1000 salariés</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Réf</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réf</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effectLst/>
                        </a:rPr>
                        <a:t>réf</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3547308432"/>
                  </a:ext>
                </a:extLst>
              </a:tr>
            </a:tbl>
          </a:graphicData>
        </a:graphic>
      </p:graphicFrame>
      <p:sp>
        <p:nvSpPr>
          <p:cNvPr id="2" name="Titre 1">
            <a:extLst>
              <a:ext uri="{FF2B5EF4-FFF2-40B4-BE49-F238E27FC236}">
                <a16:creationId xmlns:a16="http://schemas.microsoft.com/office/drawing/2014/main" id="{3C7D19AC-0F94-4132-85B6-D9FD09699FB3}"/>
              </a:ext>
            </a:extLst>
          </p:cNvPr>
          <p:cNvSpPr>
            <a:spLocks noGrp="1"/>
          </p:cNvSpPr>
          <p:nvPr>
            <p:ph type="title"/>
          </p:nvPr>
        </p:nvSpPr>
        <p:spPr/>
        <p:txBody>
          <a:bodyPr>
            <a:noAutofit/>
          </a:bodyPr>
          <a:lstStyle/>
          <a:p>
            <a:r>
              <a:rPr lang="fr-FR" sz="3600" dirty="0"/>
              <a:t>Le test des corrélations (1) : </a:t>
            </a:r>
            <a:br>
              <a:rPr lang="fr-FR" sz="3600" dirty="0"/>
            </a:br>
            <a:r>
              <a:rPr lang="fr-FR" sz="2400" dirty="0"/>
              <a:t>L’introduction de variables supplémentaires réduit l’effet de la taille sans l’épuiser</a:t>
            </a:r>
            <a:endParaRPr lang="fr-FR" sz="3600" dirty="0"/>
          </a:p>
        </p:txBody>
      </p:sp>
    </p:spTree>
    <p:extLst>
      <p:ext uri="{BB962C8B-B14F-4D97-AF65-F5344CB8AC3E}">
        <p14:creationId xmlns:p14="http://schemas.microsoft.com/office/powerpoint/2010/main" val="398861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212F08A6-40DB-4D31-BE2A-3A75E96B44B2}"/>
              </a:ext>
            </a:extLst>
          </p:cNvPr>
          <p:cNvGraphicFramePr>
            <a:graphicFrameLocks noGrp="1"/>
          </p:cNvGraphicFramePr>
          <p:nvPr/>
        </p:nvGraphicFramePr>
        <p:xfrm>
          <a:off x="0" y="1718832"/>
          <a:ext cx="12192001" cy="4098428"/>
        </p:xfrm>
        <a:graphic>
          <a:graphicData uri="http://schemas.openxmlformats.org/drawingml/2006/table">
            <a:tbl>
              <a:tblPr>
                <a:tableStyleId>{5C22544A-7EE6-4342-B048-85BDC9FD1C3A}</a:tableStyleId>
              </a:tblPr>
              <a:tblGrid>
                <a:gridCol w="2279317">
                  <a:extLst>
                    <a:ext uri="{9D8B030D-6E8A-4147-A177-3AD203B41FA5}">
                      <a16:colId xmlns:a16="http://schemas.microsoft.com/office/drawing/2014/main" val="964121121"/>
                    </a:ext>
                  </a:extLst>
                </a:gridCol>
                <a:gridCol w="3324268">
                  <a:extLst>
                    <a:ext uri="{9D8B030D-6E8A-4147-A177-3AD203B41FA5}">
                      <a16:colId xmlns:a16="http://schemas.microsoft.com/office/drawing/2014/main" val="3016734401"/>
                    </a:ext>
                  </a:extLst>
                </a:gridCol>
                <a:gridCol w="3294208">
                  <a:extLst>
                    <a:ext uri="{9D8B030D-6E8A-4147-A177-3AD203B41FA5}">
                      <a16:colId xmlns:a16="http://schemas.microsoft.com/office/drawing/2014/main" val="2623975697"/>
                    </a:ext>
                  </a:extLst>
                </a:gridCol>
                <a:gridCol w="3294208">
                  <a:extLst>
                    <a:ext uri="{9D8B030D-6E8A-4147-A177-3AD203B41FA5}">
                      <a16:colId xmlns:a16="http://schemas.microsoft.com/office/drawing/2014/main" val="2795798779"/>
                    </a:ext>
                  </a:extLst>
                </a:gridCol>
              </a:tblGrid>
              <a:tr h="1009512">
                <a:tc>
                  <a:txBody>
                    <a:bodyPr/>
                    <a:lstStyle/>
                    <a:p>
                      <a:pPr algn="just">
                        <a:lnSpc>
                          <a:spcPct val="107000"/>
                        </a:lnSpc>
                        <a:spcAft>
                          <a:spcPts val="0"/>
                        </a:spcAft>
                      </a:pP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0"/>
                        </a:spcAft>
                      </a:pPr>
                      <a:r>
                        <a:rPr lang="fr-FR" sz="1800" dirty="0">
                          <a:effectLst/>
                          <a:latin typeface="Calibri" panose="020F0502020204030204" pitchFamily="34" charset="0"/>
                          <a:ea typeface="Calibri" panose="020F0502020204030204" pitchFamily="34" charset="0"/>
                          <a:cs typeface="Calibri" panose="020F0502020204030204" pitchFamily="34" charset="0"/>
                        </a:rPr>
                        <a:t>Variables </a:t>
                      </a:r>
                      <a:r>
                        <a:rPr lang="fr-FR" sz="1800" dirty="0">
                          <a:effectLst/>
                        </a:rPr>
                        <a:t>«</a:t>
                      </a:r>
                      <a:r>
                        <a:rPr lang="fr-FR" sz="1800" dirty="0">
                          <a:effectLst/>
                          <a:latin typeface="Calibri" panose="020F0502020204030204" pitchFamily="34" charset="0"/>
                          <a:ea typeface="Calibri" panose="020F0502020204030204" pitchFamily="34" charset="0"/>
                          <a:cs typeface="Calibri" panose="020F0502020204030204" pitchFamily="34" charset="0"/>
                        </a:rPr>
                        <a:t>ressources »</a:t>
                      </a: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n’ait déposé aucun texte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ait déposé 1 ou 2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tc>
                  <a:txBody>
                    <a:bodyPr/>
                    <a:lstStyle/>
                    <a:p>
                      <a:pPr algn="ctr">
                        <a:lnSpc>
                          <a:spcPct val="107000"/>
                        </a:lnSpc>
                        <a:spcAft>
                          <a:spcPts val="0"/>
                        </a:spcAft>
                      </a:pPr>
                      <a:r>
                        <a:rPr lang="fr-FR" sz="1800" dirty="0">
                          <a:effectLst/>
                        </a:rPr>
                        <a:t>Probabilité que l’entreprise ait déposé 3 ou 4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accent1">
                        <a:lumMod val="60000"/>
                        <a:lumOff val="40000"/>
                      </a:schemeClr>
                    </a:solidFill>
                  </a:tcPr>
                </a:tc>
                <a:extLst>
                  <a:ext uri="{0D108BD9-81ED-4DB2-BD59-A6C34878D82A}">
                    <a16:rowId xmlns:a16="http://schemas.microsoft.com/office/drawing/2014/main" val="3644155870"/>
                  </a:ext>
                </a:extLst>
              </a:tr>
              <a:tr h="705149">
                <a:tc>
                  <a:txBody>
                    <a:bodyPr/>
                    <a:lstStyle/>
                    <a:p>
                      <a:pPr algn="l">
                        <a:lnSpc>
                          <a:spcPct val="107000"/>
                        </a:lnSpc>
                        <a:spcAft>
                          <a:spcPts val="0"/>
                        </a:spcAft>
                      </a:pPr>
                      <a:r>
                        <a:rPr lang="fr-FR" sz="1800" dirty="0">
                          <a:solidFill>
                            <a:srgbClr val="0070C0"/>
                          </a:solidFill>
                          <a:effectLst/>
                        </a:rPr>
                        <a:t>Appartient à un groupe</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ns</a:t>
                      </a:r>
                    </a:p>
                    <a:p>
                      <a:pPr algn="ctr">
                        <a:lnSpc>
                          <a:spcPct val="107000"/>
                        </a:lnSpc>
                        <a:spcAft>
                          <a:spcPts val="0"/>
                        </a:spcAft>
                      </a:pPr>
                      <a:r>
                        <a:rPr lang="fr-FR" sz="1800" dirty="0">
                          <a:solidFill>
                            <a:srgbClr val="0070C0"/>
                          </a:solidFill>
                          <a:effectLst/>
                        </a:rPr>
                        <a:t> </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-0,48***</a:t>
                      </a:r>
                    </a:p>
                    <a:p>
                      <a:pPr algn="ctr">
                        <a:lnSpc>
                          <a:spcPct val="107000"/>
                        </a:lnSpc>
                        <a:spcAft>
                          <a:spcPts val="0"/>
                        </a:spcAft>
                      </a:pPr>
                      <a:r>
                        <a:rPr lang="fr-FR" sz="1800" dirty="0">
                          <a:solidFill>
                            <a:srgbClr val="0070C0"/>
                          </a:solidFill>
                          <a:effectLst/>
                        </a:rPr>
                        <a:t>OR = 0,6</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ns</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769585308"/>
                  </a:ext>
                </a:extLst>
              </a:tr>
              <a:tr h="705149">
                <a:tc>
                  <a:txBody>
                    <a:bodyPr/>
                    <a:lstStyle/>
                    <a:p>
                      <a:pPr algn="l">
                        <a:lnSpc>
                          <a:spcPct val="107000"/>
                        </a:lnSpc>
                        <a:spcAft>
                          <a:spcPts val="0"/>
                        </a:spcAft>
                      </a:pPr>
                      <a:r>
                        <a:rPr lang="fr-FR" sz="1800" dirty="0">
                          <a:solidFill>
                            <a:srgbClr val="0070C0"/>
                          </a:solidFill>
                          <a:effectLst/>
                        </a:rPr>
                        <a:t>Gestion familiale</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+0,5***</a:t>
                      </a:r>
                    </a:p>
                    <a:p>
                      <a:pPr algn="ctr">
                        <a:lnSpc>
                          <a:spcPct val="107000"/>
                        </a:lnSpc>
                        <a:spcAft>
                          <a:spcPts val="0"/>
                        </a:spcAft>
                      </a:pPr>
                      <a:r>
                        <a:rPr lang="fr-FR" sz="1800" dirty="0">
                          <a:solidFill>
                            <a:srgbClr val="0070C0"/>
                          </a:solidFill>
                          <a:effectLst/>
                        </a:rPr>
                        <a:t>OR = 1,6</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ns</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a:solidFill>
                            <a:srgbClr val="0070C0"/>
                          </a:solidFill>
                          <a:effectLst/>
                        </a:rPr>
                        <a:t>ns</a:t>
                      </a:r>
                      <a:endParaRPr lang="fr-FR" sz="180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3740685049"/>
                  </a:ext>
                </a:extLst>
              </a:tr>
              <a:tr h="705149">
                <a:tc>
                  <a:txBody>
                    <a:bodyPr/>
                    <a:lstStyle/>
                    <a:p>
                      <a:pPr algn="l">
                        <a:lnSpc>
                          <a:spcPct val="107000"/>
                        </a:lnSpc>
                        <a:spcAft>
                          <a:spcPts val="0"/>
                        </a:spcAft>
                      </a:pPr>
                      <a:r>
                        <a:rPr lang="fr-FR" sz="1800" dirty="0">
                          <a:solidFill>
                            <a:srgbClr val="0070C0"/>
                          </a:solidFill>
                          <a:effectLst/>
                        </a:rPr>
                        <a:t>Présence de DS dans l’entreprise</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-1,83***</a:t>
                      </a:r>
                    </a:p>
                    <a:p>
                      <a:pPr algn="ctr">
                        <a:lnSpc>
                          <a:spcPct val="107000"/>
                        </a:lnSpc>
                        <a:spcAft>
                          <a:spcPts val="0"/>
                        </a:spcAft>
                      </a:pPr>
                      <a:r>
                        <a:rPr lang="fr-FR" sz="1800" dirty="0">
                          <a:solidFill>
                            <a:srgbClr val="0070C0"/>
                          </a:solidFill>
                          <a:effectLst/>
                        </a:rPr>
                        <a:t>OR = 0,2</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-1,19***</a:t>
                      </a:r>
                    </a:p>
                    <a:p>
                      <a:pPr algn="ctr">
                        <a:lnSpc>
                          <a:spcPct val="107000"/>
                        </a:lnSpc>
                        <a:spcAft>
                          <a:spcPts val="0"/>
                        </a:spcAft>
                      </a:pPr>
                      <a:r>
                        <a:rPr lang="fr-FR" sz="1800" dirty="0">
                          <a:solidFill>
                            <a:srgbClr val="0070C0"/>
                          </a:solidFill>
                          <a:effectLst/>
                        </a:rPr>
                        <a:t>OR = 0,3</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-0,8***</a:t>
                      </a:r>
                    </a:p>
                    <a:p>
                      <a:pPr algn="ctr">
                        <a:lnSpc>
                          <a:spcPct val="107000"/>
                        </a:lnSpc>
                        <a:spcAft>
                          <a:spcPts val="0"/>
                        </a:spcAft>
                      </a:pPr>
                      <a:r>
                        <a:rPr lang="fr-FR" sz="1800" dirty="0">
                          <a:solidFill>
                            <a:srgbClr val="0070C0"/>
                          </a:solidFill>
                          <a:effectLst/>
                        </a:rPr>
                        <a:t>OR = 0,5</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1949190683"/>
                  </a:ext>
                </a:extLst>
              </a:tr>
              <a:tr h="965883">
                <a:tc>
                  <a:txBody>
                    <a:bodyPr/>
                    <a:lstStyle/>
                    <a:p>
                      <a:pPr algn="l">
                        <a:lnSpc>
                          <a:spcPct val="107000"/>
                        </a:lnSpc>
                        <a:spcAft>
                          <a:spcPts val="0"/>
                        </a:spcAft>
                      </a:pPr>
                      <a:r>
                        <a:rPr lang="fr-FR" sz="1800" dirty="0">
                          <a:solidFill>
                            <a:srgbClr val="0070C0"/>
                          </a:solidFill>
                          <a:effectLst/>
                        </a:rPr>
                        <a:t>Présence d’un CHSCT (dans tous les </a:t>
                      </a:r>
                      <a:r>
                        <a:rPr lang="fr-FR" sz="1800" dirty="0" err="1">
                          <a:solidFill>
                            <a:srgbClr val="0070C0"/>
                          </a:solidFill>
                          <a:effectLst/>
                        </a:rPr>
                        <a:t>étabts</a:t>
                      </a:r>
                      <a:r>
                        <a:rPr lang="fr-FR" sz="1800" dirty="0">
                          <a:solidFill>
                            <a:srgbClr val="0070C0"/>
                          </a:solidFill>
                          <a:effectLst/>
                        </a:rPr>
                        <a:t> observés)</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a:solidFill>
                            <a:srgbClr val="0070C0"/>
                          </a:solidFill>
                          <a:effectLst/>
                        </a:rPr>
                        <a:t>-0,8***</a:t>
                      </a:r>
                    </a:p>
                    <a:p>
                      <a:pPr algn="ctr">
                        <a:lnSpc>
                          <a:spcPct val="107000"/>
                        </a:lnSpc>
                        <a:spcAft>
                          <a:spcPts val="0"/>
                        </a:spcAft>
                      </a:pPr>
                      <a:r>
                        <a:rPr lang="fr-FR" sz="1800">
                          <a:solidFill>
                            <a:srgbClr val="0070C0"/>
                          </a:solidFill>
                          <a:effectLst/>
                        </a:rPr>
                        <a:t>OR=0,5</a:t>
                      </a:r>
                      <a:endParaRPr lang="fr-FR" sz="180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ns</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tc>
                  <a:txBody>
                    <a:bodyPr/>
                    <a:lstStyle/>
                    <a:p>
                      <a:pPr algn="ctr">
                        <a:lnSpc>
                          <a:spcPct val="107000"/>
                        </a:lnSpc>
                        <a:spcAft>
                          <a:spcPts val="0"/>
                        </a:spcAft>
                      </a:pPr>
                      <a:r>
                        <a:rPr lang="fr-FR" sz="1800" dirty="0">
                          <a:solidFill>
                            <a:srgbClr val="0070C0"/>
                          </a:solidFill>
                          <a:effectLst/>
                        </a:rPr>
                        <a:t>ns</a:t>
                      </a:r>
                      <a:endParaRPr lang="fr-FR" sz="1800" dirty="0">
                        <a:solidFill>
                          <a:srgbClr val="0070C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solidFill>
                      <a:schemeClr val="bg2"/>
                    </a:solidFill>
                  </a:tcPr>
                </a:tc>
                <a:extLst>
                  <a:ext uri="{0D108BD9-81ED-4DB2-BD59-A6C34878D82A}">
                    <a16:rowId xmlns:a16="http://schemas.microsoft.com/office/drawing/2014/main" val="4245147105"/>
                  </a:ext>
                </a:extLst>
              </a:tr>
            </a:tbl>
          </a:graphicData>
        </a:graphic>
      </p:graphicFrame>
      <p:sp>
        <p:nvSpPr>
          <p:cNvPr id="2" name="Titre 1">
            <a:extLst>
              <a:ext uri="{FF2B5EF4-FFF2-40B4-BE49-F238E27FC236}">
                <a16:creationId xmlns:a16="http://schemas.microsoft.com/office/drawing/2014/main" id="{1323431A-0590-439C-A6CC-DC9386E8DE3C}"/>
              </a:ext>
            </a:extLst>
          </p:cNvPr>
          <p:cNvSpPr>
            <a:spLocks noGrp="1"/>
          </p:cNvSpPr>
          <p:nvPr>
            <p:ph type="title"/>
          </p:nvPr>
        </p:nvSpPr>
        <p:spPr>
          <a:xfrm>
            <a:off x="838200" y="365125"/>
            <a:ext cx="10934700" cy="1325563"/>
          </a:xfrm>
        </p:spPr>
        <p:txBody>
          <a:bodyPr>
            <a:normAutofit/>
          </a:bodyPr>
          <a:lstStyle/>
          <a:p>
            <a:r>
              <a:rPr lang="fr-FR" sz="2800" dirty="0"/>
              <a:t>Le test des corrélations (2) : </a:t>
            </a:r>
            <a:br>
              <a:rPr lang="fr-FR" sz="2800" b="1" dirty="0"/>
            </a:br>
            <a:r>
              <a:rPr lang="fr-FR" sz="2800" dirty="0"/>
              <a:t>Les effets des variables « ressources » : une polarisation Q4-Q1</a:t>
            </a:r>
          </a:p>
        </p:txBody>
      </p:sp>
      <p:sp>
        <p:nvSpPr>
          <p:cNvPr id="5" name="Ellipse 4">
            <a:extLst>
              <a:ext uri="{FF2B5EF4-FFF2-40B4-BE49-F238E27FC236}">
                <a16:creationId xmlns:a16="http://schemas.microsoft.com/office/drawing/2014/main" id="{0D0C92CF-201D-48EF-A374-9A031E614704}"/>
              </a:ext>
            </a:extLst>
          </p:cNvPr>
          <p:cNvSpPr/>
          <p:nvPr/>
        </p:nvSpPr>
        <p:spPr>
          <a:xfrm>
            <a:off x="3380414" y="3429000"/>
            <a:ext cx="1124125" cy="824218"/>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93FC6367-1A08-47E1-BBA9-D5D59F515990}"/>
              </a:ext>
            </a:extLst>
          </p:cNvPr>
          <p:cNvSpPr/>
          <p:nvPr/>
        </p:nvSpPr>
        <p:spPr>
          <a:xfrm>
            <a:off x="3334577" y="4077727"/>
            <a:ext cx="1237424" cy="1564042"/>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2F93D913-C673-46E9-950D-6976B70B7385}"/>
              </a:ext>
            </a:extLst>
          </p:cNvPr>
          <p:cNvSpPr/>
          <p:nvPr/>
        </p:nvSpPr>
        <p:spPr>
          <a:xfrm>
            <a:off x="6772716" y="2706254"/>
            <a:ext cx="1124125" cy="824218"/>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313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02ED6-E529-4AAE-9E9F-EF6F806CFC1D}"/>
              </a:ext>
            </a:extLst>
          </p:cNvPr>
          <p:cNvSpPr>
            <a:spLocks noGrp="1"/>
          </p:cNvSpPr>
          <p:nvPr>
            <p:ph type="title"/>
          </p:nvPr>
        </p:nvSpPr>
        <p:spPr>
          <a:xfrm>
            <a:off x="838200" y="493717"/>
            <a:ext cx="11177588" cy="1325563"/>
          </a:xfrm>
        </p:spPr>
        <p:txBody>
          <a:bodyPr>
            <a:normAutofit/>
          </a:bodyPr>
          <a:lstStyle/>
          <a:p>
            <a:r>
              <a:rPr lang="fr-FR" sz="2800" dirty="0"/>
              <a:t>Le test des corrélations (3): </a:t>
            </a:r>
            <a:br>
              <a:rPr lang="fr-FR" sz="2800" b="1" dirty="0"/>
            </a:br>
            <a:r>
              <a:rPr lang="fr-FR" sz="2800" dirty="0"/>
              <a:t>Les variables mesurant l’atout concurrentiel : l’impact confirmé de la visibilité des entreprises sur les marchés financiers.</a:t>
            </a:r>
          </a:p>
        </p:txBody>
      </p:sp>
      <p:graphicFrame>
        <p:nvGraphicFramePr>
          <p:cNvPr id="9" name="Tableau 8">
            <a:extLst>
              <a:ext uri="{FF2B5EF4-FFF2-40B4-BE49-F238E27FC236}">
                <a16:creationId xmlns:a16="http://schemas.microsoft.com/office/drawing/2014/main" id="{1155749E-3C21-4087-AED5-5CB48D87E160}"/>
              </a:ext>
            </a:extLst>
          </p:cNvPr>
          <p:cNvGraphicFramePr>
            <a:graphicFrameLocks noGrp="1"/>
          </p:cNvGraphicFramePr>
          <p:nvPr/>
        </p:nvGraphicFramePr>
        <p:xfrm>
          <a:off x="103695" y="2456110"/>
          <a:ext cx="12037243" cy="3013385"/>
        </p:xfrm>
        <a:graphic>
          <a:graphicData uri="http://schemas.openxmlformats.org/drawingml/2006/table">
            <a:tbl>
              <a:tblPr>
                <a:tableStyleId>{5C22544A-7EE6-4342-B048-85BDC9FD1C3A}</a:tableStyleId>
              </a:tblPr>
              <a:tblGrid>
                <a:gridCol w="2380704">
                  <a:extLst>
                    <a:ext uri="{9D8B030D-6E8A-4147-A177-3AD203B41FA5}">
                      <a16:colId xmlns:a16="http://schemas.microsoft.com/office/drawing/2014/main" val="2134412867"/>
                    </a:ext>
                  </a:extLst>
                </a:gridCol>
                <a:gridCol w="3238369">
                  <a:extLst>
                    <a:ext uri="{9D8B030D-6E8A-4147-A177-3AD203B41FA5}">
                      <a16:colId xmlns:a16="http://schemas.microsoft.com/office/drawing/2014/main" val="1232976448"/>
                    </a:ext>
                  </a:extLst>
                </a:gridCol>
                <a:gridCol w="3209085">
                  <a:extLst>
                    <a:ext uri="{9D8B030D-6E8A-4147-A177-3AD203B41FA5}">
                      <a16:colId xmlns:a16="http://schemas.microsoft.com/office/drawing/2014/main" val="1949693619"/>
                    </a:ext>
                  </a:extLst>
                </a:gridCol>
                <a:gridCol w="3209085">
                  <a:extLst>
                    <a:ext uri="{9D8B030D-6E8A-4147-A177-3AD203B41FA5}">
                      <a16:colId xmlns:a16="http://schemas.microsoft.com/office/drawing/2014/main" val="3021409819"/>
                    </a:ext>
                  </a:extLst>
                </a:gridCol>
              </a:tblGrid>
              <a:tr h="553555">
                <a:tc>
                  <a:txBody>
                    <a:bodyPr/>
                    <a:lstStyle/>
                    <a:p>
                      <a:pPr algn="l">
                        <a:lnSpc>
                          <a:spcPct val="107000"/>
                        </a:lnSpc>
                        <a:spcAft>
                          <a:spcPts val="0"/>
                        </a:spcAft>
                      </a:pPr>
                      <a:r>
                        <a:rPr lang="fr-FR" sz="1800" dirty="0">
                          <a:effectLst/>
                          <a:latin typeface="+mn-lt"/>
                          <a:ea typeface="Calibri" panose="020F0502020204030204" pitchFamily="34" charset="0"/>
                          <a:cs typeface="Calibri" panose="020F0502020204030204" pitchFamily="34" charset="0"/>
                        </a:rPr>
                        <a:t>Variables économiques</a:t>
                      </a:r>
                    </a:p>
                  </a:txBody>
                  <a:tcPr marL="53728" marR="53728" marT="53728" marB="53728"/>
                </a:tc>
                <a:tc>
                  <a:txBody>
                    <a:bodyPr/>
                    <a:lstStyle/>
                    <a:p>
                      <a:pPr algn="ctr">
                        <a:lnSpc>
                          <a:spcPct val="107000"/>
                        </a:lnSpc>
                        <a:spcAft>
                          <a:spcPts val="0"/>
                        </a:spcAft>
                      </a:pPr>
                      <a:r>
                        <a:rPr lang="fr-FR" sz="1800" dirty="0">
                          <a:effectLst/>
                        </a:rPr>
                        <a:t>Probabilité que l’entreprise n’ait déposé aucun texte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effectLst/>
                        </a:rPr>
                        <a:t>Probabilité que l’entreprise ait déposé 1 ou 2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effectLst/>
                        </a:rPr>
                        <a:t>Probabilité que l’entreprise ait déposé 3 ou 4 textes vs « plus de 4 textes »</a:t>
                      </a:r>
                      <a:endParaRPr lang="fr-FR" sz="1800" dirty="0">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extLst>
                  <a:ext uri="{0D108BD9-81ED-4DB2-BD59-A6C34878D82A}">
                    <a16:rowId xmlns:a16="http://schemas.microsoft.com/office/drawing/2014/main" val="2070041690"/>
                  </a:ext>
                </a:extLst>
              </a:tr>
              <a:tr h="553555">
                <a:tc>
                  <a:txBody>
                    <a:bodyPr/>
                    <a:lstStyle/>
                    <a:p>
                      <a:pPr algn="just">
                        <a:lnSpc>
                          <a:spcPct val="107000"/>
                        </a:lnSpc>
                        <a:spcAft>
                          <a:spcPts val="0"/>
                        </a:spcAft>
                      </a:pPr>
                      <a:r>
                        <a:rPr lang="fr-FR" sz="1800" dirty="0">
                          <a:solidFill>
                            <a:srgbClr val="7030A0"/>
                          </a:solidFill>
                          <a:effectLst/>
                        </a:rPr>
                        <a:t>Entreprise cotée en bourse</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a:solidFill>
                            <a:srgbClr val="7030A0"/>
                          </a:solidFill>
                          <a:effectLst/>
                        </a:rPr>
                        <a:t>-0,9***</a:t>
                      </a:r>
                    </a:p>
                    <a:p>
                      <a:pPr algn="ctr">
                        <a:lnSpc>
                          <a:spcPct val="107000"/>
                        </a:lnSpc>
                        <a:spcAft>
                          <a:spcPts val="0"/>
                        </a:spcAft>
                      </a:pPr>
                      <a:r>
                        <a:rPr lang="fr-FR" sz="1800">
                          <a:solidFill>
                            <a:srgbClr val="7030A0"/>
                          </a:solidFill>
                          <a:effectLst/>
                        </a:rPr>
                        <a:t>OR = 0,4</a:t>
                      </a:r>
                      <a:endParaRPr lang="fr-FR" sz="180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-0,53***</a:t>
                      </a:r>
                    </a:p>
                    <a:p>
                      <a:pPr algn="ctr">
                        <a:lnSpc>
                          <a:spcPct val="107000"/>
                        </a:lnSpc>
                        <a:spcAft>
                          <a:spcPts val="0"/>
                        </a:spcAft>
                      </a:pPr>
                      <a:r>
                        <a:rPr lang="fr-FR" sz="1800" dirty="0">
                          <a:solidFill>
                            <a:srgbClr val="7030A0"/>
                          </a:solidFill>
                          <a:effectLst/>
                        </a:rPr>
                        <a:t>OR = 0,6</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-0,41*</a:t>
                      </a:r>
                    </a:p>
                    <a:p>
                      <a:pPr algn="ctr">
                        <a:lnSpc>
                          <a:spcPct val="107000"/>
                        </a:lnSpc>
                        <a:spcAft>
                          <a:spcPts val="0"/>
                        </a:spcAft>
                      </a:pPr>
                      <a:r>
                        <a:rPr lang="fr-FR" sz="1800" dirty="0">
                          <a:solidFill>
                            <a:srgbClr val="7030A0"/>
                          </a:solidFill>
                          <a:effectLst/>
                        </a:rPr>
                        <a:t>OR = 0,7</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extLst>
                  <a:ext uri="{0D108BD9-81ED-4DB2-BD59-A6C34878D82A}">
                    <a16:rowId xmlns:a16="http://schemas.microsoft.com/office/drawing/2014/main" val="914959687"/>
                  </a:ext>
                </a:extLst>
              </a:tr>
              <a:tr h="553555">
                <a:tc>
                  <a:txBody>
                    <a:bodyPr/>
                    <a:lstStyle/>
                    <a:p>
                      <a:pPr algn="just">
                        <a:lnSpc>
                          <a:spcPct val="107000"/>
                        </a:lnSpc>
                        <a:spcAft>
                          <a:spcPts val="0"/>
                        </a:spcAft>
                      </a:pPr>
                      <a:r>
                        <a:rPr lang="fr-FR" sz="1800" dirty="0">
                          <a:solidFill>
                            <a:srgbClr val="7030A0"/>
                          </a:solidFill>
                          <a:effectLst/>
                        </a:rPr>
                        <a:t>Rentabilité inférieure à la concurrence</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0,64***</a:t>
                      </a:r>
                    </a:p>
                    <a:p>
                      <a:pPr algn="ctr">
                        <a:lnSpc>
                          <a:spcPct val="107000"/>
                        </a:lnSpc>
                        <a:spcAft>
                          <a:spcPts val="0"/>
                        </a:spcAft>
                      </a:pPr>
                      <a:r>
                        <a:rPr lang="fr-FR" sz="1800" dirty="0">
                          <a:solidFill>
                            <a:srgbClr val="7030A0"/>
                          </a:solidFill>
                          <a:effectLst/>
                        </a:rPr>
                        <a:t>OR = 1,9</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ns</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a:solidFill>
                            <a:srgbClr val="7030A0"/>
                          </a:solidFill>
                          <a:effectLst/>
                        </a:rPr>
                        <a:t>ns</a:t>
                      </a:r>
                      <a:endParaRPr lang="fr-FR" sz="180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extLst>
                  <a:ext uri="{0D108BD9-81ED-4DB2-BD59-A6C34878D82A}">
                    <a16:rowId xmlns:a16="http://schemas.microsoft.com/office/drawing/2014/main" val="1335821551"/>
                  </a:ext>
                </a:extLst>
              </a:tr>
              <a:tr h="553555">
                <a:tc>
                  <a:txBody>
                    <a:bodyPr/>
                    <a:lstStyle/>
                    <a:p>
                      <a:pPr algn="just">
                        <a:lnSpc>
                          <a:spcPct val="107000"/>
                        </a:lnSpc>
                        <a:spcAft>
                          <a:spcPts val="0"/>
                        </a:spcAft>
                      </a:pPr>
                      <a:r>
                        <a:rPr lang="fr-FR" sz="1800" dirty="0">
                          <a:solidFill>
                            <a:srgbClr val="7030A0"/>
                          </a:solidFill>
                          <a:effectLst/>
                        </a:rPr>
                        <a:t>Marché international</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ns</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-0,32**</a:t>
                      </a:r>
                    </a:p>
                    <a:p>
                      <a:pPr algn="ctr">
                        <a:lnSpc>
                          <a:spcPct val="107000"/>
                        </a:lnSpc>
                        <a:spcAft>
                          <a:spcPts val="0"/>
                        </a:spcAft>
                      </a:pPr>
                      <a:r>
                        <a:rPr lang="fr-FR" sz="1800" dirty="0">
                          <a:solidFill>
                            <a:srgbClr val="7030A0"/>
                          </a:solidFill>
                          <a:effectLst/>
                        </a:rPr>
                        <a:t>OR = 0,7</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tc>
                  <a:txBody>
                    <a:bodyPr/>
                    <a:lstStyle/>
                    <a:p>
                      <a:pPr algn="ctr">
                        <a:lnSpc>
                          <a:spcPct val="107000"/>
                        </a:lnSpc>
                        <a:spcAft>
                          <a:spcPts val="0"/>
                        </a:spcAft>
                      </a:pPr>
                      <a:r>
                        <a:rPr lang="fr-FR" sz="1800" dirty="0">
                          <a:solidFill>
                            <a:srgbClr val="7030A0"/>
                          </a:solidFill>
                          <a:effectLst/>
                        </a:rPr>
                        <a:t>ns</a:t>
                      </a:r>
                      <a:endParaRPr lang="fr-FR" sz="1800" dirty="0">
                        <a:solidFill>
                          <a:srgbClr val="7030A0"/>
                        </a:solidFill>
                        <a:effectLst/>
                        <a:latin typeface="Times New Roman" panose="02020603050405020304" pitchFamily="18" charset="0"/>
                        <a:ea typeface="Calibri" panose="020F0502020204030204" pitchFamily="34" charset="0"/>
                        <a:cs typeface="Calibri" panose="020F0502020204030204" pitchFamily="34" charset="0"/>
                      </a:endParaRPr>
                    </a:p>
                  </a:txBody>
                  <a:tcPr marL="53728" marR="53728" marT="53728" marB="53728"/>
                </a:tc>
                <a:extLst>
                  <a:ext uri="{0D108BD9-81ED-4DB2-BD59-A6C34878D82A}">
                    <a16:rowId xmlns:a16="http://schemas.microsoft.com/office/drawing/2014/main" val="1055656446"/>
                  </a:ext>
                </a:extLst>
              </a:tr>
            </a:tbl>
          </a:graphicData>
        </a:graphic>
      </p:graphicFrame>
      <p:sp>
        <p:nvSpPr>
          <p:cNvPr id="3" name="Ellipse 2">
            <a:extLst>
              <a:ext uri="{FF2B5EF4-FFF2-40B4-BE49-F238E27FC236}">
                <a16:creationId xmlns:a16="http://schemas.microsoft.com/office/drawing/2014/main" id="{2864B4E9-58B5-496B-92AA-0EF3ABAD0A0E}"/>
              </a:ext>
            </a:extLst>
          </p:cNvPr>
          <p:cNvSpPr/>
          <p:nvPr/>
        </p:nvSpPr>
        <p:spPr>
          <a:xfrm>
            <a:off x="3370520" y="3242929"/>
            <a:ext cx="7983280" cy="1158949"/>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DFE63813-6125-4DB5-A2C7-D1A54A263424}"/>
              </a:ext>
            </a:extLst>
          </p:cNvPr>
          <p:cNvSpPr/>
          <p:nvPr/>
        </p:nvSpPr>
        <p:spPr>
          <a:xfrm>
            <a:off x="3476623" y="4111468"/>
            <a:ext cx="1124125" cy="824218"/>
          </a:xfrm>
          <a:prstGeom prst="ellipse">
            <a:avLst/>
          </a:prstGeom>
          <a:solidFill>
            <a:srgbClr val="FFFF00">
              <a:alpha val="2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118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E12964-E860-484F-821B-7BADA4084A62}"/>
              </a:ext>
            </a:extLst>
          </p:cNvPr>
          <p:cNvSpPr>
            <a:spLocks noGrp="1"/>
          </p:cNvSpPr>
          <p:nvPr>
            <p:ph type="title"/>
          </p:nvPr>
        </p:nvSpPr>
        <p:spPr>
          <a:xfrm>
            <a:off x="838200" y="365125"/>
            <a:ext cx="10515600" cy="950719"/>
          </a:xfrm>
        </p:spPr>
        <p:txBody>
          <a:bodyPr/>
          <a:lstStyle/>
          <a:p>
            <a:r>
              <a:rPr lang="fr-FR" dirty="0"/>
              <a:t>Conclusion</a:t>
            </a:r>
          </a:p>
        </p:txBody>
      </p:sp>
      <p:sp>
        <p:nvSpPr>
          <p:cNvPr id="3" name="Espace réservé du contenu 2">
            <a:extLst>
              <a:ext uri="{FF2B5EF4-FFF2-40B4-BE49-F238E27FC236}">
                <a16:creationId xmlns:a16="http://schemas.microsoft.com/office/drawing/2014/main" id="{2292E91F-9E4C-40C9-A789-101DF55A9472}"/>
              </a:ext>
            </a:extLst>
          </p:cNvPr>
          <p:cNvSpPr>
            <a:spLocks noGrp="1"/>
          </p:cNvSpPr>
          <p:nvPr>
            <p:ph sz="half" idx="1"/>
          </p:nvPr>
        </p:nvSpPr>
        <p:spPr>
          <a:xfrm>
            <a:off x="838200" y="1535693"/>
            <a:ext cx="5181600" cy="3103214"/>
          </a:xfrm>
          <a:ln>
            <a:solidFill>
              <a:schemeClr val="tx1"/>
            </a:solidFill>
            <a:prstDash val="sysDash"/>
          </a:ln>
        </p:spPr>
        <p:txBody>
          <a:bodyPr>
            <a:normAutofit/>
          </a:bodyPr>
          <a:lstStyle/>
          <a:p>
            <a:pPr algn="just"/>
            <a:r>
              <a:rPr lang="fr-FR" sz="1600" dirty="0"/>
              <a:t>La stabilité et la structuration des relations professionnelles dans les grandes entreprises sont des déterminants centraux de l’effet taille étudié</a:t>
            </a:r>
          </a:p>
          <a:p>
            <a:pPr algn="just"/>
            <a:r>
              <a:rPr lang="fr-FR" sz="1600" dirty="0"/>
              <a:t>Les procédures impersonnelles et le cadrage des groupes semblent également favorable à l’égalité professionnelle.</a:t>
            </a:r>
          </a:p>
          <a:p>
            <a:pPr algn="just"/>
            <a:r>
              <a:rPr lang="fr-FR" sz="1600" dirty="0"/>
              <a:t>La performance comme moteur de l’instrumentalisation  de l’égalité professionnelle</a:t>
            </a:r>
          </a:p>
          <a:p>
            <a:pPr algn="just"/>
            <a:endParaRPr lang="fr-FR" sz="2000" dirty="0"/>
          </a:p>
        </p:txBody>
      </p:sp>
      <p:sp>
        <p:nvSpPr>
          <p:cNvPr id="4" name="Espace réservé du contenu 3">
            <a:extLst>
              <a:ext uri="{FF2B5EF4-FFF2-40B4-BE49-F238E27FC236}">
                <a16:creationId xmlns:a16="http://schemas.microsoft.com/office/drawing/2014/main" id="{7EE4E4D4-801E-46D9-B457-4428D690B454}"/>
              </a:ext>
            </a:extLst>
          </p:cNvPr>
          <p:cNvSpPr>
            <a:spLocks noGrp="1"/>
          </p:cNvSpPr>
          <p:nvPr>
            <p:ph sz="half" idx="13"/>
          </p:nvPr>
        </p:nvSpPr>
        <p:spPr>
          <a:xfrm>
            <a:off x="6172200" y="1535693"/>
            <a:ext cx="5181600" cy="3103214"/>
          </a:xfrm>
          <a:ln>
            <a:solidFill>
              <a:schemeClr val="tx1"/>
            </a:solidFill>
            <a:prstDash val="sysDash"/>
          </a:ln>
        </p:spPr>
        <p:txBody>
          <a:bodyPr>
            <a:normAutofit/>
          </a:bodyPr>
          <a:lstStyle/>
          <a:p>
            <a:pPr algn="just"/>
            <a:r>
              <a:rPr lang="fr-FR" sz="1600" dirty="0"/>
              <a:t>Insularité des plus petites (surcharge de travail ou choix) </a:t>
            </a:r>
          </a:p>
          <a:p>
            <a:pPr algn="just"/>
            <a:r>
              <a:rPr lang="fr-FR" sz="1600" dirty="0"/>
              <a:t>les modes de gouvernance fortement personnalisés</a:t>
            </a:r>
          </a:p>
          <a:p>
            <a:pPr algn="just"/>
            <a:r>
              <a:rPr lang="fr-FR" sz="1600" dirty="0"/>
              <a:t>Contexte moral durablement peu propice à la mise en œuvre de l’égalité</a:t>
            </a:r>
          </a:p>
          <a:p>
            <a:pPr algn="just"/>
            <a:r>
              <a:rPr lang="fr-FR" sz="1600" dirty="0"/>
              <a:t>Suspicion d’une conformité formelle à la loi (« coquille vide »), mais sans pouvoir en apprécier la portée réelle</a:t>
            </a:r>
          </a:p>
        </p:txBody>
      </p:sp>
      <p:sp>
        <p:nvSpPr>
          <p:cNvPr id="6" name="ZoneTexte 5">
            <a:extLst>
              <a:ext uri="{FF2B5EF4-FFF2-40B4-BE49-F238E27FC236}">
                <a16:creationId xmlns:a16="http://schemas.microsoft.com/office/drawing/2014/main" id="{2D7440D3-5A4B-4870-AFE6-6C01A3FDD8B2}"/>
              </a:ext>
            </a:extLst>
          </p:cNvPr>
          <p:cNvSpPr txBox="1"/>
          <p:nvPr/>
        </p:nvSpPr>
        <p:spPr>
          <a:xfrm>
            <a:off x="3061010" y="4999141"/>
            <a:ext cx="7220414" cy="338554"/>
          </a:xfrm>
          <a:prstGeom prst="rect">
            <a:avLst/>
          </a:prstGeom>
          <a:noFill/>
          <a:ln>
            <a:solidFill>
              <a:schemeClr val="tx1"/>
            </a:solidFill>
            <a:prstDash val="sysDash"/>
          </a:ln>
        </p:spPr>
        <p:txBody>
          <a:bodyPr wrap="square">
            <a:spAutoFit/>
          </a:bodyPr>
          <a:lstStyle/>
          <a:p>
            <a:r>
              <a:rPr lang="fr-FR" sz="1600" dirty="0">
                <a:latin typeface="Century Gothic" panose="020B0502020202020204" pitchFamily="34" charset="0"/>
              </a:rPr>
              <a:t>Définition particulièrement plastique de l’égalité</a:t>
            </a:r>
          </a:p>
        </p:txBody>
      </p:sp>
    </p:spTree>
    <p:extLst>
      <p:ext uri="{BB962C8B-B14F-4D97-AF65-F5344CB8AC3E}">
        <p14:creationId xmlns:p14="http://schemas.microsoft.com/office/powerpoint/2010/main" val="304051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uiExpand="1" build="allAtOnce"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3006FE-DCB0-43C5-9300-F1F101E5AE0B}"/>
              </a:ext>
            </a:extLst>
          </p:cNvPr>
          <p:cNvSpPr>
            <a:spLocks noGrp="1"/>
          </p:cNvSpPr>
          <p:nvPr>
            <p:ph type="title"/>
          </p:nvPr>
        </p:nvSpPr>
        <p:spPr/>
        <p:txBody>
          <a:bodyPr/>
          <a:lstStyle/>
          <a:p>
            <a:r>
              <a:rPr lang="fr-FR" dirty="0"/>
              <a:t>La question</a:t>
            </a:r>
          </a:p>
        </p:txBody>
      </p:sp>
      <p:sp>
        <p:nvSpPr>
          <p:cNvPr id="3" name="Espace réservé du contenu 2">
            <a:extLst>
              <a:ext uri="{FF2B5EF4-FFF2-40B4-BE49-F238E27FC236}">
                <a16:creationId xmlns:a16="http://schemas.microsoft.com/office/drawing/2014/main" id="{C0FB5E6E-20BB-47C9-802B-6B3307544223}"/>
              </a:ext>
            </a:extLst>
          </p:cNvPr>
          <p:cNvSpPr>
            <a:spLocks noGrp="1"/>
          </p:cNvSpPr>
          <p:nvPr>
            <p:ph idx="1"/>
          </p:nvPr>
        </p:nvSpPr>
        <p:spPr>
          <a:xfrm>
            <a:off x="732833" y="1519467"/>
            <a:ext cx="10515600" cy="4351338"/>
          </a:xfrm>
        </p:spPr>
        <p:txBody>
          <a:bodyPr>
            <a:normAutofit/>
          </a:bodyPr>
          <a:lstStyle/>
          <a:p>
            <a:pPr>
              <a:lnSpc>
                <a:spcPct val="100000"/>
              </a:lnSpc>
            </a:pPr>
            <a:r>
              <a:rPr lang="fr-FR" sz="2400" dirty="0"/>
              <a:t>Pourquoi les grandes entreprises semblent-elles plus engagées dans la négociation sur l’égalité professionnelle ? </a:t>
            </a:r>
            <a:r>
              <a:rPr lang="fr-FR" sz="1400" dirty="0"/>
              <a:t>(</a:t>
            </a:r>
            <a:r>
              <a:rPr lang="fr-FR" sz="1400" dirty="0" err="1"/>
              <a:t>Pochic</a:t>
            </a:r>
            <a:r>
              <a:rPr lang="fr-FR" sz="1400" dirty="0"/>
              <a:t>, 2019), </a:t>
            </a:r>
            <a:r>
              <a:rPr lang="fr-FR" sz="1400" cap="small" dirty="0"/>
              <a:t>(Bustreel</a:t>
            </a:r>
            <a:r>
              <a:rPr lang="fr-FR" sz="1400" dirty="0"/>
              <a:t> A., </a:t>
            </a:r>
            <a:r>
              <a:rPr lang="fr-FR" sz="1400" cap="small" dirty="0"/>
              <a:t>Célérier</a:t>
            </a:r>
            <a:r>
              <a:rPr lang="fr-FR" sz="1400" dirty="0"/>
              <a:t> S., </a:t>
            </a:r>
            <a:r>
              <a:rPr lang="fr-FR" sz="1400" cap="small" dirty="0"/>
              <a:t>Pernod-</a:t>
            </a:r>
            <a:r>
              <a:rPr lang="fr-FR" sz="1400" cap="small" dirty="0" err="1"/>
              <a:t>Lemattre</a:t>
            </a:r>
            <a:r>
              <a:rPr lang="fr-FR" sz="1400" dirty="0"/>
              <a:t> M., 2019),(</a:t>
            </a:r>
            <a:r>
              <a:rPr lang="fr-FR" sz="1400" dirty="0" err="1"/>
              <a:t>Charpenel</a:t>
            </a:r>
            <a:r>
              <a:rPr lang="fr-FR" sz="1400" dirty="0"/>
              <a:t>, </a:t>
            </a:r>
            <a:r>
              <a:rPr lang="fr-FR" sz="1400" dirty="0" err="1"/>
              <a:t>Demilly</a:t>
            </a:r>
            <a:r>
              <a:rPr lang="fr-FR" sz="1400" dirty="0"/>
              <a:t> et </a:t>
            </a:r>
            <a:r>
              <a:rPr lang="fr-FR" sz="1400" dirty="0" err="1"/>
              <a:t>Pochic</a:t>
            </a:r>
            <a:r>
              <a:rPr lang="fr-FR" sz="1400" dirty="0"/>
              <a:t>, 2017), (</a:t>
            </a:r>
            <a:r>
              <a:rPr lang="fr-FR" sz="1400" dirty="0" err="1"/>
              <a:t>Silvera</a:t>
            </a:r>
            <a:r>
              <a:rPr lang="fr-FR" sz="1400" dirty="0"/>
              <a:t> et </a:t>
            </a:r>
            <a:r>
              <a:rPr lang="fr-FR" sz="1400" dirty="0" err="1"/>
              <a:t>Laufer</a:t>
            </a:r>
            <a:r>
              <a:rPr lang="fr-FR" sz="1400" dirty="0"/>
              <a:t>, 2005)  etc.. </a:t>
            </a:r>
          </a:p>
          <a:p>
            <a:pPr lvl="1">
              <a:lnSpc>
                <a:spcPct val="100000"/>
              </a:lnSpc>
            </a:pPr>
            <a:r>
              <a:rPr lang="fr-FR" sz="1800" dirty="0"/>
              <a:t>Comportement relativement au cadre réglementaire (Loi 2010, effective en 2012)</a:t>
            </a:r>
          </a:p>
          <a:p>
            <a:pPr lvl="1" algn="just">
              <a:lnSpc>
                <a:spcPct val="100000"/>
              </a:lnSpc>
            </a:pPr>
            <a:r>
              <a:rPr lang="fr-FR" sz="1800" dirty="0"/>
              <a:t>Nombre de texte(s) déposé(s) mentionnant ou portant exclusivement sur l’égalité professionnelle</a:t>
            </a:r>
          </a:p>
          <a:p>
            <a:pPr marL="457200" lvl="1" indent="0">
              <a:buNone/>
            </a:pPr>
            <a:endParaRPr lang="fr-FR" sz="100" dirty="0"/>
          </a:p>
          <a:p>
            <a:r>
              <a:rPr lang="fr-FR" sz="2000" dirty="0"/>
              <a:t>Les données mobilisées : </a:t>
            </a:r>
          </a:p>
          <a:p>
            <a:pPr lvl="1"/>
            <a:r>
              <a:rPr lang="fr-FR" sz="2000" dirty="0"/>
              <a:t>Une approche quantitative et qualitative combinée </a:t>
            </a:r>
          </a:p>
        </p:txBody>
      </p:sp>
      <p:sp>
        <p:nvSpPr>
          <p:cNvPr id="4" name="ZoneTexte 3">
            <a:extLst>
              <a:ext uri="{FF2B5EF4-FFF2-40B4-BE49-F238E27FC236}">
                <a16:creationId xmlns:a16="http://schemas.microsoft.com/office/drawing/2014/main" id="{2E7D6C4F-FC47-4742-8652-0ABA0136CFD4}"/>
              </a:ext>
            </a:extLst>
          </p:cNvPr>
          <p:cNvSpPr txBox="1"/>
          <p:nvPr/>
        </p:nvSpPr>
        <p:spPr>
          <a:xfrm>
            <a:off x="1429435" y="4507129"/>
            <a:ext cx="3530852" cy="1600438"/>
          </a:xfrm>
          <a:prstGeom prst="rect">
            <a:avLst/>
          </a:prstGeom>
          <a:noFill/>
          <a:ln>
            <a:solidFill>
              <a:schemeClr val="accent1">
                <a:lumMod val="60000"/>
                <a:lumOff val="40000"/>
              </a:schemeClr>
            </a:solidFill>
          </a:ln>
        </p:spPr>
        <p:txBody>
          <a:bodyPr wrap="square" rtlCol="0">
            <a:spAutoFit/>
          </a:bodyPr>
          <a:lstStyle/>
          <a:p>
            <a:pPr algn="ctr"/>
            <a:r>
              <a:rPr lang="fr-FR" sz="1400" b="1" dirty="0"/>
              <a:t>Données quantitatives </a:t>
            </a:r>
          </a:p>
          <a:p>
            <a:r>
              <a:rPr lang="fr-FR" sz="1400" dirty="0"/>
              <a:t>Appariement deux sources </a:t>
            </a:r>
            <a:r>
              <a:rPr lang="fr-FR" sz="1400" dirty="0">
                <a:effectLst/>
                <a:latin typeface="Times New Roman" panose="02020603050405020304" pitchFamily="18" charset="0"/>
                <a:ea typeface="Calibri" panose="020F0502020204030204" pitchFamily="34" charset="0"/>
                <a:cs typeface="Calibri" panose="020F0502020204030204" pitchFamily="34" charset="0"/>
              </a:rPr>
              <a:t>s’intéressant au dialogue social. </a:t>
            </a:r>
          </a:p>
          <a:p>
            <a:pPr marL="342900" indent="-342900">
              <a:buFont typeface="+mj-lt"/>
              <a:buAutoNum type="arabicPeriod"/>
            </a:pPr>
            <a:r>
              <a:rPr lang="fr-FR" sz="1400" dirty="0">
                <a:effectLst/>
                <a:latin typeface="Times New Roman" panose="02020603050405020304" pitchFamily="18" charset="0"/>
                <a:ea typeface="Calibri" panose="020F0502020204030204" pitchFamily="34" charset="0"/>
                <a:cs typeface="Calibri" panose="020F0502020204030204" pitchFamily="34" charset="0"/>
              </a:rPr>
              <a:t>Enquête REPONSE 2010-2011 </a:t>
            </a:r>
          </a:p>
          <a:p>
            <a:pPr marL="342900" indent="-342900">
              <a:buFont typeface="+mj-lt"/>
              <a:buAutoNum type="arabicPeriod"/>
            </a:pPr>
            <a:r>
              <a:rPr lang="fr-FR" sz="1400" dirty="0">
                <a:effectLst/>
                <a:latin typeface="Times New Roman" panose="02020603050405020304" pitchFamily="18" charset="0"/>
                <a:ea typeface="Calibri" panose="020F0502020204030204" pitchFamily="34" charset="0"/>
                <a:cs typeface="Calibri" panose="020F0502020204030204" pitchFamily="34" charset="0"/>
              </a:rPr>
              <a:t>Base </a:t>
            </a:r>
            <a:r>
              <a:rPr lang="fr-FR" sz="1400" dirty="0" err="1">
                <a:effectLst/>
                <a:latin typeface="Times New Roman" panose="02020603050405020304" pitchFamily="18" charset="0"/>
                <a:ea typeface="Calibri" panose="020F0502020204030204" pitchFamily="34" charset="0"/>
                <a:cs typeface="Calibri" panose="020F0502020204030204" pitchFamily="34" charset="0"/>
              </a:rPr>
              <a:t>d@ccord</a:t>
            </a:r>
            <a:r>
              <a:rPr lang="fr-FR" sz="1400" dirty="0">
                <a:effectLst/>
                <a:latin typeface="Times New Roman" panose="02020603050405020304" pitchFamily="18" charset="0"/>
                <a:ea typeface="Calibri" panose="020F0502020204030204" pitchFamily="34" charset="0"/>
                <a:cs typeface="Calibri" panose="020F0502020204030204" pitchFamily="34" charset="0"/>
              </a:rPr>
              <a:t> (DGT) </a:t>
            </a:r>
          </a:p>
          <a:p>
            <a:r>
              <a:rPr lang="fr-FR" sz="1400" b="1" dirty="0">
                <a:latin typeface="Times New Roman" panose="02020603050405020304" pitchFamily="18" charset="0"/>
                <a:ea typeface="Calibri" panose="020F0502020204030204" pitchFamily="34" charset="0"/>
                <a:cs typeface="Calibri" panose="020F0502020204030204" pitchFamily="34" charset="0"/>
              </a:rPr>
              <a:t>Base représentative des établissements français de plus de 20 salariés</a:t>
            </a:r>
            <a:endParaRPr lang="fr-FR" sz="1400" b="1" dirty="0">
              <a:effectLst/>
              <a:latin typeface="Times New Roman" panose="02020603050405020304" pitchFamily="18" charset="0"/>
              <a:ea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DE5950FF-368F-4C91-94C4-9F3F3B5F48BC}"/>
              </a:ext>
            </a:extLst>
          </p:cNvPr>
          <p:cNvSpPr txBox="1"/>
          <p:nvPr/>
        </p:nvSpPr>
        <p:spPr>
          <a:xfrm>
            <a:off x="7659729" y="4434463"/>
            <a:ext cx="3799438" cy="1877437"/>
          </a:xfrm>
          <a:prstGeom prst="rect">
            <a:avLst/>
          </a:prstGeom>
          <a:noFill/>
          <a:ln>
            <a:solidFill>
              <a:schemeClr val="accent1">
                <a:lumMod val="40000"/>
                <a:lumOff val="60000"/>
              </a:schemeClr>
            </a:solidFill>
          </a:ln>
        </p:spPr>
        <p:txBody>
          <a:bodyPr wrap="square" rtlCol="0">
            <a:spAutoFit/>
          </a:bodyPr>
          <a:lstStyle/>
          <a:p>
            <a:pPr algn="ctr"/>
            <a:r>
              <a:rPr lang="fr-FR" sz="1400" b="1" dirty="0"/>
              <a:t>Données qualitatives</a:t>
            </a:r>
          </a:p>
          <a:p>
            <a:pPr algn="just"/>
            <a:r>
              <a:rPr lang="fr-FR" sz="1400" dirty="0"/>
              <a:t>Une trentaine d’entretiens (responsables d’entreprises, RH, syndicalistes, opératrices publiques, expert-e-s, etc..) </a:t>
            </a:r>
          </a:p>
          <a:p>
            <a:r>
              <a:rPr lang="fr-FR" sz="1400" b="1" dirty="0"/>
              <a:t>Echantillon de vingt entreprises enquêtées </a:t>
            </a:r>
            <a:r>
              <a:rPr lang="fr-FR" sz="1400" dirty="0"/>
              <a:t>établi de façon raisonné (ACM) et équilibré (taille/secteur)</a:t>
            </a:r>
          </a:p>
          <a:p>
            <a:r>
              <a:rPr lang="fr-FR" sz="1400" dirty="0"/>
              <a:t>+ ajout entreprises sans dépôt de texte</a:t>
            </a:r>
            <a:endParaRPr lang="fr-FR" dirty="0"/>
          </a:p>
        </p:txBody>
      </p:sp>
      <p:cxnSp>
        <p:nvCxnSpPr>
          <p:cNvPr id="7" name="Connecteur droit avec flèche 6">
            <a:extLst>
              <a:ext uri="{FF2B5EF4-FFF2-40B4-BE49-F238E27FC236}">
                <a16:creationId xmlns:a16="http://schemas.microsoft.com/office/drawing/2014/main" id="{E5126A9F-73C4-4FF2-8526-F9C3743324D1}"/>
              </a:ext>
            </a:extLst>
          </p:cNvPr>
          <p:cNvCxnSpPr>
            <a:cxnSpLocks/>
          </p:cNvCxnSpPr>
          <p:nvPr/>
        </p:nvCxnSpPr>
        <p:spPr>
          <a:xfrm>
            <a:off x="5106651" y="5119024"/>
            <a:ext cx="2321459"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9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0DDDDB-F682-47FE-9EA0-0EF51B3BDC3A}"/>
              </a:ext>
            </a:extLst>
          </p:cNvPr>
          <p:cNvSpPr>
            <a:spLocks noGrp="1"/>
          </p:cNvSpPr>
          <p:nvPr>
            <p:ph type="title"/>
          </p:nvPr>
        </p:nvSpPr>
        <p:spPr/>
        <p:txBody>
          <a:bodyPr>
            <a:normAutofit/>
          </a:bodyPr>
          <a:lstStyle/>
          <a:p>
            <a:r>
              <a:rPr lang="fr-FR" sz="4000" dirty="0"/>
              <a:t>Des engagements différenciés dans l’égalité selon la taille (1)</a:t>
            </a:r>
          </a:p>
        </p:txBody>
      </p:sp>
      <p:pic>
        <p:nvPicPr>
          <p:cNvPr id="7" name="Image 6">
            <a:extLst>
              <a:ext uri="{FF2B5EF4-FFF2-40B4-BE49-F238E27FC236}">
                <a16:creationId xmlns:a16="http://schemas.microsoft.com/office/drawing/2014/main" id="{F37C3D9B-3295-4943-B7E8-4DE947C3D3C2}"/>
              </a:ext>
            </a:extLst>
          </p:cNvPr>
          <p:cNvPicPr>
            <a:picLocks noChangeAspect="1"/>
          </p:cNvPicPr>
          <p:nvPr/>
        </p:nvPicPr>
        <p:blipFill>
          <a:blip r:embed="rId2"/>
          <a:stretch>
            <a:fillRect/>
          </a:stretch>
        </p:blipFill>
        <p:spPr>
          <a:xfrm>
            <a:off x="1168924" y="1791092"/>
            <a:ext cx="9360815" cy="4958499"/>
          </a:xfrm>
          <a:prstGeom prst="rect">
            <a:avLst/>
          </a:prstGeom>
        </p:spPr>
      </p:pic>
      <p:sp>
        <p:nvSpPr>
          <p:cNvPr id="3" name="Ellipse 2">
            <a:extLst>
              <a:ext uri="{FF2B5EF4-FFF2-40B4-BE49-F238E27FC236}">
                <a16:creationId xmlns:a16="http://schemas.microsoft.com/office/drawing/2014/main" id="{B8A0891C-7301-44D8-BF3E-1891322582B9}"/>
              </a:ext>
            </a:extLst>
          </p:cNvPr>
          <p:cNvSpPr/>
          <p:nvPr/>
        </p:nvSpPr>
        <p:spPr>
          <a:xfrm>
            <a:off x="2550254" y="3540154"/>
            <a:ext cx="2894202" cy="1526796"/>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09B6A4F1-7DE2-4AD1-9B6D-BC768F3B7CA0}"/>
              </a:ext>
            </a:extLst>
          </p:cNvPr>
          <p:cNvSpPr/>
          <p:nvPr/>
        </p:nvSpPr>
        <p:spPr>
          <a:xfrm>
            <a:off x="7730836" y="3429000"/>
            <a:ext cx="1653309" cy="1036464"/>
          </a:xfrm>
          <a:prstGeom prst="ellipse">
            <a:avLst/>
          </a:prstGeom>
          <a:solidFill>
            <a:srgbClr val="FFFF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6079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D8C38E-4F25-4FCF-8F5C-C7B1972FC1BB}"/>
              </a:ext>
            </a:extLst>
          </p:cNvPr>
          <p:cNvSpPr>
            <a:spLocks noGrp="1"/>
          </p:cNvSpPr>
          <p:nvPr>
            <p:ph type="title"/>
          </p:nvPr>
        </p:nvSpPr>
        <p:spPr/>
        <p:txBody>
          <a:bodyPr>
            <a:normAutofit/>
          </a:bodyPr>
          <a:lstStyle/>
          <a:p>
            <a:r>
              <a:rPr lang="fr-FR" sz="2800" dirty="0"/>
              <a:t>Des engagements différenciés dans l’égalité professionnelle selon la taille (2)</a:t>
            </a:r>
          </a:p>
        </p:txBody>
      </p:sp>
      <p:pic>
        <p:nvPicPr>
          <p:cNvPr id="4" name="Image 3">
            <a:extLst>
              <a:ext uri="{FF2B5EF4-FFF2-40B4-BE49-F238E27FC236}">
                <a16:creationId xmlns:a16="http://schemas.microsoft.com/office/drawing/2014/main" id="{C471077B-1714-7C4D-B7F0-80C3EF442269}"/>
              </a:ext>
            </a:extLst>
          </p:cNvPr>
          <p:cNvPicPr>
            <a:picLocks noChangeAspect="1"/>
          </p:cNvPicPr>
          <p:nvPr/>
        </p:nvPicPr>
        <p:blipFill>
          <a:blip r:embed="rId2"/>
          <a:stretch>
            <a:fillRect/>
          </a:stretch>
        </p:blipFill>
        <p:spPr>
          <a:xfrm>
            <a:off x="264976" y="1523727"/>
            <a:ext cx="11463764" cy="4775336"/>
          </a:xfrm>
          <a:prstGeom prst="rect">
            <a:avLst/>
          </a:prstGeom>
          <a:ln>
            <a:solidFill>
              <a:schemeClr val="accent1">
                <a:lumMod val="60000"/>
                <a:lumOff val="40000"/>
              </a:schemeClr>
            </a:solidFill>
          </a:ln>
        </p:spPr>
      </p:pic>
      <p:pic>
        <p:nvPicPr>
          <p:cNvPr id="8" name="Image 7">
            <a:extLst>
              <a:ext uri="{FF2B5EF4-FFF2-40B4-BE49-F238E27FC236}">
                <a16:creationId xmlns:a16="http://schemas.microsoft.com/office/drawing/2014/main" id="{3E369E74-6A1B-4D87-A1C3-A12095446854}"/>
              </a:ext>
            </a:extLst>
          </p:cNvPr>
          <p:cNvPicPr>
            <a:picLocks noChangeAspect="1"/>
          </p:cNvPicPr>
          <p:nvPr/>
        </p:nvPicPr>
        <p:blipFill>
          <a:blip r:embed="rId3"/>
          <a:stretch>
            <a:fillRect/>
          </a:stretch>
        </p:blipFill>
        <p:spPr>
          <a:xfrm>
            <a:off x="8722000" y="485811"/>
            <a:ext cx="3388589" cy="918090"/>
          </a:xfrm>
          <a:prstGeom prst="rect">
            <a:avLst/>
          </a:prstGeom>
          <a:ln>
            <a:solidFill>
              <a:schemeClr val="accent1">
                <a:lumMod val="40000"/>
                <a:lumOff val="60000"/>
              </a:schemeClr>
            </a:solidFill>
            <a:prstDash val="sysDot"/>
          </a:ln>
        </p:spPr>
      </p:pic>
    </p:spTree>
    <p:extLst>
      <p:ext uri="{BB962C8B-B14F-4D97-AF65-F5344CB8AC3E}">
        <p14:creationId xmlns:p14="http://schemas.microsoft.com/office/powerpoint/2010/main" val="3638018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9A01AC-9F97-4F1E-AFC1-DF0C97D987EF}"/>
              </a:ext>
            </a:extLst>
          </p:cNvPr>
          <p:cNvSpPr>
            <a:spLocks noGrp="1"/>
          </p:cNvSpPr>
          <p:nvPr>
            <p:ph type="title"/>
          </p:nvPr>
        </p:nvSpPr>
        <p:spPr/>
        <p:txBody>
          <a:bodyPr>
            <a:normAutofit/>
          </a:bodyPr>
          <a:lstStyle/>
          <a:p>
            <a:r>
              <a:rPr lang="fr-FR" sz="3600" dirty="0"/>
              <a:t>Les logiques d’action des grandes entreprises</a:t>
            </a:r>
          </a:p>
        </p:txBody>
      </p:sp>
      <p:sp>
        <p:nvSpPr>
          <p:cNvPr id="3" name="Espace réservé du contenu 2">
            <a:extLst>
              <a:ext uri="{FF2B5EF4-FFF2-40B4-BE49-F238E27FC236}">
                <a16:creationId xmlns:a16="http://schemas.microsoft.com/office/drawing/2014/main" id="{AF44A4D0-8AF1-439B-B9EB-5ECA55C2D52B}"/>
              </a:ext>
            </a:extLst>
          </p:cNvPr>
          <p:cNvSpPr>
            <a:spLocks noGrp="1"/>
          </p:cNvSpPr>
          <p:nvPr>
            <p:ph idx="1"/>
          </p:nvPr>
        </p:nvSpPr>
        <p:spPr/>
        <p:txBody>
          <a:bodyPr/>
          <a:lstStyle/>
          <a:p>
            <a:r>
              <a:rPr lang="fr-FR" sz="2400" b="1" dirty="0"/>
              <a:t>Des avantages identifiés des grandes </a:t>
            </a:r>
            <a:r>
              <a:rPr lang="fr-FR" sz="2400" b="1" i="1" dirty="0"/>
              <a:t>vs les </a:t>
            </a:r>
            <a:r>
              <a:rPr lang="fr-FR" sz="2400" b="1" dirty="0"/>
              <a:t>manques des petites</a:t>
            </a:r>
          </a:p>
          <a:p>
            <a:pPr lvl="1"/>
            <a:r>
              <a:rPr lang="fr-FR" sz="2000" dirty="0"/>
              <a:t>Les ressources en RH</a:t>
            </a:r>
          </a:p>
          <a:p>
            <a:pPr lvl="1"/>
            <a:r>
              <a:rPr lang="fr-FR" sz="2000" dirty="0"/>
              <a:t>La présence et l’activité des syndicats</a:t>
            </a:r>
          </a:p>
          <a:p>
            <a:pPr lvl="1"/>
            <a:r>
              <a:rPr lang="fr-FR" sz="2000" dirty="0"/>
              <a:t>Le cadrage des groupes</a:t>
            </a:r>
          </a:p>
          <a:p>
            <a:pPr lvl="1"/>
            <a:r>
              <a:rPr lang="fr-FR" sz="2000" dirty="0"/>
              <a:t>L’égalité, un atout concurrentiel pour les grandes</a:t>
            </a:r>
          </a:p>
          <a:p>
            <a:pPr marL="0" indent="0">
              <a:buNone/>
            </a:pPr>
            <a:endParaRPr lang="fr-FR" dirty="0"/>
          </a:p>
          <a:p>
            <a:r>
              <a:rPr lang="fr-FR" sz="2400" b="1" dirty="0"/>
              <a:t>Mais à nuancer</a:t>
            </a:r>
            <a:r>
              <a:rPr lang="fr-FR" dirty="0"/>
              <a:t>…</a:t>
            </a:r>
          </a:p>
          <a:p>
            <a:pPr marL="0" indent="0">
              <a:buNone/>
            </a:pPr>
            <a:endParaRPr lang="fr-FR" sz="1800" dirty="0"/>
          </a:p>
          <a:p>
            <a:r>
              <a:rPr lang="fr-FR" sz="2400" b="1" dirty="0"/>
              <a:t>Test des corrélations</a:t>
            </a:r>
          </a:p>
        </p:txBody>
      </p:sp>
    </p:spTree>
    <p:extLst>
      <p:ext uri="{BB962C8B-B14F-4D97-AF65-F5344CB8AC3E}">
        <p14:creationId xmlns:p14="http://schemas.microsoft.com/office/powerpoint/2010/main" val="85723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DF21CC-621C-4DA2-A1D1-5B4C7A82429F}"/>
              </a:ext>
            </a:extLst>
          </p:cNvPr>
          <p:cNvSpPr>
            <a:spLocks noGrp="1"/>
          </p:cNvSpPr>
          <p:nvPr>
            <p:ph type="title"/>
          </p:nvPr>
        </p:nvSpPr>
        <p:spPr/>
        <p:txBody>
          <a:bodyPr>
            <a:normAutofit fontScale="90000"/>
          </a:bodyPr>
          <a:lstStyle/>
          <a:p>
            <a:br>
              <a:rPr lang="fr-FR" sz="3100" dirty="0"/>
            </a:br>
            <a:r>
              <a:rPr lang="fr-FR" sz="3100" b="1" dirty="0"/>
              <a:t>Des ressources RH plus structurées….</a:t>
            </a:r>
            <a:br>
              <a:rPr lang="fr-FR" sz="3100" dirty="0"/>
            </a:br>
            <a:r>
              <a:rPr lang="fr-FR" sz="2200" dirty="0"/>
              <a:t>qui permettent de recourir à des procédures formelles caractéristiques des organisations bureaucratiques</a:t>
            </a:r>
            <a:br>
              <a:rPr lang="fr-FR" sz="3600" dirty="0"/>
            </a:br>
            <a:endParaRPr lang="fr-FR" dirty="0"/>
          </a:p>
        </p:txBody>
      </p:sp>
      <p:sp>
        <p:nvSpPr>
          <p:cNvPr id="3" name="Espace réservé du contenu 2">
            <a:extLst>
              <a:ext uri="{FF2B5EF4-FFF2-40B4-BE49-F238E27FC236}">
                <a16:creationId xmlns:a16="http://schemas.microsoft.com/office/drawing/2014/main" id="{0095C290-F762-423D-BBC6-A118B874231B}"/>
              </a:ext>
            </a:extLst>
          </p:cNvPr>
          <p:cNvSpPr>
            <a:spLocks noGrp="1"/>
          </p:cNvSpPr>
          <p:nvPr>
            <p:ph sz="half" idx="1"/>
          </p:nvPr>
        </p:nvSpPr>
        <p:spPr>
          <a:xfrm>
            <a:off x="838200" y="1825624"/>
            <a:ext cx="5181600" cy="3403601"/>
          </a:xfrm>
          <a:ln>
            <a:solidFill>
              <a:schemeClr val="tx1"/>
            </a:solidFill>
            <a:prstDash val="sysDot"/>
          </a:ln>
        </p:spPr>
        <p:txBody>
          <a:bodyPr>
            <a:normAutofit lnSpcReduction="10000"/>
          </a:bodyPr>
          <a:lstStyle/>
          <a:p>
            <a:pPr marL="0" indent="0" algn="ctr">
              <a:buNone/>
            </a:pPr>
            <a:r>
              <a:rPr lang="fr-FR" sz="2400" b="1" dirty="0"/>
              <a:t>Q4</a:t>
            </a:r>
          </a:p>
          <a:p>
            <a:pPr marL="0" indent="0">
              <a:buNone/>
            </a:pPr>
            <a:r>
              <a:rPr lang="fr-FR" sz="2000" dirty="0"/>
              <a:t>Responsable diversité du groupe </a:t>
            </a:r>
            <a:r>
              <a:rPr lang="fr-FR" sz="2000" dirty="0" err="1"/>
              <a:t>Comm</a:t>
            </a:r>
            <a:endParaRPr lang="fr-FR" sz="2000" dirty="0"/>
          </a:p>
          <a:p>
            <a:pPr marL="0" indent="0">
              <a:buNone/>
            </a:pPr>
            <a:endParaRPr lang="fr-FR" sz="1600" dirty="0"/>
          </a:p>
          <a:p>
            <a:pPr marL="457200" lvl="1" indent="0" algn="just">
              <a:buNone/>
              <a:tabLst>
                <a:tab pos="3856038" algn="l"/>
                <a:tab pos="4662488" algn="l"/>
              </a:tabLst>
            </a:pPr>
            <a:r>
              <a:rPr lang="fr-FR" sz="1600" i="1" dirty="0"/>
              <a:t>« Alors il y a un dialogue avec nos entités en France sur quoi on pourrait travailler etc. </a:t>
            </a:r>
            <a:r>
              <a:rPr lang="fr-FR" sz="1600" b="1" i="1" dirty="0"/>
              <a:t>On travaille aussi avec d'autres entités de la DRH</a:t>
            </a:r>
            <a:r>
              <a:rPr lang="fr-FR" sz="1600" i="1" dirty="0"/>
              <a:t>, notamment sur les thématiques de Qualité de Vie au Travail, par exemple, parce qu'à chaque fois</a:t>
            </a:r>
            <a:r>
              <a:rPr lang="fr-FR" sz="1600" b="1" i="1" dirty="0"/>
              <a:t> ça comporte un chapitre "équilibre vie perso-vie pro",</a:t>
            </a:r>
            <a:r>
              <a:rPr lang="fr-FR" sz="1600" i="1" dirty="0"/>
              <a:t> avec les services de la RH qui sont spécialisés en rémunération. Après, </a:t>
            </a:r>
            <a:r>
              <a:rPr lang="fr-FR" sz="1600" b="1" i="1" dirty="0"/>
              <a:t>on va travailler avec toutes les entités de la DRH </a:t>
            </a:r>
            <a:r>
              <a:rPr lang="fr-FR" sz="1600" i="1" dirty="0"/>
              <a:t>qui alimentent les divers chapitres. » </a:t>
            </a:r>
            <a:endParaRPr lang="fr-FR" sz="1600" dirty="0"/>
          </a:p>
          <a:p>
            <a:endParaRPr lang="fr-FR" dirty="0"/>
          </a:p>
        </p:txBody>
      </p:sp>
      <p:sp>
        <p:nvSpPr>
          <p:cNvPr id="4" name="Espace réservé du contenu 3">
            <a:extLst>
              <a:ext uri="{FF2B5EF4-FFF2-40B4-BE49-F238E27FC236}">
                <a16:creationId xmlns:a16="http://schemas.microsoft.com/office/drawing/2014/main" id="{B35A138D-186B-43AF-8C27-1438F3D4CB7A}"/>
              </a:ext>
            </a:extLst>
          </p:cNvPr>
          <p:cNvSpPr>
            <a:spLocks noGrp="1"/>
          </p:cNvSpPr>
          <p:nvPr>
            <p:ph sz="half" idx="13"/>
          </p:nvPr>
        </p:nvSpPr>
        <p:spPr>
          <a:xfrm>
            <a:off x="6172200" y="1825625"/>
            <a:ext cx="5108418" cy="3403600"/>
          </a:xfrm>
          <a:ln>
            <a:solidFill>
              <a:schemeClr val="tx1"/>
            </a:solidFill>
            <a:prstDash val="sysDot"/>
          </a:ln>
        </p:spPr>
        <p:txBody>
          <a:bodyPr>
            <a:normAutofit/>
          </a:bodyPr>
          <a:lstStyle/>
          <a:p>
            <a:pPr marL="0" indent="0" algn="ctr">
              <a:buNone/>
            </a:pPr>
            <a:r>
              <a:rPr lang="fr-FR" sz="2400" b="1" dirty="0"/>
              <a:t>Q1</a:t>
            </a:r>
          </a:p>
          <a:p>
            <a:pPr marL="0" indent="0">
              <a:buNone/>
            </a:pPr>
            <a:r>
              <a:rPr lang="fr-FR" sz="2000" dirty="0"/>
              <a:t>Directeur </a:t>
            </a:r>
            <a:r>
              <a:rPr lang="fr-FR" sz="2000" dirty="0" err="1"/>
              <a:t>Equip</a:t>
            </a:r>
            <a:r>
              <a:rPr lang="fr-FR" sz="2000" dirty="0"/>
              <a:t> Loisir</a:t>
            </a:r>
          </a:p>
          <a:p>
            <a:pPr marL="0" indent="0">
              <a:buNone/>
            </a:pPr>
            <a:endParaRPr lang="fr-FR" sz="1600" dirty="0"/>
          </a:p>
          <a:p>
            <a:pPr marL="457200" lvl="1" indent="0" algn="just">
              <a:buNone/>
            </a:pPr>
            <a:r>
              <a:rPr lang="fr-FR" sz="1600" i="1" dirty="0"/>
              <a:t>«  Si on essayait de suivre toutes les lois qui sortent de ce pays, moi, </a:t>
            </a:r>
            <a:r>
              <a:rPr lang="fr-FR" sz="1600" b="1" i="1" dirty="0"/>
              <a:t>il me faudrait deux gars </a:t>
            </a:r>
            <a:r>
              <a:rPr lang="fr-FR" sz="1600" i="1" dirty="0"/>
              <a:t>qui font ça toute la journée. </a:t>
            </a:r>
            <a:r>
              <a:rPr lang="fr-FR" sz="1600" b="1" i="1" dirty="0"/>
              <a:t>Donc, on ne fera pas </a:t>
            </a:r>
            <a:r>
              <a:rPr lang="fr-FR" sz="1600" i="1" dirty="0"/>
              <a:t>! Il faut faire l’essentiel et, comme dirait ne sais plus trop qui, il y a des sujets sur lesquels </a:t>
            </a:r>
            <a:r>
              <a:rPr lang="fr-FR" sz="1600" b="1" i="1" dirty="0"/>
              <a:t>il est urgent d’attendre</a:t>
            </a:r>
            <a:r>
              <a:rPr lang="fr-FR" sz="1600" i="1" dirty="0"/>
              <a:t>, parce qu’on ne sait pas ! »</a:t>
            </a:r>
          </a:p>
        </p:txBody>
      </p:sp>
    </p:spTree>
    <p:extLst>
      <p:ext uri="{BB962C8B-B14F-4D97-AF65-F5344CB8AC3E}">
        <p14:creationId xmlns:p14="http://schemas.microsoft.com/office/powerpoint/2010/main" val="357514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6628D-DB7D-4740-89AD-851ABBE5F697}"/>
              </a:ext>
            </a:extLst>
          </p:cNvPr>
          <p:cNvSpPr>
            <a:spLocks noGrp="1"/>
          </p:cNvSpPr>
          <p:nvPr>
            <p:ph type="title"/>
          </p:nvPr>
        </p:nvSpPr>
        <p:spPr/>
        <p:txBody>
          <a:bodyPr>
            <a:normAutofit fontScale="90000"/>
          </a:bodyPr>
          <a:lstStyle/>
          <a:p>
            <a:br>
              <a:rPr lang="fr-FR" sz="3600" b="1" dirty="0"/>
            </a:br>
            <a:r>
              <a:rPr lang="fr-FR" sz="3100" b="1" dirty="0"/>
              <a:t>La présence et l’activité des syndicats :</a:t>
            </a:r>
            <a:br>
              <a:rPr lang="fr-FR" sz="3100" dirty="0"/>
            </a:br>
            <a:r>
              <a:rPr lang="fr-FR" sz="2200" dirty="0"/>
              <a:t>Plus professionnalisés et plus sensibilisés dans les grandes/ plus effacés dans les autres</a:t>
            </a:r>
            <a:br>
              <a:rPr lang="fr-FR" dirty="0"/>
            </a:br>
            <a:r>
              <a:rPr lang="fr-FR" dirty="0"/>
              <a:t> </a:t>
            </a:r>
          </a:p>
        </p:txBody>
      </p:sp>
      <p:sp>
        <p:nvSpPr>
          <p:cNvPr id="3" name="Espace réservé du contenu 2">
            <a:extLst>
              <a:ext uri="{FF2B5EF4-FFF2-40B4-BE49-F238E27FC236}">
                <a16:creationId xmlns:a16="http://schemas.microsoft.com/office/drawing/2014/main" id="{55A4BB95-C90A-4228-85E1-268F2BDDEF45}"/>
              </a:ext>
            </a:extLst>
          </p:cNvPr>
          <p:cNvSpPr>
            <a:spLocks noGrp="1"/>
          </p:cNvSpPr>
          <p:nvPr>
            <p:ph sz="half" idx="1"/>
          </p:nvPr>
        </p:nvSpPr>
        <p:spPr>
          <a:xfrm>
            <a:off x="838200" y="1825625"/>
            <a:ext cx="5181600" cy="3146425"/>
          </a:xfrm>
          <a:ln>
            <a:solidFill>
              <a:schemeClr val="tx1"/>
            </a:solidFill>
            <a:prstDash val="sysDash"/>
          </a:ln>
        </p:spPr>
        <p:txBody>
          <a:bodyPr>
            <a:normAutofit/>
          </a:bodyPr>
          <a:lstStyle/>
          <a:p>
            <a:pPr marL="0" indent="0" algn="ctr">
              <a:buNone/>
            </a:pPr>
            <a:r>
              <a:rPr lang="fr-FR" sz="2400" b="1" dirty="0"/>
              <a:t>Q4</a:t>
            </a:r>
          </a:p>
          <a:p>
            <a:pPr marL="0" indent="0">
              <a:buNone/>
            </a:pPr>
            <a:r>
              <a:rPr lang="fr-FR" sz="2400" dirty="0"/>
              <a:t>RH Energie</a:t>
            </a:r>
          </a:p>
          <a:p>
            <a:pPr marL="0" indent="0">
              <a:buNone/>
            </a:pPr>
            <a:endParaRPr lang="fr-FR" sz="1600" b="1" dirty="0"/>
          </a:p>
          <a:p>
            <a:pPr marL="457200" lvl="1" indent="0">
              <a:buNone/>
            </a:pPr>
            <a:r>
              <a:rPr lang="fr-FR" sz="1600" i="1" dirty="0"/>
              <a:t>«  Classique, là pour le coup </a:t>
            </a:r>
            <a:r>
              <a:rPr lang="fr-FR" sz="1600" b="1" i="1" dirty="0"/>
              <a:t>c'est classique, pour la CGT ça n'allait pas assez loin</a:t>
            </a:r>
            <a:r>
              <a:rPr lang="fr-FR" sz="1600" i="1" dirty="0"/>
              <a:t>, il n'y avait pas assez d'engagement et eux ils sont sur des demandes en termes d'égalité salariale, du fait de l'appartenance de genre, à donner une augmentation à toutes les femmes par principe ou des choses comme ça quoi ! » </a:t>
            </a:r>
          </a:p>
        </p:txBody>
      </p:sp>
      <p:sp>
        <p:nvSpPr>
          <p:cNvPr id="4" name="Espace réservé du contenu 3">
            <a:extLst>
              <a:ext uri="{FF2B5EF4-FFF2-40B4-BE49-F238E27FC236}">
                <a16:creationId xmlns:a16="http://schemas.microsoft.com/office/drawing/2014/main" id="{42D16997-FA12-471D-977A-A2E25A3C3C2D}"/>
              </a:ext>
            </a:extLst>
          </p:cNvPr>
          <p:cNvSpPr>
            <a:spLocks noGrp="1"/>
          </p:cNvSpPr>
          <p:nvPr>
            <p:ph sz="half" idx="13"/>
          </p:nvPr>
        </p:nvSpPr>
        <p:spPr>
          <a:xfrm>
            <a:off x="6172200" y="1825625"/>
            <a:ext cx="5181600" cy="3146425"/>
          </a:xfrm>
          <a:ln>
            <a:solidFill>
              <a:schemeClr val="tx1"/>
            </a:solidFill>
            <a:prstDash val="sysDash"/>
          </a:ln>
        </p:spPr>
        <p:txBody>
          <a:bodyPr>
            <a:normAutofit/>
          </a:bodyPr>
          <a:lstStyle/>
          <a:p>
            <a:pPr marL="0" indent="0" algn="ctr">
              <a:buNone/>
            </a:pPr>
            <a:r>
              <a:rPr lang="fr-FR" b="1" dirty="0"/>
              <a:t>Q2</a:t>
            </a:r>
          </a:p>
          <a:p>
            <a:pPr marL="0" indent="0">
              <a:buNone/>
            </a:pPr>
            <a:r>
              <a:rPr lang="fr-FR" sz="2400" dirty="0"/>
              <a:t>RH </a:t>
            </a:r>
            <a:r>
              <a:rPr lang="fr-FR" sz="2400" dirty="0" err="1"/>
              <a:t>Immo</a:t>
            </a:r>
            <a:endParaRPr lang="fr-FR" sz="2400" dirty="0"/>
          </a:p>
          <a:p>
            <a:pPr marL="0" indent="0">
              <a:buNone/>
            </a:pPr>
            <a:endParaRPr lang="fr-FR" sz="1600" dirty="0"/>
          </a:p>
          <a:p>
            <a:pPr marL="457200" lvl="1" indent="0">
              <a:buNone/>
            </a:pPr>
            <a:r>
              <a:rPr lang="fr-FR" sz="1600" i="1" dirty="0"/>
              <a:t>«  La majorité du temps </a:t>
            </a:r>
            <a:r>
              <a:rPr lang="fr-FR" sz="1600" b="1" i="1" dirty="0"/>
              <a:t>c’est nous qui venons avec la question </a:t>
            </a:r>
            <a:r>
              <a:rPr lang="fr-FR" sz="1600" i="1" dirty="0"/>
              <a:t>"est-ce que vous voulez que l'on travaille sur tel ou tel sujet ?" "oh bin oui", mais en fait voilà, on présente, on rédige tout seul, on relit tout seul, ils acceptent de signer, ce n’est déjà pas mal. Je suis désolée hein, mais c'est comme ça que ça se passe ! »</a:t>
            </a:r>
          </a:p>
          <a:p>
            <a:pPr marL="0" indent="0">
              <a:buNone/>
            </a:pPr>
            <a:endParaRPr lang="fr-FR" dirty="0"/>
          </a:p>
        </p:txBody>
      </p:sp>
    </p:spTree>
    <p:extLst>
      <p:ext uri="{BB962C8B-B14F-4D97-AF65-F5344CB8AC3E}">
        <p14:creationId xmlns:p14="http://schemas.microsoft.com/office/powerpoint/2010/main" val="2643535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3E40CB-56E1-4EA1-A11B-A54982757AD4}"/>
              </a:ext>
            </a:extLst>
          </p:cNvPr>
          <p:cNvSpPr>
            <a:spLocks noGrp="1"/>
          </p:cNvSpPr>
          <p:nvPr>
            <p:ph type="title"/>
          </p:nvPr>
        </p:nvSpPr>
        <p:spPr>
          <a:xfrm>
            <a:off x="838200" y="207957"/>
            <a:ext cx="10515600" cy="1325563"/>
          </a:xfrm>
        </p:spPr>
        <p:txBody>
          <a:bodyPr>
            <a:normAutofit fontScale="90000"/>
          </a:bodyPr>
          <a:lstStyle/>
          <a:p>
            <a:br>
              <a:rPr lang="fr-FR" dirty="0"/>
            </a:br>
            <a:br>
              <a:rPr lang="fr-FR" dirty="0"/>
            </a:br>
            <a:r>
              <a:rPr lang="fr-FR" sz="3100" b="1" dirty="0"/>
              <a:t>Le cadrage des groupes </a:t>
            </a:r>
            <a:r>
              <a:rPr lang="fr-FR" sz="3100" dirty="0"/>
              <a:t>:</a:t>
            </a:r>
            <a:br>
              <a:rPr lang="fr-FR" sz="3100" dirty="0"/>
            </a:br>
            <a:r>
              <a:rPr lang="fr-FR" sz="2200" dirty="0"/>
              <a:t>Une gouvernance volontariste, des services spécialisés dans l’égalité/la diversité ou une culture d’entreprise sensibilisée à l’égalité</a:t>
            </a:r>
            <a:br>
              <a:rPr lang="fr-FR" sz="2200" dirty="0"/>
            </a:br>
            <a:endParaRPr lang="fr-FR" sz="3100" dirty="0"/>
          </a:p>
        </p:txBody>
      </p:sp>
      <p:sp>
        <p:nvSpPr>
          <p:cNvPr id="3" name="Espace réservé du contenu 2">
            <a:extLst>
              <a:ext uri="{FF2B5EF4-FFF2-40B4-BE49-F238E27FC236}">
                <a16:creationId xmlns:a16="http://schemas.microsoft.com/office/drawing/2014/main" id="{932B4D82-DD2A-488B-BB7B-FE135592B277}"/>
              </a:ext>
            </a:extLst>
          </p:cNvPr>
          <p:cNvSpPr>
            <a:spLocks noGrp="1"/>
          </p:cNvSpPr>
          <p:nvPr>
            <p:ph sz="half" idx="1"/>
          </p:nvPr>
        </p:nvSpPr>
        <p:spPr>
          <a:xfrm>
            <a:off x="838197" y="2550859"/>
            <a:ext cx="5181600" cy="3481949"/>
          </a:xfrm>
          <a:ln>
            <a:solidFill>
              <a:schemeClr val="tx1"/>
            </a:solidFill>
            <a:prstDash val="sysDash"/>
          </a:ln>
        </p:spPr>
        <p:txBody>
          <a:bodyPr>
            <a:normAutofit/>
          </a:bodyPr>
          <a:lstStyle/>
          <a:p>
            <a:pPr marL="0" indent="0" algn="ctr">
              <a:buNone/>
            </a:pPr>
            <a:r>
              <a:rPr lang="fr-FR" sz="2000" b="1" dirty="0"/>
              <a:t>Q3</a:t>
            </a:r>
          </a:p>
          <a:p>
            <a:pPr marL="0" indent="0">
              <a:buNone/>
            </a:pPr>
            <a:r>
              <a:rPr lang="fr-FR" sz="2000" dirty="0"/>
              <a:t>DRH </a:t>
            </a:r>
            <a:r>
              <a:rPr lang="fr-FR" sz="2000" dirty="0" err="1"/>
              <a:t>Equip</a:t>
            </a:r>
            <a:r>
              <a:rPr lang="fr-FR" sz="2000" dirty="0"/>
              <a:t> Auto B</a:t>
            </a:r>
            <a:endParaRPr lang="fr-FR" dirty="0"/>
          </a:p>
          <a:p>
            <a:pPr marL="457200" lvl="1" indent="0">
              <a:buNone/>
            </a:pPr>
            <a:r>
              <a:rPr lang="fr-FR" sz="1600" i="1" dirty="0"/>
              <a:t>« Alors ça venait </a:t>
            </a:r>
            <a:r>
              <a:rPr lang="fr-FR" sz="1600" b="1" i="1" dirty="0"/>
              <a:t>d'une volonté de notre entreprise et de notre groupe.</a:t>
            </a:r>
            <a:r>
              <a:rPr lang="fr-FR" sz="1600" i="1" dirty="0"/>
              <a:t> Nous en tant que RH, on a nos propres indicateurs et notamment ce que l'on appelle la "diversité", c'est quelque chose que l'on suivait, mais</a:t>
            </a:r>
            <a:r>
              <a:rPr lang="fr-FR" sz="1600" b="1" i="1" dirty="0"/>
              <a:t> la Suède nous demande le pourcentage de femmes, le pourcentage de femmes recrutées, de femmes managers donc ça c'est quelque chose qui est vraiment très suivi, c'était vraiment une volonté du groupe (...) » </a:t>
            </a:r>
          </a:p>
          <a:p>
            <a:endParaRPr lang="fr-FR" dirty="0"/>
          </a:p>
        </p:txBody>
      </p:sp>
      <p:sp>
        <p:nvSpPr>
          <p:cNvPr id="4" name="Espace réservé du contenu 3">
            <a:extLst>
              <a:ext uri="{FF2B5EF4-FFF2-40B4-BE49-F238E27FC236}">
                <a16:creationId xmlns:a16="http://schemas.microsoft.com/office/drawing/2014/main" id="{05AC339A-297B-45F8-A4FF-33E472711F69}"/>
              </a:ext>
            </a:extLst>
          </p:cNvPr>
          <p:cNvSpPr>
            <a:spLocks noGrp="1"/>
          </p:cNvSpPr>
          <p:nvPr>
            <p:ph sz="half" idx="13"/>
          </p:nvPr>
        </p:nvSpPr>
        <p:spPr>
          <a:xfrm>
            <a:off x="6172204" y="2550860"/>
            <a:ext cx="5181600" cy="3481949"/>
          </a:xfrm>
          <a:ln>
            <a:solidFill>
              <a:schemeClr val="tx1"/>
            </a:solidFill>
            <a:prstDash val="sysDash"/>
          </a:ln>
        </p:spPr>
        <p:txBody>
          <a:bodyPr>
            <a:normAutofit/>
          </a:bodyPr>
          <a:lstStyle/>
          <a:p>
            <a:pPr marL="0" indent="0">
              <a:buNone/>
            </a:pPr>
            <a:r>
              <a:rPr lang="fr-FR" sz="2000" dirty="0"/>
              <a:t> </a:t>
            </a:r>
            <a:endParaRPr lang="fr-FR" dirty="0"/>
          </a:p>
          <a:p>
            <a:endParaRPr lang="fr-FR" b="1" dirty="0"/>
          </a:p>
          <a:p>
            <a:endParaRPr lang="fr-FR" b="1" dirty="0"/>
          </a:p>
        </p:txBody>
      </p:sp>
      <p:sp>
        <p:nvSpPr>
          <p:cNvPr id="7" name="ZoneTexte 6">
            <a:extLst>
              <a:ext uri="{FF2B5EF4-FFF2-40B4-BE49-F238E27FC236}">
                <a16:creationId xmlns:a16="http://schemas.microsoft.com/office/drawing/2014/main" id="{D14933D2-F87E-4BBA-A372-07F711FA4542}"/>
              </a:ext>
            </a:extLst>
          </p:cNvPr>
          <p:cNvSpPr txBox="1"/>
          <p:nvPr/>
        </p:nvSpPr>
        <p:spPr>
          <a:xfrm>
            <a:off x="6251194" y="2460120"/>
            <a:ext cx="5023619" cy="3293209"/>
          </a:xfrm>
          <a:prstGeom prst="rect">
            <a:avLst/>
          </a:prstGeom>
          <a:noFill/>
        </p:spPr>
        <p:txBody>
          <a:bodyPr wrap="square">
            <a:spAutoFit/>
          </a:bodyPr>
          <a:lstStyle/>
          <a:p>
            <a:pPr algn="ctr"/>
            <a:r>
              <a:rPr lang="fr-FR" sz="2400" b="1" dirty="0"/>
              <a:t>Q1 </a:t>
            </a:r>
          </a:p>
          <a:p>
            <a:pPr algn="just"/>
            <a:r>
              <a:rPr lang="fr-FR" b="1" dirty="0"/>
              <a:t>Une majorité d’entreprises indépendantes et </a:t>
            </a:r>
          </a:p>
          <a:p>
            <a:pPr algn="just"/>
            <a:r>
              <a:rPr lang="fr-FR" b="1" dirty="0"/>
              <a:t>souvent en gestion familiale </a:t>
            </a:r>
          </a:p>
          <a:p>
            <a:r>
              <a:rPr lang="fr-FR" sz="2000" dirty="0"/>
              <a:t>RRH </a:t>
            </a:r>
            <a:r>
              <a:rPr lang="fr-FR" sz="2000" dirty="0" err="1"/>
              <a:t>Equip</a:t>
            </a:r>
            <a:r>
              <a:rPr lang="fr-FR" sz="2000" dirty="0"/>
              <a:t> BTP </a:t>
            </a:r>
          </a:p>
          <a:p>
            <a:endParaRPr lang="fr-FR" sz="1600" dirty="0"/>
          </a:p>
          <a:p>
            <a:pPr algn="just"/>
            <a:r>
              <a:rPr lang="fr-FR" sz="1600" i="1" dirty="0">
                <a:latin typeface="Century Gothic" panose="020B0502020202020204" pitchFamily="34" charset="0"/>
              </a:rPr>
              <a:t>« oui. Enfin je… Oui. Oui. Oui. Enfin généralement j’ai pas plus d’explications (..) Y a </a:t>
            </a:r>
            <a:r>
              <a:rPr lang="fr-FR" sz="1600" b="1" i="1" dirty="0">
                <a:latin typeface="Century Gothic" panose="020B0502020202020204" pitchFamily="34" charset="0"/>
              </a:rPr>
              <a:t>une relation un peu particulière </a:t>
            </a:r>
            <a:r>
              <a:rPr lang="fr-FR" sz="1600" i="1" dirty="0">
                <a:latin typeface="Century Gothic" panose="020B0502020202020204" pitchFamily="34" charset="0"/>
              </a:rPr>
              <a:t>avec la direction, mais… (...) </a:t>
            </a:r>
            <a:r>
              <a:rPr lang="fr-FR" sz="1600" b="1" i="1" dirty="0">
                <a:latin typeface="Century Gothic" panose="020B0502020202020204" pitchFamily="34" charset="0"/>
              </a:rPr>
              <a:t>il est un peu autonome </a:t>
            </a:r>
            <a:r>
              <a:rPr lang="fr-FR" sz="1600" i="1" dirty="0">
                <a:latin typeface="Century Gothic" panose="020B0502020202020204" pitchFamily="34" charset="0"/>
              </a:rPr>
              <a:t>(...) texto, ce qu’on m’a dit (comprendre le Président-directeur) : c’est pas la peine de le faire. C’est pas la peine de les embêter avec ça. Donc… Je… Je sais pas » </a:t>
            </a:r>
          </a:p>
        </p:txBody>
      </p:sp>
    </p:spTree>
    <p:extLst>
      <p:ext uri="{BB962C8B-B14F-4D97-AF65-F5344CB8AC3E}">
        <p14:creationId xmlns:p14="http://schemas.microsoft.com/office/powerpoint/2010/main" val="3749622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484C33-220E-4F42-AE11-00EC16F682B0}"/>
              </a:ext>
            </a:extLst>
          </p:cNvPr>
          <p:cNvSpPr>
            <a:spLocks noGrp="1"/>
          </p:cNvSpPr>
          <p:nvPr>
            <p:ph type="title"/>
          </p:nvPr>
        </p:nvSpPr>
        <p:spPr/>
        <p:txBody>
          <a:bodyPr>
            <a:normAutofit/>
          </a:bodyPr>
          <a:lstStyle/>
          <a:p>
            <a:r>
              <a:rPr lang="fr-FR" sz="2800" b="1" dirty="0"/>
              <a:t>L’égalité, un atout concurrentiel pour les grandes</a:t>
            </a:r>
          </a:p>
        </p:txBody>
      </p:sp>
      <p:sp>
        <p:nvSpPr>
          <p:cNvPr id="3" name="Espace réservé du contenu 2">
            <a:extLst>
              <a:ext uri="{FF2B5EF4-FFF2-40B4-BE49-F238E27FC236}">
                <a16:creationId xmlns:a16="http://schemas.microsoft.com/office/drawing/2014/main" id="{47F62D65-D984-45F6-B9DB-CF3A8AD8C5E6}"/>
              </a:ext>
            </a:extLst>
          </p:cNvPr>
          <p:cNvSpPr>
            <a:spLocks noGrp="1"/>
          </p:cNvSpPr>
          <p:nvPr>
            <p:ph sz="half" idx="1"/>
          </p:nvPr>
        </p:nvSpPr>
        <p:spPr>
          <a:xfrm>
            <a:off x="838201" y="1674140"/>
            <a:ext cx="5181600" cy="1325563"/>
          </a:xfrm>
        </p:spPr>
        <p:txBody>
          <a:bodyPr>
            <a:normAutofit/>
          </a:bodyPr>
          <a:lstStyle/>
          <a:p>
            <a:pPr algn="just"/>
            <a:r>
              <a:rPr lang="fr-FR" sz="2000" dirty="0"/>
              <a:t>Une expérience ancienne de l’égalité comme levier de performance économique à travers les </a:t>
            </a:r>
            <a:r>
              <a:rPr lang="fr-FR" sz="2000" i="1" dirty="0"/>
              <a:t>soft </a:t>
            </a:r>
            <a:r>
              <a:rPr lang="fr-FR" sz="2000" i="1" dirty="0" err="1"/>
              <a:t>law</a:t>
            </a:r>
            <a:r>
              <a:rPr lang="fr-FR" sz="2000" dirty="0"/>
              <a:t>, labels, chartes</a:t>
            </a:r>
          </a:p>
        </p:txBody>
      </p:sp>
      <p:sp>
        <p:nvSpPr>
          <p:cNvPr id="4" name="Espace réservé du contenu 3">
            <a:extLst>
              <a:ext uri="{FF2B5EF4-FFF2-40B4-BE49-F238E27FC236}">
                <a16:creationId xmlns:a16="http://schemas.microsoft.com/office/drawing/2014/main" id="{558FC903-9035-441A-A2F8-B636A1A9C34C}"/>
              </a:ext>
            </a:extLst>
          </p:cNvPr>
          <p:cNvSpPr>
            <a:spLocks noGrp="1"/>
          </p:cNvSpPr>
          <p:nvPr>
            <p:ph sz="half" idx="13"/>
          </p:nvPr>
        </p:nvSpPr>
        <p:spPr>
          <a:xfrm>
            <a:off x="6172201" y="1690688"/>
            <a:ext cx="5181600" cy="1325563"/>
          </a:xfrm>
        </p:spPr>
        <p:txBody>
          <a:bodyPr>
            <a:normAutofit/>
          </a:bodyPr>
          <a:lstStyle/>
          <a:p>
            <a:pPr algn="just"/>
            <a:r>
              <a:rPr lang="fr-FR" sz="2000" dirty="0"/>
              <a:t>L’égalité comme signal envoyé aux parties prenantes dans le cadre de la RSE</a:t>
            </a:r>
          </a:p>
        </p:txBody>
      </p:sp>
      <p:sp>
        <p:nvSpPr>
          <p:cNvPr id="5" name="Espace réservé du contenu 2">
            <a:extLst>
              <a:ext uri="{FF2B5EF4-FFF2-40B4-BE49-F238E27FC236}">
                <a16:creationId xmlns:a16="http://schemas.microsoft.com/office/drawing/2014/main" id="{C79299ED-1246-439E-BDA6-ACDAFF9BA042}"/>
              </a:ext>
            </a:extLst>
          </p:cNvPr>
          <p:cNvSpPr txBox="1">
            <a:spLocks/>
          </p:cNvSpPr>
          <p:nvPr/>
        </p:nvSpPr>
        <p:spPr>
          <a:xfrm>
            <a:off x="3412274" y="4929493"/>
            <a:ext cx="7103325"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lumMod val="75000"/>
                </a:schemeClr>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1">
                  <a:lumMod val="75000"/>
                </a:schemeClr>
              </a:buClr>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000" dirty="0"/>
              <a:t>Constitution d’une expérience sur l’égalité professionnelle depuis loi Génisson</a:t>
            </a:r>
          </a:p>
          <a:p>
            <a:pPr algn="just"/>
            <a:r>
              <a:rPr lang="fr-FR" sz="2000" dirty="0"/>
              <a:t>Capital égalité professionnelle préalable à l’instauration des sanctions en 2010</a:t>
            </a:r>
          </a:p>
        </p:txBody>
      </p:sp>
      <p:pic>
        <p:nvPicPr>
          <p:cNvPr id="7" name="Image 6">
            <a:extLst>
              <a:ext uri="{FF2B5EF4-FFF2-40B4-BE49-F238E27FC236}">
                <a16:creationId xmlns:a16="http://schemas.microsoft.com/office/drawing/2014/main" id="{2609DE2A-4E13-4734-BDA1-E7E3918C9B15}"/>
              </a:ext>
            </a:extLst>
          </p:cNvPr>
          <p:cNvPicPr>
            <a:picLocks noChangeAspect="1"/>
          </p:cNvPicPr>
          <p:nvPr/>
        </p:nvPicPr>
        <p:blipFill>
          <a:blip r:embed="rId2"/>
          <a:stretch>
            <a:fillRect/>
          </a:stretch>
        </p:blipFill>
        <p:spPr>
          <a:xfrm>
            <a:off x="515937" y="2920456"/>
            <a:ext cx="11007726" cy="1915768"/>
          </a:xfrm>
          <a:prstGeom prst="rect">
            <a:avLst/>
          </a:prstGeom>
        </p:spPr>
      </p:pic>
    </p:spTree>
    <p:extLst>
      <p:ext uri="{BB962C8B-B14F-4D97-AF65-F5344CB8AC3E}">
        <p14:creationId xmlns:p14="http://schemas.microsoft.com/office/powerpoint/2010/main" val="277254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1533</Words>
  <Application>Microsoft Macintosh PowerPoint</Application>
  <PresentationFormat>Grand écran</PresentationFormat>
  <Paragraphs>172</Paragraphs>
  <Slides>15</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Century Gothic</vt:lpstr>
      <vt:lpstr>Times New Roman</vt:lpstr>
      <vt:lpstr>Thème Office</vt:lpstr>
      <vt:lpstr>Too big to fail ? Pourquoi les grandes entreprises négocient-elles plus sur l’égalité professionnelle?</vt:lpstr>
      <vt:lpstr>La question</vt:lpstr>
      <vt:lpstr>Des engagements différenciés dans l’égalité selon la taille (1)</vt:lpstr>
      <vt:lpstr>Des engagements différenciés dans l’égalité professionnelle selon la taille (2)</vt:lpstr>
      <vt:lpstr>Les logiques d’action des grandes entreprises</vt:lpstr>
      <vt:lpstr> Des ressources RH plus structurées…. qui permettent de recourir à des procédures formelles caractéristiques des organisations bureaucratiques </vt:lpstr>
      <vt:lpstr> La présence et l’activité des syndicats : Plus professionnalisés et plus sensibilisés dans les grandes/ plus effacés dans les autres  </vt:lpstr>
      <vt:lpstr>  Le cadrage des groupes : Une gouvernance volontariste, des services spécialisés dans l’égalité/la diversité ou une culture d’entreprise sensibilisée à l’égalité </vt:lpstr>
      <vt:lpstr>L’égalité, un atout concurrentiel pour les grandes</vt:lpstr>
      <vt:lpstr>Des avantages des grandes à nuancer (1)</vt:lpstr>
      <vt:lpstr>Des avantages des grandes à nuancer (2)</vt:lpstr>
      <vt:lpstr>Le test des corrélations (1) :  L’introduction de variables supplémentaires réduit l’effet de la taille sans l’épuiser</vt:lpstr>
      <vt:lpstr>Le test des corrélations (2) :  Les effets des variables « ressources » : une polarisation Q4-Q1</vt:lpstr>
      <vt:lpstr>Le test des corrélations (3):  Les variables mesurant l’atout concurrentiel : l’impact confirmé de la visibilité des entreprises sur les marchés financiers.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Sylvie HC</dc:creator>
  <cp:lastModifiedBy>Martine Pernod-Lemattre</cp:lastModifiedBy>
  <cp:revision>50</cp:revision>
  <dcterms:created xsi:type="dcterms:W3CDTF">2022-03-03T11:03:28Z</dcterms:created>
  <dcterms:modified xsi:type="dcterms:W3CDTF">2022-03-17T14:52:10Z</dcterms:modified>
</cp:coreProperties>
</file>