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72" r:id="rId3"/>
    <p:sldId id="275" r:id="rId4"/>
    <p:sldId id="273" r:id="rId5"/>
    <p:sldId id="274" r:id="rId6"/>
    <p:sldId id="277" r:id="rId7"/>
    <p:sldId id="276" r:id="rId8"/>
    <p:sldId id="279" r:id="rId9"/>
    <p:sldId id="280" r:id="rId10"/>
    <p:sldId id="281" r:id="rId11"/>
    <p:sldId id="278" r:id="rId12"/>
    <p:sldId id="282"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ette Roulon-Doko" initials="PRD" lastIdx="1" clrIdx="0">
    <p:extLst>
      <p:ext uri="{19B8F6BF-5375-455C-9EA6-DF929625EA0E}">
        <p15:presenceInfo xmlns:p15="http://schemas.microsoft.com/office/powerpoint/2012/main" userId="Paulette Roulon-Dok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3826" autoAdjust="0"/>
  </p:normalViewPr>
  <p:slideViewPr>
    <p:cSldViewPr>
      <p:cViewPr varScale="1">
        <p:scale>
          <a:sx n="67" d="100"/>
          <a:sy n="67" d="100"/>
        </p:scale>
        <p:origin x="126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5EE3B1-F26E-44ED-8DA8-5F4E94989C5B}" type="datetimeFigureOut">
              <a:rPr lang="fr-FR" smtClean="0"/>
              <a:pPr/>
              <a:t>25/06/2022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EA11BD-033A-438E-A9EE-74B6B15DCE2E}" type="slidenum">
              <a:rPr lang="fr-FR" smtClean="0"/>
              <a:pPr/>
              <a:t>‹N°›</a:t>
            </a:fld>
            <a:endParaRPr lang="fr-FR"/>
          </a:p>
        </p:txBody>
      </p:sp>
    </p:spTree>
    <p:extLst>
      <p:ext uri="{BB962C8B-B14F-4D97-AF65-F5344CB8AC3E}">
        <p14:creationId xmlns:p14="http://schemas.microsoft.com/office/powerpoint/2010/main" val="2883836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4EA11BD-033A-438E-A9EE-74B6B15DCE2E}" type="slidenum">
              <a:rPr lang="fr-FR" smtClean="0"/>
              <a:pPr/>
              <a:t>1</a:t>
            </a:fld>
            <a:endParaRPr lang="fr-FR"/>
          </a:p>
        </p:txBody>
      </p:sp>
    </p:spTree>
    <p:extLst>
      <p:ext uri="{BB962C8B-B14F-4D97-AF65-F5344CB8AC3E}">
        <p14:creationId xmlns:p14="http://schemas.microsoft.com/office/powerpoint/2010/main" val="858849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4EA11BD-033A-438E-A9EE-74B6B15DCE2E}" type="slidenum">
              <a:rPr lang="fr-FR" smtClean="0"/>
              <a:pPr/>
              <a:t>2</a:t>
            </a:fld>
            <a:endParaRPr lang="fr-FR"/>
          </a:p>
        </p:txBody>
      </p:sp>
    </p:spTree>
    <p:extLst>
      <p:ext uri="{BB962C8B-B14F-4D97-AF65-F5344CB8AC3E}">
        <p14:creationId xmlns:p14="http://schemas.microsoft.com/office/powerpoint/2010/main" val="736748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4EA11BD-033A-438E-A9EE-74B6B15DCE2E}" type="slidenum">
              <a:rPr lang="fr-FR" smtClean="0"/>
              <a:pPr/>
              <a:t>4</a:t>
            </a:fld>
            <a:endParaRPr lang="fr-FR"/>
          </a:p>
        </p:txBody>
      </p:sp>
    </p:spTree>
    <p:extLst>
      <p:ext uri="{BB962C8B-B14F-4D97-AF65-F5344CB8AC3E}">
        <p14:creationId xmlns:p14="http://schemas.microsoft.com/office/powerpoint/2010/main" val="1256129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9C4D84E6-D121-455F-9A24-5ACBC238FF45}" type="datetimeFigureOut">
              <a:rPr lang="fr-FR" smtClean="0"/>
              <a:pPr/>
              <a:t>25/06/2022</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8DCEB3FD-8272-4A64-A2ED-274AC9E10F8D}"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C4D84E6-D121-455F-9A24-5ACBC238FF45}" type="datetimeFigureOut">
              <a:rPr lang="fr-FR" smtClean="0"/>
              <a:pPr/>
              <a:t>25/06/2022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DCEB3FD-8272-4A64-A2ED-274AC9E10F8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C4D84E6-D121-455F-9A24-5ACBC238FF45}" type="datetimeFigureOut">
              <a:rPr lang="fr-FR" smtClean="0"/>
              <a:pPr/>
              <a:t>25/06/2022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DCEB3FD-8272-4A64-A2ED-274AC9E10F8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C4D84E6-D121-455F-9A24-5ACBC238FF45}" type="datetimeFigureOut">
              <a:rPr lang="fr-FR" smtClean="0"/>
              <a:pPr/>
              <a:t>25/06/2022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DCEB3FD-8272-4A64-A2ED-274AC9E10F8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9C4D84E6-D121-455F-9A24-5ACBC238FF45}" type="datetimeFigureOut">
              <a:rPr lang="fr-FR" smtClean="0"/>
              <a:pPr/>
              <a:t>25/06/2022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DCEB3FD-8272-4A64-A2ED-274AC9E10F8D}"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C4D84E6-D121-455F-9A24-5ACBC238FF45}" type="datetimeFigureOut">
              <a:rPr lang="fr-FR" smtClean="0"/>
              <a:pPr/>
              <a:t>25/06/2022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DCEB3FD-8272-4A64-A2ED-274AC9E10F8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C4D84E6-D121-455F-9A24-5ACBC238FF45}" type="datetimeFigureOut">
              <a:rPr lang="fr-FR" smtClean="0"/>
              <a:pPr/>
              <a:t>25/06/2022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8DCEB3FD-8272-4A64-A2ED-274AC9E10F8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9C4D84E6-D121-455F-9A24-5ACBC238FF45}" type="datetimeFigureOut">
              <a:rPr lang="fr-FR" smtClean="0"/>
              <a:pPr/>
              <a:t>25/06/2022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8DCEB3FD-8272-4A64-A2ED-274AC9E10F8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9C4D84E6-D121-455F-9A24-5ACBC238FF45}" type="datetimeFigureOut">
              <a:rPr lang="fr-FR" smtClean="0"/>
              <a:pPr/>
              <a:t>25/06/2022</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8DCEB3FD-8272-4A64-A2ED-274AC9E10F8D}"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C4D84E6-D121-455F-9A24-5ACBC238FF45}" type="datetimeFigureOut">
              <a:rPr lang="fr-FR" smtClean="0"/>
              <a:pPr/>
              <a:t>25/06/2022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DCEB3FD-8272-4A64-A2ED-274AC9E10F8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9C4D84E6-D121-455F-9A24-5ACBC238FF45}" type="datetimeFigureOut">
              <a:rPr lang="fr-FR" smtClean="0"/>
              <a:pPr/>
              <a:t>25/06/2022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DCEB3FD-8272-4A64-A2ED-274AC9E10F8D}"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C4D84E6-D121-455F-9A24-5ACBC238FF45}" type="datetimeFigureOut">
              <a:rPr lang="fr-FR" smtClean="0"/>
              <a:pPr/>
              <a:t>25/06/2022</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DCEB3FD-8272-4A64-A2ED-274AC9E10F8D}"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47664" y="1268760"/>
            <a:ext cx="7488832" cy="1656184"/>
          </a:xfrm>
        </p:spPr>
        <p:txBody>
          <a:bodyPr>
            <a:normAutofit/>
          </a:bodyPr>
          <a:lstStyle/>
          <a:p>
            <a:r>
              <a:rPr lang="en-CA" dirty="0">
                <a:effectLst/>
                <a:latin typeface="Cambria" panose="02040503050406030204" pitchFamily="18" charset="0"/>
                <a:ea typeface="Cambria" panose="02040503050406030204" pitchFamily="18" charset="0"/>
              </a:rPr>
              <a:t>Some characteristics of gbaya </a:t>
            </a:r>
            <a:r>
              <a:rPr lang="en-CA" dirty="0" err="1">
                <a:effectLst/>
                <a:latin typeface="Cambria" panose="02040503050406030204" pitchFamily="18" charset="0"/>
                <a:ea typeface="Cambria" panose="02040503050406030204" pitchFamily="18" charset="0"/>
              </a:rPr>
              <a:t>ideophones</a:t>
            </a:r>
            <a:endParaRPr lang="fr-FR" dirty="0">
              <a:latin typeface="Cambria" panose="02040503050406030204" pitchFamily="18" charset="0"/>
              <a:ea typeface="Cambria" panose="02040503050406030204" pitchFamily="18" charset="0"/>
            </a:endParaRPr>
          </a:p>
        </p:txBody>
      </p:sp>
      <p:sp>
        <p:nvSpPr>
          <p:cNvPr id="3" name="Sous-titre 2"/>
          <p:cNvSpPr>
            <a:spLocks noGrp="1"/>
          </p:cNvSpPr>
          <p:nvPr>
            <p:ph type="subTitle" idx="1"/>
          </p:nvPr>
        </p:nvSpPr>
        <p:spPr>
          <a:xfrm>
            <a:off x="1371600" y="4305300"/>
            <a:ext cx="7304856" cy="1333500"/>
          </a:xfrm>
        </p:spPr>
        <p:txBody>
          <a:bodyPr/>
          <a:lstStyle/>
          <a:p>
            <a:r>
              <a:rPr lang="fr-FR" sz="3200" dirty="0" smtClean="0">
                <a:solidFill>
                  <a:schemeClr val="tx1"/>
                </a:solidFill>
                <a:latin typeface="Cambria" panose="02040503050406030204" pitchFamily="18" charset="0"/>
                <a:ea typeface="Cambria" panose="02040503050406030204" pitchFamily="18" charset="0"/>
              </a:rPr>
              <a:t>Paulette Roulon-</a:t>
            </a:r>
            <a:r>
              <a:rPr lang="fr-FR" sz="3200" dirty="0" err="1" smtClean="0">
                <a:solidFill>
                  <a:schemeClr val="tx1"/>
                </a:solidFill>
                <a:latin typeface="Cambria" panose="02040503050406030204" pitchFamily="18" charset="0"/>
                <a:ea typeface="Cambria" panose="02040503050406030204" pitchFamily="18" charset="0"/>
              </a:rPr>
              <a:t>Doko</a:t>
            </a:r>
            <a:endParaRPr lang="fr-FR" sz="3200" dirty="0" smtClean="0">
              <a:solidFill>
                <a:schemeClr val="tx1"/>
              </a:solidFill>
              <a:latin typeface="Cambria" panose="02040503050406030204" pitchFamily="18" charset="0"/>
              <a:ea typeface="Cambria" panose="02040503050406030204" pitchFamily="18" charset="0"/>
            </a:endParaRPr>
          </a:p>
          <a:p>
            <a:r>
              <a:rPr lang="fr-FR" sz="2400" dirty="0" smtClean="0">
                <a:solidFill>
                  <a:schemeClr val="tx1"/>
                </a:solidFill>
                <a:latin typeface="Cambria" panose="02040503050406030204" pitchFamily="18" charset="0"/>
                <a:ea typeface="Cambria" panose="02040503050406030204" pitchFamily="18" charset="0"/>
              </a:rPr>
              <a:t>LLACAN (UMR 8135 du CNRS)-INALCO-EPHE</a:t>
            </a:r>
            <a:endParaRPr lang="fr-FR" sz="2400" dirty="0">
              <a:solidFill>
                <a:schemeClr val="tx1"/>
              </a:solidFill>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31640" y="260648"/>
            <a:ext cx="7498080" cy="6597352"/>
          </a:xfrm>
        </p:spPr>
        <p:txBody>
          <a:bodyPr/>
          <a:lstStyle/>
          <a:p>
            <a:pPr marL="658368" lvl="2" indent="0">
              <a:buNone/>
            </a:pPr>
            <a:r>
              <a:rPr lang="en-CA" dirty="0" smtClean="0">
                <a:latin typeface="Cambria" panose="02040503050406030204" pitchFamily="18" charset="0"/>
                <a:ea typeface="Cambria" panose="02040503050406030204" pitchFamily="18" charset="0"/>
              </a:rPr>
              <a:t>AAs </a:t>
            </a:r>
            <a:r>
              <a:rPr lang="en-CA" dirty="0">
                <a:latin typeface="Cambria" panose="02040503050406030204" pitchFamily="18" charset="0"/>
                <a:ea typeface="Cambria" panose="02040503050406030204" pitchFamily="18" charset="0"/>
              </a:rPr>
              <a:t>for ‘cold</a:t>
            </a:r>
            <a:r>
              <a:rPr lang="en-CA" dirty="0" smtClean="0">
                <a:latin typeface="Cambria" panose="02040503050406030204" pitchFamily="18" charset="0"/>
                <a:ea typeface="Cambria" panose="02040503050406030204" pitchFamily="18" charset="0"/>
              </a:rPr>
              <a:t>’</a:t>
            </a:r>
          </a:p>
          <a:p>
            <a:endParaRPr lang="en-CA" sz="2400" dirty="0" smtClean="0">
              <a:latin typeface="Cambria" panose="02040503050406030204" pitchFamily="18" charset="0"/>
              <a:ea typeface="Cambria" panose="02040503050406030204" pitchFamily="18" charset="0"/>
            </a:endParaRPr>
          </a:p>
          <a:p>
            <a:endParaRPr lang="en-CA" sz="2400" dirty="0">
              <a:latin typeface="Cambria" panose="02040503050406030204" pitchFamily="18" charset="0"/>
              <a:ea typeface="Cambria" panose="02040503050406030204" pitchFamily="18" charset="0"/>
            </a:endParaRPr>
          </a:p>
          <a:p>
            <a:endParaRPr lang="en-CA" sz="2400" dirty="0" smtClean="0">
              <a:latin typeface="Cambria" panose="02040503050406030204" pitchFamily="18" charset="0"/>
              <a:ea typeface="Cambria" panose="02040503050406030204" pitchFamily="18" charset="0"/>
            </a:endParaRPr>
          </a:p>
          <a:p>
            <a:pPr marL="82296" indent="0">
              <a:buNone/>
            </a:pPr>
            <a:endParaRPr lang="en-CA" sz="2400" dirty="0" smtClean="0">
              <a:latin typeface="Cambria" panose="02040503050406030204" pitchFamily="18" charset="0"/>
              <a:ea typeface="Cambria" panose="02040503050406030204" pitchFamily="18" charset="0"/>
            </a:endParaRPr>
          </a:p>
          <a:p>
            <a:pPr marL="82296" indent="0">
              <a:buNone/>
            </a:pPr>
            <a:r>
              <a:rPr lang="en-CA" sz="2400" dirty="0">
                <a:latin typeface="Cambria" panose="02040503050406030204" pitchFamily="18" charset="0"/>
                <a:ea typeface="Cambria" panose="02040503050406030204" pitchFamily="18" charset="0"/>
              </a:rPr>
              <a:t> </a:t>
            </a:r>
            <a:r>
              <a:rPr lang="en-CA" sz="2400" dirty="0" smtClean="0">
                <a:latin typeface="Cambria" panose="02040503050406030204" pitchFamily="18" charset="0"/>
                <a:ea typeface="Cambria" panose="02040503050406030204" pitchFamily="18" charset="0"/>
              </a:rPr>
              <a:t>        AAs </a:t>
            </a:r>
            <a:r>
              <a:rPr lang="en-CA" sz="2400" dirty="0">
                <a:latin typeface="Cambria" panose="02040503050406030204" pitchFamily="18" charset="0"/>
                <a:ea typeface="Cambria" panose="02040503050406030204" pitchFamily="18" charset="0"/>
              </a:rPr>
              <a:t>for ‘hot’ </a:t>
            </a:r>
            <a:r>
              <a:rPr lang="en-CA" sz="2400" dirty="0" smtClean="0">
                <a:latin typeface="Cambria" panose="02040503050406030204" pitchFamily="18" charset="0"/>
                <a:ea typeface="Cambria" panose="02040503050406030204" pitchFamily="18" charset="0"/>
              </a:rPr>
              <a:t> </a:t>
            </a:r>
          </a:p>
          <a:p>
            <a:endParaRPr lang="fr-FR" sz="2400" dirty="0" smtClean="0">
              <a:latin typeface="Cambria" panose="02040503050406030204" pitchFamily="18" charset="0"/>
              <a:ea typeface="Cambria" panose="02040503050406030204" pitchFamily="18" charset="0"/>
            </a:endParaRPr>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912371370"/>
              </p:ext>
            </p:extLst>
          </p:nvPr>
        </p:nvGraphicFramePr>
        <p:xfrm>
          <a:off x="3995936" y="260648"/>
          <a:ext cx="4061651" cy="2286000"/>
        </p:xfrm>
        <a:graphic>
          <a:graphicData uri="http://schemas.openxmlformats.org/drawingml/2006/table">
            <a:tbl>
              <a:tblPr/>
              <a:tblGrid>
                <a:gridCol w="996506"/>
                <a:gridCol w="1728470"/>
                <a:gridCol w="1336675"/>
              </a:tblGrid>
              <a:tr h="381000">
                <a:tc>
                  <a:txBody>
                    <a:bodyPr/>
                    <a:lstStyle/>
                    <a:p>
                      <a:pPr indent="0" algn="just">
                        <a:lnSpc>
                          <a:spcPts val="3000"/>
                        </a:lnSpc>
                        <a:spcBef>
                          <a:spcPts val="100"/>
                        </a:spcBef>
                        <a:spcAft>
                          <a:spcPts val="100"/>
                        </a:spcAft>
                      </a:pPr>
                      <a:r>
                        <a:rPr lang="fr-FR" sz="1400" b="1" cap="small" dirty="0">
                          <a:effectLst/>
                          <a:latin typeface="Cambria" panose="02040503050406030204" pitchFamily="18" charset="0"/>
                          <a:ea typeface="Cambria" panose="02040503050406030204" pitchFamily="18" charset="0"/>
                        </a:rPr>
                        <a:t>AA</a:t>
                      </a:r>
                      <a:endParaRPr lang="fr-FR" sz="1400" dirty="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just">
                        <a:lnSpc>
                          <a:spcPts val="3000"/>
                        </a:lnSpc>
                        <a:spcBef>
                          <a:spcPts val="100"/>
                        </a:spcBef>
                        <a:spcAft>
                          <a:spcPts val="100"/>
                        </a:spcAft>
                      </a:pPr>
                      <a:r>
                        <a:rPr lang="fr-FR" sz="1400" b="1" dirty="0">
                          <a:effectLst/>
                          <a:latin typeface="Cambria" panose="02040503050406030204" pitchFamily="18" charset="0"/>
                          <a:ea typeface="Cambria" panose="02040503050406030204" pitchFamily="18" charset="0"/>
                        </a:rPr>
                        <a:t>Sens</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just">
                        <a:lnSpc>
                          <a:spcPts val="3000"/>
                        </a:lnSpc>
                        <a:spcBef>
                          <a:spcPts val="100"/>
                        </a:spcBef>
                        <a:spcAft>
                          <a:spcPts val="100"/>
                        </a:spcAft>
                      </a:pPr>
                      <a:r>
                        <a:rPr lang="fr-FR" sz="1400" b="1">
                          <a:effectLst/>
                          <a:latin typeface="Cambria" panose="02040503050406030204" pitchFamily="18" charset="0"/>
                          <a:ea typeface="Cambria" panose="02040503050406030204" pitchFamily="18" charset="0"/>
                        </a:rPr>
                        <a:t>Spécification</a:t>
                      </a:r>
                      <a:endParaRPr lang="fr-FR" sz="1400">
                        <a:effectLst/>
                        <a:latin typeface="Cambria" panose="02040503050406030204" pitchFamily="18" charset="0"/>
                        <a:ea typeface="Cambria" panose="02040503050406030204" pitchFamily="18"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3559">
                <a:tc>
                  <a:txBody>
                    <a:bodyPr/>
                    <a:lstStyle/>
                    <a:p>
                      <a:pPr indent="0" algn="just">
                        <a:lnSpc>
                          <a:spcPts val="2500"/>
                        </a:lnSpc>
                        <a:spcAft>
                          <a:spcPts val="0"/>
                        </a:spcAft>
                      </a:pPr>
                      <a:r>
                        <a:rPr lang="fr-FR" sz="1400" b="1" dirty="0" err="1">
                          <a:effectLst/>
                          <a:latin typeface="Cambria" panose="02040503050406030204" pitchFamily="18" charset="0"/>
                          <a:ea typeface="Cambria" panose="02040503050406030204" pitchFamily="18" charset="0"/>
                        </a:rPr>
                        <a:t>ɓún-ɓún</a:t>
                      </a:r>
                      <a:endParaRPr lang="fr-FR" sz="1400" dirty="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500"/>
                        </a:lnSpc>
                        <a:spcAft>
                          <a:spcPts val="0"/>
                        </a:spcAft>
                      </a:pPr>
                      <a:r>
                        <a:rPr lang="fr-FR" sz="1400" dirty="0">
                          <a:effectLst/>
                          <a:latin typeface="Cambria" panose="02040503050406030204" pitchFamily="18" charset="0"/>
                          <a:ea typeface="Cambria" panose="02040503050406030204" pitchFamily="18" charset="0"/>
                        </a:rPr>
                        <a:t>cold</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500"/>
                        </a:lnSpc>
                        <a:spcAft>
                          <a:spcPts val="0"/>
                        </a:spcAft>
                      </a:pPr>
                      <a:r>
                        <a:rPr lang="fr-FR" sz="1400" dirty="0" err="1">
                          <a:effectLst/>
                          <a:latin typeface="Cambria" panose="02040503050406030204" pitchFamily="18" charset="0"/>
                          <a:ea typeface="Cambria" panose="02040503050406030204" pitchFamily="18" charset="0"/>
                        </a:rPr>
                        <a:t>neutral</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559">
                <a:tc>
                  <a:txBody>
                    <a:bodyPr/>
                    <a:lstStyle/>
                    <a:p>
                      <a:pPr indent="0" algn="just">
                        <a:lnSpc>
                          <a:spcPts val="2500"/>
                        </a:lnSpc>
                        <a:spcAft>
                          <a:spcPts val="0"/>
                        </a:spcAft>
                      </a:pPr>
                      <a:r>
                        <a:rPr lang="fr-FR" sz="1400" b="1">
                          <a:effectLst/>
                          <a:latin typeface="Cambria" panose="02040503050406030204" pitchFamily="18" charset="0"/>
                          <a:ea typeface="Cambria" panose="02040503050406030204" pitchFamily="18" charset="0"/>
                        </a:rPr>
                        <a:t>yìngbìngbì</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500"/>
                        </a:lnSpc>
                        <a:spcAft>
                          <a:spcPts val="0"/>
                        </a:spcAft>
                      </a:pPr>
                      <a:r>
                        <a:rPr lang="fr-FR" sz="1400" dirty="0">
                          <a:effectLst/>
                          <a:latin typeface="Cambria" panose="02040503050406030204" pitchFamily="18" charset="0"/>
                          <a:ea typeface="Cambria" panose="02040503050406030204" pitchFamily="18" charset="0"/>
                        </a:rPr>
                        <a:t>very cold [</a:t>
                      </a:r>
                      <a:r>
                        <a:rPr lang="fr-FR" sz="1400" dirty="0" err="1">
                          <a:effectLst/>
                          <a:latin typeface="Cambria" panose="02040503050406030204" pitchFamily="18" charset="0"/>
                          <a:ea typeface="Cambria" panose="02040503050406030204" pitchFamily="18" charset="0"/>
                        </a:rPr>
                        <a:t>sp</a:t>
                      </a:r>
                      <a:r>
                        <a:rPr lang="fr-FR" sz="1400" dirty="0">
                          <a:effectLst/>
                          <a:latin typeface="Cambria" panose="02040503050406030204" pitchFamily="18" charset="0"/>
                          <a:ea typeface="Cambria" panose="02040503050406030204" pitchFamily="18" charset="0"/>
                        </a:rPr>
                        <a:t>. house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500"/>
                        </a:lnSpc>
                        <a:spcAft>
                          <a:spcPts val="0"/>
                        </a:spcAft>
                      </a:pPr>
                      <a:r>
                        <a:rPr lang="fr-FR" sz="1400" dirty="0">
                          <a:effectLst/>
                          <a:latin typeface="Cambria" panose="02040503050406030204" pitchFamily="18" charset="0"/>
                          <a:ea typeface="Cambria" panose="02040503050406030204" pitchFamily="18" charset="0"/>
                        </a:rPr>
                        <a:t>specific </a:t>
                      </a:r>
                      <a:r>
                        <a:rPr lang="fr-FR" sz="1400" dirty="0" smtClean="0">
                          <a:effectLst/>
                          <a:latin typeface="Cambria" panose="02040503050406030204" pitchFamily="18" charset="0"/>
                          <a:ea typeface="Cambria" panose="02040503050406030204" pitchFamily="18" charset="0"/>
                        </a:rPr>
                        <a:t>medium</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780">
                <a:tc>
                  <a:txBody>
                    <a:bodyPr/>
                    <a:lstStyle/>
                    <a:p>
                      <a:pPr indent="0" algn="just">
                        <a:lnSpc>
                          <a:spcPts val="2500"/>
                        </a:lnSpc>
                        <a:spcAft>
                          <a:spcPts val="0"/>
                        </a:spcAft>
                      </a:pPr>
                      <a:r>
                        <a:rPr lang="fr-FR" sz="1400" b="1">
                          <a:effectLst/>
                          <a:latin typeface="Cambria" panose="02040503050406030204" pitchFamily="18" charset="0"/>
                          <a:ea typeface="Cambria" panose="02040503050406030204" pitchFamily="18" charset="0"/>
                        </a:rPr>
                        <a:t>pɔ̀sɔ̀p</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500"/>
                        </a:lnSpc>
                        <a:spcAft>
                          <a:spcPts val="0"/>
                        </a:spcAft>
                      </a:pPr>
                      <a:r>
                        <a:rPr lang="fr-FR" sz="1400" dirty="0" err="1">
                          <a:effectLst/>
                          <a:latin typeface="Cambria" panose="02040503050406030204" pitchFamily="18" charset="0"/>
                          <a:ea typeface="Cambria" panose="02040503050406030204" pitchFamily="18" charset="0"/>
                        </a:rPr>
                        <a:t>refreshing</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500"/>
                        </a:lnSpc>
                        <a:spcAft>
                          <a:spcPts val="0"/>
                        </a:spcAft>
                      </a:pPr>
                      <a:r>
                        <a:rPr lang="fr-FR" sz="1400" dirty="0">
                          <a:effectLst/>
                          <a:latin typeface="Cambria" panose="02040503050406030204" pitchFamily="18" charset="0"/>
                          <a:ea typeface="Cambria" panose="02040503050406030204" pitchFamily="18" charset="0"/>
                        </a:rPr>
                        <a:t>degree</a:t>
                      </a: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780">
                <a:tc>
                  <a:txBody>
                    <a:bodyPr/>
                    <a:lstStyle/>
                    <a:p>
                      <a:pPr indent="0" algn="just">
                        <a:lnSpc>
                          <a:spcPts val="2500"/>
                        </a:lnSpc>
                        <a:spcAft>
                          <a:spcPts val="0"/>
                        </a:spcAft>
                      </a:pPr>
                      <a:r>
                        <a:rPr lang="fr-FR" sz="1400" b="1">
                          <a:effectLst/>
                          <a:latin typeface="Cambria" panose="02040503050406030204" pitchFamily="18" charset="0"/>
                          <a:ea typeface="Cambria" panose="02040503050406030204" pitchFamily="18" charset="0"/>
                        </a:rPr>
                        <a:t>ɲɛ̀ɛ̀</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500"/>
                        </a:lnSpc>
                        <a:spcAft>
                          <a:spcPts val="0"/>
                        </a:spcAft>
                      </a:pPr>
                      <a:r>
                        <a:rPr lang="fr-FR" sz="1400">
                          <a:effectLst/>
                          <a:latin typeface="Cambria" panose="02040503050406030204" pitchFamily="18" charset="0"/>
                          <a:ea typeface="Cambria" panose="02040503050406030204" pitchFamily="18" charset="0"/>
                        </a:rPr>
                        <a:t>cool</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500"/>
                        </a:lnSpc>
                        <a:spcAft>
                          <a:spcPts val="0"/>
                        </a:spcAft>
                      </a:pPr>
                      <a:r>
                        <a:rPr lang="fr-FR" sz="1400" dirty="0">
                          <a:effectLst/>
                          <a:latin typeface="Cambria" panose="02040503050406030204" pitchFamily="18" charset="0"/>
                          <a:ea typeface="Cambria" panose="02040503050406030204" pitchFamily="18" charset="0"/>
                        </a:rPr>
                        <a:t>degree</a:t>
                      </a: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559">
                <a:tc>
                  <a:txBody>
                    <a:bodyPr/>
                    <a:lstStyle/>
                    <a:p>
                      <a:pPr indent="0" algn="just">
                        <a:lnSpc>
                          <a:spcPts val="2500"/>
                        </a:lnSpc>
                        <a:spcAft>
                          <a:spcPts val="0"/>
                        </a:spcAft>
                      </a:pPr>
                      <a:r>
                        <a:rPr lang="fr-FR" sz="1400" b="1" dirty="0" err="1">
                          <a:effectLst/>
                          <a:latin typeface="Cambria" panose="02040503050406030204" pitchFamily="18" charset="0"/>
                          <a:ea typeface="Cambria" panose="02040503050406030204" pitchFamily="18" charset="0"/>
                        </a:rPr>
                        <a:t>dɔ̀mìì</a:t>
                      </a:r>
                      <a:endParaRPr lang="fr-FR" sz="1400" dirty="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500"/>
                        </a:lnSpc>
                        <a:spcAft>
                          <a:spcPts val="0"/>
                        </a:spcAft>
                      </a:pPr>
                      <a:r>
                        <a:rPr lang="fr-FR" sz="1400">
                          <a:effectLst/>
                          <a:latin typeface="Cambria" panose="02040503050406030204" pitchFamily="18" charset="0"/>
                          <a:ea typeface="Cambria" panose="02040503050406030204" pitchFamily="18" charset="0"/>
                        </a:rPr>
                        <a:t>quite cool, chilled</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500"/>
                        </a:lnSpc>
                        <a:spcAft>
                          <a:spcPts val="0"/>
                        </a:spcAft>
                      </a:pPr>
                      <a:r>
                        <a:rPr lang="fr-FR" sz="1400" dirty="0">
                          <a:effectLst/>
                          <a:latin typeface="Cambria" panose="02040503050406030204" pitchFamily="18" charset="0"/>
                          <a:ea typeface="Cambria" panose="02040503050406030204" pitchFamily="18" charset="0"/>
                        </a:rPr>
                        <a:t>degree</a:t>
                      </a: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559">
                <a:tc>
                  <a:txBody>
                    <a:bodyPr/>
                    <a:lstStyle/>
                    <a:p>
                      <a:pPr indent="0" algn="just">
                        <a:lnSpc>
                          <a:spcPts val="2500"/>
                        </a:lnSpc>
                        <a:spcAft>
                          <a:spcPts val="0"/>
                        </a:spcAft>
                      </a:pPr>
                      <a:r>
                        <a:rPr lang="fr-FR" sz="1400" b="1">
                          <a:effectLst/>
                          <a:latin typeface="Cambria" panose="02040503050406030204" pitchFamily="18" charset="0"/>
                          <a:ea typeface="Cambria" panose="02040503050406030204" pitchFamily="18" charset="0"/>
                        </a:rPr>
                        <a:t>ngìt-ngìt</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just">
                        <a:lnSpc>
                          <a:spcPts val="2500"/>
                        </a:lnSpc>
                        <a:spcAft>
                          <a:spcPts val="0"/>
                        </a:spcAft>
                      </a:pPr>
                      <a:r>
                        <a:rPr lang="fr-FR" sz="1400" dirty="0">
                          <a:effectLst/>
                          <a:latin typeface="Cambria" panose="02040503050406030204" pitchFamily="18" charset="0"/>
                          <a:ea typeface="Cambria" panose="02040503050406030204" pitchFamily="18" charset="0"/>
                        </a:rPr>
                        <a:t>very cold</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just">
                        <a:lnSpc>
                          <a:spcPts val="2500"/>
                        </a:lnSpc>
                        <a:spcAft>
                          <a:spcPts val="0"/>
                        </a:spcAft>
                      </a:pPr>
                      <a:r>
                        <a:rPr lang="fr-FR" sz="1400" dirty="0">
                          <a:effectLst/>
                          <a:latin typeface="Cambria" panose="02040503050406030204" pitchFamily="18" charset="0"/>
                          <a:ea typeface="Cambria" panose="02040503050406030204" pitchFamily="18" charset="0"/>
                        </a:rPr>
                        <a:t>degree</a:t>
                      </a: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3294463098"/>
              </p:ext>
            </p:extLst>
          </p:nvPr>
        </p:nvGraphicFramePr>
        <p:xfrm>
          <a:off x="2051720" y="2996952"/>
          <a:ext cx="4882477" cy="3556000"/>
        </p:xfrm>
        <a:graphic>
          <a:graphicData uri="http://schemas.openxmlformats.org/drawingml/2006/table">
            <a:tbl>
              <a:tblPr/>
              <a:tblGrid>
                <a:gridCol w="1368152"/>
                <a:gridCol w="2146173"/>
                <a:gridCol w="1368152"/>
              </a:tblGrid>
              <a:tr h="0">
                <a:tc>
                  <a:txBody>
                    <a:bodyPr/>
                    <a:lstStyle/>
                    <a:p>
                      <a:pPr indent="0" algn="l">
                        <a:lnSpc>
                          <a:spcPts val="3000"/>
                        </a:lnSpc>
                        <a:spcBef>
                          <a:spcPts val="100"/>
                        </a:spcBef>
                        <a:spcAft>
                          <a:spcPts val="100"/>
                        </a:spcAft>
                      </a:pPr>
                      <a:r>
                        <a:rPr lang="fr-FR" sz="1400" b="1" cap="all" dirty="0">
                          <a:effectLst/>
                          <a:latin typeface="Cambria" panose="02040503050406030204" pitchFamily="18" charset="0"/>
                          <a:ea typeface="Cambria" panose="02040503050406030204" pitchFamily="18" charset="0"/>
                        </a:rPr>
                        <a:t>AA</a:t>
                      </a:r>
                      <a:endParaRPr lang="fr-FR" sz="1400" dirty="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l">
                        <a:lnSpc>
                          <a:spcPts val="3000"/>
                        </a:lnSpc>
                        <a:spcBef>
                          <a:spcPts val="100"/>
                        </a:spcBef>
                        <a:spcAft>
                          <a:spcPts val="100"/>
                        </a:spcAft>
                      </a:pPr>
                      <a:r>
                        <a:rPr lang="fr-FR" sz="1400" b="1" dirty="0">
                          <a:effectLst/>
                          <a:latin typeface="Cambria" panose="02040503050406030204" pitchFamily="18" charset="0"/>
                          <a:ea typeface="Cambria" panose="02040503050406030204" pitchFamily="18" charset="0"/>
                        </a:rPr>
                        <a:t>Sens</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l">
                        <a:lnSpc>
                          <a:spcPts val="3000"/>
                        </a:lnSpc>
                        <a:spcBef>
                          <a:spcPts val="100"/>
                        </a:spcBef>
                        <a:spcAft>
                          <a:spcPts val="100"/>
                        </a:spcAft>
                      </a:pPr>
                      <a:r>
                        <a:rPr lang="fr-FR" sz="1400" b="1" dirty="0">
                          <a:effectLst/>
                          <a:latin typeface="Cambria" panose="02040503050406030204" pitchFamily="18" charset="0"/>
                          <a:ea typeface="Cambria" panose="02040503050406030204" pitchFamily="18" charset="0"/>
                        </a:rPr>
                        <a:t>Spécification</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indent="0" algn="l">
                        <a:lnSpc>
                          <a:spcPts val="2500"/>
                        </a:lnSpc>
                        <a:spcAft>
                          <a:spcPts val="0"/>
                        </a:spcAft>
                      </a:pPr>
                      <a:r>
                        <a:rPr lang="fr-FR" sz="1400" b="1" dirty="0" err="1">
                          <a:effectLst/>
                          <a:latin typeface="Cambria" panose="02040503050406030204" pitchFamily="18" charset="0"/>
                          <a:ea typeface="Cambria" panose="02040503050406030204" pitchFamily="18" charset="0"/>
                        </a:rPr>
                        <a:t>kpóróró</a:t>
                      </a:r>
                      <a:endParaRPr lang="fr-FR" sz="1400" dirty="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a:effectLst/>
                          <a:latin typeface="Cambria" panose="02040503050406030204" pitchFamily="18" charset="0"/>
                          <a:ea typeface="Cambria" panose="02040503050406030204" pitchFamily="18" charset="0"/>
                        </a:rPr>
                        <a:t>hot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err="1">
                          <a:effectLst/>
                          <a:latin typeface="Cambria" panose="02040503050406030204" pitchFamily="18" charset="0"/>
                          <a:ea typeface="Cambria" panose="02040503050406030204" pitchFamily="18" charset="0"/>
                        </a:rPr>
                        <a:t>neutral</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l">
                        <a:lnSpc>
                          <a:spcPts val="2500"/>
                        </a:lnSpc>
                        <a:spcAft>
                          <a:spcPts val="0"/>
                        </a:spcAft>
                      </a:pPr>
                      <a:r>
                        <a:rPr lang="fr-FR" sz="1400" b="1">
                          <a:effectLst/>
                          <a:latin typeface="Cambria" panose="02040503050406030204" pitchFamily="18" charset="0"/>
                          <a:ea typeface="Cambria" panose="02040503050406030204" pitchFamily="18" charset="0"/>
                        </a:rPr>
                        <a:t>fáɗáŋ</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a:effectLst/>
                          <a:latin typeface="Cambria" panose="02040503050406030204" pitchFamily="18" charset="0"/>
                          <a:ea typeface="Cambria" panose="02040503050406030204" pitchFamily="18" charset="0"/>
                        </a:rPr>
                        <a:t>warm</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a:effectLst/>
                          <a:latin typeface="Cambria" panose="02040503050406030204" pitchFamily="18" charset="0"/>
                          <a:ea typeface="Cambria" panose="02040503050406030204" pitchFamily="18" charset="0"/>
                        </a:rPr>
                        <a:t>degree</a:t>
                      </a: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l">
                        <a:lnSpc>
                          <a:spcPts val="2500"/>
                        </a:lnSpc>
                        <a:spcAft>
                          <a:spcPts val="0"/>
                        </a:spcAft>
                      </a:pPr>
                      <a:r>
                        <a:rPr lang="fr-FR" sz="1400" b="1">
                          <a:effectLst/>
                          <a:latin typeface="Cambria" panose="02040503050406030204" pitchFamily="18" charset="0"/>
                          <a:ea typeface="Cambria" panose="02040503050406030204" pitchFamily="18" charset="0"/>
                        </a:rPr>
                        <a:t>gìwìŋ-gìwìŋ</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a:effectLst/>
                          <a:latin typeface="Cambria" panose="02040503050406030204" pitchFamily="18" charset="0"/>
                          <a:ea typeface="Cambria" panose="02040503050406030204" pitchFamily="18" charset="0"/>
                        </a:rPr>
                        <a:t>warming up</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a:effectLst/>
                          <a:latin typeface="Cambria" panose="02040503050406030204" pitchFamily="18" charset="0"/>
                          <a:ea typeface="Cambria" panose="02040503050406030204" pitchFamily="18" charset="0"/>
                        </a:rPr>
                        <a:t>degree</a:t>
                      </a: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l">
                        <a:lnSpc>
                          <a:spcPts val="2500"/>
                        </a:lnSpc>
                        <a:spcAft>
                          <a:spcPts val="0"/>
                        </a:spcAft>
                      </a:pPr>
                      <a:r>
                        <a:rPr lang="fr-FR" sz="1400" b="1">
                          <a:effectLst/>
                          <a:latin typeface="Cambria" panose="02040503050406030204" pitchFamily="18" charset="0"/>
                          <a:ea typeface="Cambria" panose="02040503050406030204" pitchFamily="18" charset="0"/>
                        </a:rPr>
                        <a:t>fátátá</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a:effectLst/>
                          <a:latin typeface="Cambria" panose="02040503050406030204" pitchFamily="18" charset="0"/>
                          <a:ea typeface="Cambria" panose="02040503050406030204" pitchFamily="18" charset="0"/>
                        </a:rPr>
                        <a:t>well heated</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a:effectLst/>
                          <a:latin typeface="Cambria" panose="02040503050406030204" pitchFamily="18" charset="0"/>
                          <a:ea typeface="Cambria" panose="02040503050406030204" pitchFamily="18" charset="0"/>
                        </a:rPr>
                        <a:t>degree</a:t>
                      </a: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l">
                        <a:lnSpc>
                          <a:spcPts val="2500"/>
                        </a:lnSpc>
                        <a:spcAft>
                          <a:spcPts val="0"/>
                        </a:spcAft>
                      </a:pPr>
                      <a:r>
                        <a:rPr lang="fr-FR" sz="1400" b="1">
                          <a:effectLst/>
                          <a:latin typeface="Cambria" panose="02040503050406030204" pitchFamily="18" charset="0"/>
                          <a:ea typeface="Cambria" panose="02040503050406030204" pitchFamily="18" charset="0"/>
                        </a:rPr>
                        <a:t>kpóyóyó</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a:effectLst/>
                          <a:latin typeface="Cambria" panose="02040503050406030204" pitchFamily="18" charset="0"/>
                          <a:ea typeface="Cambria" panose="02040503050406030204" pitchFamily="18" charset="0"/>
                        </a:rPr>
                        <a:t>very hot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a:effectLst/>
                          <a:latin typeface="Cambria" panose="02040503050406030204" pitchFamily="18" charset="0"/>
                          <a:ea typeface="Cambria" panose="02040503050406030204" pitchFamily="18" charset="0"/>
                        </a:rPr>
                        <a:t>degree</a:t>
                      </a: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l">
                        <a:lnSpc>
                          <a:spcPts val="2500"/>
                        </a:lnSpc>
                        <a:spcAft>
                          <a:spcPts val="0"/>
                        </a:spcAft>
                      </a:pPr>
                      <a:r>
                        <a:rPr lang="fr-FR" sz="1400" b="1">
                          <a:effectLst/>
                          <a:latin typeface="Cambria" panose="02040503050406030204" pitchFamily="18" charset="0"/>
                          <a:ea typeface="Cambria" panose="02040503050406030204" pitchFamily="18" charset="0"/>
                        </a:rPr>
                        <a:t>gɛ̀zɛ̀-gɛ̀zɛ̀</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a:effectLst/>
                          <a:latin typeface="Cambria" panose="02040503050406030204" pitchFamily="18" charset="0"/>
                          <a:ea typeface="Cambria" panose="02040503050406030204" pitchFamily="18" charset="0"/>
                        </a:rPr>
                        <a:t>overheated</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a:effectLst/>
                          <a:latin typeface="Cambria" panose="02040503050406030204" pitchFamily="18" charset="0"/>
                          <a:ea typeface="Cambria" panose="02040503050406030204" pitchFamily="18" charset="0"/>
                        </a:rPr>
                        <a:t>degree</a:t>
                      </a: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l">
                        <a:lnSpc>
                          <a:spcPts val="2500"/>
                        </a:lnSpc>
                        <a:spcAft>
                          <a:spcPts val="0"/>
                        </a:spcAft>
                      </a:pPr>
                      <a:r>
                        <a:rPr lang="fr-FR" sz="1400" b="1">
                          <a:effectLst/>
                          <a:latin typeface="Cambria" panose="02040503050406030204" pitchFamily="18" charset="0"/>
                          <a:ea typeface="Cambria" panose="02040503050406030204" pitchFamily="18" charset="0"/>
                        </a:rPr>
                        <a:t>hìò-hìò</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a:effectLst/>
                          <a:latin typeface="Cambria" panose="02040503050406030204" pitchFamily="18" charset="0"/>
                          <a:ea typeface="Cambria" panose="02040503050406030204" pitchFamily="18" charset="0"/>
                        </a:rPr>
                        <a:t>burning,  feverish</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a:effectLst/>
                          <a:latin typeface="Cambria" panose="02040503050406030204" pitchFamily="18" charset="0"/>
                          <a:ea typeface="Cambria" panose="02040503050406030204" pitchFamily="18" charset="0"/>
                        </a:rPr>
                        <a:t>degree</a:t>
                      </a: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l">
                        <a:lnSpc>
                          <a:spcPts val="2500"/>
                        </a:lnSpc>
                        <a:spcAft>
                          <a:spcPts val="0"/>
                        </a:spcAft>
                      </a:pPr>
                      <a:r>
                        <a:rPr lang="fr-FR" sz="1400" b="1">
                          <a:effectLst/>
                          <a:latin typeface="Cambria" panose="02040503050406030204" pitchFamily="18" charset="0"/>
                          <a:ea typeface="Cambria" panose="02040503050406030204" pitchFamily="18" charset="0"/>
                        </a:rPr>
                        <a:t>gòsì-gòsì</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a:effectLst/>
                          <a:latin typeface="Cambria" panose="02040503050406030204" pitchFamily="18" charset="0"/>
                          <a:ea typeface="Cambria" panose="02040503050406030204" pitchFamily="18" charset="0"/>
                        </a:rPr>
                        <a:t>warm [sp. house]</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a:effectLst/>
                          <a:latin typeface="Cambria" panose="02040503050406030204" pitchFamily="18" charset="0"/>
                          <a:ea typeface="Cambria" panose="02040503050406030204" pitchFamily="18" charset="0"/>
                        </a:rPr>
                        <a:t>specific </a:t>
                      </a:r>
                      <a:r>
                        <a:rPr lang="fr-FR" sz="1400" dirty="0" smtClean="0">
                          <a:effectLst/>
                          <a:latin typeface="Cambria" panose="02040503050406030204" pitchFamily="18" charset="0"/>
                          <a:ea typeface="Cambria" panose="02040503050406030204" pitchFamily="18" charset="0"/>
                        </a:rPr>
                        <a:t>medium</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l">
                        <a:lnSpc>
                          <a:spcPts val="2500"/>
                        </a:lnSpc>
                        <a:spcAft>
                          <a:spcPts val="0"/>
                        </a:spcAft>
                      </a:pPr>
                      <a:r>
                        <a:rPr lang="fr-FR" sz="1400" b="1">
                          <a:effectLst/>
                          <a:latin typeface="Cambria" panose="02040503050406030204" pitchFamily="18" charset="0"/>
                          <a:ea typeface="Cambria" panose="02040503050406030204" pitchFamily="18" charset="0"/>
                        </a:rPr>
                        <a:t>wòsì-wòsì</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a:effectLst/>
                          <a:latin typeface="Cambria" panose="02040503050406030204" pitchFamily="18" charset="0"/>
                          <a:ea typeface="Cambria" panose="02040503050406030204" pitchFamily="18" charset="0"/>
                        </a:rPr>
                        <a:t>warm and cozy [sp. house]</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a:effectLst/>
                          <a:latin typeface="Cambria" panose="02040503050406030204" pitchFamily="18" charset="0"/>
                          <a:ea typeface="Cambria" panose="02040503050406030204" pitchFamily="18" charset="0"/>
                        </a:rPr>
                        <a:t>specific </a:t>
                      </a:r>
                      <a:r>
                        <a:rPr lang="fr-FR" sz="1400" dirty="0" smtClean="0">
                          <a:effectLst/>
                          <a:latin typeface="Cambria" panose="02040503050406030204" pitchFamily="18" charset="0"/>
                          <a:ea typeface="Cambria" panose="02040503050406030204" pitchFamily="18" charset="0"/>
                        </a:rPr>
                        <a:t>medium</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l">
                        <a:lnSpc>
                          <a:spcPts val="2500"/>
                        </a:lnSpc>
                        <a:spcAft>
                          <a:spcPts val="0"/>
                        </a:spcAft>
                      </a:pPr>
                      <a:r>
                        <a:rPr lang="fr-FR" sz="1400" b="1">
                          <a:effectLst/>
                          <a:latin typeface="Cambria" panose="02040503050406030204" pitchFamily="18" charset="0"/>
                          <a:ea typeface="Cambria" panose="02040503050406030204" pitchFamily="18" charset="0"/>
                        </a:rPr>
                        <a:t>kpóngóngó</a:t>
                      </a:r>
                      <a:endParaRPr lang="fr-FR" sz="1400">
                        <a:effectLst/>
                        <a:latin typeface="Cambria" panose="02040503050406030204" pitchFamily="18" charset="0"/>
                        <a:ea typeface="Cambria" panose="02040503050406030204" pitchFamily="18"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a:effectLst/>
                          <a:latin typeface="Cambria" panose="02040503050406030204" pitchFamily="18" charset="0"/>
                          <a:ea typeface="Cambria" panose="02040503050406030204" pitchFamily="18" charset="0"/>
                        </a:rPr>
                        <a:t>very </a:t>
                      </a:r>
                      <a:r>
                        <a:rPr lang="fr-FR" sz="1400" dirty="0" err="1">
                          <a:effectLst/>
                          <a:latin typeface="Cambria" panose="02040503050406030204" pitchFamily="18" charset="0"/>
                          <a:ea typeface="Cambria" panose="02040503050406030204" pitchFamily="18" charset="0"/>
                        </a:rPr>
                        <a:t>feverish</a:t>
                      </a:r>
                      <a:r>
                        <a:rPr lang="fr-FR" sz="1400" dirty="0">
                          <a:effectLst/>
                          <a:latin typeface="Cambria" panose="02040503050406030204" pitchFamily="18" charset="0"/>
                          <a:ea typeface="Cambria" panose="02040503050406030204" pitchFamily="18" charset="0"/>
                        </a:rPr>
                        <a:t> [</a:t>
                      </a:r>
                      <a:r>
                        <a:rPr lang="fr-FR" sz="1400" dirty="0" err="1">
                          <a:effectLst/>
                          <a:latin typeface="Cambria" panose="02040503050406030204" pitchFamily="18" charset="0"/>
                          <a:ea typeface="Cambria" panose="02040503050406030204" pitchFamily="18" charset="0"/>
                        </a:rPr>
                        <a:t>sp</a:t>
                      </a:r>
                      <a:r>
                        <a:rPr lang="fr-FR" sz="1400" dirty="0">
                          <a:effectLst/>
                          <a:latin typeface="Cambria" panose="02040503050406030204" pitchFamily="18" charset="0"/>
                          <a:ea typeface="Cambria" panose="02040503050406030204" pitchFamily="18" charset="0"/>
                        </a:rPr>
                        <a:t>. </a:t>
                      </a:r>
                      <a:r>
                        <a:rPr lang="fr-FR" sz="1400" dirty="0" smtClean="0">
                          <a:effectLst/>
                          <a:latin typeface="Cambria" panose="02040503050406030204" pitchFamily="18" charset="0"/>
                          <a:ea typeface="Cambria" panose="02040503050406030204" pitchFamily="18" charset="0"/>
                        </a:rPr>
                        <a:t>body]</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l">
                        <a:lnSpc>
                          <a:spcPts val="2500"/>
                        </a:lnSpc>
                        <a:spcAft>
                          <a:spcPts val="0"/>
                        </a:spcAft>
                      </a:pPr>
                      <a:r>
                        <a:rPr lang="fr-FR" sz="1400" dirty="0">
                          <a:effectLst/>
                          <a:latin typeface="Cambria" panose="02040503050406030204" pitchFamily="18" charset="0"/>
                          <a:ea typeface="Cambria" panose="02040503050406030204" pitchFamily="18" charset="0"/>
                        </a:rPr>
                        <a:t>specific </a:t>
                      </a:r>
                      <a:r>
                        <a:rPr lang="fr-FR" sz="1400" dirty="0" smtClean="0">
                          <a:effectLst/>
                          <a:latin typeface="Cambria" panose="02040503050406030204" pitchFamily="18" charset="0"/>
                          <a:ea typeface="Cambria" panose="02040503050406030204" pitchFamily="18" charset="0"/>
                        </a:rPr>
                        <a:t>medium</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2321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404664"/>
            <a:ext cx="7498080" cy="5843736"/>
          </a:xfrm>
        </p:spPr>
        <p:txBody>
          <a:bodyPr/>
          <a:lstStyle/>
          <a:p>
            <a:r>
              <a:rPr lang="fr-FR" sz="2200" dirty="0" smtClean="0">
                <a:latin typeface="Cambria" panose="02040503050406030204" pitchFamily="18" charset="0"/>
                <a:ea typeface="Cambria" panose="02040503050406030204" pitchFamily="18" charset="0"/>
              </a:rPr>
              <a:t>AAs for « soft »</a:t>
            </a:r>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410700892"/>
              </p:ext>
            </p:extLst>
          </p:nvPr>
        </p:nvGraphicFramePr>
        <p:xfrm>
          <a:off x="2123728" y="1167532"/>
          <a:ext cx="6292660" cy="4318000"/>
        </p:xfrm>
        <a:graphic>
          <a:graphicData uri="http://schemas.openxmlformats.org/drawingml/2006/table">
            <a:tbl>
              <a:tblPr/>
              <a:tblGrid>
                <a:gridCol w="1008112"/>
                <a:gridCol w="174766"/>
                <a:gridCol w="1553147"/>
                <a:gridCol w="1304608"/>
                <a:gridCol w="135831"/>
                <a:gridCol w="2116196"/>
              </a:tblGrid>
              <a:tr h="0">
                <a:tc gridSpan="3">
                  <a:txBody>
                    <a:bodyPr/>
                    <a:lstStyle/>
                    <a:p>
                      <a:pPr algn="ctr">
                        <a:lnSpc>
                          <a:spcPts val="2000"/>
                        </a:lnSpc>
                        <a:spcBef>
                          <a:spcPts val="0"/>
                        </a:spcBef>
                        <a:spcAft>
                          <a:spcPts val="0"/>
                        </a:spcAft>
                      </a:pPr>
                      <a:r>
                        <a:rPr lang="en-CA" sz="1400" cap="small" dirty="0">
                          <a:effectLst/>
                          <a:latin typeface="Cambria" panose="02040503050406030204" pitchFamily="18" charset="0"/>
                          <a:ea typeface="Cambria" panose="02040503050406030204" pitchFamily="18" charset="0"/>
                        </a:rPr>
                        <a:t>tactile contact</a:t>
                      </a:r>
                      <a:endParaRPr lang="fr-FR" sz="1400" dirty="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lnSpc>
                          <a:spcPts val="2000"/>
                        </a:lnSpc>
                        <a:spcBef>
                          <a:spcPts val="0"/>
                        </a:spcBef>
                        <a:spcAft>
                          <a:spcPts val="0"/>
                        </a:spcAft>
                      </a:pPr>
                      <a:r>
                        <a:rPr lang="en-CA" sz="1400" cap="small" dirty="0">
                          <a:effectLst/>
                          <a:latin typeface="Cambria" panose="02040503050406030204" pitchFamily="18" charset="0"/>
                          <a:ea typeface="Cambria" panose="02040503050406030204" pitchFamily="18" charset="0"/>
                        </a:rPr>
                        <a:t>Taste contact</a:t>
                      </a:r>
                      <a:endParaRPr lang="fr-FR" sz="1400" dirty="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0">
                <a:tc gridSpan="3">
                  <a:txBody>
                    <a:bodyPr/>
                    <a:lstStyle/>
                    <a:p>
                      <a:pPr algn="ctr">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soft without spring</a:t>
                      </a:r>
                      <a:endParaRPr lang="fr-FR" sz="140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lnSpc>
                          <a:spcPts val="2000"/>
                        </a:lnSpc>
                        <a:spcBef>
                          <a:spcPts val="0"/>
                        </a:spcBef>
                        <a:spcAft>
                          <a:spcPts val="0"/>
                        </a:spcAft>
                      </a:pPr>
                      <a:r>
                        <a:rPr lang="en-CA" sz="1400" b="1" dirty="0">
                          <a:effectLst/>
                          <a:latin typeface="Cambria" panose="02040503050406030204" pitchFamily="18" charset="0"/>
                          <a:ea typeface="Cambria" panose="02040503050406030204" pitchFamily="18" charset="0"/>
                        </a:rPr>
                        <a:t>specific for pastes (pumpkin, sesame…)</a:t>
                      </a:r>
                      <a:endParaRPr lang="fr-FR" sz="1400" dirty="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0">
                <a:tc>
                  <a:txBody>
                    <a:bodyPr/>
                    <a:lstStyle/>
                    <a:p>
                      <a:pPr marL="36195" algn="l">
                        <a:lnSpc>
                          <a:spcPts val="2000"/>
                        </a:lnSpc>
                        <a:spcBef>
                          <a:spcPts val="0"/>
                        </a:spcBef>
                        <a:spcAft>
                          <a:spcPts val="0"/>
                        </a:spcAft>
                      </a:pPr>
                      <a:r>
                        <a:rPr lang="en-CA" sz="1400" b="1" dirty="0" err="1">
                          <a:effectLst/>
                          <a:latin typeface="Cambria" panose="02040503050406030204" pitchFamily="18" charset="0"/>
                          <a:ea typeface="Cambria" panose="02040503050406030204" pitchFamily="18" charset="0"/>
                        </a:rPr>
                        <a:t>ɓɔ̀l-ɓɔ̀l</a:t>
                      </a:r>
                      <a:endParaRPr lang="fr-FR" sz="1400" dirty="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soft</a:t>
                      </a:r>
                      <a:endParaRPr lang="fr-FR" sz="1400" dirty="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pPr algn="l">
                        <a:lnSpc>
                          <a:spcPts val="2000"/>
                        </a:lnSpc>
                        <a:spcBef>
                          <a:spcPts val="0"/>
                        </a:spcBef>
                        <a:spcAft>
                          <a:spcPts val="0"/>
                        </a:spcAft>
                      </a:pPr>
                      <a:endParaRPr lang="fr-FR" sz="1400" dirty="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36195" algn="l">
                        <a:lnSpc>
                          <a:spcPts val="2000"/>
                        </a:lnSpc>
                        <a:spcBef>
                          <a:spcPts val="0"/>
                        </a:spcBef>
                        <a:spcAft>
                          <a:spcPts val="0"/>
                        </a:spcAft>
                      </a:pPr>
                      <a:r>
                        <a:rPr lang="en-CA" sz="1400" b="1" dirty="0" err="1">
                          <a:effectLst/>
                          <a:latin typeface="Cambria" panose="02040503050406030204" pitchFamily="18" charset="0"/>
                          <a:ea typeface="Cambria" panose="02040503050406030204" pitchFamily="18" charset="0"/>
                        </a:rPr>
                        <a:t>mbɔ̀làɛ</a:t>
                      </a:r>
                      <a:r>
                        <a:rPr lang="en-CA" sz="1400" b="1" dirty="0">
                          <a:effectLst/>
                          <a:latin typeface="Cambria" panose="02040503050406030204" pitchFamily="18" charset="0"/>
                          <a:ea typeface="Cambria" panose="02040503050406030204" pitchFamily="18" charset="0"/>
                        </a:rPr>
                        <a:t>̀-</a:t>
                      </a:r>
                      <a:r>
                        <a:rPr lang="en-CA" sz="1400" b="1" dirty="0" err="1">
                          <a:effectLst/>
                          <a:latin typeface="Cambria" panose="02040503050406030204" pitchFamily="18" charset="0"/>
                          <a:ea typeface="Cambria" panose="02040503050406030204" pitchFamily="18" charset="0"/>
                        </a:rPr>
                        <a:t>mbɔ̀làɛ</a:t>
                      </a:r>
                      <a:r>
                        <a:rPr lang="en-CA" sz="1400" b="1" dirty="0">
                          <a:effectLst/>
                          <a:latin typeface="Cambria" panose="02040503050406030204" pitchFamily="18" charset="0"/>
                          <a:ea typeface="Cambria" panose="02040503050406030204" pitchFamily="18" charset="0"/>
                        </a:rPr>
                        <a:t>̀</a:t>
                      </a:r>
                      <a:endParaRPr lang="fr-FR" sz="1400" dirty="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pPr algn="l">
                        <a:lnSpc>
                          <a:spcPts val="2000"/>
                        </a:lnSpc>
                        <a:spcBef>
                          <a:spcPts val="0"/>
                        </a:spcBef>
                        <a:spcAft>
                          <a:spcPts val="0"/>
                        </a:spcAft>
                      </a:pP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in soft mass</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mbɔ́r-mbɔ́r </a:t>
                      </a:r>
                      <a:endParaRPr lang="fr-FR" sz="140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a:noFill/>
                    </a:lnT>
                    <a:lnB>
                      <a:noFill/>
                    </a:lnB>
                  </a:tcPr>
                </a:tc>
                <a:tc gridSpan="2">
                  <a:txBody>
                    <a:bodyPr/>
                    <a:lstStyle/>
                    <a:p>
                      <a:pPr algn="l">
                        <a:lnSpc>
                          <a:spcPts val="2000"/>
                        </a:lnSpc>
                        <a:spcBef>
                          <a:spcPts val="0"/>
                        </a:spcBef>
                        <a:spcAft>
                          <a:spcPts val="0"/>
                        </a:spcAft>
                      </a:pPr>
                      <a:r>
                        <a:rPr lang="en-CA" sz="1400">
                          <a:effectLst/>
                          <a:latin typeface="Cambria" panose="02040503050406030204" pitchFamily="18" charset="0"/>
                          <a:ea typeface="Cambria" panose="02040503050406030204" pitchFamily="18" charset="0"/>
                        </a:rPr>
                        <a:t>uniformly soft</a:t>
                      </a: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a:noFill/>
                    </a:lnB>
                  </a:tcPr>
                </a:tc>
                <a:tc hMerge="1">
                  <a:txBody>
                    <a:bodyPr/>
                    <a:lstStyle/>
                    <a:p>
                      <a:pPr algn="l">
                        <a:lnSpc>
                          <a:spcPts val="2000"/>
                        </a:lnSpc>
                        <a:spcBef>
                          <a:spcPts val="0"/>
                        </a:spcBef>
                        <a:spcAft>
                          <a:spcPts val="0"/>
                        </a:spcAft>
                      </a:pP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a:noFill/>
                    </a:lnB>
                  </a:tcPr>
                </a:tc>
                <a:tc gridSpan="2">
                  <a:txBody>
                    <a:bodyPr/>
                    <a:lstStyle/>
                    <a:p>
                      <a:pPr marL="36195" algn="l">
                        <a:lnSpc>
                          <a:spcPts val="2000"/>
                        </a:lnSpc>
                        <a:spcBef>
                          <a:spcPts val="0"/>
                        </a:spcBef>
                        <a:spcAft>
                          <a:spcPts val="0"/>
                        </a:spcAft>
                      </a:pPr>
                      <a:r>
                        <a:rPr lang="en-CA" sz="1400" b="1" dirty="0" err="1">
                          <a:effectLst/>
                          <a:latin typeface="Cambria" panose="02040503050406030204" pitchFamily="18" charset="0"/>
                          <a:ea typeface="Cambria" panose="02040503050406030204" pitchFamily="18" charset="0"/>
                        </a:rPr>
                        <a:t>tùlàì-tùlàì</a:t>
                      </a:r>
                      <a:endParaRPr lang="fr-FR" sz="1400" dirty="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a:noFill/>
                    </a:lnT>
                    <a:lnB>
                      <a:noFill/>
                    </a:lnB>
                  </a:tcPr>
                </a:tc>
                <a:tc hMerge="1">
                  <a:txBody>
                    <a:bodyPr/>
                    <a:lstStyle/>
                    <a:p>
                      <a:pPr algn="l">
                        <a:lnSpc>
                          <a:spcPts val="2000"/>
                        </a:lnSpc>
                        <a:spcBef>
                          <a:spcPts val="0"/>
                        </a:spcBef>
                        <a:spcAft>
                          <a:spcPts val="0"/>
                        </a:spcAft>
                      </a:pP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a:lnSpc>
                          <a:spcPts val="2000"/>
                        </a:lnSpc>
                        <a:spcBef>
                          <a:spcPts val="0"/>
                        </a:spcBef>
                        <a:spcAft>
                          <a:spcPts val="0"/>
                        </a:spcAft>
                      </a:pPr>
                      <a:r>
                        <a:rPr lang="en-CA" sz="1400" dirty="0" err="1">
                          <a:effectLst/>
                          <a:latin typeface="Cambria" panose="02040503050406030204" pitchFamily="18" charset="0"/>
                          <a:ea typeface="Cambria" panose="02040503050406030204" pitchFamily="18" charset="0"/>
                        </a:rPr>
                        <a:t>ramolli</a:t>
                      </a:r>
                      <a:r>
                        <a:rPr lang="en-CA" sz="1400" dirty="0">
                          <a:effectLst/>
                          <a:latin typeface="Cambria" panose="02040503050406030204" pitchFamily="18" charset="0"/>
                          <a:ea typeface="Cambria" panose="02040503050406030204" pitchFamily="18" charset="0"/>
                        </a:rPr>
                        <a:t> [</a:t>
                      </a:r>
                      <a:r>
                        <a:rPr lang="en-CA" sz="1400" dirty="0" err="1">
                          <a:effectLst/>
                          <a:latin typeface="Cambria" panose="02040503050406030204" pitchFamily="18" charset="0"/>
                          <a:ea typeface="Cambria" panose="02040503050406030204" pitchFamily="18" charset="0"/>
                        </a:rPr>
                        <a:t>casava</a:t>
                      </a:r>
                      <a:r>
                        <a:rPr lang="en-CA" sz="1400" dirty="0">
                          <a:effectLst/>
                          <a:latin typeface="Cambria" panose="02040503050406030204" pitchFamily="18" charset="0"/>
                          <a:ea typeface="Cambria" panose="02040503050406030204" pitchFamily="18" charset="0"/>
                        </a:rPr>
                        <a:t> dough]</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a:noFill/>
                    </a:lnB>
                  </a:tcPr>
                </a:tc>
              </a:tr>
              <a:tr h="0">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yɔ̀kɔ̀-yɔ̀kɔ̀</a:t>
                      </a:r>
                      <a:endParaRPr lang="fr-FR" sz="140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a:noFill/>
                    </a:lnT>
                    <a:lnB>
                      <a:noFill/>
                    </a:lnB>
                  </a:tcPr>
                </a:tc>
                <a:tc gridSpan="2">
                  <a:txBody>
                    <a:bodyPr/>
                    <a:lstStyle/>
                    <a:p>
                      <a:pPr algn="l">
                        <a:lnSpc>
                          <a:spcPts val="2000"/>
                        </a:lnSpc>
                        <a:spcBef>
                          <a:spcPts val="0"/>
                        </a:spcBef>
                        <a:spcAft>
                          <a:spcPts val="0"/>
                        </a:spcAft>
                      </a:pPr>
                      <a:r>
                        <a:rPr lang="en-CA" sz="1400">
                          <a:effectLst/>
                          <a:latin typeface="Cambria" panose="02040503050406030204" pitchFamily="18" charset="0"/>
                          <a:ea typeface="Cambria" panose="02040503050406030204" pitchFamily="18" charset="0"/>
                        </a:rPr>
                        <a:t>softened</a:t>
                      </a: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a:noFill/>
                    </a:lnB>
                  </a:tcPr>
                </a:tc>
                <a:tc hMerge="1">
                  <a:txBody>
                    <a:bodyPr/>
                    <a:lstStyle/>
                    <a:p>
                      <a:pPr algn="l">
                        <a:lnSpc>
                          <a:spcPts val="2000"/>
                        </a:lnSpc>
                        <a:spcBef>
                          <a:spcPts val="0"/>
                        </a:spcBef>
                        <a:spcAft>
                          <a:spcPts val="0"/>
                        </a:spcAft>
                      </a:pP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a:noFill/>
                    </a:lnB>
                  </a:tcPr>
                </a:tc>
                <a:tc gridSpan="2">
                  <a:txBody>
                    <a:bodyPr/>
                    <a:lstStyle/>
                    <a:p>
                      <a:pPr marL="36195" algn="l">
                        <a:lnSpc>
                          <a:spcPts val="2000"/>
                        </a:lnSpc>
                        <a:spcBef>
                          <a:spcPts val="0"/>
                        </a:spcBef>
                        <a:spcAft>
                          <a:spcPts val="0"/>
                        </a:spcAft>
                      </a:pPr>
                      <a:r>
                        <a:rPr lang="en-CA" sz="1400" b="1" dirty="0" err="1">
                          <a:effectLst/>
                          <a:latin typeface="Cambria" panose="02040503050406030204" pitchFamily="18" charset="0"/>
                          <a:ea typeface="Cambria" panose="02040503050406030204" pitchFamily="18" charset="0"/>
                        </a:rPr>
                        <a:t>ɓùtùkùyù</a:t>
                      </a:r>
                      <a:endParaRPr lang="fr-FR" sz="1400" dirty="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a:noFill/>
                    </a:lnT>
                    <a:lnB>
                      <a:noFill/>
                    </a:lnB>
                  </a:tcPr>
                </a:tc>
                <a:tc hMerge="1">
                  <a:txBody>
                    <a:bodyPr/>
                    <a:lstStyle/>
                    <a:p>
                      <a:pPr algn="l">
                        <a:lnSpc>
                          <a:spcPts val="2000"/>
                        </a:lnSpc>
                        <a:spcBef>
                          <a:spcPts val="0"/>
                        </a:spcBef>
                        <a:spcAft>
                          <a:spcPts val="0"/>
                        </a:spcAft>
                      </a:pP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softened [oleaginous paste]</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a:noFill/>
                    </a:lnB>
                  </a:tcPr>
                </a:tc>
              </a:tr>
              <a:tr h="0">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yɔ̀kɔ̀tɔ̀</a:t>
                      </a:r>
                      <a:endParaRPr lang="fr-FR" sz="140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a:noFill/>
                    </a:lnT>
                    <a:lnB>
                      <a:noFill/>
                    </a:lnB>
                  </a:tcPr>
                </a:tc>
                <a:tc gridSpan="2">
                  <a:txBody>
                    <a:bodyPr/>
                    <a:lstStyle/>
                    <a:p>
                      <a:pPr algn="l">
                        <a:lnSpc>
                          <a:spcPts val="2000"/>
                        </a:lnSpc>
                        <a:spcBef>
                          <a:spcPts val="0"/>
                        </a:spcBef>
                        <a:spcAft>
                          <a:spcPts val="0"/>
                        </a:spcAft>
                      </a:pPr>
                      <a:r>
                        <a:rPr lang="en-CA" sz="1400">
                          <a:effectLst/>
                          <a:latin typeface="Cambria" panose="02040503050406030204" pitchFamily="18" charset="0"/>
                          <a:ea typeface="Cambria" panose="02040503050406030204" pitchFamily="18" charset="0"/>
                        </a:rPr>
                        <a:t>dampened</a:t>
                      </a: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a:noFill/>
                    </a:lnB>
                  </a:tcPr>
                </a:tc>
                <a:tc hMerge="1">
                  <a:txBody>
                    <a:bodyPr/>
                    <a:lstStyle/>
                    <a:p>
                      <a:pPr algn="l">
                        <a:lnSpc>
                          <a:spcPts val="2000"/>
                        </a:lnSpc>
                        <a:spcBef>
                          <a:spcPts val="0"/>
                        </a:spcBef>
                        <a:spcAft>
                          <a:spcPts val="0"/>
                        </a:spcAft>
                      </a:pP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a:noFill/>
                    </a:lnB>
                  </a:tcPr>
                </a:tc>
                <a:tc gridSpan="2">
                  <a:txBody>
                    <a:bodyPr/>
                    <a:lstStyle/>
                    <a:p>
                      <a:pPr marL="36195" algn="l">
                        <a:lnSpc>
                          <a:spcPts val="2000"/>
                        </a:lnSpc>
                        <a:spcBef>
                          <a:spcPts val="0"/>
                        </a:spcBef>
                        <a:spcAft>
                          <a:spcPts val="0"/>
                        </a:spcAft>
                      </a:pPr>
                      <a:r>
                        <a:rPr lang="en-CA" sz="1400" b="1" dirty="0" err="1">
                          <a:effectLst/>
                          <a:latin typeface="Cambria" panose="02040503050406030204" pitchFamily="18" charset="0"/>
                          <a:ea typeface="Cambria" panose="02040503050406030204" pitchFamily="18" charset="0"/>
                        </a:rPr>
                        <a:t>hɔ̀wɛ̀ɛ</a:t>
                      </a:r>
                      <a:r>
                        <a:rPr lang="en-CA" sz="1400" b="1" dirty="0">
                          <a:effectLst/>
                          <a:latin typeface="Cambria" panose="02040503050406030204" pitchFamily="18" charset="0"/>
                          <a:ea typeface="Cambria" panose="02040503050406030204" pitchFamily="18" charset="0"/>
                        </a:rPr>
                        <a:t>̀</a:t>
                      </a:r>
                      <a:endParaRPr lang="fr-FR" sz="1400" dirty="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a:noFill/>
                    </a:lnT>
                    <a:lnB>
                      <a:noFill/>
                    </a:lnB>
                  </a:tcPr>
                </a:tc>
                <a:tc hMerge="1">
                  <a:txBody>
                    <a:bodyPr/>
                    <a:lstStyle/>
                    <a:p>
                      <a:pPr algn="l">
                        <a:lnSpc>
                          <a:spcPts val="2000"/>
                        </a:lnSpc>
                        <a:spcBef>
                          <a:spcPts val="0"/>
                        </a:spcBef>
                        <a:spcAft>
                          <a:spcPts val="0"/>
                        </a:spcAft>
                      </a:pP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too soft</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a:noFill/>
                    </a:lnB>
                  </a:tcPr>
                </a:tc>
              </a:tr>
              <a:tr h="0">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tṵ̀fɛ̰̀ɛ̰̀</a:t>
                      </a:r>
                      <a:endParaRPr lang="fr-FR" sz="140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a:noFill/>
                    </a:lnT>
                    <a:lnB>
                      <a:noFill/>
                    </a:lnB>
                  </a:tcPr>
                </a:tc>
                <a:tc gridSpan="2">
                  <a:txBody>
                    <a:bodyPr/>
                    <a:lstStyle/>
                    <a:p>
                      <a:pPr algn="l">
                        <a:lnSpc>
                          <a:spcPts val="2000"/>
                        </a:lnSpc>
                        <a:spcBef>
                          <a:spcPts val="0"/>
                        </a:spcBef>
                        <a:spcAft>
                          <a:spcPts val="0"/>
                        </a:spcAft>
                      </a:pPr>
                      <a:r>
                        <a:rPr lang="en-CA" sz="1400">
                          <a:effectLst/>
                          <a:latin typeface="Cambria" panose="02040503050406030204" pitchFamily="18" charset="0"/>
                          <a:ea typeface="Cambria" panose="02040503050406030204" pitchFamily="18" charset="0"/>
                        </a:rPr>
                        <a:t>softened by cooking</a:t>
                      </a: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a:noFill/>
                    </a:lnB>
                  </a:tcPr>
                </a:tc>
                <a:tc hMerge="1">
                  <a:txBody>
                    <a:bodyPr/>
                    <a:lstStyle/>
                    <a:p>
                      <a:pPr algn="l">
                        <a:lnSpc>
                          <a:spcPts val="2000"/>
                        </a:lnSpc>
                        <a:spcBef>
                          <a:spcPts val="0"/>
                        </a:spcBef>
                        <a:spcAft>
                          <a:spcPts val="0"/>
                        </a:spcAft>
                      </a:pP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a:noFill/>
                    </a:lnB>
                  </a:tcPr>
                </a:tc>
                <a:tc gridSpan="2">
                  <a:txBody>
                    <a:bodyPr/>
                    <a:lstStyle/>
                    <a:p>
                      <a:pPr marL="36195" algn="l">
                        <a:lnSpc>
                          <a:spcPts val="2000"/>
                        </a:lnSpc>
                        <a:spcBef>
                          <a:spcPts val="0"/>
                        </a:spcBef>
                        <a:spcAft>
                          <a:spcPts val="0"/>
                        </a:spcAft>
                      </a:pPr>
                      <a:r>
                        <a:rPr lang="en-CA" sz="1400" b="1" dirty="0" err="1">
                          <a:effectLst/>
                          <a:latin typeface="Cambria" panose="02040503050406030204" pitchFamily="18" charset="0"/>
                          <a:ea typeface="Cambria" panose="02040503050406030204" pitchFamily="18" charset="0"/>
                        </a:rPr>
                        <a:t>yɔ̀lɔ̀p-yɔ̀lɔ̀p</a:t>
                      </a:r>
                      <a:r>
                        <a:rPr lang="en-CA" sz="1400" b="1" dirty="0">
                          <a:effectLst/>
                          <a:latin typeface="Cambria" panose="02040503050406030204" pitchFamily="18" charset="0"/>
                          <a:ea typeface="Cambria" panose="02040503050406030204" pitchFamily="18" charset="0"/>
                        </a:rPr>
                        <a:t> </a:t>
                      </a:r>
                      <a:endParaRPr lang="fr-FR" sz="1400" dirty="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pPr algn="l">
                        <a:lnSpc>
                          <a:spcPts val="2000"/>
                        </a:lnSpc>
                        <a:spcBef>
                          <a:spcPts val="0"/>
                        </a:spcBef>
                        <a:spcAft>
                          <a:spcPts val="0"/>
                        </a:spcAft>
                      </a:pP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smooth and flowing</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0">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ɓùlàɛ̀</a:t>
                      </a:r>
                      <a:endParaRPr lang="fr-FR" sz="140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algn="l">
                        <a:lnSpc>
                          <a:spcPts val="2000"/>
                        </a:lnSpc>
                        <a:spcBef>
                          <a:spcPts val="0"/>
                        </a:spcBef>
                        <a:spcAft>
                          <a:spcPts val="0"/>
                        </a:spcAft>
                      </a:pPr>
                      <a:r>
                        <a:rPr lang="en-CA" sz="1400">
                          <a:effectLst/>
                          <a:latin typeface="Cambria" panose="02040503050406030204" pitchFamily="18" charset="0"/>
                          <a:ea typeface="Cambria" panose="02040503050406030204" pitchFamily="18" charset="0"/>
                        </a:rPr>
                        <a:t>soft and white</a:t>
                      </a: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algn="l">
                        <a:lnSpc>
                          <a:spcPts val="2000"/>
                        </a:lnSpc>
                        <a:spcBef>
                          <a:spcPts val="0"/>
                        </a:spcBef>
                        <a:spcAft>
                          <a:spcPts val="0"/>
                        </a:spcAft>
                      </a:pP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3">
                  <a:txBody>
                    <a:bodyPr/>
                    <a:lstStyle/>
                    <a:p>
                      <a:pPr algn="ctr">
                        <a:lnSpc>
                          <a:spcPts val="2000"/>
                        </a:lnSpc>
                        <a:spcBef>
                          <a:spcPts val="0"/>
                        </a:spcBef>
                        <a:spcAft>
                          <a:spcPts val="0"/>
                        </a:spcAft>
                      </a:pPr>
                      <a:r>
                        <a:rPr lang="en-CA" sz="1400" b="1" dirty="0">
                          <a:effectLst/>
                          <a:latin typeface="Cambria" panose="02040503050406030204" pitchFamily="18" charset="0"/>
                          <a:ea typeface="Cambria" panose="02040503050406030204" pitchFamily="18" charset="0"/>
                        </a:rPr>
                        <a:t>specific for meat and tubers</a:t>
                      </a:r>
                      <a:endParaRPr lang="fr-FR" sz="1400" dirty="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0">
                <a:tc gridSpan="3">
                  <a:txBody>
                    <a:bodyPr/>
                    <a:lstStyle/>
                    <a:p>
                      <a:pPr algn="ctr">
                        <a:lnSpc>
                          <a:spcPts val="2000"/>
                        </a:lnSpc>
                        <a:spcBef>
                          <a:spcPts val="0"/>
                        </a:spcBef>
                        <a:spcAft>
                          <a:spcPts val="0"/>
                        </a:spcAft>
                      </a:pPr>
                      <a:r>
                        <a:rPr lang="en-CA" sz="1400" b="1" dirty="0">
                          <a:effectLst/>
                          <a:latin typeface="Cambria" panose="02040503050406030204" pitchFamily="18" charset="0"/>
                          <a:ea typeface="Cambria" panose="02040503050406030204" pitchFamily="18" charset="0"/>
                        </a:rPr>
                        <a:t>soft with spring</a:t>
                      </a:r>
                      <a:endParaRPr lang="fr-FR" sz="1400" dirty="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mùdɛ̰̀-mùdɛ̰̀ </a:t>
                      </a:r>
                      <a:endParaRPr lang="fr-FR" sz="140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tender</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fr-FR"/>
                    </a:p>
                  </a:txBody>
                  <a:tcPr/>
                </a:tc>
              </a:tr>
              <a:tr h="0">
                <a:tc>
                  <a:txBody>
                    <a:bodyPr/>
                    <a:lstStyle/>
                    <a:p>
                      <a:pPr marL="36195" algn="l">
                        <a:lnSpc>
                          <a:spcPts val="2000"/>
                        </a:lnSpc>
                        <a:spcBef>
                          <a:spcPts val="0"/>
                        </a:spcBef>
                        <a:spcAft>
                          <a:spcPts val="0"/>
                        </a:spcAft>
                      </a:pPr>
                      <a:r>
                        <a:rPr lang="en-CA" sz="1400" b="1" dirty="0" err="1">
                          <a:effectLst/>
                          <a:latin typeface="Cambria" panose="02040503050406030204" pitchFamily="18" charset="0"/>
                          <a:ea typeface="Cambria" panose="02040503050406030204" pitchFamily="18" charset="0"/>
                        </a:rPr>
                        <a:t>fùkàm</a:t>
                      </a:r>
                      <a:endParaRPr lang="fr-FR" sz="1400" dirty="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elastic</a:t>
                      </a:r>
                      <a:endParaRPr lang="fr-FR" sz="1400" dirty="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pPr algn="l">
                        <a:lnSpc>
                          <a:spcPts val="2000"/>
                        </a:lnSpc>
                        <a:spcBef>
                          <a:spcPts val="0"/>
                        </a:spcBef>
                        <a:spcAft>
                          <a:spcPts val="0"/>
                        </a:spcAft>
                      </a:pP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mùɗɛ̀kɛ̀ </a:t>
                      </a:r>
                      <a:endParaRPr lang="fr-FR" sz="140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a:noFill/>
                    </a:lnT>
                    <a:lnB>
                      <a:noFill/>
                    </a:lnB>
                  </a:tcPr>
                </a:tc>
                <a:tc gridSpan="2">
                  <a:txBody>
                    <a:bodyPr/>
                    <a:lstStyle/>
                    <a:p>
                      <a:pPr algn="l">
                        <a:lnSpc>
                          <a:spcPts val="2000"/>
                        </a:lnSpc>
                        <a:spcBef>
                          <a:spcPts val="0"/>
                        </a:spcBef>
                        <a:spcAft>
                          <a:spcPts val="0"/>
                        </a:spcAft>
                      </a:pPr>
                      <a:r>
                        <a:rPr lang="en-CA" sz="1400" dirty="0">
                          <a:solidFill>
                            <a:srgbClr val="3C3C3C"/>
                          </a:solidFill>
                          <a:effectLst/>
                          <a:latin typeface="Cambria" panose="02040503050406030204" pitchFamily="18" charset="0"/>
                          <a:ea typeface="Cambria" panose="02040503050406030204" pitchFamily="18" charset="0"/>
                        </a:rPr>
                        <a:t>melt-</a:t>
                      </a:r>
                      <a:r>
                        <a:rPr lang="en-CA" sz="1400" dirty="0">
                          <a:solidFill>
                            <a:srgbClr val="303030"/>
                          </a:solidFill>
                          <a:effectLst/>
                          <a:latin typeface="Cambria" panose="02040503050406030204" pitchFamily="18" charset="0"/>
                          <a:ea typeface="Cambria" panose="02040503050406030204" pitchFamily="18" charset="0"/>
                        </a:rPr>
                        <a:t>in</a:t>
                      </a:r>
                      <a:r>
                        <a:rPr lang="en-CA" sz="1400" dirty="0">
                          <a:solidFill>
                            <a:srgbClr val="242424"/>
                          </a:solidFill>
                          <a:effectLst/>
                          <a:latin typeface="Cambria" panose="02040503050406030204" pitchFamily="18" charset="0"/>
                          <a:ea typeface="Cambria" panose="02040503050406030204" pitchFamily="18" charset="0"/>
                        </a:rPr>
                        <a:t>-the-mouth</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r>
              <a:tr h="0">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gbɔ̀ɔ̀l </a:t>
                      </a:r>
                      <a:endParaRPr lang="fr-FR" sz="140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algn="l">
                        <a:lnSpc>
                          <a:spcPts val="2000"/>
                        </a:lnSpc>
                        <a:spcBef>
                          <a:spcPts val="0"/>
                        </a:spcBef>
                        <a:spcAft>
                          <a:spcPts val="0"/>
                        </a:spcAft>
                      </a:pPr>
                      <a:r>
                        <a:rPr lang="en-CA" sz="1400">
                          <a:effectLst/>
                          <a:latin typeface="Cambria" panose="02040503050406030204" pitchFamily="18" charset="0"/>
                          <a:ea typeface="Cambria" panose="02040503050406030204" pitchFamily="18" charset="0"/>
                        </a:rPr>
                        <a:t>flange</a:t>
                      </a: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algn="l">
                        <a:lnSpc>
                          <a:spcPts val="2000"/>
                        </a:lnSpc>
                        <a:spcBef>
                          <a:spcPts val="0"/>
                        </a:spcBef>
                        <a:spcAft>
                          <a:spcPts val="0"/>
                        </a:spcAft>
                      </a:pP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yɔ̀r-yɔ̀r</a:t>
                      </a:r>
                      <a:endParaRPr lang="fr-FR" sz="140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a:noFill/>
                    </a:lnT>
                    <a:lnB>
                      <a:noFill/>
                    </a:lnB>
                  </a:tcPr>
                </a:tc>
                <a:tc gridSpan="2">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delitescent by cooking</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r>
              <a:tr h="0">
                <a:tc gridSpan="3">
                  <a:txBody>
                    <a:bodyPr/>
                    <a:lstStyle/>
                    <a:p>
                      <a:pPr algn="ctr">
                        <a:lnSpc>
                          <a:spcPts val="2000"/>
                        </a:lnSpc>
                        <a:spcBef>
                          <a:spcPts val="0"/>
                        </a:spcBef>
                        <a:spcAft>
                          <a:spcPts val="0"/>
                        </a:spcAft>
                      </a:pPr>
                      <a:r>
                        <a:rPr lang="en-CA" sz="1400" b="1" dirty="0">
                          <a:effectLst/>
                          <a:latin typeface="Cambria" panose="02040503050406030204" pitchFamily="18" charset="0"/>
                          <a:ea typeface="Cambria" panose="02040503050406030204" pitchFamily="18" charset="0"/>
                        </a:rPr>
                        <a:t>doughy</a:t>
                      </a:r>
                      <a:endParaRPr lang="fr-FR" sz="1400" dirty="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ʔɛ́tú-ʔɛ́tú</a:t>
                      </a:r>
                      <a:endParaRPr lang="fr-FR" sz="140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a:noFill/>
                    </a:lnT>
                    <a:lnB>
                      <a:noFill/>
                    </a:lnB>
                  </a:tcPr>
                </a:tc>
                <a:tc gridSpan="2">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too soft</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r>
              <a:tr h="0">
                <a:tc gridSpan="2">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hèɗè-hèɗè </a:t>
                      </a:r>
                      <a:endParaRPr lang="fr-FR" sz="140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fr-FR"/>
                    </a:p>
                  </a:txBody>
                  <a:tcPr/>
                </a:tc>
                <a:tc>
                  <a:txBody>
                    <a:bodyPr/>
                    <a:lstStyle/>
                    <a:p>
                      <a:pPr algn="l">
                        <a:lnSpc>
                          <a:spcPts val="2000"/>
                        </a:lnSpc>
                        <a:spcBef>
                          <a:spcPts val="0"/>
                        </a:spcBef>
                        <a:spcAft>
                          <a:spcPts val="0"/>
                        </a:spcAft>
                      </a:pPr>
                      <a:r>
                        <a:rPr lang="en-CA" sz="1400">
                          <a:effectLst/>
                          <a:latin typeface="Cambria" panose="02040503050406030204" pitchFamily="18" charset="0"/>
                          <a:ea typeface="Cambria" panose="02040503050406030204" pitchFamily="18" charset="0"/>
                        </a:rPr>
                        <a:t>in paste</a:t>
                      </a: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fùfùp ; fùp-fùp</a:t>
                      </a:r>
                      <a:endParaRPr lang="fr-FR" sz="140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spongy</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fr-FR"/>
                    </a:p>
                  </a:txBody>
                  <a:tcPr/>
                </a:tc>
              </a:tr>
              <a:tr h="0">
                <a:tc gridSpan="2">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bɛ̀tɛ̀-bɛ̀tɛ̀ </a:t>
                      </a:r>
                      <a:endParaRPr lang="fr-FR" sz="140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fr-FR"/>
                    </a:p>
                  </a:txBody>
                  <a:tcPr/>
                </a:tc>
                <a:tc>
                  <a:txBody>
                    <a:bodyPr/>
                    <a:lstStyle/>
                    <a:p>
                      <a:pPr algn="l">
                        <a:lnSpc>
                          <a:spcPts val="2000"/>
                        </a:lnSpc>
                        <a:spcBef>
                          <a:spcPts val="0"/>
                        </a:spcBef>
                        <a:spcAft>
                          <a:spcPts val="0"/>
                        </a:spcAft>
                      </a:pPr>
                      <a:r>
                        <a:rPr lang="en-CA" sz="1400">
                          <a:effectLst/>
                          <a:latin typeface="Cambria" panose="02040503050406030204" pitchFamily="18" charset="0"/>
                          <a:ea typeface="Cambria" panose="02040503050406030204" pitchFamily="18" charset="0"/>
                        </a:rPr>
                        <a:t>in liquid paste</a:t>
                      </a: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a:noFill/>
                    </a:lnB>
                  </a:tcPr>
                </a:tc>
                <a:tc gridSpan="3">
                  <a:txBody>
                    <a:bodyPr/>
                    <a:lstStyle/>
                    <a:p>
                      <a:pPr algn="ctr">
                        <a:lnSpc>
                          <a:spcPts val="2000"/>
                        </a:lnSpc>
                        <a:spcBef>
                          <a:spcPts val="0"/>
                        </a:spcBef>
                        <a:spcAft>
                          <a:spcPts val="0"/>
                        </a:spcAft>
                      </a:pPr>
                      <a:r>
                        <a:rPr lang="en-CA" sz="1400" b="1" dirty="0">
                          <a:effectLst/>
                          <a:latin typeface="Cambria" panose="02040503050406030204" pitchFamily="18" charset="0"/>
                          <a:ea typeface="Cambria" panose="02040503050406030204" pitchFamily="18" charset="0"/>
                        </a:rPr>
                        <a:t>specific for leaf-vegetables</a:t>
                      </a:r>
                      <a:endParaRPr lang="fr-FR" sz="1400" dirty="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0">
                <a:tc gridSpan="2">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dèkpè-dèkpè </a:t>
                      </a:r>
                      <a:endParaRPr lang="fr-FR" sz="140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fr-FR"/>
                    </a:p>
                  </a:txBody>
                  <a:tcPr/>
                </a:tc>
                <a:tc>
                  <a:txBody>
                    <a:bodyPr/>
                    <a:lstStyle/>
                    <a:p>
                      <a:pPr algn="l">
                        <a:lnSpc>
                          <a:spcPts val="2000"/>
                        </a:lnSpc>
                        <a:spcBef>
                          <a:spcPts val="0"/>
                        </a:spcBef>
                        <a:spcAft>
                          <a:spcPts val="0"/>
                        </a:spcAft>
                      </a:pPr>
                      <a:r>
                        <a:rPr lang="en-CA" sz="1400">
                          <a:effectLst/>
                          <a:latin typeface="Cambria" panose="02040503050406030204" pitchFamily="18" charset="0"/>
                          <a:ea typeface="Cambria" panose="02040503050406030204" pitchFamily="18" charset="0"/>
                        </a:rPr>
                        <a:t>in a muddy mass</a:t>
                      </a: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a:noFill/>
                    </a:lnB>
                  </a:tcPr>
                </a:tc>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mbɔ̀r-gɔ̀ɗɔ̀ </a:t>
                      </a:r>
                      <a:endParaRPr lang="fr-FR" sz="140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smooth</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fr-FR"/>
                    </a:p>
                  </a:txBody>
                  <a:tcPr/>
                </a:tc>
              </a:tr>
              <a:tr h="0">
                <a:tc gridSpan="2">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hɔ̀làì</a:t>
                      </a:r>
                      <a:endParaRPr lang="fr-FR" sz="140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fr-FR"/>
                    </a:p>
                  </a:txBody>
                  <a:tcPr/>
                </a:tc>
                <a:tc>
                  <a:txBody>
                    <a:bodyPr/>
                    <a:lstStyle/>
                    <a:p>
                      <a:pPr algn="l">
                        <a:lnSpc>
                          <a:spcPts val="2000"/>
                        </a:lnSpc>
                        <a:spcBef>
                          <a:spcPts val="0"/>
                        </a:spcBef>
                        <a:spcAft>
                          <a:spcPts val="0"/>
                        </a:spcAft>
                      </a:pPr>
                      <a:r>
                        <a:rPr lang="en-CA" sz="1400">
                          <a:effectLst/>
                          <a:latin typeface="Cambria" panose="02040503050406030204" pitchFamily="18" charset="0"/>
                          <a:ea typeface="Cambria" panose="02040503050406030204" pitchFamily="18" charset="0"/>
                        </a:rPr>
                        <a:t>soft as shit</a:t>
                      </a: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a:noFill/>
                    </a:lnB>
                  </a:tcPr>
                </a:tc>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hɔ̀r-gɔ̀ɗɔ̀ </a:t>
                      </a:r>
                      <a:endParaRPr lang="fr-FR" sz="140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a:noFill/>
                    </a:lnT>
                    <a:lnB>
                      <a:noFill/>
                    </a:lnB>
                  </a:tcPr>
                </a:tc>
                <a:tc gridSpan="2">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very creamy</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r>
              <a:tr h="0">
                <a:tc gridSpan="2">
                  <a:txBody>
                    <a:bodyPr/>
                    <a:lstStyle/>
                    <a:p>
                      <a:pPr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 </a:t>
                      </a:r>
                      <a:endParaRPr lang="fr-FR" sz="1400">
                        <a:effectLst/>
                        <a:latin typeface="Cambria" panose="02040503050406030204" pitchFamily="18" charset="0"/>
                        <a:ea typeface="Cambria" panose="02040503050406030204" pitchFamily="18" charset="0"/>
                      </a:endParaRPr>
                    </a:p>
                  </a:txBody>
                  <a:tcPr marL="0" marR="0"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a:lnSpc>
                          <a:spcPts val="2000"/>
                        </a:lnSpc>
                        <a:spcBef>
                          <a:spcPts val="0"/>
                        </a:spcBef>
                        <a:spcAft>
                          <a:spcPts val="0"/>
                        </a:spcAft>
                      </a:pPr>
                      <a:r>
                        <a:rPr lang="en-CA" sz="1400">
                          <a:effectLst/>
                          <a:latin typeface="Cambria" panose="02040503050406030204" pitchFamily="18" charset="0"/>
                          <a:ea typeface="Cambria" panose="02040503050406030204" pitchFamily="18" charset="0"/>
                        </a:rPr>
                        <a:t> </a:t>
                      </a:r>
                      <a:endParaRPr lang="fr-FR" sz="1400">
                        <a:effectLst/>
                        <a:latin typeface="Cambria" panose="02040503050406030204" pitchFamily="18" charset="0"/>
                        <a:ea typeface="Cambria" panose="02040503050406030204" pitchFamily="18" charset="0"/>
                      </a:endParaRPr>
                    </a:p>
                  </a:txBody>
                  <a:tcPr marL="0" marR="0" marT="0" marB="0">
                    <a:lnL>
                      <a:noFill/>
                    </a:lnL>
                    <a:lnR w="28575" cap="flat" cmpd="dbl"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36195" algn="l">
                        <a:lnSpc>
                          <a:spcPts val="2000"/>
                        </a:lnSpc>
                        <a:spcBef>
                          <a:spcPts val="0"/>
                        </a:spcBef>
                        <a:spcAft>
                          <a:spcPts val="0"/>
                        </a:spcAft>
                      </a:pPr>
                      <a:r>
                        <a:rPr lang="en-CA" sz="1400" b="1">
                          <a:effectLst/>
                          <a:latin typeface="Cambria" panose="02040503050406030204" pitchFamily="18" charset="0"/>
                          <a:ea typeface="Cambria" panose="02040503050406030204" pitchFamily="18" charset="0"/>
                        </a:rPr>
                        <a:t>rɛ́kɛ́-rɛ́kɛ́ </a:t>
                      </a:r>
                      <a:endParaRPr lang="fr-FR" sz="1400">
                        <a:effectLst/>
                        <a:latin typeface="Cambria" panose="02040503050406030204" pitchFamily="18" charset="0"/>
                        <a:ea typeface="Cambria" panose="02040503050406030204" pitchFamily="18" charset="0"/>
                      </a:endParaRPr>
                    </a:p>
                  </a:txBody>
                  <a:tcPr marL="0" marR="0" marT="0" marB="0">
                    <a:lnL w="28575" cap="flat" cmpd="dbl"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gridSpan="2">
                  <a:txBody>
                    <a:bodyPr/>
                    <a:lstStyle/>
                    <a:p>
                      <a:pPr algn="l">
                        <a:lnSpc>
                          <a:spcPts val="2000"/>
                        </a:lnSpc>
                        <a:spcBef>
                          <a:spcPts val="0"/>
                        </a:spcBef>
                        <a:spcAft>
                          <a:spcPts val="0"/>
                        </a:spcAft>
                      </a:pPr>
                      <a:r>
                        <a:rPr lang="en-CA" sz="1400" dirty="0">
                          <a:effectLst/>
                          <a:latin typeface="Cambria" panose="02040503050406030204" pitchFamily="18" charset="0"/>
                          <a:ea typeface="Cambria" panose="02040503050406030204" pitchFamily="18" charset="0"/>
                        </a:rPr>
                        <a:t>too creamy</a:t>
                      </a:r>
                      <a:endParaRPr lang="fr-FR" sz="1400" dirty="0">
                        <a:effectLst/>
                        <a:latin typeface="Cambria" panose="02040503050406030204" pitchFamily="18" charset="0"/>
                        <a:ea typeface="Cambria" panose="020405030504060302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r>
            </a:tbl>
          </a:graphicData>
        </a:graphic>
      </p:graphicFrame>
    </p:spTree>
    <p:extLst>
      <p:ext uri="{BB962C8B-B14F-4D97-AF65-F5344CB8AC3E}">
        <p14:creationId xmlns:p14="http://schemas.microsoft.com/office/powerpoint/2010/main" val="317513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3662" y="0"/>
            <a:ext cx="7498080" cy="1268760"/>
          </a:xfrm>
        </p:spPr>
        <p:txBody>
          <a:bodyPr>
            <a:normAutofit/>
          </a:bodyPr>
          <a:lstStyle/>
          <a:p>
            <a:pPr algn="ctr">
              <a:lnSpc>
                <a:spcPts val="4000"/>
              </a:lnSpc>
            </a:pPr>
            <a:r>
              <a:rPr lang="fr-FR" sz="3600" dirty="0">
                <a:latin typeface="Cambria" panose="02040503050406030204" pitchFamily="18" charset="0"/>
                <a:ea typeface="Cambria" panose="02040503050406030204" pitchFamily="18" charset="0"/>
              </a:rPr>
              <a:t>Conclusion</a:t>
            </a:r>
            <a:r>
              <a:rPr lang="fr-FR" dirty="0">
                <a:latin typeface="Cambria" panose="02040503050406030204" pitchFamily="18" charset="0"/>
                <a:ea typeface="Cambria" panose="02040503050406030204" pitchFamily="18" charset="0"/>
              </a:rPr>
              <a:t/>
            </a:r>
            <a:br>
              <a:rPr lang="fr-FR" dirty="0">
                <a:latin typeface="Cambria" panose="02040503050406030204" pitchFamily="18" charset="0"/>
                <a:ea typeface="Cambria" panose="02040503050406030204" pitchFamily="18" charset="0"/>
              </a:rPr>
            </a:br>
            <a:endParaRPr lang="fr-FR" dirty="0">
              <a:latin typeface="Cambria" panose="02040503050406030204" pitchFamily="18" charset="0"/>
              <a:ea typeface="Cambria" panose="02040503050406030204" pitchFamily="18" charset="0"/>
            </a:endParaRPr>
          </a:p>
        </p:txBody>
      </p:sp>
      <p:sp>
        <p:nvSpPr>
          <p:cNvPr id="3" name="Espace réservé du contenu 2"/>
          <p:cNvSpPr>
            <a:spLocks noGrp="1"/>
          </p:cNvSpPr>
          <p:nvPr>
            <p:ph idx="1"/>
          </p:nvPr>
        </p:nvSpPr>
        <p:spPr>
          <a:xfrm>
            <a:off x="1435608" y="836712"/>
            <a:ext cx="7498080" cy="5411688"/>
          </a:xfrm>
        </p:spPr>
        <p:txBody>
          <a:bodyPr>
            <a:normAutofit fontScale="70000" lnSpcReduction="20000"/>
          </a:bodyPr>
          <a:lstStyle/>
          <a:p>
            <a:pPr algn="just"/>
            <a:r>
              <a:rPr lang="en-CA" dirty="0">
                <a:latin typeface="Cambria" panose="02040503050406030204" pitchFamily="18" charset="0"/>
                <a:ea typeface="Cambria" panose="02040503050406030204" pitchFamily="18" charset="0"/>
              </a:rPr>
              <a:t>Thus, AAs carry semantic values that are always related to a specific notional framework in which the elements considered relevant are defined. This is difficult to translate into a single term in the target language and produces in translation various meanings, each of which has one or more specificities whose unity is difficult to identify. Thus, for example, the expression of degree, which is often rendered by morphological procedures, is here largely lexicalised, producing for each degree a term of its own without relation to any other term in the language. The same is true of the multiplicity of AAs to express the same value, but in different media, which reveals the speakers' conceptualisation of the world.</a:t>
            </a:r>
            <a:endParaRPr lang="fr-FR" dirty="0">
              <a:latin typeface="Cambria" panose="02040503050406030204" pitchFamily="18" charset="0"/>
              <a:ea typeface="Cambria" panose="02040503050406030204" pitchFamily="18" charset="0"/>
            </a:endParaRPr>
          </a:p>
          <a:p>
            <a:pPr algn="just"/>
            <a:r>
              <a:rPr lang="en-CA" dirty="0">
                <a:latin typeface="Cambria" panose="02040503050406030204" pitchFamily="18" charset="0"/>
                <a:ea typeface="Cambria" panose="02040503050406030204" pitchFamily="18" charset="0"/>
              </a:rPr>
              <a:t>The holophrastic use of AAs confirms that they have a well-defined meaning, sufficient to reconstruct the situation of which they express a specific characterisation</a:t>
            </a:r>
            <a:r>
              <a:rPr lang="en-CA" dirty="0" smtClean="0">
                <a:latin typeface="Cambria" panose="02040503050406030204" pitchFamily="18" charset="0"/>
                <a:ea typeface="Cambria" panose="02040503050406030204" pitchFamily="18" charset="0"/>
              </a:rPr>
              <a:t>.</a:t>
            </a:r>
            <a:endParaRPr lang="fr-FR" dirty="0">
              <a:latin typeface="Cambria" panose="02040503050406030204" pitchFamily="18" charset="0"/>
              <a:ea typeface="Cambria" panose="02040503050406030204" pitchFamily="18" charset="0"/>
            </a:endParaRPr>
          </a:p>
          <a:p>
            <a:pPr algn="just"/>
            <a:r>
              <a:rPr lang="en-CA" dirty="0">
                <a:latin typeface="Cambria" panose="02040503050406030204" pitchFamily="18" charset="0"/>
                <a:ea typeface="Cambria" panose="02040503050406030204" pitchFamily="18" charset="0"/>
              </a:rPr>
              <a:t>To conclude, </a:t>
            </a:r>
            <a:r>
              <a:rPr lang="en-CA" dirty="0" smtClean="0">
                <a:latin typeface="Cambria" panose="02040503050406030204" pitchFamily="18" charset="0"/>
                <a:ea typeface="Cambria" panose="02040503050406030204" pitchFamily="18" charset="0"/>
              </a:rPr>
              <a:t>AAs </a:t>
            </a:r>
            <a:r>
              <a:rPr lang="en-CA" dirty="0">
                <a:latin typeface="Cambria" panose="02040503050406030204" pitchFamily="18" charset="0"/>
                <a:ea typeface="Cambria" panose="02040503050406030204" pitchFamily="18" charset="0"/>
              </a:rPr>
              <a:t>which are the largest group of gbaya </a:t>
            </a:r>
            <a:r>
              <a:rPr lang="en-CA" dirty="0" smtClean="0">
                <a:latin typeface="Cambria" panose="02040503050406030204" pitchFamily="18" charset="0"/>
                <a:ea typeface="Cambria" panose="02040503050406030204" pitchFamily="18" charset="0"/>
              </a:rPr>
              <a:t>adjectives</a:t>
            </a:r>
            <a:r>
              <a:rPr lang="en-CA" dirty="0">
                <a:latin typeface="Cambria" panose="02040503050406030204" pitchFamily="18" charset="0"/>
                <a:ea typeface="Cambria" panose="02040503050406030204" pitchFamily="18" charset="0"/>
              </a:rPr>
              <a:t>, offer a great lexical variety representative of all culturally conceptualised semantic domains</a:t>
            </a:r>
            <a:r>
              <a:rPr lang="en-CA" dirty="0" smtClean="0">
                <a:latin typeface="Cambria" panose="02040503050406030204" pitchFamily="18" charset="0"/>
                <a:ea typeface="Cambria" panose="02040503050406030204" pitchFamily="18" charset="0"/>
              </a:rPr>
              <a:t>.</a:t>
            </a:r>
            <a:endParaRPr lang="fr-FR"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82316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490066"/>
          </a:xfrm>
        </p:spPr>
        <p:txBody>
          <a:bodyPr>
            <a:normAutofit fontScale="90000"/>
          </a:bodyPr>
          <a:lstStyle/>
          <a:p>
            <a:pPr algn="ctr"/>
            <a:r>
              <a:rPr lang="fr-FR" sz="3200" dirty="0" smtClean="0">
                <a:latin typeface="Cambria" panose="02040503050406030204" pitchFamily="18" charset="0"/>
                <a:ea typeface="Cambria" panose="02040503050406030204" pitchFamily="18" charset="0"/>
              </a:rPr>
              <a:t>Localisation </a:t>
            </a:r>
            <a:r>
              <a:rPr lang="fr-FR" sz="3200" dirty="0">
                <a:latin typeface="Cambria" panose="02040503050406030204" pitchFamily="18" charset="0"/>
                <a:ea typeface="Cambria" panose="02040503050406030204" pitchFamily="18" charset="0"/>
              </a:rPr>
              <a:t>of gbaya </a:t>
            </a:r>
            <a:r>
              <a:rPr lang="fr-FR" sz="3200" dirty="0" smtClean="0">
                <a:latin typeface="Cambria" panose="02040503050406030204" pitchFamily="18" charset="0"/>
                <a:ea typeface="Cambria" panose="02040503050406030204" pitchFamily="18" charset="0"/>
              </a:rPr>
              <a:t>languages</a:t>
            </a:r>
            <a:endParaRPr lang="fr-FR" sz="3200" dirty="0">
              <a:latin typeface="Cambria" panose="02040503050406030204" pitchFamily="18" charset="0"/>
              <a:ea typeface="Cambria" panose="02040503050406030204" pitchFamily="18" charset="0"/>
            </a:endParaRPr>
          </a:p>
        </p:txBody>
      </p:sp>
      <p:pic>
        <p:nvPicPr>
          <p:cNvPr id="4" name="Picture 4" descr="gbaya"/>
          <p:cNvPicPr>
            <a:picLocks noGrp="1" noChangeAspect="1" noChangeArrowheads="1"/>
          </p:cNvPicPr>
          <p:nvPr>
            <p:ph idx="1"/>
          </p:nvPr>
        </p:nvPicPr>
        <p:blipFill rotWithShape="1">
          <a:blip r:embed="rId3" cstate="print"/>
          <a:srcRect b="3449"/>
          <a:stretch/>
        </p:blipFill>
        <p:spPr bwMode="auto">
          <a:xfrm>
            <a:off x="1590780" y="1028700"/>
            <a:ext cx="7245515" cy="4704556"/>
          </a:xfrm>
          <a:prstGeom prst="rect">
            <a:avLst/>
          </a:prstGeom>
          <a:noFill/>
        </p:spPr>
      </p:pic>
      <p:sp>
        <p:nvSpPr>
          <p:cNvPr id="3" name="ZoneTexte 2"/>
          <p:cNvSpPr txBox="1"/>
          <p:nvPr/>
        </p:nvSpPr>
        <p:spPr>
          <a:xfrm>
            <a:off x="1217093" y="5805264"/>
            <a:ext cx="7992887" cy="830997"/>
          </a:xfrm>
          <a:prstGeom prst="rect">
            <a:avLst/>
          </a:prstGeom>
          <a:noFill/>
        </p:spPr>
        <p:txBody>
          <a:bodyPr wrap="square" rtlCol="0">
            <a:spAutoFit/>
          </a:bodyPr>
          <a:lstStyle/>
          <a:p>
            <a:r>
              <a:rPr lang="en-CA" sz="2400" dirty="0" smtClean="0">
                <a:latin typeface="Cambria" panose="02040503050406030204" pitchFamily="18" charset="0"/>
                <a:ea typeface="Cambria" panose="02040503050406030204" pitchFamily="18" charset="0"/>
              </a:rPr>
              <a:t>Gba</a:t>
            </a:r>
            <a:r>
              <a:rPr lang="fr-FR" sz="2400" dirty="0" smtClean="0">
                <a:latin typeface="Cambria" panose="02040503050406030204" pitchFamily="18" charset="0"/>
                <a:ea typeface="Cambria" panose="02040503050406030204" pitchFamily="18" charset="0"/>
              </a:rPr>
              <a:t>́</a:t>
            </a:r>
            <a:r>
              <a:rPr lang="en-CA" sz="2400" dirty="0" smtClean="0">
                <a:latin typeface="Cambria" panose="02040503050406030204" pitchFamily="18" charset="0"/>
                <a:ea typeface="Cambria" panose="02040503050406030204" pitchFamily="18" charset="0"/>
              </a:rPr>
              <a:t>yá ɓòdòè, </a:t>
            </a:r>
            <a:r>
              <a:rPr lang="en-US" sz="2400" dirty="0">
                <a:latin typeface="Cambria" panose="02040503050406030204" pitchFamily="18" charset="0"/>
                <a:ea typeface="Cambria" panose="02040503050406030204" pitchFamily="18" charset="0"/>
              </a:rPr>
              <a:t>an Ubanguian language (Niger-Congo family) spoken in the northwest part of the Central African Republic</a:t>
            </a:r>
            <a:endParaRPr lang="fr-FR" sz="2400"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476672"/>
            <a:ext cx="7498080" cy="720080"/>
          </a:xfrm>
        </p:spPr>
        <p:txBody>
          <a:bodyPr>
            <a:normAutofit/>
          </a:bodyPr>
          <a:lstStyle/>
          <a:p>
            <a:pPr algn="ctr"/>
            <a:r>
              <a:rPr lang="fr-FR" sz="3200" dirty="0" smtClean="0">
                <a:latin typeface="Cambria" panose="02040503050406030204" pitchFamily="18" charset="0"/>
                <a:ea typeface="Cambria" panose="02040503050406030204" pitchFamily="18" charset="0"/>
              </a:rPr>
              <a:t>Ideophones: a subcategory of adjectives</a:t>
            </a:r>
            <a:endParaRPr lang="fr-FR" sz="3200" dirty="0">
              <a:latin typeface="Cambria" panose="02040503050406030204" pitchFamily="18" charset="0"/>
              <a:ea typeface="Cambria" panose="02040503050406030204" pitchFamily="18" charset="0"/>
            </a:endParaRPr>
          </a:p>
        </p:txBody>
      </p:sp>
      <p:sp>
        <p:nvSpPr>
          <p:cNvPr id="3" name="Espace réservé du contenu 2"/>
          <p:cNvSpPr>
            <a:spLocks noGrp="1"/>
          </p:cNvSpPr>
          <p:nvPr>
            <p:ph idx="1"/>
          </p:nvPr>
        </p:nvSpPr>
        <p:spPr>
          <a:xfrm>
            <a:off x="1421361" y="1484784"/>
            <a:ext cx="7498080" cy="5112568"/>
          </a:xfrm>
        </p:spPr>
        <p:txBody>
          <a:bodyPr>
            <a:normAutofit fontScale="92500" lnSpcReduction="10000"/>
          </a:bodyPr>
          <a:lstStyle/>
          <a:p>
            <a:r>
              <a:rPr lang="en-CA" sz="2600" dirty="0" smtClean="0">
                <a:latin typeface="Cambria" panose="02040503050406030204" pitchFamily="18" charset="0"/>
                <a:ea typeface="Cambria" panose="02040503050406030204" pitchFamily="18" charset="0"/>
              </a:rPr>
              <a:t>An </a:t>
            </a:r>
            <a:r>
              <a:rPr lang="en-CA" sz="2600" dirty="0">
                <a:latin typeface="Cambria" panose="02040503050406030204" pitchFamily="18" charset="0"/>
                <a:ea typeface="Cambria" panose="02040503050406030204" pitchFamily="18" charset="0"/>
              </a:rPr>
              <a:t>open class that constitutes the numerically most important subgroup of adjectives (2040 items, that represent 30% of the lexicon). </a:t>
            </a:r>
            <a:endParaRPr lang="en-CA" sz="2600" dirty="0" smtClean="0">
              <a:latin typeface="Cambria" panose="02040503050406030204" pitchFamily="18" charset="0"/>
              <a:ea typeface="Cambria" panose="02040503050406030204" pitchFamily="18" charset="0"/>
            </a:endParaRPr>
          </a:p>
          <a:p>
            <a:r>
              <a:rPr lang="en-CA" sz="2600" dirty="0" smtClean="0">
                <a:latin typeface="Cambria" panose="02040503050406030204" pitchFamily="18" charset="0"/>
                <a:ea typeface="Cambria" panose="02040503050406030204" pitchFamily="18" charset="0"/>
              </a:rPr>
              <a:t> Original </a:t>
            </a:r>
            <a:r>
              <a:rPr lang="en-CA" sz="2600" dirty="0">
                <a:latin typeface="Cambria" panose="02040503050406030204" pitchFamily="18" charset="0"/>
                <a:ea typeface="Cambria" panose="02040503050406030204" pitchFamily="18" charset="0"/>
              </a:rPr>
              <a:t>terms that cannot be related to other terms in the language. </a:t>
            </a:r>
            <a:endParaRPr lang="en-CA" sz="2600" dirty="0" smtClean="0">
              <a:latin typeface="Cambria" panose="02040503050406030204" pitchFamily="18" charset="0"/>
              <a:ea typeface="Cambria" panose="02040503050406030204" pitchFamily="18" charset="0"/>
            </a:endParaRPr>
          </a:p>
          <a:p>
            <a:r>
              <a:rPr lang="en-CA" sz="2600" dirty="0" smtClean="0">
                <a:latin typeface="Cambria" panose="02040503050406030204" pitchFamily="18" charset="0"/>
                <a:ea typeface="Cambria" panose="02040503050406030204" pitchFamily="18" charset="0"/>
              </a:rPr>
              <a:t>They </a:t>
            </a:r>
            <a:r>
              <a:rPr lang="en-CA" sz="2600" dirty="0">
                <a:latin typeface="Cambria" panose="02040503050406030204" pitchFamily="18" charset="0"/>
                <a:ea typeface="Cambria" panose="02040503050406030204" pitchFamily="18" charset="0"/>
              </a:rPr>
              <a:t>use the existing phonological potential by giving it a different distribution and have many reduplicated forms. </a:t>
            </a:r>
            <a:endParaRPr lang="en-CA" sz="2600" dirty="0" smtClean="0">
              <a:latin typeface="Cambria" panose="02040503050406030204" pitchFamily="18" charset="0"/>
              <a:ea typeface="Cambria" panose="02040503050406030204" pitchFamily="18" charset="0"/>
            </a:endParaRPr>
          </a:p>
          <a:p>
            <a:r>
              <a:rPr lang="en-CA" sz="2600" dirty="0">
                <a:latin typeface="Cambria" panose="02040503050406030204" pitchFamily="18" charset="0"/>
                <a:ea typeface="Cambria" panose="02040503050406030204" pitchFamily="18" charset="0"/>
              </a:rPr>
              <a:t>They can express all semantic domains, and are used in all types of speech</a:t>
            </a:r>
            <a:r>
              <a:rPr lang="en-CA" sz="2600" dirty="0" smtClean="0">
                <a:latin typeface="Cambria" panose="02040503050406030204" pitchFamily="18" charset="0"/>
                <a:ea typeface="Cambria" panose="02040503050406030204" pitchFamily="18" charset="0"/>
              </a:rPr>
              <a:t>.</a:t>
            </a:r>
          </a:p>
          <a:p>
            <a:r>
              <a:rPr lang="en-CA" sz="2600" dirty="0" smtClean="0">
                <a:latin typeface="Cambria" panose="02040503050406030204" pitchFamily="18" charset="0"/>
                <a:ea typeface="Cambria" panose="02040503050406030204" pitchFamily="18" charset="0"/>
              </a:rPr>
              <a:t>On </a:t>
            </a:r>
            <a:r>
              <a:rPr lang="en-CA" sz="2600" dirty="0">
                <a:latin typeface="Cambria" panose="02040503050406030204" pitchFamily="18" charset="0"/>
                <a:ea typeface="Cambria" panose="02040503050406030204" pitchFamily="18" charset="0"/>
              </a:rPr>
              <a:t>the syntactic level, they behave in the same way as two other </a:t>
            </a:r>
            <a:r>
              <a:rPr lang="en-CA" sz="2600" dirty="0" smtClean="0">
                <a:latin typeface="Cambria" panose="02040503050406030204" pitchFamily="18" charset="0"/>
                <a:ea typeface="Cambria" panose="02040503050406030204" pitchFamily="18" charset="0"/>
              </a:rPr>
              <a:t>main subcategories </a:t>
            </a:r>
            <a:r>
              <a:rPr lang="en-CA" sz="2600" dirty="0">
                <a:latin typeface="Cambria" panose="02040503050406030204" pitchFamily="18" charset="0"/>
                <a:ea typeface="Cambria" panose="02040503050406030204" pitchFamily="18" charset="0"/>
              </a:rPr>
              <a:t>of Adjectives</a:t>
            </a:r>
            <a:r>
              <a:rPr lang="en-CA" sz="2600" dirty="0" smtClean="0">
                <a:latin typeface="Cambria" panose="02040503050406030204" pitchFamily="18" charset="0"/>
                <a:ea typeface="Cambria" panose="02040503050406030204" pitchFamily="18" charset="0"/>
              </a:rPr>
              <a:t>.</a:t>
            </a:r>
          </a:p>
          <a:p>
            <a:r>
              <a:rPr lang="en-CA" sz="2600" dirty="0" smtClean="0">
                <a:latin typeface="Cambria" panose="02040503050406030204" pitchFamily="18" charset="0"/>
                <a:ea typeface="Cambria" panose="02040503050406030204" pitchFamily="18" charset="0"/>
              </a:rPr>
              <a:t>They </a:t>
            </a:r>
            <a:r>
              <a:rPr lang="en-CA" sz="2600" dirty="0">
                <a:latin typeface="Cambria" panose="02040503050406030204" pitchFamily="18" charset="0"/>
                <a:ea typeface="Cambria" panose="02040503050406030204" pitchFamily="18" charset="0"/>
              </a:rPr>
              <a:t>constitute a part-of-speech class that I call ‘adjective-adverbs’ (AA).</a:t>
            </a:r>
            <a:endParaRPr lang="fr-FR" sz="2600" dirty="0">
              <a:latin typeface="Cambria" panose="02040503050406030204" pitchFamily="18" charset="0"/>
              <a:ea typeface="Cambria" panose="02040503050406030204" pitchFamily="18" charset="0"/>
            </a:endParaRPr>
          </a:p>
          <a:p>
            <a:endParaRPr lang="fr-FR" dirty="0"/>
          </a:p>
        </p:txBody>
      </p:sp>
    </p:spTree>
    <p:extLst>
      <p:ext uri="{BB962C8B-B14F-4D97-AF65-F5344CB8AC3E}">
        <p14:creationId xmlns:p14="http://schemas.microsoft.com/office/powerpoint/2010/main" val="2547816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254" y="404664"/>
            <a:ext cx="7498080" cy="1080120"/>
          </a:xfrm>
        </p:spPr>
        <p:txBody>
          <a:bodyPr>
            <a:noAutofit/>
          </a:bodyPr>
          <a:lstStyle/>
          <a:p>
            <a:pPr algn="ctr"/>
            <a:r>
              <a:rPr lang="en-CA" sz="3200" dirty="0">
                <a:effectLst/>
                <a:latin typeface="Cambria" panose="02040503050406030204" pitchFamily="18" charset="0"/>
                <a:ea typeface="Cambria" panose="02040503050406030204" pitchFamily="18" charset="0"/>
              </a:rPr>
              <a:t>Syntactic uses of the various </a:t>
            </a:r>
            <a:r>
              <a:rPr lang="en-CA" sz="3200" dirty="0" smtClean="0">
                <a:effectLst/>
                <a:latin typeface="Cambria" panose="02040503050406030204" pitchFamily="18" charset="0"/>
                <a:ea typeface="Cambria" panose="02040503050406030204" pitchFamily="18" charset="0"/>
              </a:rPr>
              <a:t>subcategories </a:t>
            </a:r>
            <a:r>
              <a:rPr lang="en-CA" sz="3200" dirty="0">
                <a:effectLst/>
                <a:latin typeface="Cambria" panose="02040503050406030204" pitchFamily="18" charset="0"/>
                <a:ea typeface="Cambria" panose="02040503050406030204" pitchFamily="18" charset="0"/>
              </a:rPr>
              <a:t>of Adjectives</a:t>
            </a:r>
            <a:endParaRPr lang="fr-FR" sz="3200" dirty="0">
              <a:latin typeface="Cambria" panose="02040503050406030204" pitchFamily="18" charset="0"/>
              <a:ea typeface="Cambria" panose="02040503050406030204" pitchFamily="18"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86723371"/>
              </p:ext>
            </p:extLst>
          </p:nvPr>
        </p:nvGraphicFramePr>
        <p:xfrm>
          <a:off x="1365153" y="1772817"/>
          <a:ext cx="7749443" cy="3384375"/>
        </p:xfrm>
        <a:graphic>
          <a:graphicData uri="http://schemas.openxmlformats.org/drawingml/2006/table">
            <a:tbl>
              <a:tblPr firstRow="1" firstCol="1" bandRow="1"/>
              <a:tblGrid>
                <a:gridCol w="2483640"/>
                <a:gridCol w="1083247"/>
                <a:gridCol w="886869"/>
                <a:gridCol w="1497606"/>
                <a:gridCol w="853123"/>
                <a:gridCol w="944958"/>
              </a:tblGrid>
              <a:tr h="338267">
                <a:tc rowSpan="2">
                  <a:txBody>
                    <a:bodyPr/>
                    <a:lstStyle/>
                    <a:p>
                      <a:pPr indent="0" algn="l">
                        <a:lnSpc>
                          <a:spcPts val="2000"/>
                        </a:lnSpc>
                        <a:spcBef>
                          <a:spcPts val="500"/>
                        </a:spcBef>
                        <a:spcAft>
                          <a:spcPts val="0"/>
                        </a:spcAft>
                      </a:pPr>
                      <a:endParaRPr lang="fr-FR" sz="1100" b="1" dirty="0" smtClean="0">
                        <a:effectLst/>
                        <a:latin typeface="Times New Roman" panose="02020603050405020304" pitchFamily="18" charset="0"/>
                        <a:ea typeface="Times New Roman" panose="02020603050405020304" pitchFamily="18" charset="0"/>
                      </a:endParaRPr>
                    </a:p>
                    <a:p>
                      <a:pPr indent="0" algn="l">
                        <a:lnSpc>
                          <a:spcPts val="2000"/>
                        </a:lnSpc>
                        <a:spcBef>
                          <a:spcPts val="500"/>
                        </a:spcBef>
                        <a:spcAft>
                          <a:spcPts val="0"/>
                        </a:spcAft>
                      </a:pPr>
                      <a:r>
                        <a:rPr lang="fr-FR" sz="1600" b="1" dirty="0" smtClean="0">
                          <a:effectLst/>
                          <a:latin typeface="Times New Roman" panose="02020603050405020304" pitchFamily="18" charset="0"/>
                          <a:ea typeface="Times New Roman" panose="02020603050405020304" pitchFamily="18" charset="0"/>
                        </a:rPr>
                        <a:t>Specificities </a:t>
                      </a:r>
                      <a:r>
                        <a:rPr lang="fr-FR" sz="1600" b="1" dirty="0">
                          <a:effectLst/>
                          <a:latin typeface="Times New Roman" panose="02020603050405020304" pitchFamily="18" charset="0"/>
                          <a:ea typeface="Times New Roman" panose="02020603050405020304" pitchFamily="18" charset="0"/>
                        </a:rPr>
                        <a:t>↓</a:t>
                      </a:r>
                      <a:endParaRPr lang="fr-F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indent="288290" algn="ctr">
                        <a:lnSpc>
                          <a:spcPts val="2000"/>
                        </a:lnSpc>
                        <a:spcBef>
                          <a:spcPts val="500"/>
                        </a:spcBef>
                        <a:spcAft>
                          <a:spcPts val="0"/>
                        </a:spcAft>
                      </a:pPr>
                      <a:r>
                        <a:rPr lang="fr-FR" sz="1600" b="1" dirty="0" smtClean="0">
                          <a:effectLst/>
                          <a:latin typeface="Times New Roman" panose="02020603050405020304" pitchFamily="18" charset="0"/>
                          <a:ea typeface="Times New Roman" panose="02020603050405020304" pitchFamily="18" charset="0"/>
                        </a:rPr>
                        <a:t>Subcatégories </a:t>
                      </a:r>
                      <a:r>
                        <a:rPr lang="fr-FR" sz="1600" b="1" dirty="0">
                          <a:effectLst/>
                          <a:latin typeface="Times New Roman" panose="02020603050405020304" pitchFamily="18" charset="0"/>
                          <a:ea typeface="Times New Roman" panose="02020603050405020304" pitchFamily="18" charset="0"/>
                        </a:rPr>
                        <a:t>of Adjectives</a:t>
                      </a:r>
                      <a:endParaRPr lang="fr-F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9804">
                <a:tc vMerge="1">
                  <a:txBody>
                    <a:bodyPr/>
                    <a:lstStyle/>
                    <a:p>
                      <a:endParaRPr lang="fr-FR"/>
                    </a:p>
                  </a:txBody>
                  <a:tcPr/>
                </a:tc>
                <a:tc>
                  <a:txBody>
                    <a:bodyPr/>
                    <a:lstStyle/>
                    <a:p>
                      <a:pPr indent="0" algn="just">
                        <a:lnSpc>
                          <a:spcPts val="2000"/>
                        </a:lnSpc>
                        <a:spcBef>
                          <a:spcPts val="500"/>
                        </a:spcBef>
                        <a:spcAft>
                          <a:spcPts val="0"/>
                        </a:spcAft>
                      </a:pPr>
                      <a:r>
                        <a:rPr lang="fr-FR" sz="1600" b="1" dirty="0">
                          <a:effectLst/>
                          <a:latin typeface="Times New Roman" panose="02020603050405020304" pitchFamily="18" charset="0"/>
                          <a:ea typeface="Times New Roman" panose="02020603050405020304" pitchFamily="18" charset="0"/>
                        </a:rPr>
                        <a:t>A     </a:t>
                      </a:r>
                      <a:r>
                        <a:rPr lang="fr-FR" sz="1000" b="1" dirty="0">
                          <a:effectLst/>
                          <a:latin typeface="Times New Roman" panose="02020603050405020304" pitchFamily="18" charset="0"/>
                          <a:ea typeface="Times New Roman" panose="02020603050405020304" pitchFamily="18" charset="0"/>
                        </a:rPr>
                        <a:t>  </a:t>
                      </a:r>
                      <a:r>
                        <a:rPr lang="fr-FR" sz="1200" b="1" dirty="0">
                          <a:effectLst/>
                          <a:latin typeface="Times New Roman" panose="02020603050405020304" pitchFamily="18" charset="0"/>
                          <a:ea typeface="Times New Roman" panose="02020603050405020304" pitchFamily="18" charset="0"/>
                        </a:rPr>
                        <a:t>(</a:t>
                      </a:r>
                      <a:r>
                        <a:rPr lang="fr-FR" sz="1200" dirty="0">
                          <a:effectLst/>
                          <a:latin typeface="Times New Roman" panose="02020603050405020304" pitchFamily="18" charset="0"/>
                          <a:ea typeface="Times New Roman" panose="02020603050405020304" pitchFamily="18" charset="0"/>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Bef>
                          <a:spcPts val="500"/>
                        </a:spcBef>
                        <a:spcAft>
                          <a:spcPts val="0"/>
                        </a:spcAft>
                      </a:pPr>
                      <a:r>
                        <a:rPr lang="fr-FR" sz="1600" b="1" dirty="0" smtClean="0">
                          <a:effectLst/>
                          <a:latin typeface="Times New Roman" panose="02020603050405020304" pitchFamily="18" charset="0"/>
                          <a:ea typeface="Times New Roman" panose="02020603050405020304" pitchFamily="18" charset="0"/>
                        </a:rPr>
                        <a:t>VA </a:t>
                      </a:r>
                      <a:r>
                        <a:rPr lang="fr-FR" sz="1000" b="1" dirty="0" smtClean="0">
                          <a:effectLst/>
                          <a:latin typeface="Times New Roman" panose="02020603050405020304" pitchFamily="18" charset="0"/>
                          <a:ea typeface="Times New Roman" panose="02020603050405020304" pitchFamily="18" charset="0"/>
                        </a:rPr>
                        <a:t>   </a:t>
                      </a:r>
                      <a:r>
                        <a:rPr lang="fr-FR" sz="1200" b="1" dirty="0">
                          <a:effectLst/>
                          <a:latin typeface="Times New Roman" panose="02020603050405020304" pitchFamily="18" charset="0"/>
                          <a:ea typeface="Times New Roman" panose="02020603050405020304" pitchFamily="18" charset="0"/>
                        </a:rPr>
                        <a:t>(</a:t>
                      </a:r>
                      <a:r>
                        <a:rPr lang="fr-FR" sz="1200" dirty="0">
                          <a:effectLst/>
                          <a:latin typeface="Times New Roman" panose="02020603050405020304" pitchFamily="18" charset="0"/>
                          <a:ea typeface="Times New Roman" panose="02020603050405020304" pitchFamily="18" charset="0"/>
                        </a:rPr>
                        <a:t>167)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Bef>
                          <a:spcPts val="500"/>
                        </a:spcBef>
                        <a:spcAft>
                          <a:spcPts val="0"/>
                        </a:spcAft>
                      </a:pPr>
                      <a:r>
                        <a:rPr lang="fr-FR" sz="1600" b="1" dirty="0">
                          <a:effectLst/>
                          <a:latin typeface="Times New Roman" panose="02020603050405020304" pitchFamily="18" charset="0"/>
                          <a:ea typeface="Times New Roman" panose="02020603050405020304" pitchFamily="18" charset="0"/>
                        </a:rPr>
                        <a:t>AA</a:t>
                      </a:r>
                      <a:r>
                        <a:rPr lang="fr-FR" sz="1000" b="1" dirty="0">
                          <a:effectLst/>
                          <a:latin typeface="Times New Roman" panose="02020603050405020304" pitchFamily="18" charset="0"/>
                          <a:ea typeface="Times New Roman" panose="02020603050405020304" pitchFamily="18" charset="0"/>
                        </a:rPr>
                        <a:t>             </a:t>
                      </a:r>
                      <a:r>
                        <a:rPr lang="fr-FR" sz="1200" b="1" dirty="0">
                          <a:effectLst/>
                          <a:latin typeface="Times New Roman" panose="02020603050405020304" pitchFamily="18" charset="0"/>
                          <a:ea typeface="Times New Roman" panose="02020603050405020304" pitchFamily="18" charset="0"/>
                        </a:rPr>
                        <a:t>(</a:t>
                      </a:r>
                      <a:r>
                        <a:rPr lang="fr-FR" sz="1200" dirty="0">
                          <a:effectLst/>
                          <a:latin typeface="Times New Roman" panose="02020603050405020304" pitchFamily="18" charset="0"/>
                          <a:ea typeface="Times New Roman" panose="02020603050405020304" pitchFamily="18" charset="0"/>
                        </a:rPr>
                        <a:t>2040)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Bef>
                          <a:spcPts val="500"/>
                        </a:spcBef>
                        <a:spcAft>
                          <a:spcPts val="0"/>
                        </a:spcAft>
                      </a:pPr>
                      <a:r>
                        <a:rPr lang="fr-FR" sz="1600" b="1" dirty="0" smtClean="0">
                          <a:effectLst/>
                          <a:latin typeface="Times New Roman" panose="02020603050405020304" pitchFamily="18" charset="0"/>
                          <a:ea typeface="Times New Roman" panose="02020603050405020304" pitchFamily="18" charset="0"/>
                        </a:rPr>
                        <a:t>RA</a:t>
                      </a:r>
                      <a:r>
                        <a:rPr lang="fr-FR" sz="1000" b="1" dirty="0" smtClean="0">
                          <a:effectLst/>
                          <a:latin typeface="Times New Roman" panose="02020603050405020304" pitchFamily="18" charset="0"/>
                          <a:ea typeface="Times New Roman" panose="02020603050405020304" pitchFamily="18" charset="0"/>
                        </a:rPr>
                        <a:t>   </a:t>
                      </a:r>
                      <a:r>
                        <a:rPr lang="fr-FR" sz="1200" dirty="0">
                          <a:effectLst/>
                          <a:latin typeface="Times New Roman" panose="02020603050405020304" pitchFamily="18" charset="0"/>
                          <a:ea typeface="Times New Roman" panose="02020603050405020304" pitchFamily="18" charset="0"/>
                        </a:rPr>
                        <a:t>(89)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Bef>
                          <a:spcPts val="500"/>
                        </a:spcBef>
                        <a:spcAft>
                          <a:spcPts val="0"/>
                        </a:spcAft>
                      </a:pPr>
                      <a:r>
                        <a:rPr lang="fr-FR" sz="1600" b="1" dirty="0">
                          <a:effectLst/>
                          <a:latin typeface="Times New Roman" panose="02020603050405020304" pitchFamily="18" charset="0"/>
                          <a:ea typeface="Times New Roman" panose="02020603050405020304" pitchFamily="18" charset="0"/>
                        </a:rPr>
                        <a:t>&lt; N  </a:t>
                      </a:r>
                      <a:r>
                        <a:rPr lang="fr-FR" sz="1000" dirty="0">
                          <a:effectLst/>
                          <a:latin typeface="Times New Roman" panose="02020603050405020304" pitchFamily="18" charset="0"/>
                          <a:ea typeface="Times New Roman" panose="02020603050405020304" pitchFamily="18" charset="0"/>
                        </a:rPr>
                        <a:t>(21)</a:t>
                      </a:r>
                      <a:endParaRPr lang="fr-FR"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indent="0" algn="just">
                        <a:lnSpc>
                          <a:spcPts val="1400"/>
                        </a:lnSpc>
                        <a:spcBef>
                          <a:spcPts val="600"/>
                        </a:spcBef>
                        <a:spcAft>
                          <a:spcPts val="100"/>
                        </a:spcAft>
                      </a:pPr>
                      <a:r>
                        <a:rPr lang="fr-FR" sz="1400" b="1" i="1" dirty="0" smtClean="0">
                          <a:effectLst/>
                          <a:latin typeface="Times New Roman" panose="02020603050405020304" pitchFamily="18" charset="0"/>
                          <a:ea typeface="Times New Roman" panose="02020603050405020304" pitchFamily="18" charset="0"/>
                        </a:rPr>
                        <a:t>Semantism of quality</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primary state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resultative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all qualities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relational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prototype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308">
                <a:tc>
                  <a:txBody>
                    <a:bodyPr/>
                    <a:lstStyle/>
                    <a:p>
                      <a:pPr indent="0" algn="just">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Expressive modulations</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308">
                <a:tc>
                  <a:txBody>
                    <a:bodyPr/>
                    <a:lstStyle/>
                    <a:p>
                      <a:pPr indent="0" algn="just">
                        <a:lnSpc>
                          <a:spcPts val="1400"/>
                        </a:lnSpc>
                        <a:spcBef>
                          <a:spcPts val="600"/>
                        </a:spcBef>
                        <a:spcAft>
                          <a:spcPts val="100"/>
                        </a:spcAft>
                      </a:pPr>
                      <a:r>
                        <a:rPr lang="fr-FR" sz="1400" b="1" i="1" dirty="0">
                          <a:effectLst/>
                          <a:latin typeface="Times New Roman" panose="02020603050405020304" pitchFamily="18" charset="0"/>
                          <a:ea typeface="Times New Roman" panose="02020603050405020304" pitchFamily="18" charset="0"/>
                        </a:rPr>
                        <a:t>Nominalization </a:t>
                      </a:r>
                      <a:r>
                        <a:rPr lang="fr-FR" sz="1400" dirty="0">
                          <a:effectLst/>
                          <a:latin typeface="Times New Roman" panose="02020603050405020304" pitchFamily="18" charset="0"/>
                          <a:ea typeface="Times New Roman" panose="02020603050405020304" pitchFamily="18" charset="0"/>
                        </a:rPr>
                        <a:t>(-à)</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x</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x</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x</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x</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x</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308">
                <a:tc>
                  <a:txBody>
                    <a:bodyPr/>
                    <a:lstStyle/>
                    <a:p>
                      <a:pPr indent="0" algn="just">
                        <a:lnSpc>
                          <a:spcPts val="1400"/>
                        </a:lnSpc>
                        <a:spcBef>
                          <a:spcPts val="600"/>
                        </a:spcBef>
                        <a:spcAft>
                          <a:spcPts val="100"/>
                        </a:spcAft>
                      </a:pPr>
                      <a:r>
                        <a:rPr lang="fr-FR" sz="1400" b="1" i="1" dirty="0">
                          <a:effectLst/>
                          <a:latin typeface="Times New Roman" panose="02020603050405020304" pitchFamily="18" charset="0"/>
                          <a:ea typeface="Times New Roman" panose="02020603050405020304" pitchFamily="18" charset="0"/>
                        </a:rPr>
                        <a:t>Attributive use</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x</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x</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x</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x</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b="1" dirty="0">
                          <a:effectLst/>
                          <a:latin typeface="Times New Roman" panose="02020603050405020304" pitchFamily="18" charset="0"/>
                          <a:ea typeface="Times New Roman" panose="02020603050405020304" pitchFamily="18" charset="0"/>
                        </a:rPr>
                        <a:t>x</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456">
                <a:tc>
                  <a:txBody>
                    <a:bodyPr/>
                    <a:lstStyle/>
                    <a:p>
                      <a:pPr indent="0" algn="just">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Placed before </a:t>
                      </a:r>
                      <a:r>
                        <a:rPr lang="fr-FR" sz="1400" dirty="0" smtClean="0">
                          <a:effectLst/>
                          <a:latin typeface="Times New Roman" panose="02020603050405020304" pitchFamily="18" charset="0"/>
                          <a:ea typeface="Times New Roman" panose="02020603050405020304" pitchFamily="18" charset="0"/>
                        </a:rPr>
                        <a:t>Noun</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a:effectLst/>
                          <a:latin typeface="Times New Roman" panose="02020603050405020304" pitchFamily="18" charset="0"/>
                          <a:ea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  [+ </a:t>
                      </a:r>
                      <a:r>
                        <a:rPr lang="fr-FR" sz="1400" cap="small" dirty="0" smtClean="0">
                          <a:effectLst/>
                          <a:latin typeface="Times New Roman" panose="02020603050405020304" pitchFamily="18" charset="0"/>
                          <a:ea typeface="Times New Roman" panose="02020603050405020304" pitchFamily="18" charset="0"/>
                        </a:rPr>
                        <a:t>tr</a:t>
                      </a:r>
                      <a:r>
                        <a:rPr lang="fr-FR" sz="1400" dirty="0" smtClean="0">
                          <a:effectLst/>
                          <a:latin typeface="Times New Roman" panose="02020603050405020304" pitchFamily="18" charset="0"/>
                          <a:ea typeface="Times New Roman" panose="02020603050405020304" pitchFamily="18" charset="0"/>
                        </a:rPr>
                        <a:t>]</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308">
                <a:tc>
                  <a:txBody>
                    <a:bodyPr/>
                    <a:lstStyle/>
                    <a:p>
                      <a:pPr indent="0" algn="just">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Absolute superlative</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a:effectLst/>
                          <a:latin typeface="Times New Roman" panose="02020603050405020304" pitchFamily="18" charset="0"/>
                          <a:ea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308">
                <a:tc>
                  <a:txBody>
                    <a:bodyPr/>
                    <a:lstStyle/>
                    <a:p>
                      <a:pPr indent="0" algn="just">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Modified by </a:t>
                      </a:r>
                      <a:r>
                        <a:rPr lang="fr-FR" sz="1400" cap="small" dirty="0">
                          <a:effectLst/>
                          <a:latin typeface="Times New Roman" panose="02020603050405020304" pitchFamily="18" charset="0"/>
                          <a:ea typeface="Times New Roman" panose="02020603050405020304" pitchFamily="18" charset="0"/>
                        </a:rPr>
                        <a:t>aug </a:t>
                      </a:r>
                      <a:r>
                        <a:rPr lang="fr-FR" sz="1400" dirty="0">
                          <a:effectLst/>
                          <a:latin typeface="Times New Roman" panose="02020603050405020304" pitchFamily="18" charset="0"/>
                          <a:ea typeface="Times New Roman" panose="02020603050405020304" pitchFamily="18" charset="0"/>
                        </a:rPr>
                        <a:t>/ </a:t>
                      </a:r>
                      <a:r>
                        <a:rPr lang="fr-FR" sz="1400" cap="small" dirty="0">
                          <a:effectLst/>
                          <a:latin typeface="Times New Roman" panose="02020603050405020304" pitchFamily="18" charset="0"/>
                          <a:ea typeface="Times New Roman" panose="02020603050405020304" pitchFamily="18" charset="0"/>
                        </a:rPr>
                        <a:t>dim</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a:effectLst/>
                          <a:latin typeface="Times New Roman" panose="02020603050405020304" pitchFamily="18" charset="0"/>
                          <a:ea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308">
                <a:tc>
                  <a:txBody>
                    <a:bodyPr/>
                    <a:lstStyle/>
                    <a:p>
                      <a:pPr indent="0" algn="just">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Placed post </a:t>
                      </a:r>
                      <a:r>
                        <a:rPr lang="fr-FR" sz="1400" dirty="0" smtClean="0">
                          <a:effectLst/>
                          <a:latin typeface="Times New Roman" panose="02020603050405020304" pitchFamily="18" charset="0"/>
                          <a:ea typeface="Times New Roman" panose="02020603050405020304" pitchFamily="18" charset="0"/>
                        </a:rPr>
                        <a:t>Noun</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 [nɛ̀ </a:t>
                      </a:r>
                      <a:r>
                        <a:rPr lang="fr-FR" sz="1400" dirty="0" smtClean="0">
                          <a:effectLst/>
                          <a:latin typeface="Times New Roman" panose="02020603050405020304" pitchFamily="18" charset="0"/>
                          <a:ea typeface="Times New Roman" panose="02020603050405020304" pitchFamily="18" charset="0"/>
                        </a:rPr>
                        <a:t>X.</a:t>
                      </a:r>
                      <a:r>
                        <a:rPr lang="fr-FR" sz="1400" cap="small" dirty="0" smtClean="0">
                          <a:effectLst/>
                          <a:latin typeface="Times New Roman" panose="02020603050405020304" pitchFamily="18" charset="0"/>
                          <a:ea typeface="Times New Roman" panose="02020603050405020304" pitchFamily="18" charset="0"/>
                        </a:rPr>
                        <a:t>mnlz</a:t>
                      </a:r>
                      <a:r>
                        <a:rPr lang="fr-FR" sz="1400" dirty="0" smtClean="0">
                          <a:effectLst/>
                          <a:latin typeface="Times New Roman" panose="02020603050405020304" pitchFamily="18" charset="0"/>
                          <a:ea typeface="Times New Roman" panose="02020603050405020304" pitchFamily="18" charset="0"/>
                        </a:rPr>
                        <a:t>]</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308">
                <a:tc>
                  <a:txBody>
                    <a:bodyPr/>
                    <a:lstStyle/>
                    <a:p>
                      <a:pPr indent="0" algn="just">
                        <a:lnSpc>
                          <a:spcPts val="1400"/>
                        </a:lnSpc>
                        <a:spcBef>
                          <a:spcPts val="600"/>
                        </a:spcBef>
                        <a:spcAft>
                          <a:spcPts val="100"/>
                        </a:spcAft>
                      </a:pPr>
                      <a:r>
                        <a:rPr lang="fr-FR" sz="1400" b="1" i="1" dirty="0">
                          <a:effectLst/>
                          <a:latin typeface="Times New Roman" panose="02020603050405020304" pitchFamily="18" charset="0"/>
                          <a:ea typeface="Times New Roman" panose="02020603050405020304" pitchFamily="18" charset="0"/>
                        </a:rPr>
                        <a:t>Adverbial use</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 [nɛ̀ </a:t>
                      </a:r>
                      <a:r>
                        <a:rPr lang="fr-FR" sz="1400" dirty="0" smtClean="0">
                          <a:effectLst/>
                          <a:latin typeface="Times New Roman" panose="02020603050405020304" pitchFamily="18" charset="0"/>
                          <a:ea typeface="Times New Roman" panose="02020603050405020304" pitchFamily="18" charset="0"/>
                        </a:rPr>
                        <a:t>X.</a:t>
                      </a:r>
                      <a:r>
                        <a:rPr lang="fr-FR" sz="1400" cap="small" dirty="0" smtClean="0">
                          <a:effectLst/>
                          <a:latin typeface="Times New Roman" panose="02020603050405020304" pitchFamily="18" charset="0"/>
                          <a:ea typeface="Times New Roman" panose="02020603050405020304" pitchFamily="18" charset="0"/>
                        </a:rPr>
                        <a:t>mnlz</a:t>
                      </a:r>
                      <a:r>
                        <a:rPr lang="fr-FR" sz="1400" dirty="0" smtClean="0">
                          <a:effectLst/>
                          <a:latin typeface="Times New Roman" panose="02020603050405020304" pitchFamily="18" charset="0"/>
                          <a:ea typeface="Times New Roman" panose="02020603050405020304" pitchFamily="18" charset="0"/>
                        </a:rPr>
                        <a:t>]</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308">
                <a:tc>
                  <a:txBody>
                    <a:bodyPr/>
                    <a:lstStyle/>
                    <a:p>
                      <a:pPr indent="0" algn="just">
                        <a:lnSpc>
                          <a:spcPts val="1400"/>
                        </a:lnSpc>
                        <a:spcBef>
                          <a:spcPts val="600"/>
                        </a:spcBef>
                        <a:spcAft>
                          <a:spcPts val="100"/>
                        </a:spcAft>
                      </a:pPr>
                      <a:r>
                        <a:rPr lang="fr-FR" sz="1400" b="1" i="1" dirty="0">
                          <a:effectLst/>
                          <a:latin typeface="Times New Roman" panose="02020603050405020304" pitchFamily="18" charset="0"/>
                          <a:ea typeface="Times New Roman" panose="02020603050405020304" pitchFamily="18" charset="0"/>
                        </a:rPr>
                        <a:t>Predicative uses</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308">
                <a:tc>
                  <a:txBody>
                    <a:bodyPr/>
                    <a:lstStyle/>
                    <a:p>
                      <a:pPr indent="0" algn="just">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Post copula verb ʔɔ</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 [nɛ̀ </a:t>
                      </a:r>
                      <a:r>
                        <a:rPr lang="fr-FR" sz="1400" dirty="0" smtClean="0">
                          <a:effectLst/>
                          <a:latin typeface="Times New Roman" panose="02020603050405020304" pitchFamily="18" charset="0"/>
                          <a:ea typeface="Times New Roman" panose="02020603050405020304" pitchFamily="18" charset="0"/>
                        </a:rPr>
                        <a:t>X.</a:t>
                      </a:r>
                      <a:r>
                        <a:rPr lang="fr-FR" sz="1400" cap="small" dirty="0" smtClean="0">
                          <a:effectLst/>
                          <a:latin typeface="Times New Roman" panose="02020603050405020304" pitchFamily="18" charset="0"/>
                          <a:ea typeface="Times New Roman" panose="02020603050405020304" pitchFamily="18" charset="0"/>
                        </a:rPr>
                        <a:t>mnlz</a:t>
                      </a:r>
                      <a:r>
                        <a:rPr lang="fr-FR" sz="1400" dirty="0" smtClean="0">
                          <a:effectLst/>
                          <a:latin typeface="Times New Roman" panose="02020603050405020304" pitchFamily="18" charset="0"/>
                          <a:ea typeface="Times New Roman" panose="02020603050405020304" pitchFamily="18" charset="0"/>
                        </a:rPr>
                        <a:t>]</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453">
                <a:tc>
                  <a:txBody>
                    <a:bodyPr/>
                    <a:lstStyle/>
                    <a:p>
                      <a:pPr indent="0" algn="just">
                        <a:lnSpc>
                          <a:spcPts val="1400"/>
                        </a:lnSpc>
                        <a:spcBef>
                          <a:spcPts val="600"/>
                        </a:spcBef>
                        <a:spcAft>
                          <a:spcPts val="100"/>
                        </a:spcAft>
                      </a:pPr>
                      <a:r>
                        <a:rPr lang="fr-FR" sz="1400" spc="-20" dirty="0">
                          <a:effectLst/>
                          <a:latin typeface="Times New Roman" panose="02020603050405020304" pitchFamily="18" charset="0"/>
                          <a:ea typeface="Times New Roman" panose="02020603050405020304" pitchFamily="18" charset="0"/>
                        </a:rPr>
                        <a:t>In junxtapositive predication A/B</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 [nɛ̀ </a:t>
                      </a:r>
                      <a:r>
                        <a:rPr lang="fr-FR" sz="1400" dirty="0" smtClean="0">
                          <a:effectLst/>
                          <a:latin typeface="Times New Roman" panose="02020603050405020304" pitchFamily="18" charset="0"/>
                          <a:ea typeface="Times New Roman" panose="02020603050405020304" pitchFamily="18" charset="0"/>
                        </a:rPr>
                        <a:t>X.</a:t>
                      </a:r>
                      <a:r>
                        <a:rPr lang="fr-FR" sz="1400" cap="small" dirty="0" smtClean="0">
                          <a:effectLst/>
                          <a:latin typeface="Times New Roman" panose="02020603050405020304" pitchFamily="18" charset="0"/>
                          <a:ea typeface="Times New Roman" panose="02020603050405020304" pitchFamily="18" charset="0"/>
                        </a:rPr>
                        <a:t>mnlz</a:t>
                      </a:r>
                      <a:r>
                        <a:rPr lang="fr-FR" sz="1400" dirty="0" smtClean="0">
                          <a:effectLst/>
                          <a:latin typeface="Times New Roman" panose="02020603050405020304" pitchFamily="18" charset="0"/>
                          <a:ea typeface="Times New Roman" panose="02020603050405020304" pitchFamily="18" charset="0"/>
                        </a:rPr>
                        <a:t>]</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 / x [nɛ̀ </a:t>
                      </a:r>
                      <a:r>
                        <a:rPr lang="fr-FR" sz="1400" dirty="0" smtClean="0">
                          <a:effectLst/>
                          <a:latin typeface="Times New Roman" panose="02020603050405020304" pitchFamily="18" charset="0"/>
                          <a:ea typeface="Times New Roman" panose="02020603050405020304" pitchFamily="18" charset="0"/>
                        </a:rPr>
                        <a:t>X.</a:t>
                      </a:r>
                      <a:r>
                        <a:rPr lang="fr-FR" sz="1400" cap="small" dirty="0" smtClean="0">
                          <a:effectLst/>
                          <a:latin typeface="Times New Roman" panose="02020603050405020304" pitchFamily="18" charset="0"/>
                          <a:ea typeface="Times New Roman" panose="02020603050405020304" pitchFamily="18" charset="0"/>
                        </a:rPr>
                        <a:t>mnlz</a:t>
                      </a:r>
                      <a:r>
                        <a:rPr lang="fr-FR" sz="1400" dirty="0" smtClean="0">
                          <a:effectLst/>
                          <a:latin typeface="Times New Roman" panose="02020603050405020304" pitchFamily="18" charset="0"/>
                          <a:ea typeface="Times New Roman" panose="02020603050405020304" pitchFamily="18" charset="0"/>
                        </a:rPr>
                        <a:t>]</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599">
                <a:tc>
                  <a:txBody>
                    <a:bodyPr/>
                    <a:lstStyle/>
                    <a:p>
                      <a:pPr indent="0" algn="just">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Holophrastic use</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indent="0" algn="ctr">
                        <a:lnSpc>
                          <a:spcPts val="1400"/>
                        </a:lnSpc>
                        <a:spcBef>
                          <a:spcPts val="600"/>
                        </a:spcBef>
                        <a:spcAft>
                          <a:spcPts val="100"/>
                        </a:spcAft>
                      </a:pPr>
                      <a:r>
                        <a:rPr lang="fr-FR" sz="140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x </a:t>
                      </a:r>
                      <a:r>
                        <a:rPr lang="fr-FR" sz="1400" dirty="0" smtClean="0">
                          <a:effectLst/>
                          <a:latin typeface="Times New Roman" panose="02020603050405020304" pitchFamily="18" charset="0"/>
                          <a:ea typeface="Times New Roman" panose="02020603050405020304" pitchFamily="18" charset="0"/>
                        </a:rPr>
                        <a:t>[</a:t>
                      </a:r>
                      <a:r>
                        <a:rPr lang="fr-FR" sz="1400" cap="small" dirty="0" smtClean="0">
                          <a:effectLst/>
                          <a:latin typeface="Times New Roman" panose="02020603050405020304" pitchFamily="18" charset="0"/>
                          <a:ea typeface="Times New Roman" panose="02020603050405020304" pitchFamily="18" charset="0"/>
                        </a:rPr>
                        <a:t>lh.AA</a:t>
                      </a:r>
                      <a:r>
                        <a:rPr lang="fr-FR" sz="1400" cap="small" dirty="0">
                          <a:effectLst/>
                          <a:latin typeface="Times New Roman" panose="02020603050405020304" pitchFamily="18" charset="0"/>
                          <a:ea typeface="Times New Roman" panose="02020603050405020304" pitchFamily="18" charset="0"/>
                        </a:rPr>
                        <a:t>]</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10">
                      <a:fgClr>
                        <a:srgbClr val="FFFFFF"/>
                      </a:fgClr>
                      <a:bgClr>
                        <a:srgbClr val="E5E5E5"/>
                      </a:bgClr>
                    </a:pattFill>
                  </a:tcPr>
                </a:tc>
                <a:tc>
                  <a:txBody>
                    <a:bodyPr/>
                    <a:lstStyle/>
                    <a:p>
                      <a:pPr indent="0" algn="ctr">
                        <a:lnSpc>
                          <a:spcPts val="1400"/>
                        </a:lnSpc>
                        <a:spcBef>
                          <a:spcPts val="600"/>
                        </a:spcBef>
                        <a:spcAft>
                          <a:spcPts val="100"/>
                        </a:spcAft>
                      </a:pPr>
                      <a:r>
                        <a:rPr lang="fr-FR" sz="140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ctr">
                        <a:lnSpc>
                          <a:spcPts val="1400"/>
                        </a:lnSpc>
                        <a:spcBef>
                          <a:spcPts val="600"/>
                        </a:spcBef>
                        <a:spcAft>
                          <a:spcPts val="10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ZoneTexte 4"/>
          <p:cNvSpPr txBox="1"/>
          <p:nvPr/>
        </p:nvSpPr>
        <p:spPr>
          <a:xfrm>
            <a:off x="1244035" y="5370906"/>
            <a:ext cx="7657299" cy="1200329"/>
          </a:xfrm>
          <a:prstGeom prst="rect">
            <a:avLst/>
          </a:prstGeom>
          <a:noFill/>
        </p:spPr>
        <p:txBody>
          <a:bodyPr wrap="square" rtlCol="0">
            <a:spAutoFit/>
          </a:bodyPr>
          <a:lstStyle/>
          <a:p>
            <a:r>
              <a:rPr lang="fr-FR" dirty="0" smtClean="0">
                <a:latin typeface="Cambria" panose="02040503050406030204" pitchFamily="18" charset="0"/>
                <a:ea typeface="Cambria" panose="02040503050406030204" pitchFamily="18" charset="0"/>
              </a:rPr>
              <a:t>Abbreviations: </a:t>
            </a:r>
          </a:p>
          <a:p>
            <a:r>
              <a:rPr lang="fr-FR" dirty="0" smtClean="0">
                <a:latin typeface="Cambria" panose="02040503050406030204" pitchFamily="18" charset="0"/>
                <a:ea typeface="Cambria" panose="02040503050406030204" pitchFamily="18" charset="0"/>
              </a:rPr>
              <a:t>A adjective, VA Verbal adjective, AA Adjective-</a:t>
            </a:r>
            <a:r>
              <a:rPr lang="fr-FR" dirty="0" err="1" smtClean="0">
                <a:latin typeface="Cambria" panose="02040503050406030204" pitchFamily="18" charset="0"/>
                <a:ea typeface="Cambria" panose="02040503050406030204" pitchFamily="18" charset="0"/>
              </a:rPr>
              <a:t>adverb</a:t>
            </a:r>
            <a:r>
              <a:rPr lang="fr-FR" dirty="0" smtClean="0">
                <a:latin typeface="Cambria" panose="02040503050406030204" pitchFamily="18" charset="0"/>
                <a:ea typeface="Cambria" panose="02040503050406030204" pitchFamily="18" charset="0"/>
              </a:rPr>
              <a:t>, RA relational adjective, N noun, AUG augmentative, DIM diminutive, TR Tonal raising, NMLZ nominalisation</a:t>
            </a:r>
            <a:endParaRPr lang="fr-FR"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0762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sz="3200" dirty="0" smtClean="0">
                <a:effectLst/>
                <a:latin typeface="Cambria" panose="02040503050406030204" pitchFamily="18" charset="0"/>
                <a:ea typeface="Cambria" panose="02040503050406030204" pitchFamily="18" charset="0"/>
              </a:rPr>
              <a:t>The </a:t>
            </a:r>
            <a:r>
              <a:rPr lang="en-US" sz="3200" dirty="0">
                <a:effectLst/>
                <a:latin typeface="Cambria" panose="02040503050406030204" pitchFamily="18" charset="0"/>
                <a:ea typeface="Cambria" panose="02040503050406030204" pitchFamily="18" charset="0"/>
              </a:rPr>
              <a:t>tonal structure of AAs</a:t>
            </a:r>
            <a:endParaRPr lang="fr-FR" sz="3200" dirty="0">
              <a:latin typeface="Cambria" panose="02040503050406030204" pitchFamily="18" charset="0"/>
              <a:ea typeface="Cambria" panose="02040503050406030204" pitchFamily="18" charset="0"/>
            </a:endParaRPr>
          </a:p>
        </p:txBody>
      </p:sp>
      <p:sp>
        <p:nvSpPr>
          <p:cNvPr id="3" name="Espace réservé du contenu 2"/>
          <p:cNvSpPr>
            <a:spLocks noGrp="1"/>
          </p:cNvSpPr>
          <p:nvPr>
            <p:ph idx="1"/>
          </p:nvPr>
        </p:nvSpPr>
        <p:spPr>
          <a:xfrm>
            <a:off x="1410024" y="1268760"/>
            <a:ext cx="7498080" cy="4800600"/>
          </a:xfrm>
        </p:spPr>
        <p:txBody>
          <a:bodyPr>
            <a:normAutofit fontScale="92500" lnSpcReduction="20000"/>
          </a:bodyPr>
          <a:lstStyle/>
          <a:p>
            <a:r>
              <a:rPr lang="en-US" sz="2400" dirty="0" smtClean="0">
                <a:latin typeface="Cambria" panose="02040503050406030204" pitchFamily="18" charset="0"/>
                <a:ea typeface="Cambria" panose="02040503050406030204" pitchFamily="18" charset="0"/>
              </a:rPr>
              <a:t>The </a:t>
            </a:r>
            <a:r>
              <a:rPr lang="en-US" sz="2400" dirty="0">
                <a:latin typeface="Cambria" panose="02040503050406030204" pitchFamily="18" charset="0"/>
                <a:ea typeface="Cambria" panose="02040503050406030204" pitchFamily="18" charset="0"/>
              </a:rPr>
              <a:t>lexical tonal pattern of AA is either high or </a:t>
            </a:r>
            <a:r>
              <a:rPr lang="en-US" sz="2400" dirty="0" smtClean="0">
                <a:latin typeface="Cambria" panose="02040503050406030204" pitchFamily="18" charset="0"/>
                <a:ea typeface="Cambria" panose="02040503050406030204" pitchFamily="18" charset="0"/>
              </a:rPr>
              <a:t>low, </a:t>
            </a:r>
            <a:r>
              <a:rPr lang="en-CA" sz="2400" dirty="0" smtClean="0">
                <a:latin typeface="Cambria" panose="02040503050406030204" pitchFamily="18" charset="0"/>
                <a:ea typeface="Cambria" panose="02040503050406030204" pitchFamily="18" charset="0"/>
              </a:rPr>
              <a:t>it </a:t>
            </a:r>
            <a:r>
              <a:rPr lang="en-CA" sz="2400" dirty="0">
                <a:latin typeface="Cambria" panose="02040503050406030204" pitchFamily="18" charset="0"/>
                <a:ea typeface="Cambria" panose="02040503050406030204" pitchFamily="18" charset="0"/>
              </a:rPr>
              <a:t>remains unchanged in most uses. There are </a:t>
            </a:r>
            <a:r>
              <a:rPr lang="en-CA" sz="2400" dirty="0" smtClean="0">
                <a:latin typeface="Cambria" panose="02040503050406030204" pitchFamily="18" charset="0"/>
                <a:ea typeface="Cambria" panose="02040503050406030204" pitchFamily="18" charset="0"/>
              </a:rPr>
              <a:t>three cases </a:t>
            </a:r>
            <a:r>
              <a:rPr lang="en-CA" sz="2400" dirty="0">
                <a:latin typeface="Cambria" panose="02040503050406030204" pitchFamily="18" charset="0"/>
                <a:ea typeface="Cambria" panose="02040503050406030204" pitchFamily="18" charset="0"/>
              </a:rPr>
              <a:t>of syntactic </a:t>
            </a:r>
            <a:r>
              <a:rPr lang="en-CA" sz="2400" dirty="0" smtClean="0">
                <a:latin typeface="Cambria" panose="02040503050406030204" pitchFamily="18" charset="0"/>
                <a:ea typeface="Cambria" panose="02040503050406030204" pitchFamily="18" charset="0"/>
              </a:rPr>
              <a:t>regular </a:t>
            </a:r>
            <a:r>
              <a:rPr lang="en-CA" sz="2400" dirty="0">
                <a:latin typeface="Cambria" panose="02040503050406030204" pitchFamily="18" charset="0"/>
                <a:ea typeface="Cambria" panose="02040503050406030204" pitchFamily="18" charset="0"/>
              </a:rPr>
              <a:t>changes.</a:t>
            </a:r>
          </a:p>
          <a:p>
            <a:r>
              <a:rPr lang="en-CA" sz="2400" dirty="0" smtClean="0">
                <a:latin typeface="Cambria" panose="02040503050406030204" pitchFamily="18" charset="0"/>
                <a:ea typeface="Cambria" panose="02040503050406030204" pitchFamily="18" charset="0"/>
              </a:rPr>
              <a:t>In attributive use, when placed before the noun, the tonal pattern is raised (</a:t>
            </a:r>
            <a:r>
              <a:rPr lang="en-GB" sz="2400" cap="small" dirty="0" err="1" smtClean="0">
                <a:latin typeface="Times New Roman" panose="02020603050405020304" pitchFamily="18" charset="0"/>
                <a:ea typeface="Times New Roman" panose="02020603050405020304" pitchFamily="18" charset="0"/>
              </a:rPr>
              <a:t>rt</a:t>
            </a:r>
            <a:r>
              <a:rPr lang="en-CA" sz="2400" dirty="0" smtClean="0">
                <a:latin typeface="Cambria" panose="02040503050406030204" pitchFamily="18" charset="0"/>
                <a:ea typeface="Cambria" panose="02040503050406030204" pitchFamily="18" charset="0"/>
              </a:rPr>
              <a:t>). The high-scheme AAs are not modified, the low-scheme AAs are modified </a:t>
            </a:r>
            <a:r>
              <a:rPr lang="en-CA" sz="2400" dirty="0">
                <a:latin typeface="Cambria" panose="02040503050406030204" pitchFamily="18" charset="0"/>
                <a:ea typeface="Cambria" panose="02040503050406030204" pitchFamily="18" charset="0"/>
              </a:rPr>
              <a:t>as follows: </a:t>
            </a:r>
            <a:r>
              <a:rPr lang="en-CA" sz="2000" dirty="0" smtClean="0">
                <a:latin typeface="Cambria" panose="02040503050406030204" pitchFamily="18" charset="0"/>
                <a:ea typeface="Cambria" panose="02040503050406030204" pitchFamily="18" charset="0"/>
              </a:rPr>
              <a:t>(</a:t>
            </a:r>
            <a:r>
              <a:rPr lang="fr-FR" sz="2000" dirty="0" err="1" smtClean="0">
                <a:latin typeface="Cambria" panose="02040503050406030204" pitchFamily="18" charset="0"/>
                <a:ea typeface="Cambria" panose="02040503050406030204" pitchFamily="18" charset="0"/>
                <a:cs typeface="G Baya SILDoulos L"/>
              </a:rPr>
              <a:t>ɓɔ̀rɔ̀ŋ</a:t>
            </a:r>
            <a:r>
              <a:rPr lang="fr-FR" sz="2000" dirty="0" smtClean="0">
                <a:latin typeface="Cambria" panose="02040503050406030204" pitchFamily="18" charset="0"/>
                <a:ea typeface="Cambria" panose="02040503050406030204" pitchFamily="18" charset="0"/>
                <a:cs typeface="G Baya SILDoulos L"/>
              </a:rPr>
              <a:t> and </a:t>
            </a:r>
            <a:r>
              <a:rPr lang="fr-FR" sz="2000" dirty="0" err="1" smtClean="0">
                <a:latin typeface="Cambria" panose="02040503050406030204" pitchFamily="18" charset="0"/>
                <a:ea typeface="Cambria" panose="02040503050406030204" pitchFamily="18" charset="0"/>
                <a:cs typeface="G Baya SILDoulos L"/>
              </a:rPr>
              <a:t>ɓɔ̀m-ɓɔ̀m</a:t>
            </a:r>
            <a:r>
              <a:rPr lang="fr-FR" sz="2000" dirty="0" smtClean="0">
                <a:latin typeface="Cambria" panose="02040503050406030204" pitchFamily="18" charset="0"/>
                <a:ea typeface="Cambria" panose="02040503050406030204" pitchFamily="18" charset="0"/>
                <a:cs typeface="G Baya SILDoulos L"/>
              </a:rPr>
              <a:t>)</a:t>
            </a:r>
            <a:endParaRPr lang="fr-FR" sz="2000" dirty="0">
              <a:latin typeface="Cambria" panose="02040503050406030204" pitchFamily="18" charset="0"/>
              <a:ea typeface="Cambria" panose="02040503050406030204" pitchFamily="18" charset="0"/>
              <a:cs typeface="G Baya SILDoulos L"/>
            </a:endParaRPr>
          </a:p>
          <a:p>
            <a:endParaRPr lang="fr-FR" sz="2400" dirty="0">
              <a:latin typeface="Cambria" panose="02040503050406030204" pitchFamily="18" charset="0"/>
              <a:ea typeface="Cambria" panose="02040503050406030204" pitchFamily="18" charset="0"/>
              <a:cs typeface="G Baya SILDoulos L"/>
            </a:endParaRPr>
          </a:p>
          <a:p>
            <a:endParaRPr lang="en-US" sz="2400" dirty="0" smtClean="0">
              <a:latin typeface="Cambria" panose="02040503050406030204" pitchFamily="18" charset="0"/>
              <a:ea typeface="Cambria" panose="02040503050406030204" pitchFamily="18" charset="0"/>
            </a:endParaRPr>
          </a:p>
          <a:p>
            <a:endParaRPr lang="en-US" sz="2400" dirty="0" smtClean="0">
              <a:latin typeface="Cambria" panose="02040503050406030204" pitchFamily="18" charset="0"/>
              <a:ea typeface="Cambria" panose="02040503050406030204" pitchFamily="18" charset="0"/>
            </a:endParaRPr>
          </a:p>
          <a:p>
            <a:endParaRPr lang="en-CA" sz="2400" dirty="0" smtClean="0">
              <a:latin typeface="Cambria" panose="02040503050406030204" pitchFamily="18" charset="0"/>
              <a:ea typeface="Cambria" panose="02040503050406030204" pitchFamily="18" charset="0"/>
            </a:endParaRPr>
          </a:p>
          <a:p>
            <a:r>
              <a:rPr lang="en-CA" sz="2400" dirty="0" smtClean="0">
                <a:latin typeface="Cambria" panose="02040503050406030204" pitchFamily="18" charset="0"/>
                <a:ea typeface="Cambria" panose="02040503050406030204" pitchFamily="18" charset="0"/>
              </a:rPr>
              <a:t>A HL scheme on AAs in adverbial use as a specific mark of </a:t>
            </a:r>
            <a:r>
              <a:rPr lang="en-CA" sz="2400" dirty="0" err="1" smtClean="0">
                <a:latin typeface="Cambria" panose="02040503050406030204" pitchFamily="18" charset="0"/>
                <a:ea typeface="Cambria" panose="02040503050406030204" pitchFamily="18" charset="0"/>
              </a:rPr>
              <a:t>topicalization</a:t>
            </a:r>
            <a:r>
              <a:rPr lang="en-CA" sz="2400" dirty="0">
                <a:latin typeface="Cambria" panose="02040503050406030204" pitchFamily="18" charset="0"/>
                <a:ea typeface="Cambria" panose="02040503050406030204" pitchFamily="18" charset="0"/>
              </a:rPr>
              <a:t>.</a:t>
            </a:r>
            <a:endParaRPr lang="en-CA" sz="2400" dirty="0" smtClean="0">
              <a:latin typeface="Cambria" panose="02040503050406030204" pitchFamily="18" charset="0"/>
              <a:ea typeface="Cambria" panose="02040503050406030204" pitchFamily="18" charset="0"/>
            </a:endParaRPr>
          </a:p>
          <a:p>
            <a:r>
              <a:rPr lang="en-CA" sz="2400" dirty="0" smtClean="0">
                <a:latin typeface="Cambria" panose="02040503050406030204" pitchFamily="18" charset="0"/>
                <a:ea typeface="Cambria" panose="02040503050406030204" pitchFamily="18" charset="0"/>
              </a:rPr>
              <a:t>A </a:t>
            </a:r>
            <a:r>
              <a:rPr lang="en-CA" sz="2400" dirty="0">
                <a:latin typeface="Cambria" panose="02040503050406030204" pitchFamily="18" charset="0"/>
                <a:ea typeface="Cambria" panose="02040503050406030204" pitchFamily="18" charset="0"/>
              </a:rPr>
              <a:t>LH scheme can </a:t>
            </a:r>
            <a:r>
              <a:rPr lang="en-CA" sz="2400" dirty="0" smtClean="0">
                <a:latin typeface="Cambria" panose="02040503050406030204" pitchFamily="18" charset="0"/>
                <a:ea typeface="Cambria" panose="02040503050406030204" pitchFamily="18" charset="0"/>
              </a:rPr>
              <a:t>characterize the holophrastic use of any AA</a:t>
            </a:r>
            <a:r>
              <a:rPr lang="en-CA" sz="2400" dirty="0">
                <a:latin typeface="Cambria" panose="02040503050406030204" pitchFamily="18" charset="0"/>
                <a:ea typeface="Cambria" panose="02040503050406030204" pitchFamily="18" charset="0"/>
              </a:rPr>
              <a:t>, whatever its </a:t>
            </a:r>
            <a:r>
              <a:rPr lang="en-CA" sz="2400" dirty="0" smtClean="0">
                <a:latin typeface="Cambria" panose="02040503050406030204" pitchFamily="18" charset="0"/>
                <a:ea typeface="Cambria" panose="02040503050406030204" pitchFamily="18" charset="0"/>
              </a:rPr>
              <a:t>lexical tonal </a:t>
            </a:r>
            <a:r>
              <a:rPr lang="en-CA" sz="2400" dirty="0">
                <a:latin typeface="Cambria" panose="02040503050406030204" pitchFamily="18" charset="0"/>
                <a:ea typeface="Cambria" panose="02040503050406030204" pitchFamily="18" charset="0"/>
              </a:rPr>
              <a:t>pattern</a:t>
            </a:r>
            <a:endParaRPr lang="fr-FR" sz="2400" dirty="0">
              <a:latin typeface="Cambria" panose="02040503050406030204" pitchFamily="18" charset="0"/>
              <a:ea typeface="Cambria" panose="020405030504060302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1459763524"/>
              </p:ext>
            </p:extLst>
          </p:nvPr>
        </p:nvGraphicFramePr>
        <p:xfrm>
          <a:off x="1610068" y="3372139"/>
          <a:ext cx="7097991" cy="704933"/>
        </p:xfrm>
        <a:graphic>
          <a:graphicData uri="http://schemas.openxmlformats.org/drawingml/2006/table">
            <a:tbl>
              <a:tblPr/>
              <a:tblGrid>
                <a:gridCol w="114300"/>
                <a:gridCol w="410360"/>
                <a:gridCol w="1872208"/>
                <a:gridCol w="1080120"/>
                <a:gridCol w="360040"/>
                <a:gridCol w="2088232"/>
                <a:gridCol w="1030540"/>
                <a:gridCol w="142191"/>
              </a:tblGrid>
              <a:tr h="410857">
                <a:tc>
                  <a:txBody>
                    <a:bodyPr/>
                    <a:lstStyle/>
                    <a:p>
                      <a:pPr algn="just">
                        <a:lnSpc>
                          <a:spcPts val="3000"/>
                        </a:lnSpc>
                        <a:spcBef>
                          <a:spcPts val="300"/>
                        </a:spcBef>
                        <a:spcAft>
                          <a:spcPts val="0"/>
                        </a:spcAft>
                      </a:pPr>
                      <a:endParaRPr lang="fr-FR" sz="1100" dirty="0">
                        <a:effectLst/>
                        <a:latin typeface="G Baya SILDoulos L"/>
                        <a:ea typeface="Times New Roman" panose="02020603050405020304" pitchFamily="18" charset="0"/>
                        <a:cs typeface="G Baya SILDoulos L"/>
                      </a:endParaRPr>
                    </a:p>
                  </a:txBody>
                  <a:tcPr marL="44450" marR="44450" marT="0" marB="0">
                    <a:lnL>
                      <a:noFill/>
                    </a:lnL>
                    <a:lnR>
                      <a:noFill/>
                    </a:lnR>
                    <a:lnT>
                      <a:noFill/>
                    </a:lnT>
                    <a:lnB>
                      <a:noFill/>
                    </a:lnB>
                  </a:tcPr>
                </a:tc>
                <a:tc>
                  <a:txBody>
                    <a:bodyPr/>
                    <a:lstStyle/>
                    <a:p>
                      <a:pPr algn="just">
                        <a:lnSpc>
                          <a:spcPts val="3000"/>
                        </a:lnSpc>
                        <a:spcBef>
                          <a:spcPts val="300"/>
                        </a:spcBef>
                        <a:spcAft>
                          <a:spcPts val="0"/>
                        </a:spcAft>
                      </a:pPr>
                      <a:r>
                        <a:rPr lang="fr-FR" sz="2000" dirty="0">
                          <a:effectLst/>
                          <a:latin typeface="Cambria" panose="02040503050406030204" pitchFamily="18" charset="0"/>
                          <a:ea typeface="Cambria" panose="02040503050406030204" pitchFamily="18" charset="0"/>
                          <a:cs typeface="G Baya SILDoulos L"/>
                        </a:rPr>
                        <a:t>1.</a:t>
                      </a:r>
                    </a:p>
                  </a:txBody>
                  <a:tcPr marL="44450" marR="44450" marT="0" marB="0">
                    <a:lnL>
                      <a:noFill/>
                    </a:lnL>
                    <a:lnR>
                      <a:noFill/>
                    </a:lnR>
                    <a:lnT>
                      <a:noFill/>
                    </a:lnT>
                    <a:lnB>
                      <a:noFill/>
                    </a:lnB>
                  </a:tcPr>
                </a:tc>
                <a:tc>
                  <a:txBody>
                    <a:bodyPr/>
                    <a:lstStyle/>
                    <a:p>
                      <a:pPr algn="just">
                        <a:lnSpc>
                          <a:spcPts val="3000"/>
                        </a:lnSpc>
                        <a:spcBef>
                          <a:spcPts val="300"/>
                        </a:spcBef>
                        <a:spcAft>
                          <a:spcPts val="0"/>
                        </a:spcAft>
                      </a:pPr>
                      <a:r>
                        <a:rPr lang="fr-FR" sz="2000" dirty="0" err="1">
                          <a:effectLst/>
                          <a:latin typeface="Cambria" panose="02040503050406030204" pitchFamily="18" charset="0"/>
                          <a:ea typeface="Cambria" panose="02040503050406030204" pitchFamily="18" charset="0"/>
                          <a:cs typeface="G Baya SILDoulos L"/>
                        </a:rPr>
                        <a:t>ɓɔ̀rɔ́ŋ</a:t>
                      </a:r>
                      <a:endParaRPr lang="fr-FR" sz="2000" dirty="0">
                        <a:effectLst/>
                        <a:latin typeface="Cambria" panose="02040503050406030204" pitchFamily="18" charset="0"/>
                        <a:ea typeface="Cambria" panose="02040503050406030204" pitchFamily="18" charset="0"/>
                        <a:cs typeface="G Baya SILDoulos L"/>
                      </a:endParaRPr>
                    </a:p>
                  </a:txBody>
                  <a:tcPr marL="44450" marR="44450" marT="0" marB="0">
                    <a:lnL>
                      <a:noFill/>
                    </a:lnL>
                    <a:lnR>
                      <a:noFill/>
                    </a:lnR>
                    <a:lnT>
                      <a:noFill/>
                    </a:lnT>
                    <a:lnB>
                      <a:noFill/>
                    </a:lnB>
                  </a:tcPr>
                </a:tc>
                <a:tc>
                  <a:txBody>
                    <a:bodyPr/>
                    <a:lstStyle/>
                    <a:p>
                      <a:pPr algn="just">
                        <a:lnSpc>
                          <a:spcPts val="3000"/>
                        </a:lnSpc>
                        <a:spcBef>
                          <a:spcPts val="300"/>
                        </a:spcBef>
                        <a:spcAft>
                          <a:spcPts val="0"/>
                        </a:spcAft>
                      </a:pPr>
                      <a:r>
                        <a:rPr lang="fr-FR" sz="2000" dirty="0" err="1">
                          <a:effectLst/>
                          <a:latin typeface="Cambria" panose="02040503050406030204" pitchFamily="18" charset="0"/>
                          <a:ea typeface="Cambria" panose="02040503050406030204" pitchFamily="18" charset="0"/>
                          <a:cs typeface="G Baya SILDoulos L"/>
                        </a:rPr>
                        <a:t>zùmɛ</a:t>
                      </a:r>
                      <a:r>
                        <a:rPr lang="fr-FR" sz="2000" dirty="0">
                          <a:effectLst/>
                          <a:latin typeface="Cambria" panose="02040503050406030204" pitchFamily="18" charset="0"/>
                          <a:ea typeface="Cambria" panose="02040503050406030204" pitchFamily="18" charset="0"/>
                          <a:cs typeface="G Baya SILDoulos L"/>
                        </a:rPr>
                        <a:t>́</a:t>
                      </a:r>
                    </a:p>
                  </a:txBody>
                  <a:tcPr marL="44450" marR="44450" marT="0" marB="0">
                    <a:lnL>
                      <a:noFill/>
                    </a:lnL>
                    <a:lnR>
                      <a:noFill/>
                    </a:lnR>
                    <a:lnT>
                      <a:noFill/>
                    </a:lnT>
                    <a:lnB>
                      <a:noFill/>
                    </a:lnB>
                  </a:tcPr>
                </a:tc>
                <a:tc>
                  <a:txBody>
                    <a:bodyPr/>
                    <a:lstStyle/>
                    <a:p>
                      <a:pPr algn="just">
                        <a:lnSpc>
                          <a:spcPts val="3000"/>
                        </a:lnSpc>
                        <a:spcBef>
                          <a:spcPts val="300"/>
                        </a:spcBef>
                        <a:spcAft>
                          <a:spcPts val="0"/>
                        </a:spcAft>
                      </a:pPr>
                      <a:r>
                        <a:rPr lang="fr-FR" sz="2000" dirty="0">
                          <a:effectLst/>
                          <a:latin typeface="Cambria" panose="02040503050406030204" pitchFamily="18" charset="0"/>
                          <a:ea typeface="Cambria" panose="02040503050406030204" pitchFamily="18" charset="0"/>
                          <a:cs typeface="G Baya SILDoulos L"/>
                        </a:rPr>
                        <a:t>2. </a:t>
                      </a:r>
                    </a:p>
                  </a:txBody>
                  <a:tcPr marL="44450" marR="44450" marT="0" marB="0">
                    <a:lnL>
                      <a:noFill/>
                    </a:lnL>
                    <a:lnR>
                      <a:noFill/>
                    </a:lnR>
                    <a:lnT>
                      <a:noFill/>
                    </a:lnT>
                    <a:lnB>
                      <a:noFill/>
                    </a:lnB>
                  </a:tcPr>
                </a:tc>
                <a:tc>
                  <a:txBody>
                    <a:bodyPr/>
                    <a:lstStyle/>
                    <a:p>
                      <a:pPr algn="just">
                        <a:lnSpc>
                          <a:spcPts val="3000"/>
                        </a:lnSpc>
                        <a:spcBef>
                          <a:spcPts val="300"/>
                        </a:spcBef>
                        <a:spcAft>
                          <a:spcPts val="0"/>
                        </a:spcAft>
                      </a:pPr>
                      <a:r>
                        <a:rPr lang="fr-FR" sz="2000" dirty="0" err="1" smtClean="0">
                          <a:effectLst/>
                          <a:latin typeface="Cambria" panose="02040503050406030204" pitchFamily="18" charset="0"/>
                          <a:ea typeface="Cambria" panose="02040503050406030204" pitchFamily="18" charset="0"/>
                          <a:cs typeface="G Baya SILDoulos L"/>
                        </a:rPr>
                        <a:t>ɓɔ̀m-ɓɔ́m</a:t>
                      </a:r>
                      <a:endParaRPr lang="fr-FR" sz="2000" dirty="0">
                        <a:effectLst/>
                        <a:latin typeface="Cambria" panose="02040503050406030204" pitchFamily="18" charset="0"/>
                        <a:ea typeface="Cambria" panose="02040503050406030204" pitchFamily="18" charset="0"/>
                        <a:cs typeface="G Baya SILDoulos L"/>
                      </a:endParaRPr>
                    </a:p>
                  </a:txBody>
                  <a:tcPr marL="44450" marR="44450" marT="0" marB="0">
                    <a:lnL>
                      <a:noFill/>
                    </a:lnL>
                    <a:lnR>
                      <a:noFill/>
                    </a:lnR>
                    <a:lnT>
                      <a:noFill/>
                    </a:lnT>
                    <a:lnB>
                      <a:noFill/>
                    </a:lnB>
                  </a:tcPr>
                </a:tc>
                <a:tc>
                  <a:txBody>
                    <a:bodyPr/>
                    <a:lstStyle/>
                    <a:p>
                      <a:pPr algn="just">
                        <a:lnSpc>
                          <a:spcPts val="3000"/>
                        </a:lnSpc>
                        <a:spcBef>
                          <a:spcPts val="300"/>
                        </a:spcBef>
                        <a:spcAft>
                          <a:spcPts val="0"/>
                        </a:spcAft>
                      </a:pPr>
                      <a:r>
                        <a:rPr lang="fr-FR" sz="2000" dirty="0" err="1" smtClean="0">
                          <a:effectLst/>
                          <a:latin typeface="Cambria" panose="02040503050406030204" pitchFamily="18" charset="0"/>
                          <a:ea typeface="Cambria" panose="02040503050406030204" pitchFamily="18" charset="0"/>
                          <a:cs typeface="G Baya SILDoulos L"/>
                        </a:rPr>
                        <a:t>tɛ̀mɛ</a:t>
                      </a:r>
                      <a:r>
                        <a:rPr lang="fr-FR" sz="2000" dirty="0" smtClean="0">
                          <a:effectLst/>
                          <a:latin typeface="Cambria" panose="02040503050406030204" pitchFamily="18" charset="0"/>
                          <a:ea typeface="Cambria" panose="02040503050406030204" pitchFamily="18" charset="0"/>
                          <a:cs typeface="G Baya SILDoulos L"/>
                        </a:rPr>
                        <a:t>́</a:t>
                      </a:r>
                      <a:endParaRPr lang="fr-FR" sz="2000" dirty="0">
                        <a:effectLst/>
                        <a:latin typeface="Cambria" panose="02040503050406030204" pitchFamily="18" charset="0"/>
                        <a:ea typeface="Cambria" panose="02040503050406030204" pitchFamily="18" charset="0"/>
                        <a:cs typeface="G Baya SILDoulos L"/>
                      </a:endParaRPr>
                    </a:p>
                  </a:txBody>
                  <a:tcPr marL="44450" marR="44450" marT="0" marB="0">
                    <a:lnL>
                      <a:noFill/>
                    </a:lnL>
                    <a:lnR>
                      <a:noFill/>
                    </a:lnR>
                    <a:lnT>
                      <a:noFill/>
                    </a:lnT>
                    <a:lnB>
                      <a:noFill/>
                    </a:lnB>
                  </a:tcPr>
                </a:tc>
                <a:tc>
                  <a:txBody>
                    <a:bodyPr/>
                    <a:lstStyle/>
                    <a:p>
                      <a:pPr algn="just">
                        <a:lnSpc>
                          <a:spcPts val="3000"/>
                        </a:lnSpc>
                        <a:spcBef>
                          <a:spcPts val="300"/>
                        </a:spcBef>
                        <a:spcAft>
                          <a:spcPts val="0"/>
                        </a:spcAft>
                      </a:pPr>
                      <a:endParaRPr lang="fr-FR" sz="2000" dirty="0">
                        <a:effectLst/>
                        <a:latin typeface="Cambria" panose="02040503050406030204" pitchFamily="18" charset="0"/>
                        <a:ea typeface="Cambria" panose="02040503050406030204" pitchFamily="18" charset="0"/>
                        <a:cs typeface="G Baya SILDoulos L"/>
                      </a:endParaRPr>
                    </a:p>
                  </a:txBody>
                  <a:tcPr marL="44450" marR="44450" marT="0" marB="0">
                    <a:lnL>
                      <a:noFill/>
                    </a:lnL>
                    <a:lnR>
                      <a:noFill/>
                    </a:lnR>
                    <a:lnT>
                      <a:noFill/>
                    </a:lnT>
                    <a:lnB>
                      <a:noFill/>
                    </a:lnB>
                  </a:tcPr>
                </a:tc>
              </a:tr>
              <a:tr h="294076">
                <a:tc>
                  <a:txBody>
                    <a:bodyPr/>
                    <a:lstStyle/>
                    <a:p>
                      <a:pPr algn="just">
                        <a:lnSpc>
                          <a:spcPts val="1100"/>
                        </a:lnSpc>
                        <a:spcAft>
                          <a:spcPts val="0"/>
                        </a:spcAft>
                      </a:pPr>
                      <a:endParaRPr lang="fr-FR" sz="1000"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just">
                        <a:lnSpc>
                          <a:spcPts val="1600"/>
                        </a:lnSpc>
                        <a:spcAft>
                          <a:spcPts val="0"/>
                        </a:spcAft>
                      </a:pPr>
                      <a:r>
                        <a:rPr lang="fr-FR" sz="1000" dirty="0">
                          <a:effectLst/>
                          <a:latin typeface="Times New Roman" panose="02020603050405020304" pitchFamily="18" charset="0"/>
                          <a:ea typeface="Times New Roman" panose="02020603050405020304" pitchFamily="18" charset="0"/>
                        </a:rPr>
                        <a:t> </a:t>
                      </a:r>
                    </a:p>
                  </a:txBody>
                  <a:tcPr marL="44450" marR="44450" marT="0" marB="0">
                    <a:lnL>
                      <a:noFill/>
                    </a:lnL>
                    <a:lnR>
                      <a:noFill/>
                    </a:lnR>
                    <a:lnT>
                      <a:noFill/>
                    </a:lnT>
                    <a:lnB>
                      <a:noFill/>
                    </a:lnB>
                  </a:tcPr>
                </a:tc>
                <a:tc>
                  <a:txBody>
                    <a:bodyPr/>
                    <a:lstStyle/>
                    <a:p>
                      <a:pPr algn="just">
                        <a:lnSpc>
                          <a:spcPts val="1600"/>
                        </a:lnSpc>
                        <a:spcAft>
                          <a:spcPts val="0"/>
                        </a:spcAft>
                      </a:pPr>
                      <a:r>
                        <a:rPr lang="en-GB" sz="1400" dirty="0">
                          <a:effectLst/>
                          <a:latin typeface="Times New Roman" panose="02020603050405020304" pitchFamily="18" charset="0"/>
                          <a:ea typeface="Times New Roman" panose="02020603050405020304" pitchFamily="18" charset="0"/>
                        </a:rPr>
                        <a:t>long </a:t>
                      </a:r>
                      <a:r>
                        <a:rPr lang="en-GB" sz="1400" dirty="0" smtClean="0">
                          <a:effectLst/>
                          <a:latin typeface="Times New Roman" panose="02020603050405020304" pitchFamily="18" charset="0"/>
                          <a:ea typeface="Times New Roman" panose="02020603050405020304" pitchFamily="18" charset="0"/>
                        </a:rPr>
                        <a:t>and </a:t>
                      </a:r>
                      <a:r>
                        <a:rPr lang="en-GB" sz="1400" dirty="0" err="1">
                          <a:effectLst/>
                          <a:latin typeface="Times New Roman" panose="02020603050405020304" pitchFamily="18" charset="0"/>
                          <a:ea typeface="Times New Roman" panose="02020603050405020304" pitchFamily="18" charset="0"/>
                        </a:rPr>
                        <a:t>pointed:</a:t>
                      </a:r>
                      <a:r>
                        <a:rPr lang="en-GB" sz="1400" b="1" cap="small" dirty="0" err="1">
                          <a:effectLst/>
                          <a:latin typeface="Times New Roman" panose="02020603050405020304" pitchFamily="18" charset="0"/>
                          <a:ea typeface="Times New Roman" panose="02020603050405020304" pitchFamily="18" charset="0"/>
                        </a:rPr>
                        <a:t>rt</a:t>
                      </a:r>
                      <a:endParaRPr lang="fr-FR" sz="1400" b="1"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just">
                        <a:lnSpc>
                          <a:spcPts val="1600"/>
                        </a:lnSpc>
                        <a:spcAft>
                          <a:spcPts val="0"/>
                        </a:spcAft>
                      </a:pPr>
                      <a:r>
                        <a:rPr lang="fr-FR" sz="1400" dirty="0" smtClean="0">
                          <a:effectLst/>
                          <a:latin typeface="Times New Roman" panose="02020603050405020304" pitchFamily="18" charset="0"/>
                          <a:ea typeface="Times New Roman" panose="02020603050405020304" pitchFamily="18" charset="0"/>
                        </a:rPr>
                        <a:t>head:</a:t>
                      </a:r>
                      <a:r>
                        <a:rPr lang="fr-FR" sz="1400" cap="small" dirty="0" smtClean="0">
                          <a:effectLst/>
                          <a:latin typeface="Times New Roman" panose="02020603050405020304" pitchFamily="18" charset="0"/>
                          <a:ea typeface="Times New Roman" panose="02020603050405020304" pitchFamily="18" charset="0"/>
                        </a:rPr>
                        <a:t>mt:2sg</a:t>
                      </a:r>
                      <a:endParaRPr lang="fr-FR" sz="1400"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just">
                        <a:lnSpc>
                          <a:spcPts val="16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44450" marR="44450" marT="0" marB="0">
                    <a:lnL>
                      <a:noFill/>
                    </a:lnL>
                    <a:lnR>
                      <a:noFill/>
                    </a:lnR>
                    <a:lnT>
                      <a:noFill/>
                    </a:lnT>
                    <a:lnB>
                      <a:noFill/>
                    </a:lnB>
                  </a:tcPr>
                </a:tc>
                <a:tc>
                  <a:txBody>
                    <a:bodyPr/>
                    <a:lstStyle/>
                    <a:p>
                      <a:pPr algn="just">
                        <a:lnSpc>
                          <a:spcPts val="1600"/>
                        </a:lnSpc>
                        <a:spcAft>
                          <a:spcPts val="0"/>
                        </a:spcAft>
                      </a:pPr>
                      <a:r>
                        <a:rPr lang="en-GB" sz="1400" dirty="0">
                          <a:effectLst/>
                          <a:latin typeface="Times New Roman" panose="02020603050405020304" pitchFamily="18" charset="0"/>
                          <a:ea typeface="Times New Roman" panose="02020603050405020304" pitchFamily="18" charset="0"/>
                        </a:rPr>
                        <a:t>swollen on small </a:t>
                      </a:r>
                      <a:r>
                        <a:rPr lang="en-GB" sz="1400" dirty="0" err="1">
                          <a:effectLst/>
                          <a:latin typeface="Times New Roman" panose="02020603050405020304" pitchFamily="18" charset="0"/>
                          <a:ea typeface="Times New Roman" panose="02020603050405020304" pitchFamily="18" charset="0"/>
                        </a:rPr>
                        <a:t>piece:</a:t>
                      </a:r>
                      <a:r>
                        <a:rPr lang="en-GB" sz="1400" b="1" cap="small" dirty="0" err="1">
                          <a:effectLst/>
                          <a:latin typeface="Times New Roman" panose="02020603050405020304" pitchFamily="18" charset="0"/>
                          <a:ea typeface="Times New Roman" panose="02020603050405020304" pitchFamily="18" charset="0"/>
                        </a:rPr>
                        <a:t>rt</a:t>
                      </a:r>
                      <a:endParaRPr lang="fr-FR" sz="1400" b="1"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just">
                        <a:lnSpc>
                          <a:spcPts val="1600"/>
                        </a:lnSpc>
                        <a:spcAft>
                          <a:spcPts val="0"/>
                        </a:spcAft>
                      </a:pPr>
                      <a:r>
                        <a:rPr lang="fr-FR" sz="1400" dirty="0" smtClean="0">
                          <a:effectLst/>
                          <a:latin typeface="Times New Roman" panose="02020603050405020304" pitchFamily="18" charset="0"/>
                          <a:ea typeface="Times New Roman" panose="02020603050405020304" pitchFamily="18" charset="0"/>
                        </a:rPr>
                        <a:t>body:</a:t>
                      </a:r>
                      <a:r>
                        <a:rPr lang="fr-FR" sz="1400" cap="small" dirty="0" smtClean="0">
                          <a:effectLst/>
                          <a:latin typeface="Times New Roman" panose="02020603050405020304" pitchFamily="18" charset="0"/>
                          <a:ea typeface="Times New Roman" panose="02020603050405020304" pitchFamily="18" charset="0"/>
                        </a:rPr>
                        <a:t>mt:2sg</a:t>
                      </a:r>
                      <a:endParaRPr lang="fr-FR" sz="1400"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just">
                        <a:lnSpc>
                          <a:spcPts val="1600"/>
                        </a:lnSpc>
                        <a:spcAft>
                          <a:spcPts val="0"/>
                        </a:spcAft>
                      </a:pPr>
                      <a:endParaRPr lang="fr-FR" sz="1000"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r>
            </a:tbl>
          </a:graphicData>
        </a:graphic>
      </p:graphicFrame>
      <p:sp>
        <p:nvSpPr>
          <p:cNvPr id="8" name="ZoneTexte 7"/>
          <p:cNvSpPr txBox="1"/>
          <p:nvPr/>
        </p:nvSpPr>
        <p:spPr>
          <a:xfrm>
            <a:off x="1432220" y="4077072"/>
            <a:ext cx="7488832" cy="369332"/>
          </a:xfrm>
          <a:prstGeom prst="rect">
            <a:avLst/>
          </a:prstGeom>
          <a:noFill/>
        </p:spPr>
        <p:txBody>
          <a:bodyPr wrap="square" rtlCol="0">
            <a:spAutoFit/>
          </a:bodyPr>
          <a:lstStyle/>
          <a:p>
            <a:r>
              <a:rPr lang="fr-FR" i="1" dirty="0"/>
              <a:t> </a:t>
            </a:r>
            <a:r>
              <a:rPr lang="fr-FR" i="1" dirty="0" smtClean="0"/>
              <a:t>         </a:t>
            </a:r>
            <a:r>
              <a:rPr lang="fr-FR" i="1" dirty="0" smtClean="0">
                <a:latin typeface="Cambria" panose="02040503050406030204" pitchFamily="18" charset="0"/>
                <a:ea typeface="Cambria" panose="02040503050406030204" pitchFamily="18" charset="0"/>
              </a:rPr>
              <a:t>Egg-</a:t>
            </a:r>
            <a:r>
              <a:rPr lang="fr-FR" i="1" dirty="0" err="1" smtClean="0">
                <a:latin typeface="Cambria" panose="02040503050406030204" pitchFamily="18" charset="0"/>
                <a:ea typeface="Cambria" panose="02040503050406030204" pitchFamily="18" charset="0"/>
              </a:rPr>
              <a:t>shaped</a:t>
            </a:r>
            <a:r>
              <a:rPr lang="fr-FR" i="1" dirty="0" smtClean="0">
                <a:latin typeface="Cambria" panose="02040503050406030204" pitchFamily="18" charset="0"/>
                <a:ea typeface="Cambria" panose="02040503050406030204" pitchFamily="18" charset="0"/>
              </a:rPr>
              <a:t> </a:t>
            </a:r>
            <a:r>
              <a:rPr lang="fr-FR" i="1" dirty="0" err="1">
                <a:latin typeface="Cambria" panose="02040503050406030204" pitchFamily="18" charset="0"/>
                <a:ea typeface="Cambria" panose="02040503050406030204" pitchFamily="18" charset="0"/>
              </a:rPr>
              <a:t>head</a:t>
            </a:r>
            <a:r>
              <a:rPr lang="fr-FR" i="1" dirty="0">
                <a:latin typeface="Cambria" panose="02040503050406030204" pitchFamily="18" charset="0"/>
                <a:ea typeface="Cambria" panose="02040503050406030204" pitchFamily="18" charset="0"/>
              </a:rPr>
              <a:t>	  </a:t>
            </a:r>
            <a:r>
              <a:rPr lang="fr-FR" i="1" dirty="0" smtClean="0">
                <a:latin typeface="Cambria" panose="02040503050406030204" pitchFamily="18" charset="0"/>
                <a:ea typeface="Cambria" panose="02040503050406030204" pitchFamily="18" charset="0"/>
              </a:rPr>
              <a:t>	     </a:t>
            </a:r>
            <a:r>
              <a:rPr lang="fr-FR" i="1" dirty="0" err="1" smtClean="0">
                <a:latin typeface="Cambria" panose="02040503050406030204" pitchFamily="18" charset="0"/>
                <a:ea typeface="Cambria" panose="02040503050406030204" pitchFamily="18" charset="0"/>
              </a:rPr>
              <a:t>Swollen</a:t>
            </a:r>
            <a:r>
              <a:rPr lang="fr-FR" i="1" dirty="0" smtClean="0">
                <a:latin typeface="Cambria" panose="02040503050406030204" pitchFamily="18" charset="0"/>
                <a:ea typeface="Cambria" panose="02040503050406030204" pitchFamily="18" charset="0"/>
              </a:rPr>
              <a:t> </a:t>
            </a:r>
            <a:r>
              <a:rPr lang="fr-FR" i="1" dirty="0">
                <a:latin typeface="Cambria" panose="02040503050406030204" pitchFamily="18" charset="0"/>
                <a:ea typeface="Cambria" panose="02040503050406030204" pitchFamily="18" charset="0"/>
              </a:rPr>
              <a:t>and </a:t>
            </a:r>
            <a:r>
              <a:rPr lang="fr-FR" i="1" dirty="0" err="1">
                <a:latin typeface="Cambria" panose="02040503050406030204" pitchFamily="18" charset="0"/>
                <a:ea typeface="Cambria" panose="02040503050406030204" pitchFamily="18" charset="0"/>
              </a:rPr>
              <a:t>small</a:t>
            </a:r>
            <a:r>
              <a:rPr lang="fr-FR" i="1" dirty="0">
                <a:latin typeface="Cambria" panose="02040503050406030204" pitchFamily="18" charset="0"/>
                <a:ea typeface="Cambria" panose="02040503050406030204" pitchFamily="18" charset="0"/>
              </a:rPr>
              <a:t> body</a:t>
            </a:r>
          </a:p>
        </p:txBody>
      </p:sp>
    </p:spTree>
    <p:extLst>
      <p:ext uri="{BB962C8B-B14F-4D97-AF65-F5344CB8AC3E}">
        <p14:creationId xmlns:p14="http://schemas.microsoft.com/office/powerpoint/2010/main" val="1422967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562074"/>
          </a:xfrm>
        </p:spPr>
        <p:txBody>
          <a:bodyPr>
            <a:normAutofit fontScale="90000"/>
          </a:bodyPr>
          <a:lstStyle/>
          <a:p>
            <a:pPr algn="ctr"/>
            <a:r>
              <a:rPr lang="fr-FR" sz="3600" dirty="0">
                <a:latin typeface="Cambria" panose="02040503050406030204" pitchFamily="18" charset="0"/>
                <a:ea typeface="Cambria" panose="02040503050406030204" pitchFamily="18" charset="0"/>
              </a:rPr>
              <a:t>Overview on AAs syntactic uses</a:t>
            </a:r>
            <a:endParaRPr lang="fr-FR" sz="3600" dirty="0"/>
          </a:p>
        </p:txBody>
      </p:sp>
      <p:sp>
        <p:nvSpPr>
          <p:cNvPr id="3" name="Espace réservé du contenu 2"/>
          <p:cNvSpPr>
            <a:spLocks noGrp="1"/>
          </p:cNvSpPr>
          <p:nvPr>
            <p:ph idx="1"/>
          </p:nvPr>
        </p:nvSpPr>
        <p:spPr>
          <a:xfrm>
            <a:off x="1403648" y="1052736"/>
            <a:ext cx="7498080" cy="5472608"/>
          </a:xfrm>
        </p:spPr>
        <p:txBody>
          <a:bodyPr>
            <a:normAutofit/>
          </a:bodyPr>
          <a:lstStyle/>
          <a:p>
            <a:r>
              <a:rPr lang="en-CA" sz="2200" dirty="0">
                <a:latin typeface="Cambria" panose="02040503050406030204" pitchFamily="18" charset="0"/>
                <a:ea typeface="Cambria" panose="02040503050406030204" pitchFamily="18" charset="0"/>
              </a:rPr>
              <a:t>Occurrences of AAs in a reference corpus </a:t>
            </a:r>
            <a:r>
              <a:rPr lang="en-US" sz="2200" dirty="0">
                <a:latin typeface="Cambria" panose="02040503050406030204" pitchFamily="18" charset="0"/>
                <a:ea typeface="Cambria" panose="02040503050406030204" pitchFamily="18" charset="0"/>
              </a:rPr>
              <a:t>of spontaneous speech of 4.5 </a:t>
            </a:r>
            <a:r>
              <a:rPr lang="en-US" sz="2200" dirty="0" smtClean="0">
                <a:latin typeface="Cambria" panose="02040503050406030204" pitchFamily="18" charset="0"/>
                <a:ea typeface="Cambria" panose="02040503050406030204" pitchFamily="18" charset="0"/>
              </a:rPr>
              <a:t>hours.</a:t>
            </a:r>
          </a:p>
          <a:p>
            <a:endParaRPr lang="en-US" sz="22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r>
              <a:rPr lang="en-US" sz="2200" dirty="0" smtClean="0">
                <a:latin typeface="Cambria" panose="02040503050406030204" pitchFamily="18" charset="0"/>
                <a:ea typeface="Cambria" panose="02040503050406030204" pitchFamily="18" charset="0"/>
              </a:rPr>
              <a:t>I </a:t>
            </a:r>
            <a:r>
              <a:rPr lang="en-US" sz="2200" dirty="0">
                <a:latin typeface="Cambria" panose="02040503050406030204" pitchFamily="18" charset="0"/>
                <a:ea typeface="Cambria" panose="02040503050406030204" pitchFamily="18" charset="0"/>
              </a:rPr>
              <a:t>will present the holophrastic </a:t>
            </a:r>
            <a:r>
              <a:rPr lang="en-US" sz="2200" dirty="0" smtClean="0">
                <a:latin typeface="Cambria" panose="02040503050406030204" pitchFamily="18" charset="0"/>
                <a:ea typeface="Cambria" panose="02040503050406030204" pitchFamily="18" charset="0"/>
              </a:rPr>
              <a:t>use </a:t>
            </a:r>
            <a:r>
              <a:rPr lang="en-US" sz="2200" dirty="0">
                <a:latin typeface="Cambria" panose="02040503050406030204" pitchFamily="18" charset="0"/>
                <a:ea typeface="Cambria" panose="02040503050406030204" pitchFamily="18" charset="0"/>
              </a:rPr>
              <a:t>which is a specificity of AAs</a:t>
            </a:r>
            <a:endParaRPr lang="en-US" sz="2200" dirty="0" smtClean="0">
              <a:latin typeface="Cambria" panose="02040503050406030204" pitchFamily="18" charset="0"/>
              <a:ea typeface="Cambria" panose="02040503050406030204" pitchFamily="18" charset="0"/>
            </a:endParaRPr>
          </a:p>
          <a:p>
            <a:endParaRPr lang="en-US" sz="2400" dirty="0" smtClean="0">
              <a:latin typeface="Cambria" panose="02040503050406030204" pitchFamily="18" charset="0"/>
              <a:ea typeface="Cambria" panose="02040503050406030204" pitchFamily="18" charset="0"/>
            </a:endParaRPr>
          </a:p>
          <a:p>
            <a:endParaRPr lang="fr-FR" sz="2400" dirty="0">
              <a:latin typeface="Cambria" panose="02040503050406030204" pitchFamily="18" charset="0"/>
              <a:ea typeface="Cambria" panose="02040503050406030204" pitchFamily="18" charset="0"/>
            </a:endParaRPr>
          </a:p>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436805219"/>
              </p:ext>
            </p:extLst>
          </p:nvPr>
        </p:nvGraphicFramePr>
        <p:xfrm>
          <a:off x="1763688" y="2060848"/>
          <a:ext cx="7010207" cy="3302000"/>
        </p:xfrm>
        <a:graphic>
          <a:graphicData uri="http://schemas.openxmlformats.org/drawingml/2006/table">
            <a:tbl>
              <a:tblPr firstRow="1" firstCol="1" bandRow="1"/>
              <a:tblGrid>
                <a:gridCol w="1456373"/>
                <a:gridCol w="504056"/>
                <a:gridCol w="729298"/>
                <a:gridCol w="2880320"/>
                <a:gridCol w="720080"/>
                <a:gridCol w="720080"/>
              </a:tblGrid>
              <a:tr h="0">
                <a:tc>
                  <a:txBody>
                    <a:bodyPr/>
                    <a:lstStyle/>
                    <a:p>
                      <a:pPr indent="0" algn="just">
                        <a:lnSpc>
                          <a:spcPts val="2000"/>
                        </a:lnSpc>
                        <a:spcAft>
                          <a:spcPts val="0"/>
                        </a:spcAft>
                      </a:pPr>
                      <a:r>
                        <a:rPr lang="fr-FR" sz="1600" b="0" dirty="0">
                          <a:effectLst/>
                          <a:latin typeface="Times New Roman" panose="02020603050405020304" pitchFamily="18" charset="0"/>
                          <a:ea typeface="Times New Roman" panose="02020603050405020304" pitchFamily="18" charset="0"/>
                        </a:rPr>
                        <a:t>Syntactic uses :</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600" b="0" dirty="0" err="1">
                          <a:effectLst/>
                          <a:latin typeface="Times New Roman" panose="02020603050405020304" pitchFamily="18" charset="0"/>
                          <a:ea typeface="Times New Roman" panose="02020603050405020304" pitchFamily="18" charset="0"/>
                        </a:rPr>
                        <a:t>Nbr</a:t>
                      </a:r>
                      <a:endParaRPr lang="fr-FR" sz="16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b="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600" b="0" dirty="0">
                          <a:effectLst/>
                          <a:latin typeface="Times New Roman" panose="02020603050405020304" pitchFamily="18" charset="0"/>
                          <a:ea typeface="Times New Roman" panose="02020603050405020304" pitchFamily="18" charset="0"/>
                        </a:rPr>
                        <a:t>Constructions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l">
                        <a:lnSpc>
                          <a:spcPts val="2000"/>
                        </a:lnSpc>
                        <a:spcAft>
                          <a:spcPts val="0"/>
                        </a:spcAft>
                      </a:pPr>
                      <a:r>
                        <a:rPr lang="fr-FR" sz="1600" b="0" dirty="0">
                          <a:effectLst/>
                          <a:latin typeface="Times New Roman" panose="02020603050405020304" pitchFamily="18" charset="0"/>
                          <a:ea typeface="Times New Roman" panose="02020603050405020304" pitchFamily="18" charset="0"/>
                        </a:rPr>
                        <a:t>% in </a:t>
                      </a:r>
                      <a:r>
                        <a:rPr lang="fr-FR" sz="1600" b="0" dirty="0" err="1">
                          <a:effectLst/>
                          <a:latin typeface="Times New Roman" panose="02020603050405020304" pitchFamily="18" charset="0"/>
                          <a:ea typeface="Times New Roman" panose="02020603050405020304" pitchFamily="18" charset="0"/>
                        </a:rPr>
                        <a:t>each</a:t>
                      </a:r>
                      <a:r>
                        <a:rPr lang="fr-FR" sz="1600" b="0" dirty="0">
                          <a:effectLst/>
                          <a:latin typeface="Times New Roman" panose="02020603050405020304" pitchFamily="18" charset="0"/>
                          <a:ea typeface="Times New Roman" panose="02020603050405020304" pitchFamily="18" charset="0"/>
                        </a:rPr>
                        <a:t> use</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0">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Attributive use</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20</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7,2%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100" b="1" dirty="0">
                          <a:effectLst/>
                          <a:latin typeface="Times New Roman" panose="02020603050405020304" pitchFamily="18" charset="0"/>
                          <a:ea typeface="Times New Roman" panose="02020603050405020304" pitchFamily="18" charset="0"/>
                        </a:rPr>
                        <a:t> </a:t>
                      </a:r>
                      <a:endParaRPr lang="fr-FR"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Placed before Noun (Dt Dé)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45% </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Placed post Noun (Dé Dt)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55% </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Adverbial use</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219</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79,1%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At the beginning of a </a:t>
                      </a:r>
                      <a:r>
                        <a:rPr lang="fr-FR" sz="1400" dirty="0" smtClean="0">
                          <a:effectLst/>
                          <a:latin typeface="Times New Roman" panose="02020603050405020304" pitchFamily="18" charset="0"/>
                          <a:ea typeface="Times New Roman" panose="02020603050405020304" pitchFamily="18" charset="0"/>
                        </a:rPr>
                        <a:t>clause</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26,5% </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At the end of a </a:t>
                      </a:r>
                      <a:r>
                        <a:rPr lang="fr-FR" sz="1400" dirty="0" smtClean="0">
                          <a:effectLst/>
                          <a:latin typeface="Times New Roman" panose="02020603050405020304" pitchFamily="18" charset="0"/>
                          <a:ea typeface="Times New Roman" panose="02020603050405020304" pitchFamily="18" charset="0"/>
                        </a:rPr>
                        <a:t>clause</a:t>
                      </a:r>
                      <a:r>
                        <a:rPr lang="fr-FR" sz="1400" baseline="0" dirty="0" smtClean="0">
                          <a:effectLst/>
                          <a:latin typeface="Times New Roman" panose="02020603050405020304" pitchFamily="18" charset="0"/>
                          <a:ea typeface="Times New Roman" panose="02020603050405020304" pitchFamily="18" charset="0"/>
                        </a:rPr>
                        <a:t>, post verbal group</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161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73,5% </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Predicative </a:t>
                      </a:r>
                      <a:r>
                        <a:rPr lang="fr-FR" sz="1400" dirty="0" smtClean="0">
                          <a:effectLst/>
                          <a:latin typeface="Times New Roman" panose="02020603050405020304" pitchFamily="18" charset="0"/>
                          <a:ea typeface="Times New Roman" panose="02020603050405020304" pitchFamily="18" charset="0"/>
                        </a:rPr>
                        <a:t>use</a:t>
                      </a:r>
                      <a:endParaRPr lang="fr-FR"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38</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13,7%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Post copula verb ʔɔ</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71% </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just">
                        <a:lnSpc>
                          <a:spcPts val="2000"/>
                        </a:lnSpc>
                        <a:spcAft>
                          <a:spcPts val="0"/>
                        </a:spcAft>
                      </a:pPr>
                      <a:r>
                        <a:rPr lang="fr-FR" sz="1400" spc="-20"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spc="-20"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spc="-20"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spc="-20" dirty="0">
                          <a:effectLst/>
                          <a:latin typeface="Times New Roman" panose="02020603050405020304" pitchFamily="18" charset="0"/>
                          <a:ea typeface="Times New Roman" panose="02020603050405020304" pitchFamily="18" charset="0"/>
                        </a:rPr>
                        <a:t>In juxtapositive predication A/B</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7,8% </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Holophrastic 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21,2% </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0">
                <a:tc>
                  <a:txBody>
                    <a:bodyPr/>
                    <a:lstStyle/>
                    <a:p>
                      <a:pPr indent="0" algn="just">
                        <a:lnSpc>
                          <a:spcPts val="2000"/>
                        </a:lnSpc>
                        <a:spcAft>
                          <a:spcPts val="0"/>
                        </a:spcAft>
                      </a:pPr>
                      <a:r>
                        <a:rPr lang="fr-FR" sz="1400" dirty="0">
                          <a:effectLst/>
                          <a:latin typeface="Times New Roman" panose="02020603050405020304" pitchFamily="18" charset="0"/>
                          <a:ea typeface="Times New Roman" panose="02020603050405020304" pitchFamily="18" charset="0"/>
                        </a:rPr>
                        <a:t>Total </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b="1" dirty="0">
                          <a:effectLst/>
                          <a:latin typeface="Times New Roman" panose="02020603050405020304" pitchFamily="18" charset="0"/>
                          <a:ea typeface="Times New Roman" panose="02020603050405020304" pitchFamily="18" charset="0"/>
                        </a:rPr>
                        <a:t>277</a:t>
                      </a:r>
                      <a:endParaRPr lang="fr-FR"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100%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000">
                          <a:effectLst/>
                          <a:latin typeface="Times New Roman" panose="02020603050405020304" pitchFamily="18" charset="0"/>
                          <a:ea typeface="Times New Roman" panose="02020603050405020304" pitchFamily="18" charset="0"/>
                        </a:rPr>
                        <a:t> </a:t>
                      </a:r>
                      <a:endParaRPr lang="fr-FR"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just">
                        <a:lnSpc>
                          <a:spcPts val="2000"/>
                        </a:lnSpc>
                        <a:spcAft>
                          <a:spcPts val="0"/>
                        </a:spcAft>
                      </a:pPr>
                      <a:r>
                        <a:rPr lang="fr-FR" sz="140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indent="0" algn="r">
                        <a:lnSpc>
                          <a:spcPts val="2000"/>
                        </a:lnSpc>
                        <a:spcAft>
                          <a:spcPts val="0"/>
                        </a:spcAft>
                      </a:pPr>
                      <a:r>
                        <a:rPr lang="fr-FR" sz="1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12972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30560"/>
            <a:ext cx="7498080" cy="418059"/>
          </a:xfrm>
        </p:spPr>
        <p:txBody>
          <a:bodyPr>
            <a:normAutofit fontScale="90000"/>
          </a:bodyPr>
          <a:lstStyle/>
          <a:p>
            <a:pPr algn="ctr"/>
            <a:r>
              <a:rPr lang="fr-FR" sz="3200" dirty="0" smtClean="0">
                <a:latin typeface="Cambria" panose="02040503050406030204" pitchFamily="18" charset="0"/>
                <a:ea typeface="Cambria" panose="02040503050406030204" pitchFamily="18" charset="0"/>
              </a:rPr>
              <a:t>Holophrastic use of AAs</a:t>
            </a:r>
            <a:endParaRPr lang="fr-FR" sz="3200" dirty="0">
              <a:latin typeface="Cambria" panose="02040503050406030204" pitchFamily="18" charset="0"/>
              <a:ea typeface="Cambria" panose="02040503050406030204" pitchFamily="18" charset="0"/>
            </a:endParaRPr>
          </a:p>
        </p:txBody>
      </p:sp>
      <p:sp>
        <p:nvSpPr>
          <p:cNvPr id="3" name="Espace réservé du contenu 2"/>
          <p:cNvSpPr>
            <a:spLocks noGrp="1"/>
          </p:cNvSpPr>
          <p:nvPr>
            <p:ph idx="1"/>
          </p:nvPr>
        </p:nvSpPr>
        <p:spPr>
          <a:xfrm>
            <a:off x="1435608" y="980728"/>
            <a:ext cx="7498080" cy="5946576"/>
          </a:xfrm>
        </p:spPr>
        <p:txBody>
          <a:bodyPr>
            <a:normAutofit lnSpcReduction="10000"/>
          </a:bodyPr>
          <a:lstStyle/>
          <a:p>
            <a:r>
              <a:rPr lang="en-US" sz="2200" dirty="0">
                <a:latin typeface="Cambria" panose="02040503050406030204" pitchFamily="18" charset="0"/>
                <a:ea typeface="Cambria" panose="02040503050406030204" pitchFamily="18" charset="0"/>
              </a:rPr>
              <a:t>The ability of </a:t>
            </a:r>
            <a:r>
              <a:rPr lang="en-US" sz="2200" dirty="0" smtClean="0">
                <a:latin typeface="Cambria" panose="02040503050406030204" pitchFamily="18" charset="0"/>
                <a:ea typeface="Cambria" panose="02040503050406030204" pitchFamily="18" charset="0"/>
              </a:rPr>
              <a:t>AAs </a:t>
            </a:r>
            <a:r>
              <a:rPr lang="en-US" sz="2200" dirty="0">
                <a:latin typeface="Cambria" panose="02040503050406030204" pitchFamily="18" charset="0"/>
                <a:ea typeface="Cambria" panose="02040503050406030204" pitchFamily="18" charset="0"/>
              </a:rPr>
              <a:t>to function as complete, autonomous </a:t>
            </a:r>
            <a:r>
              <a:rPr lang="en-US" sz="2200" dirty="0" smtClean="0">
                <a:latin typeface="Cambria" panose="02040503050406030204" pitchFamily="18" charset="0"/>
                <a:ea typeface="Cambria" panose="02040503050406030204" pitchFamily="18" charset="0"/>
              </a:rPr>
              <a:t>utterances. </a:t>
            </a:r>
            <a:r>
              <a:rPr lang="fr-FR" sz="2200" dirty="0">
                <a:latin typeface="Cambria" panose="02040503050406030204" pitchFamily="18" charset="0"/>
                <a:ea typeface="Cambria" panose="02040503050406030204" pitchFamily="18" charset="0"/>
              </a:rPr>
              <a:t>A LH </a:t>
            </a:r>
            <a:r>
              <a:rPr lang="fr-FR" sz="2200" dirty="0" err="1">
                <a:latin typeface="Cambria" panose="02040503050406030204" pitchFamily="18" charset="0"/>
                <a:ea typeface="Cambria" panose="02040503050406030204" pitchFamily="18" charset="0"/>
              </a:rPr>
              <a:t>scheme</a:t>
            </a:r>
            <a:r>
              <a:rPr lang="fr-FR" sz="2200" dirty="0">
                <a:latin typeface="Cambria" panose="02040503050406030204" pitchFamily="18" charset="0"/>
                <a:ea typeface="Cambria" panose="02040503050406030204" pitchFamily="18" charset="0"/>
              </a:rPr>
              <a:t> </a:t>
            </a:r>
            <a:r>
              <a:rPr lang="fr-FR" sz="2200" dirty="0" err="1">
                <a:latin typeface="Cambria" panose="02040503050406030204" pitchFamily="18" charset="0"/>
                <a:ea typeface="Cambria" panose="02040503050406030204" pitchFamily="18" charset="0"/>
              </a:rPr>
              <a:t>caracterizes</a:t>
            </a:r>
            <a:r>
              <a:rPr lang="fr-FR" sz="2200" dirty="0">
                <a:latin typeface="Cambria" panose="02040503050406030204" pitchFamily="18" charset="0"/>
                <a:ea typeface="Cambria" panose="02040503050406030204" pitchFamily="18" charset="0"/>
              </a:rPr>
              <a:t> </a:t>
            </a:r>
            <a:r>
              <a:rPr lang="fr-FR" sz="2200" dirty="0" err="1">
                <a:latin typeface="Cambria" panose="02040503050406030204" pitchFamily="18" charset="0"/>
                <a:ea typeface="Cambria" panose="02040503050406030204" pitchFamily="18" charset="0"/>
              </a:rPr>
              <a:t>this</a:t>
            </a:r>
            <a:r>
              <a:rPr lang="fr-FR" sz="2200" dirty="0">
                <a:latin typeface="Cambria" panose="02040503050406030204" pitchFamily="18" charset="0"/>
                <a:ea typeface="Cambria" panose="02040503050406030204" pitchFamily="18" charset="0"/>
              </a:rPr>
              <a:t> </a:t>
            </a:r>
            <a:r>
              <a:rPr lang="fr-FR" sz="2200" dirty="0" smtClean="0">
                <a:latin typeface="Cambria" panose="02040503050406030204" pitchFamily="18" charset="0"/>
                <a:ea typeface="Cambria" panose="02040503050406030204" pitchFamily="18" charset="0"/>
              </a:rPr>
              <a:t>use. </a:t>
            </a:r>
          </a:p>
          <a:p>
            <a:pPr marL="82296" indent="0">
              <a:buNone/>
            </a:pPr>
            <a:r>
              <a:rPr lang="fr-FR" sz="2000" dirty="0" smtClean="0">
                <a:latin typeface="Cambria" panose="02040503050406030204" pitchFamily="18" charset="0"/>
                <a:ea typeface="Cambria" panose="02040503050406030204" pitchFamily="18" charset="0"/>
              </a:rPr>
              <a:t>a) AA in a </a:t>
            </a:r>
            <a:r>
              <a:rPr lang="fr-FR" sz="2000" dirty="0" err="1" smtClean="0">
                <a:latin typeface="Cambria" panose="02040503050406030204" pitchFamily="18" charset="0"/>
                <a:ea typeface="Cambria" panose="02040503050406030204" pitchFamily="18" charset="0"/>
              </a:rPr>
              <a:t>subordinated</a:t>
            </a:r>
            <a:r>
              <a:rPr lang="fr-FR" sz="2000" dirty="0" smtClean="0">
                <a:latin typeface="Cambria" panose="02040503050406030204" pitchFamily="18" charset="0"/>
                <a:ea typeface="Cambria" panose="02040503050406030204" pitchFamily="18" charset="0"/>
              </a:rPr>
              <a:t> clause   </a:t>
            </a:r>
            <a:r>
              <a:rPr lang="fr-FR" sz="1800" dirty="0" smtClean="0">
                <a:latin typeface="Cambria" panose="02040503050406030204" pitchFamily="18" charset="0"/>
                <a:ea typeface="Cambria" panose="02040503050406030204" pitchFamily="18" charset="0"/>
              </a:rPr>
              <a:t>(</a:t>
            </a:r>
            <a:r>
              <a:rPr lang="fr-FR" sz="1800" i="1" dirty="0" err="1" smtClean="0">
                <a:latin typeface="Cambria" panose="02040503050406030204" pitchFamily="18" charset="0"/>
                <a:ea typeface="Cambria" panose="02040503050406030204" pitchFamily="18" charset="0"/>
              </a:rPr>
              <a:t>gbèngèm</a:t>
            </a:r>
            <a:r>
              <a:rPr lang="fr-FR" sz="1800" i="1" dirty="0" smtClean="0">
                <a:latin typeface="Cambria" panose="02040503050406030204" pitchFamily="18" charset="0"/>
                <a:ea typeface="Cambria" panose="02040503050406030204" pitchFamily="18" charset="0"/>
              </a:rPr>
              <a:t> </a:t>
            </a:r>
            <a:r>
              <a:rPr lang="fr-FR" sz="1800" dirty="0" smtClean="0">
                <a:latin typeface="Cambria" panose="02040503050406030204" pitchFamily="18" charset="0"/>
                <a:ea typeface="Cambria" panose="02040503050406030204" pitchFamily="18" charset="0"/>
              </a:rPr>
              <a:t>« </a:t>
            </a:r>
            <a:r>
              <a:rPr lang="fr-FR" sz="1800" dirty="0" err="1" smtClean="0">
                <a:latin typeface="Cambria" panose="02040503050406030204" pitchFamily="18" charset="0"/>
                <a:ea typeface="Cambria" panose="02040503050406030204" pitchFamily="18" charset="0"/>
              </a:rPr>
              <a:t>resonating</a:t>
            </a:r>
            <a:r>
              <a:rPr lang="fr-FR" sz="1800" dirty="0" smtClean="0">
                <a:latin typeface="Cambria" panose="02040503050406030204" pitchFamily="18" charset="0"/>
                <a:ea typeface="Cambria" panose="02040503050406030204" pitchFamily="18" charset="0"/>
              </a:rPr>
              <a:t> </a:t>
            </a:r>
            <a:r>
              <a:rPr lang="fr-FR" sz="1800" dirty="0" err="1" smtClean="0">
                <a:latin typeface="Cambria" panose="02040503050406030204" pitchFamily="18" charset="0"/>
                <a:ea typeface="Cambria" panose="02040503050406030204" pitchFamily="18" charset="0"/>
              </a:rPr>
              <a:t>loudly</a:t>
            </a:r>
            <a:r>
              <a:rPr lang="fr-FR" sz="1800" dirty="0" smtClean="0">
                <a:latin typeface="Cambria" panose="02040503050406030204" pitchFamily="18" charset="0"/>
                <a:ea typeface="Cambria" panose="02040503050406030204" pitchFamily="18" charset="0"/>
              </a:rPr>
              <a:t> »)</a:t>
            </a:r>
          </a:p>
          <a:p>
            <a:pPr marL="82296" indent="0">
              <a:buNone/>
            </a:pPr>
            <a:endParaRPr lang="fr-FR" sz="2000" dirty="0" smtClean="0">
              <a:latin typeface="Cambria" panose="02040503050406030204" pitchFamily="18" charset="0"/>
              <a:ea typeface="Cambria" panose="02040503050406030204" pitchFamily="18" charset="0"/>
            </a:endParaRPr>
          </a:p>
          <a:p>
            <a:pPr marL="82296" indent="0">
              <a:buNone/>
            </a:pPr>
            <a:endParaRPr lang="fr-FR" sz="2000" dirty="0" smtClean="0">
              <a:latin typeface="Cambria" panose="02040503050406030204" pitchFamily="18" charset="0"/>
              <a:ea typeface="Cambria" panose="02040503050406030204" pitchFamily="18" charset="0"/>
            </a:endParaRPr>
          </a:p>
          <a:p>
            <a:pPr marL="82296" indent="0">
              <a:buNone/>
            </a:pPr>
            <a:r>
              <a:rPr lang="fr-FR" sz="1800" i="1" dirty="0" err="1" smtClean="0">
                <a:latin typeface="Cambria" panose="02040503050406030204" pitchFamily="18" charset="0"/>
                <a:ea typeface="Cambria" panose="02040503050406030204" pitchFamily="18" charset="0"/>
              </a:rPr>
              <a:t>She</a:t>
            </a:r>
            <a:r>
              <a:rPr lang="fr-FR" sz="1800" i="1" dirty="0" smtClean="0">
                <a:latin typeface="Cambria" panose="02040503050406030204" pitchFamily="18" charset="0"/>
                <a:ea typeface="Cambria" panose="02040503050406030204" pitchFamily="18" charset="0"/>
              </a:rPr>
              <a:t> </a:t>
            </a:r>
            <a:r>
              <a:rPr lang="fr-FR" sz="1800" i="1" dirty="0" err="1" smtClean="0">
                <a:latin typeface="Cambria" panose="02040503050406030204" pitchFamily="18" charset="0"/>
                <a:ea typeface="Cambria" panose="02040503050406030204" pitchFamily="18" charset="0"/>
              </a:rPr>
              <a:t>walks</a:t>
            </a:r>
            <a:r>
              <a:rPr lang="fr-FR" sz="1800" i="1" dirty="0" smtClean="0">
                <a:latin typeface="Cambria" panose="02040503050406030204" pitchFamily="18" charset="0"/>
                <a:ea typeface="Cambria" panose="02040503050406030204" pitchFamily="18" charset="0"/>
              </a:rPr>
              <a:t> as </a:t>
            </a:r>
            <a:r>
              <a:rPr lang="fr-FR" sz="1800" i="1" dirty="0" err="1" smtClean="0">
                <a:latin typeface="Cambria" panose="02040503050406030204" pitchFamily="18" charset="0"/>
                <a:ea typeface="Cambria" panose="02040503050406030204" pitchFamily="18" charset="0"/>
              </a:rPr>
              <a:t>usual</a:t>
            </a:r>
            <a:r>
              <a:rPr lang="fr-FR" sz="1800" i="1" dirty="0" smtClean="0">
                <a:latin typeface="Cambria" panose="02040503050406030204" pitchFamily="18" charset="0"/>
                <a:ea typeface="Cambria" panose="02040503050406030204" pitchFamily="18" charset="0"/>
              </a:rPr>
              <a:t>, </a:t>
            </a:r>
            <a:r>
              <a:rPr lang="fr-FR" sz="1800" i="1" dirty="0" err="1" smtClean="0">
                <a:latin typeface="Cambria" panose="02040503050406030204" pitchFamily="18" charset="0"/>
                <a:ea typeface="Cambria" panose="02040503050406030204" pitchFamily="18" charset="0"/>
              </a:rPr>
              <a:t>so</a:t>
            </a:r>
            <a:r>
              <a:rPr lang="fr-FR" sz="1800" i="1" dirty="0" smtClean="0">
                <a:latin typeface="Cambria" panose="02040503050406030204" pitchFamily="18" charset="0"/>
                <a:ea typeface="Cambria" panose="02040503050406030204" pitchFamily="18" charset="0"/>
              </a:rPr>
              <a:t> that </a:t>
            </a:r>
            <a:r>
              <a:rPr lang="fr-FR" sz="1800" i="1" dirty="0" err="1" smtClean="0">
                <a:latin typeface="Cambria" panose="02040503050406030204" pitchFamily="18" charset="0"/>
                <a:ea typeface="Cambria" panose="02040503050406030204" pitchFamily="18" charset="0"/>
              </a:rPr>
              <a:t>it</a:t>
            </a:r>
            <a:r>
              <a:rPr lang="fr-FR" sz="1800" i="1" dirty="0" smtClean="0">
                <a:latin typeface="Cambria" panose="02040503050406030204" pitchFamily="18" charset="0"/>
                <a:ea typeface="Cambria" panose="02040503050406030204" pitchFamily="18" charset="0"/>
              </a:rPr>
              <a:t> </a:t>
            </a:r>
            <a:r>
              <a:rPr lang="fr-FR" sz="1800" i="1" dirty="0" err="1" smtClean="0">
                <a:latin typeface="Cambria" panose="02040503050406030204" pitchFamily="18" charset="0"/>
                <a:ea typeface="Cambria" panose="02040503050406030204" pitchFamily="18" charset="0"/>
              </a:rPr>
              <a:t>resonates</a:t>
            </a:r>
            <a:r>
              <a:rPr lang="fr-FR" sz="1800" i="1" dirty="0" smtClean="0">
                <a:latin typeface="Cambria" panose="02040503050406030204" pitchFamily="18" charset="0"/>
                <a:ea typeface="Cambria" panose="02040503050406030204" pitchFamily="18" charset="0"/>
              </a:rPr>
              <a:t> </a:t>
            </a:r>
            <a:r>
              <a:rPr lang="fr-FR" sz="1800" i="1" dirty="0" err="1" smtClean="0">
                <a:latin typeface="Cambria" panose="02040503050406030204" pitchFamily="18" charset="0"/>
                <a:ea typeface="Cambria" panose="02040503050406030204" pitchFamily="18" charset="0"/>
              </a:rPr>
              <a:t>loudly</a:t>
            </a:r>
            <a:r>
              <a:rPr lang="fr-FR" sz="1800" i="1" dirty="0" smtClean="0">
                <a:latin typeface="Cambria" panose="02040503050406030204" pitchFamily="18" charset="0"/>
                <a:ea typeface="Cambria" panose="02040503050406030204" pitchFamily="18" charset="0"/>
              </a:rPr>
              <a:t>. (</a:t>
            </a:r>
            <a:r>
              <a:rPr lang="fr-FR" sz="1800" i="1" dirty="0" err="1" smtClean="0">
                <a:latin typeface="Cambria" panose="02040503050406030204" pitchFamily="18" charset="0"/>
                <a:ea typeface="Cambria" panose="02040503050406030204" pitchFamily="18" charset="0"/>
              </a:rPr>
              <a:t>ankle</a:t>
            </a:r>
            <a:r>
              <a:rPr lang="fr-FR" sz="1800" i="1" dirty="0" smtClean="0">
                <a:latin typeface="Cambria" panose="02040503050406030204" pitchFamily="18" charset="0"/>
                <a:ea typeface="Cambria" panose="02040503050406030204" pitchFamily="18" charset="0"/>
              </a:rPr>
              <a:t> </a:t>
            </a:r>
            <a:r>
              <a:rPr lang="fr-FR" sz="1800" i="1" dirty="0" err="1" smtClean="0">
                <a:latin typeface="Cambria" panose="02040503050406030204" pitchFamily="18" charset="0"/>
                <a:ea typeface="Cambria" panose="02040503050406030204" pitchFamily="18" charset="0"/>
              </a:rPr>
              <a:t>bells</a:t>
            </a:r>
            <a:r>
              <a:rPr lang="fr-FR" sz="1800" i="1" dirty="0" smtClean="0">
                <a:latin typeface="Cambria" panose="02040503050406030204" pitchFamily="18" charset="0"/>
                <a:ea typeface="Cambria" panose="02040503050406030204" pitchFamily="18" charset="0"/>
              </a:rPr>
              <a:t>)</a:t>
            </a:r>
          </a:p>
          <a:p>
            <a:pPr marL="82296" indent="0">
              <a:buNone/>
            </a:pPr>
            <a:r>
              <a:rPr lang="fr-FR" sz="2000" dirty="0" smtClean="0">
                <a:latin typeface="Cambria" panose="02040503050406030204" pitchFamily="18" charset="0"/>
                <a:ea typeface="Cambria" panose="02040503050406030204" pitchFamily="18" charset="0"/>
              </a:rPr>
              <a:t>b) Clause </a:t>
            </a:r>
            <a:r>
              <a:rPr lang="fr-FR" sz="2000" dirty="0" err="1" smtClean="0">
                <a:latin typeface="Cambria" panose="02040503050406030204" pitchFamily="18" charset="0"/>
                <a:ea typeface="Cambria" panose="02040503050406030204" pitchFamily="18" charset="0"/>
              </a:rPr>
              <a:t>with</a:t>
            </a:r>
            <a:r>
              <a:rPr lang="fr-FR" sz="2000" dirty="0" smtClean="0">
                <a:latin typeface="Cambria" panose="02040503050406030204" pitchFamily="18" charset="0"/>
                <a:ea typeface="Cambria" panose="02040503050406030204" pitchFamily="18" charset="0"/>
              </a:rPr>
              <a:t> juxtapositive predication </a:t>
            </a:r>
            <a:r>
              <a:rPr lang="fr-FR" sz="1800" dirty="0" smtClean="0">
                <a:latin typeface="Cambria" panose="02040503050406030204" pitchFamily="18" charset="0"/>
                <a:ea typeface="Cambria" panose="02040503050406030204" pitchFamily="18" charset="0"/>
              </a:rPr>
              <a:t>(</a:t>
            </a:r>
            <a:r>
              <a:rPr lang="fr-FR" sz="1800" i="1" dirty="0" err="1" smtClean="0">
                <a:latin typeface="Cambria" panose="02040503050406030204" pitchFamily="18" charset="0"/>
                <a:ea typeface="Cambria" panose="02040503050406030204" pitchFamily="18" charset="0"/>
              </a:rPr>
              <a:t>bììt</a:t>
            </a:r>
            <a:r>
              <a:rPr lang="fr-FR" sz="1800" dirty="0" smtClean="0">
                <a:latin typeface="Cambria" panose="02040503050406030204" pitchFamily="18" charset="0"/>
                <a:ea typeface="Cambria" panose="02040503050406030204" pitchFamily="18" charset="0"/>
              </a:rPr>
              <a:t> </a:t>
            </a:r>
            <a:r>
              <a:rPr lang="fr-FR" sz="1800" dirty="0">
                <a:latin typeface="Cambria" panose="02040503050406030204" pitchFamily="18" charset="0"/>
                <a:ea typeface="Cambria" panose="02040503050406030204" pitchFamily="18" charset="0"/>
              </a:rPr>
              <a:t>« in short </a:t>
            </a:r>
            <a:r>
              <a:rPr lang="fr-FR" sz="1800" dirty="0" err="1">
                <a:latin typeface="Cambria" panose="02040503050406030204" pitchFamily="18" charset="0"/>
                <a:ea typeface="Cambria" panose="02040503050406030204" pitchFamily="18" charset="0"/>
              </a:rPr>
              <a:t>pieces</a:t>
            </a:r>
            <a:r>
              <a:rPr lang="fr-FR" sz="1800" dirty="0">
                <a:latin typeface="Cambria" panose="02040503050406030204" pitchFamily="18" charset="0"/>
                <a:ea typeface="Cambria" panose="02040503050406030204" pitchFamily="18" charset="0"/>
              </a:rPr>
              <a:t> </a:t>
            </a:r>
            <a:r>
              <a:rPr lang="fr-FR" sz="1800" dirty="0" smtClean="0">
                <a:latin typeface="Cambria" panose="02040503050406030204" pitchFamily="18" charset="0"/>
                <a:ea typeface="Cambria" panose="02040503050406030204" pitchFamily="18" charset="0"/>
              </a:rPr>
              <a:t>»)</a:t>
            </a:r>
          </a:p>
          <a:p>
            <a:pPr marL="82296" indent="0">
              <a:buNone/>
            </a:pPr>
            <a:endParaRPr lang="fr-FR" sz="2000" dirty="0">
              <a:latin typeface="Cambria" panose="02040503050406030204" pitchFamily="18" charset="0"/>
              <a:ea typeface="Cambria" panose="02040503050406030204" pitchFamily="18" charset="0"/>
            </a:endParaRPr>
          </a:p>
          <a:p>
            <a:pPr marL="82296" indent="0">
              <a:buNone/>
            </a:pPr>
            <a:endParaRPr lang="fr-FR" sz="2000" dirty="0" smtClean="0">
              <a:latin typeface="Cambria" panose="02040503050406030204" pitchFamily="18" charset="0"/>
              <a:ea typeface="Cambria" panose="02040503050406030204" pitchFamily="18" charset="0"/>
            </a:endParaRPr>
          </a:p>
          <a:p>
            <a:pPr marL="82296" indent="0">
              <a:buNone/>
            </a:pPr>
            <a:r>
              <a:rPr lang="fr-FR" sz="1800" i="1" dirty="0">
                <a:latin typeface="Cambria" panose="02040503050406030204" pitchFamily="18" charset="0"/>
                <a:ea typeface="Cambria" panose="02040503050406030204" pitchFamily="18" charset="0"/>
                <a:cs typeface="Times New Roman" panose="02020603050405020304" pitchFamily="18" charset="0"/>
              </a:rPr>
              <a:t>The </a:t>
            </a:r>
            <a:r>
              <a:rPr lang="fr-FR" sz="1800" i="1" dirty="0" err="1">
                <a:latin typeface="Cambria" panose="02040503050406030204" pitchFamily="18" charset="0"/>
                <a:ea typeface="Cambria" panose="02040503050406030204" pitchFamily="18" charset="0"/>
                <a:cs typeface="Times New Roman" panose="02020603050405020304" pitchFamily="18" charset="0"/>
              </a:rPr>
              <a:t>ears</a:t>
            </a:r>
            <a:r>
              <a:rPr lang="fr-FR" sz="1800" i="1" dirty="0">
                <a:latin typeface="Cambria" panose="02040503050406030204" pitchFamily="18" charset="0"/>
                <a:ea typeface="Cambria" panose="02040503050406030204" pitchFamily="18" charset="0"/>
                <a:cs typeface="Times New Roman" panose="02020603050405020304" pitchFamily="18" charset="0"/>
              </a:rPr>
              <a:t> of </a:t>
            </a:r>
            <a:r>
              <a:rPr lang="fr-FR" sz="1800" i="1" dirty="0" err="1">
                <a:latin typeface="Cambria" panose="02040503050406030204" pitchFamily="18" charset="0"/>
                <a:ea typeface="Cambria" panose="02040503050406030204" pitchFamily="18" charset="0"/>
                <a:cs typeface="Times New Roman" panose="02020603050405020304" pitchFamily="18" charset="0"/>
              </a:rPr>
              <a:t>animals</a:t>
            </a:r>
            <a:r>
              <a:rPr lang="fr-FR" sz="1800" i="1" dirty="0">
                <a:latin typeface="Cambria" panose="02040503050406030204" pitchFamily="18" charset="0"/>
                <a:ea typeface="Cambria" panose="02040503050406030204" pitchFamily="18" charset="0"/>
                <a:cs typeface="Times New Roman" panose="02020603050405020304" pitchFamily="18" charset="0"/>
              </a:rPr>
              <a:t> </a:t>
            </a:r>
            <a:r>
              <a:rPr lang="fr-FR" sz="1800" i="1" dirty="0" err="1">
                <a:latin typeface="Cambria" panose="02040503050406030204" pitchFamily="18" charset="0"/>
                <a:ea typeface="Cambria" panose="02040503050406030204" pitchFamily="18" charset="0"/>
                <a:cs typeface="Times New Roman" panose="02020603050405020304" pitchFamily="18" charset="0"/>
              </a:rPr>
              <a:t>make</a:t>
            </a:r>
            <a:r>
              <a:rPr lang="fr-FR" sz="1800" i="1" dirty="0">
                <a:latin typeface="Cambria" panose="02040503050406030204" pitchFamily="18" charset="0"/>
                <a:ea typeface="Cambria" panose="02040503050406030204" pitchFamily="18" charset="0"/>
                <a:cs typeface="Times New Roman" panose="02020603050405020304" pitchFamily="18" charset="0"/>
              </a:rPr>
              <a:t> a </a:t>
            </a:r>
            <a:r>
              <a:rPr lang="fr-FR" sz="1800" i="1" dirty="0" err="1">
                <a:latin typeface="Cambria" panose="02040503050406030204" pitchFamily="18" charset="0"/>
                <a:ea typeface="Cambria" panose="02040503050406030204" pitchFamily="18" charset="0"/>
                <a:cs typeface="Times New Roman" panose="02020603050405020304" pitchFamily="18" charset="0"/>
              </a:rPr>
              <a:t>bunch</a:t>
            </a:r>
            <a:r>
              <a:rPr lang="fr-FR" sz="1800" i="1" dirty="0">
                <a:latin typeface="Cambria" panose="02040503050406030204" pitchFamily="18" charset="0"/>
                <a:ea typeface="Cambria" panose="02040503050406030204" pitchFamily="18" charset="0"/>
                <a:cs typeface="Times New Roman" panose="02020603050405020304" pitchFamily="18" charset="0"/>
              </a:rPr>
              <a:t> of short </a:t>
            </a:r>
            <a:r>
              <a:rPr lang="fr-FR" sz="1800" i="1" dirty="0" err="1" smtClean="0">
                <a:latin typeface="Cambria" panose="02040503050406030204" pitchFamily="18" charset="0"/>
                <a:ea typeface="Cambria" panose="02040503050406030204" pitchFamily="18" charset="0"/>
                <a:cs typeface="Times New Roman" panose="02020603050405020304" pitchFamily="18" charset="0"/>
              </a:rPr>
              <a:t>pieces</a:t>
            </a:r>
            <a:endParaRPr lang="fr-FR" sz="1800" i="1" dirty="0" smtClean="0">
              <a:latin typeface="Cambria" panose="02040503050406030204" pitchFamily="18" charset="0"/>
              <a:ea typeface="Cambria" panose="02040503050406030204" pitchFamily="18" charset="0"/>
              <a:cs typeface="Times New Roman" panose="02020603050405020304" pitchFamily="18" charset="0"/>
            </a:endParaRPr>
          </a:p>
          <a:p>
            <a:pPr marL="82296" indent="0">
              <a:buNone/>
            </a:pPr>
            <a:r>
              <a:rPr lang="en-US" sz="1800" dirty="0" err="1" smtClean="0">
                <a:latin typeface="Cambria" panose="02040503050406030204" pitchFamily="18" charset="0"/>
                <a:ea typeface="Cambria" panose="02040503050406030204" pitchFamily="18" charset="0"/>
                <a:cs typeface="Times New Roman" panose="02020603050405020304" pitchFamily="18" charset="0"/>
              </a:rPr>
              <a:t>ʔi</a:t>
            </a:r>
            <a:r>
              <a:rPr lang="en-US" sz="1800" dirty="0" smtClean="0">
                <a:latin typeface="Cambria" panose="02040503050406030204" pitchFamily="18" charset="0"/>
                <a:ea typeface="Cambria" panose="02040503050406030204" pitchFamily="18" charset="0"/>
                <a:cs typeface="Times New Roman" panose="02020603050405020304" pitchFamily="18" charset="0"/>
              </a:rPr>
              <a:t>̰᷅</a:t>
            </a:r>
            <a:r>
              <a:rPr lang="en-US" sz="1800" dirty="0" err="1" smtClean="0">
                <a:latin typeface="Cambria" panose="02040503050406030204" pitchFamily="18" charset="0"/>
                <a:ea typeface="Cambria" panose="02040503050406030204" pitchFamily="18" charset="0"/>
                <a:cs typeface="Times New Roman" panose="02020603050405020304" pitchFamily="18" charset="0"/>
              </a:rPr>
              <a:t>i</a:t>
            </a:r>
            <a:r>
              <a:rPr lang="en-US" sz="1800" dirty="0" smtClean="0">
                <a:latin typeface="Cambria" panose="02040503050406030204" pitchFamily="18" charset="0"/>
                <a:ea typeface="Cambria" panose="02040503050406030204" pitchFamily="18" charset="0"/>
                <a:cs typeface="Times New Roman" panose="02020603050405020304" pitchFamily="18" charset="0"/>
              </a:rPr>
              <a:t>̰́ </a:t>
            </a:r>
            <a:r>
              <a:rPr lang="en-US" sz="1800" dirty="0" err="1" smtClean="0">
                <a:latin typeface="Cambria" panose="02040503050406030204" pitchFamily="18" charset="0"/>
                <a:ea typeface="Cambria" panose="02040503050406030204" pitchFamily="18" charset="0"/>
                <a:cs typeface="Times New Roman" panose="02020603050405020304" pitchFamily="18" charset="0"/>
              </a:rPr>
              <a:t>ba</a:t>
            </a:r>
            <a:r>
              <a:rPr lang="en-US" sz="1800" dirty="0" smtClean="0">
                <a:latin typeface="Cambria" panose="02040503050406030204" pitchFamily="18" charset="0"/>
                <a:ea typeface="Cambria" panose="02040503050406030204" pitchFamily="18" charset="0"/>
                <a:cs typeface="Times New Roman" panose="02020603050405020304" pitchFamily="18" charset="0"/>
              </a:rPr>
              <a:t>́ </a:t>
            </a:r>
            <a:r>
              <a:rPr lang="en-US" sz="1800" dirty="0" err="1" smtClean="0">
                <a:latin typeface="Cambria" panose="02040503050406030204" pitchFamily="18" charset="0"/>
                <a:ea typeface="Cambria" panose="02040503050406030204" pitchFamily="18" charset="0"/>
                <a:cs typeface="Times New Roman" panose="02020603050405020304" pitchFamily="18" charset="0"/>
              </a:rPr>
              <a:t>ku</a:t>
            </a:r>
            <a:r>
              <a:rPr lang="en-US" sz="1800" dirty="0" smtClean="0">
                <a:latin typeface="Cambria" panose="02040503050406030204" pitchFamily="18" charset="0"/>
                <a:ea typeface="Cambria" panose="02040503050406030204" pitchFamily="18" charset="0"/>
                <a:cs typeface="Times New Roman" panose="02020603050405020304" pitchFamily="18" charset="0"/>
              </a:rPr>
              <a:t>́ </a:t>
            </a:r>
            <a:r>
              <a:rPr lang="en-US" sz="1800" dirty="0" err="1" smtClean="0">
                <a:latin typeface="Cambria" panose="02040503050406030204" pitchFamily="18" charset="0"/>
                <a:ea typeface="Cambria" panose="02040503050406030204" pitchFamily="18" charset="0"/>
                <a:cs typeface="Times New Roman" panose="02020603050405020304" pitchFamily="18" charset="0"/>
              </a:rPr>
              <a:t>sɔ́k</a:t>
            </a:r>
            <a:r>
              <a:rPr lang="en-US" sz="1800" dirty="0" smtClean="0">
                <a:latin typeface="Cambria" panose="02040503050406030204" pitchFamily="18" charset="0"/>
                <a:ea typeface="Cambria" panose="02040503050406030204" pitchFamily="18" charset="0"/>
                <a:cs typeface="Times New Roman" panose="02020603050405020304" pitchFamily="18" charset="0"/>
              </a:rPr>
              <a:t> </a:t>
            </a:r>
            <a:r>
              <a:rPr lang="en-US" sz="1800" dirty="0" err="1" smtClean="0">
                <a:latin typeface="Cambria" panose="02040503050406030204" pitchFamily="18" charset="0"/>
                <a:ea typeface="Cambria" panose="02040503050406030204" pitchFamily="18" charset="0"/>
                <a:cs typeface="Times New Roman" panose="02020603050405020304" pitchFamily="18" charset="0"/>
              </a:rPr>
              <a:t>ʔòwáa</a:t>
            </a:r>
            <a:r>
              <a:rPr lang="en-US" sz="1800" dirty="0" smtClean="0">
                <a:latin typeface="Cambria" panose="02040503050406030204" pitchFamily="18" charset="0"/>
                <a:ea typeface="Cambria" panose="02040503050406030204" pitchFamily="18" charset="0"/>
                <a:cs typeface="Times New Roman" panose="02020603050405020304" pitchFamily="18" charset="0"/>
              </a:rPr>
              <a:t>̀ </a:t>
            </a:r>
            <a:r>
              <a:rPr lang="en-US" sz="1800" dirty="0" err="1" smtClean="0">
                <a:latin typeface="Cambria" panose="02040503050406030204" pitchFamily="18" charset="0"/>
                <a:ea typeface="Cambria" panose="02040503050406030204" pitchFamily="18" charset="0"/>
                <a:cs typeface="Times New Roman" panose="02020603050405020304" pitchFamily="18" charset="0"/>
              </a:rPr>
              <a:t>wɔ̀ɔ́ŋ</a:t>
            </a:r>
            <a:r>
              <a:rPr lang="en-US" sz="2200" dirty="0" smtClean="0">
                <a:latin typeface="Cambria" panose="02040503050406030204" pitchFamily="18" charset="0"/>
                <a:ea typeface="Cambria" panose="02040503050406030204" pitchFamily="18" charset="0"/>
                <a:cs typeface="Times New Roman" panose="02020603050405020304" pitchFamily="18" charset="0"/>
              </a:rPr>
              <a:t> </a:t>
            </a:r>
            <a:r>
              <a:rPr lang="en-US" sz="1800" i="1" dirty="0" smtClean="0">
                <a:latin typeface="Cambria" panose="02040503050406030204" pitchFamily="18" charset="0"/>
                <a:ea typeface="Cambria" panose="02040503050406030204" pitchFamily="18" charset="0"/>
                <a:cs typeface="Times New Roman" panose="02020603050405020304" pitchFamily="18" charset="0"/>
              </a:rPr>
              <a:t>Everyone takes his leg, plugs it in, and </a:t>
            </a:r>
            <a:r>
              <a:rPr lang="en-US" sz="1800" i="1" smtClean="0">
                <a:latin typeface="Cambria" panose="02040503050406030204" pitchFamily="18" charset="0"/>
                <a:ea typeface="Cambria" panose="02040503050406030204" pitchFamily="18" charset="0"/>
                <a:cs typeface="Times New Roman" panose="02020603050405020304" pitchFamily="18" charset="0"/>
              </a:rPr>
              <a:t>off </a:t>
            </a:r>
            <a:r>
              <a:rPr lang="en-US" sz="1800" i="1" smtClean="0">
                <a:latin typeface="Cambria" panose="02040503050406030204" pitchFamily="18" charset="0"/>
                <a:ea typeface="Cambria" panose="02040503050406030204" pitchFamily="18" charset="0"/>
                <a:cs typeface="Times New Roman" panose="02020603050405020304" pitchFamily="18" charset="0"/>
              </a:rPr>
              <a:t>they </a:t>
            </a:r>
            <a:r>
              <a:rPr lang="en-US" sz="1800" i="1" dirty="0" smtClean="0">
                <a:latin typeface="Cambria" panose="02040503050406030204" pitchFamily="18" charset="0"/>
                <a:ea typeface="Cambria" panose="02040503050406030204" pitchFamily="18" charset="0"/>
                <a:cs typeface="Times New Roman" panose="02020603050405020304" pitchFamily="18" charset="0"/>
              </a:rPr>
              <a:t>go.</a:t>
            </a:r>
          </a:p>
          <a:p>
            <a:pPr marL="82296" indent="0">
              <a:buNone/>
            </a:pPr>
            <a:r>
              <a:rPr lang="en-US" sz="2200" dirty="0" smtClean="0">
                <a:latin typeface="Cambria" panose="02040503050406030204" pitchFamily="18" charset="0"/>
                <a:ea typeface="Cambria" panose="02040503050406030204" pitchFamily="18" charset="0"/>
                <a:cs typeface="Times New Roman" panose="02020603050405020304" pitchFamily="18" charset="0"/>
              </a:rPr>
              <a:t>Unlike </a:t>
            </a:r>
            <a:r>
              <a:rPr lang="en-US" sz="2200" dirty="0">
                <a:latin typeface="Cambria" panose="02040503050406030204" pitchFamily="18" charset="0"/>
                <a:ea typeface="Cambria" panose="02040503050406030204" pitchFamily="18" charset="0"/>
                <a:cs typeface="Times New Roman" panose="02020603050405020304" pitchFamily="18" charset="0"/>
              </a:rPr>
              <a:t>AAs, onomatopoeias are never used </a:t>
            </a:r>
            <a:r>
              <a:rPr lang="en-US" sz="2200" dirty="0" err="1">
                <a:latin typeface="Cambria" panose="02040503050406030204" pitchFamily="18" charset="0"/>
                <a:ea typeface="Cambria" panose="02040503050406030204" pitchFamily="18" charset="0"/>
                <a:cs typeface="Times New Roman" panose="02020603050405020304" pitchFamily="18" charset="0"/>
              </a:rPr>
              <a:t>holophrastically</a:t>
            </a:r>
            <a:r>
              <a:rPr lang="en-US" sz="2200" dirty="0">
                <a:latin typeface="Cambria" panose="02040503050406030204" pitchFamily="18" charset="0"/>
                <a:ea typeface="Cambria" panose="02040503050406030204" pitchFamily="18" charset="0"/>
                <a:cs typeface="Times New Roman" panose="02020603050405020304" pitchFamily="18" charset="0"/>
              </a:rPr>
              <a:t>, they are always placed after the verb "to do" or certain speech verbs</a:t>
            </a:r>
            <a:r>
              <a:rPr lang="en-US" sz="2200" dirty="0" smtClean="0">
                <a:latin typeface="Cambria" panose="02040503050406030204" pitchFamily="18" charset="0"/>
                <a:ea typeface="Cambria" panose="02040503050406030204" pitchFamily="18" charset="0"/>
                <a:cs typeface="Times New Roman" panose="02020603050405020304" pitchFamily="18" charset="0"/>
              </a:rPr>
              <a:t>.</a:t>
            </a:r>
          </a:p>
          <a:p>
            <a:pPr marL="82296" indent="0">
              <a:buNone/>
            </a:pPr>
            <a:r>
              <a:rPr lang="en-US" sz="2200" dirty="0">
                <a:latin typeface="Cambria" panose="02040503050406030204" pitchFamily="18" charset="0"/>
                <a:ea typeface="Cambria" panose="02040503050406030204" pitchFamily="18" charset="0"/>
                <a:cs typeface="Times New Roman" panose="02020603050405020304" pitchFamily="18" charset="0"/>
              </a:rPr>
              <a:t>Interjections, on the other hand, have a holophrastic use when they are used in response, in </a:t>
            </a:r>
            <a:r>
              <a:rPr lang="en-US" sz="2200" dirty="0" smtClean="0">
                <a:latin typeface="Cambria" panose="02040503050406030204" pitchFamily="18" charset="0"/>
                <a:ea typeface="Cambria" panose="02040503050406030204" pitchFamily="18" charset="0"/>
                <a:cs typeface="Times New Roman" panose="02020603050405020304" pitchFamily="18" charset="0"/>
              </a:rPr>
              <a:t>interlocution.</a:t>
            </a:r>
          </a:p>
          <a:p>
            <a:pPr marL="82296" indent="0">
              <a:buNone/>
            </a:pPr>
            <a:r>
              <a:rPr lang="en-US" sz="2200" dirty="0" smtClean="0">
                <a:latin typeface="Cambria" panose="02040503050406030204" pitchFamily="18" charset="0"/>
                <a:ea typeface="Cambria" panose="02040503050406030204" pitchFamily="18" charset="0"/>
                <a:cs typeface="Times New Roman" panose="02020603050405020304" pitchFamily="18" charset="0"/>
              </a:rPr>
              <a:t>Finally a few rare adverbs have a holophrastic use (h</a:t>
            </a:r>
            <a:r>
              <a:rPr lang="fr-FR" sz="2200" dirty="0" smtClean="0">
                <a:latin typeface="Cambria" panose="02040503050406030204" pitchFamily="18" charset="0"/>
                <a:ea typeface="Cambria" panose="02040503050406030204" pitchFamily="18" charset="0"/>
                <a:cs typeface="Times New Roman" panose="02020603050405020304" pitchFamily="18" charset="0"/>
              </a:rPr>
              <a:t>ɔ̰́</a:t>
            </a:r>
            <a:r>
              <a:rPr lang="fr-FR" sz="2200" dirty="0" err="1" smtClean="0">
                <a:latin typeface="Cambria" panose="02040503050406030204" pitchFamily="18" charset="0"/>
                <a:ea typeface="Cambria" panose="02040503050406030204" pitchFamily="18" charset="0"/>
                <a:cs typeface="Times New Roman" panose="02020603050405020304" pitchFamily="18" charset="0"/>
              </a:rPr>
              <a:t>gɔ</a:t>
            </a:r>
            <a:r>
              <a:rPr lang="fr-FR" sz="2200" dirty="0" smtClean="0">
                <a:latin typeface="Cambria" panose="02040503050406030204" pitchFamily="18" charset="0"/>
                <a:ea typeface="Cambria" panose="02040503050406030204" pitchFamily="18" charset="0"/>
                <a:cs typeface="Times New Roman" panose="02020603050405020304" pitchFamily="18" charset="0"/>
              </a:rPr>
              <a:t>̰́)</a:t>
            </a:r>
          </a:p>
          <a:p>
            <a:pPr marL="82296" indent="0">
              <a:buNone/>
            </a:pPr>
            <a:endParaRPr lang="fr-FR" sz="2200" i="1" dirty="0" smtClean="0">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2196087009"/>
              </p:ext>
            </p:extLst>
          </p:nvPr>
        </p:nvGraphicFramePr>
        <p:xfrm>
          <a:off x="1649658" y="2060848"/>
          <a:ext cx="4464496" cy="648072"/>
        </p:xfrm>
        <a:graphic>
          <a:graphicData uri="http://schemas.openxmlformats.org/drawingml/2006/table">
            <a:tbl>
              <a:tblPr/>
              <a:tblGrid>
                <a:gridCol w="382313"/>
                <a:gridCol w="687586"/>
                <a:gridCol w="738626"/>
                <a:gridCol w="477651"/>
                <a:gridCol w="598027"/>
                <a:gridCol w="1580293"/>
              </a:tblGrid>
              <a:tr h="324036">
                <a:tc>
                  <a:txBody>
                    <a:bodyPr/>
                    <a:lstStyle/>
                    <a:p>
                      <a:pPr>
                        <a:lnSpc>
                          <a:spcPts val="3000"/>
                        </a:lnSpc>
                        <a:spcBef>
                          <a:spcPts val="600"/>
                        </a:spcBef>
                        <a:spcAft>
                          <a:spcPts val="0"/>
                        </a:spcAft>
                      </a:pPr>
                      <a:r>
                        <a:rPr lang="fr-FR" sz="1800" b="0" dirty="0">
                          <a:effectLst/>
                          <a:latin typeface="Cambria" panose="02040503050406030204" pitchFamily="18" charset="0"/>
                          <a:ea typeface="Cambria" panose="02040503050406030204" pitchFamily="18" charset="0"/>
                          <a:cs typeface="Times New Roman" panose="02020603050405020304" pitchFamily="18" charset="0"/>
                        </a:rPr>
                        <a:t>ʔà̰</a:t>
                      </a:r>
                    </a:p>
                  </a:txBody>
                  <a:tcPr marL="17780" marR="17780" marT="0" marB="0">
                    <a:lnL>
                      <a:noFill/>
                    </a:lnL>
                    <a:lnR>
                      <a:noFill/>
                    </a:lnR>
                    <a:lnT>
                      <a:noFill/>
                    </a:lnT>
                    <a:lnB>
                      <a:noFill/>
                    </a:lnB>
                  </a:tcPr>
                </a:tc>
                <a:tc>
                  <a:txBody>
                    <a:bodyPr/>
                    <a:lstStyle/>
                    <a:p>
                      <a:pPr>
                        <a:lnSpc>
                          <a:spcPts val="3000"/>
                        </a:lnSpc>
                        <a:spcBef>
                          <a:spcPts val="600"/>
                        </a:spcBef>
                        <a:spcAft>
                          <a:spcPts val="0"/>
                        </a:spcAft>
                      </a:pPr>
                      <a:r>
                        <a:rPr lang="fr-FR" sz="1800" b="0" dirty="0">
                          <a:effectLst/>
                          <a:latin typeface="Cambria" panose="02040503050406030204" pitchFamily="18" charset="0"/>
                          <a:ea typeface="Cambria" panose="02040503050406030204" pitchFamily="18" charset="0"/>
                          <a:cs typeface="Times New Roman" panose="02020603050405020304" pitchFamily="18" charset="0"/>
                        </a:rPr>
                        <a:t>nɛ́</a:t>
                      </a:r>
                    </a:p>
                  </a:txBody>
                  <a:tcPr marL="17780" marR="17780" marT="0" marB="0">
                    <a:lnL>
                      <a:noFill/>
                    </a:lnL>
                    <a:lnR>
                      <a:noFill/>
                    </a:lnR>
                    <a:lnT>
                      <a:noFill/>
                    </a:lnT>
                    <a:lnB>
                      <a:noFill/>
                    </a:lnB>
                  </a:tcPr>
                </a:tc>
                <a:tc>
                  <a:txBody>
                    <a:bodyPr/>
                    <a:lstStyle/>
                    <a:p>
                      <a:pPr>
                        <a:lnSpc>
                          <a:spcPts val="3000"/>
                        </a:lnSpc>
                        <a:spcBef>
                          <a:spcPts val="600"/>
                        </a:spcBef>
                        <a:spcAft>
                          <a:spcPts val="0"/>
                        </a:spcAft>
                      </a:pPr>
                      <a:r>
                        <a:rPr lang="fr-FR" sz="1800" b="0" dirty="0" err="1">
                          <a:effectLst/>
                          <a:latin typeface="Cambria" panose="02040503050406030204" pitchFamily="18" charset="0"/>
                          <a:ea typeface="Cambria" panose="02040503050406030204" pitchFamily="18" charset="0"/>
                          <a:cs typeface="Times New Roman" panose="02020603050405020304" pitchFamily="18" charset="0"/>
                        </a:rPr>
                        <a:t>kàá</a:t>
                      </a:r>
                      <a:endParaRPr lang="fr-FR" sz="1800" b="0" dirty="0">
                        <a:effectLst/>
                        <a:latin typeface="Cambria" panose="02040503050406030204" pitchFamily="18" charset="0"/>
                        <a:ea typeface="Cambria" panose="02040503050406030204" pitchFamily="18" charset="0"/>
                        <a:cs typeface="Times New Roman" panose="02020603050405020304" pitchFamily="18" charset="0"/>
                      </a:endParaRPr>
                    </a:p>
                  </a:txBody>
                  <a:tcPr marL="17780" marR="17780" marT="0" marB="0">
                    <a:lnL>
                      <a:noFill/>
                    </a:lnL>
                    <a:lnR>
                      <a:noFill/>
                    </a:lnR>
                    <a:lnT>
                      <a:noFill/>
                    </a:lnT>
                    <a:lnB>
                      <a:noFill/>
                    </a:lnB>
                  </a:tcPr>
                </a:tc>
                <a:tc>
                  <a:txBody>
                    <a:bodyPr/>
                    <a:lstStyle/>
                    <a:p>
                      <a:pPr>
                        <a:lnSpc>
                          <a:spcPts val="3000"/>
                        </a:lnSpc>
                        <a:spcBef>
                          <a:spcPts val="600"/>
                        </a:spcBef>
                        <a:spcAft>
                          <a:spcPts val="0"/>
                        </a:spcAft>
                      </a:pPr>
                      <a:r>
                        <a:rPr lang="fr-FR" sz="1800" b="0" dirty="0" err="1">
                          <a:effectLst/>
                          <a:latin typeface="Cambria" panose="02040503050406030204" pitchFamily="18" charset="0"/>
                          <a:ea typeface="Cambria" panose="02040503050406030204" pitchFamily="18" charset="0"/>
                          <a:cs typeface="Times New Roman" panose="02020603050405020304" pitchFamily="18" charset="0"/>
                        </a:rPr>
                        <a:t>nɔ</a:t>
                      </a:r>
                      <a:r>
                        <a:rPr lang="fr-FR" sz="1800" b="0" dirty="0">
                          <a:effectLst/>
                          <a:latin typeface="Cambria" panose="02040503050406030204" pitchFamily="18" charset="0"/>
                          <a:ea typeface="Cambria" panose="02040503050406030204" pitchFamily="18" charset="0"/>
                          <a:cs typeface="Times New Roman" panose="02020603050405020304" pitchFamily="18" charset="0"/>
                        </a:rPr>
                        <a:t>̀</a:t>
                      </a:r>
                    </a:p>
                  </a:txBody>
                  <a:tcPr marL="17780" marR="17780" marT="0" marB="0">
                    <a:lnL>
                      <a:noFill/>
                    </a:lnL>
                    <a:lnR>
                      <a:noFill/>
                    </a:lnR>
                    <a:lnT>
                      <a:noFill/>
                    </a:lnT>
                    <a:lnB>
                      <a:noFill/>
                    </a:lnB>
                  </a:tcPr>
                </a:tc>
                <a:tc>
                  <a:txBody>
                    <a:bodyPr/>
                    <a:lstStyle/>
                    <a:p>
                      <a:pPr>
                        <a:lnSpc>
                          <a:spcPts val="3000"/>
                        </a:lnSpc>
                        <a:spcBef>
                          <a:spcPts val="600"/>
                        </a:spcBef>
                        <a:spcAft>
                          <a:spcPts val="0"/>
                        </a:spcAft>
                      </a:pPr>
                      <a:r>
                        <a:rPr lang="fr-FR" sz="1800" b="0" dirty="0" err="1">
                          <a:effectLst/>
                          <a:latin typeface="Cambria" panose="02040503050406030204" pitchFamily="18" charset="0"/>
                          <a:ea typeface="Cambria" panose="02040503050406030204" pitchFamily="18" charset="0"/>
                          <a:cs typeface="Times New Roman" panose="02020603050405020304" pitchFamily="18" charset="0"/>
                        </a:rPr>
                        <a:t>kà</a:t>
                      </a:r>
                      <a:endParaRPr lang="fr-FR" sz="1800" b="0" dirty="0">
                        <a:effectLst/>
                        <a:latin typeface="Cambria" panose="02040503050406030204" pitchFamily="18" charset="0"/>
                        <a:ea typeface="Cambria" panose="02040503050406030204" pitchFamily="18" charset="0"/>
                        <a:cs typeface="Times New Roman" panose="02020603050405020304" pitchFamily="18" charset="0"/>
                      </a:endParaRPr>
                    </a:p>
                  </a:txBody>
                  <a:tcPr marL="17780" marR="17780" marT="0" marB="0">
                    <a:lnL>
                      <a:noFill/>
                    </a:lnL>
                    <a:lnR>
                      <a:noFill/>
                    </a:lnR>
                    <a:lnT>
                      <a:noFill/>
                    </a:lnT>
                    <a:lnB>
                      <a:noFill/>
                    </a:lnB>
                  </a:tcPr>
                </a:tc>
                <a:tc>
                  <a:txBody>
                    <a:bodyPr/>
                    <a:lstStyle/>
                    <a:p>
                      <a:pPr>
                        <a:lnSpc>
                          <a:spcPts val="3000"/>
                        </a:lnSpc>
                        <a:spcBef>
                          <a:spcPts val="600"/>
                        </a:spcBef>
                        <a:spcAft>
                          <a:spcPts val="0"/>
                        </a:spcAft>
                      </a:pPr>
                      <a:r>
                        <a:rPr lang="fr-FR" sz="1800" b="0" dirty="0" err="1">
                          <a:effectLst/>
                          <a:latin typeface="Cambria" panose="02040503050406030204" pitchFamily="18" charset="0"/>
                          <a:ea typeface="Cambria" panose="02040503050406030204" pitchFamily="18" charset="0"/>
                          <a:cs typeface="Times New Roman" panose="02020603050405020304" pitchFamily="18" charset="0"/>
                        </a:rPr>
                        <a:t>gbèngém</a:t>
                      </a:r>
                      <a:endParaRPr lang="fr-FR" sz="1800" b="0" dirty="0">
                        <a:effectLst/>
                        <a:latin typeface="Cambria" panose="02040503050406030204" pitchFamily="18" charset="0"/>
                        <a:ea typeface="Cambria" panose="02040503050406030204" pitchFamily="18" charset="0"/>
                        <a:cs typeface="Times New Roman" panose="02020603050405020304" pitchFamily="18" charset="0"/>
                      </a:endParaRPr>
                    </a:p>
                  </a:txBody>
                  <a:tcPr marL="17780" marR="17780" marT="0" marB="0">
                    <a:lnL>
                      <a:noFill/>
                    </a:lnL>
                    <a:lnR>
                      <a:noFill/>
                    </a:lnR>
                    <a:lnT>
                      <a:noFill/>
                    </a:lnT>
                    <a:lnB>
                      <a:noFill/>
                    </a:lnB>
                  </a:tcPr>
                </a:tc>
              </a:tr>
              <a:tr h="267072">
                <a:tc>
                  <a:txBody>
                    <a:bodyPr/>
                    <a:lstStyle/>
                    <a:p>
                      <a:pPr>
                        <a:lnSpc>
                          <a:spcPts val="2000"/>
                        </a:lnSpc>
                        <a:spcAft>
                          <a:spcPts val="0"/>
                        </a:spcAft>
                      </a:pPr>
                      <a:r>
                        <a:rPr lang="fr-FR" sz="1400" dirty="0">
                          <a:effectLst/>
                          <a:latin typeface="Times New Roman" panose="02020603050405020304" pitchFamily="18" charset="0"/>
                          <a:ea typeface="Arial" panose="020B0604020202020204" pitchFamily="34" charset="0"/>
                          <a:cs typeface="Times New Roman" panose="02020603050405020304" pitchFamily="18" charset="0"/>
                        </a:rPr>
                        <a:t>3sg</a:t>
                      </a:r>
                    </a:p>
                  </a:txBody>
                  <a:tcPr marL="17780" marR="17780" marT="0" marB="0">
                    <a:lnL>
                      <a:noFill/>
                    </a:lnL>
                    <a:lnR>
                      <a:noFill/>
                    </a:lnR>
                    <a:lnT>
                      <a:noFill/>
                    </a:lnT>
                    <a:lnB>
                      <a:noFill/>
                    </a:lnB>
                  </a:tcPr>
                </a:tc>
                <a:tc>
                  <a:txBody>
                    <a:bodyPr/>
                    <a:lstStyle/>
                    <a:p>
                      <a:pPr>
                        <a:lnSpc>
                          <a:spcPts val="2000"/>
                        </a:lnSpc>
                        <a:spcAft>
                          <a:spcPts val="0"/>
                        </a:spcAft>
                      </a:pPr>
                      <a:r>
                        <a:rPr lang="fr-FR" sz="1400" cap="small" dirty="0" err="1">
                          <a:effectLst/>
                          <a:latin typeface="Times New Roman" panose="02020603050405020304" pitchFamily="18" charset="0"/>
                          <a:ea typeface="Arial" panose="020B0604020202020204" pitchFamily="34" charset="0"/>
                          <a:cs typeface="Times New Roman" panose="02020603050405020304" pitchFamily="18" charset="0"/>
                        </a:rPr>
                        <a:t>inac</a:t>
                      </a:r>
                      <a:r>
                        <a:rPr lang="fr-FR" sz="1400" dirty="0" err="1">
                          <a:effectLst/>
                          <a:latin typeface="Times New Roman" panose="02020603050405020304" pitchFamily="18" charset="0"/>
                          <a:ea typeface="Arial" panose="020B0604020202020204" pitchFamily="34" charset="0"/>
                          <a:cs typeface="Times New Roman" panose="02020603050405020304" pitchFamily="18" charset="0"/>
                        </a:rPr>
                        <a:t>:go</a:t>
                      </a:r>
                      <a:endParaRPr lang="fr-FR"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7780" marR="17780" marT="0" marB="0">
                    <a:lnL>
                      <a:noFill/>
                    </a:lnL>
                    <a:lnR>
                      <a:noFill/>
                    </a:lnR>
                    <a:lnT>
                      <a:noFill/>
                    </a:lnT>
                    <a:lnB>
                      <a:noFill/>
                    </a:lnB>
                  </a:tcPr>
                </a:tc>
                <a:tc>
                  <a:txBody>
                    <a:bodyPr/>
                    <a:lstStyle/>
                    <a:p>
                      <a:pPr>
                        <a:lnSpc>
                          <a:spcPts val="2000"/>
                        </a:lnSpc>
                        <a:spcAft>
                          <a:spcPts val="0"/>
                        </a:spcAft>
                      </a:pPr>
                      <a:r>
                        <a:rPr lang="fr-FR" sz="1400" cap="small" dirty="0" err="1">
                          <a:effectLst/>
                          <a:latin typeface="Times New Roman" panose="02020603050405020304" pitchFamily="18" charset="0"/>
                          <a:ea typeface="Arial" panose="020B0604020202020204" pitchFamily="34" charset="0"/>
                          <a:cs typeface="Times New Roman" panose="02020603050405020304" pitchFamily="18" charset="0"/>
                        </a:rPr>
                        <a:t>rep-add</a:t>
                      </a:r>
                      <a:endParaRPr lang="fr-FR"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7780" marR="17780" marT="0" marB="0">
                    <a:lnL>
                      <a:noFill/>
                    </a:lnL>
                    <a:lnR>
                      <a:noFill/>
                    </a:lnR>
                    <a:lnT>
                      <a:noFill/>
                    </a:lnT>
                    <a:lnB>
                      <a:noFill/>
                    </a:lnB>
                  </a:tcPr>
                </a:tc>
                <a:tc>
                  <a:txBody>
                    <a:bodyPr/>
                    <a:lstStyle/>
                    <a:p>
                      <a:pPr>
                        <a:lnSpc>
                          <a:spcPts val="2000"/>
                        </a:lnSpc>
                        <a:spcAft>
                          <a:spcPts val="0"/>
                        </a:spcAft>
                      </a:pPr>
                      <a:r>
                        <a:rPr lang="fr-FR" sz="1400" dirty="0" err="1">
                          <a:effectLst/>
                          <a:latin typeface="Times New Roman" panose="02020603050405020304" pitchFamily="18" charset="0"/>
                          <a:ea typeface="Arial" panose="020B0604020202020204" pitchFamily="34" charset="0"/>
                          <a:cs typeface="Times New Roman" panose="02020603050405020304" pitchFamily="18" charset="0"/>
                        </a:rPr>
                        <a:t>walk</a:t>
                      </a:r>
                      <a:endParaRPr lang="fr-FR"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7780" marR="17780" marT="0" marB="0">
                    <a:lnL>
                      <a:noFill/>
                    </a:lnL>
                    <a:lnR>
                      <a:noFill/>
                    </a:lnR>
                    <a:lnT>
                      <a:noFill/>
                    </a:lnT>
                    <a:lnB>
                      <a:noFill/>
                    </a:lnB>
                  </a:tcPr>
                </a:tc>
                <a:tc>
                  <a:txBody>
                    <a:bodyPr/>
                    <a:lstStyle/>
                    <a:p>
                      <a:pPr>
                        <a:lnSpc>
                          <a:spcPts val="2000"/>
                        </a:lnSpc>
                        <a:spcAft>
                          <a:spcPts val="0"/>
                        </a:spcAft>
                      </a:pPr>
                      <a:r>
                        <a:rPr lang="fr-FR" sz="1400" dirty="0" err="1">
                          <a:effectLst/>
                          <a:latin typeface="Times New Roman" panose="02020603050405020304" pitchFamily="18" charset="0"/>
                          <a:ea typeface="Arial" panose="020B0604020202020204" pitchFamily="34" charset="0"/>
                          <a:cs typeface="Times New Roman" panose="02020603050405020304" pitchFamily="18" charset="0"/>
                        </a:rPr>
                        <a:t>so</a:t>
                      </a:r>
                      <a:r>
                        <a:rPr lang="fr-FR" sz="1400" dirty="0">
                          <a:effectLst/>
                          <a:latin typeface="Times New Roman" panose="02020603050405020304" pitchFamily="18" charset="0"/>
                          <a:ea typeface="Arial" panose="020B0604020202020204" pitchFamily="34" charset="0"/>
                          <a:cs typeface="Times New Roman" panose="02020603050405020304" pitchFamily="18" charset="0"/>
                        </a:rPr>
                        <a:t> that</a:t>
                      </a:r>
                    </a:p>
                  </a:txBody>
                  <a:tcPr marL="17780" marR="17780" marT="0" marB="0">
                    <a:lnL>
                      <a:noFill/>
                    </a:lnL>
                    <a:lnR>
                      <a:noFill/>
                    </a:lnR>
                    <a:lnT>
                      <a:noFill/>
                    </a:lnT>
                    <a:lnB>
                      <a:noFill/>
                    </a:lnB>
                  </a:tcPr>
                </a:tc>
                <a:tc>
                  <a:txBody>
                    <a:bodyPr/>
                    <a:lstStyle/>
                    <a:p>
                      <a:pPr>
                        <a:lnSpc>
                          <a:spcPts val="2000"/>
                        </a:lnSpc>
                        <a:spcAft>
                          <a:spcPts val="0"/>
                        </a:spcAft>
                      </a:pPr>
                      <a:r>
                        <a:rPr lang="fr-FR" sz="1400" cap="small" dirty="0" err="1">
                          <a:effectLst/>
                          <a:latin typeface="Times New Roman" panose="02020603050405020304" pitchFamily="18" charset="0"/>
                          <a:ea typeface="Arial" panose="020B0604020202020204" pitchFamily="34" charset="0"/>
                          <a:cs typeface="Times New Roman" panose="02020603050405020304" pitchFamily="18" charset="0"/>
                        </a:rPr>
                        <a:t>lh</a:t>
                      </a:r>
                      <a:r>
                        <a:rPr lang="fr-FR" sz="1400" dirty="0" err="1">
                          <a:effectLst/>
                          <a:latin typeface="Times New Roman" panose="02020603050405020304" pitchFamily="18" charset="0"/>
                          <a:ea typeface="Arial" panose="020B0604020202020204" pitchFamily="34" charset="0"/>
                          <a:cs typeface="Times New Roman" panose="02020603050405020304" pitchFamily="18" charset="0"/>
                        </a:rPr>
                        <a:t>:resonating</a:t>
                      </a:r>
                      <a:r>
                        <a:rPr lang="fr-FR" sz="1400" dirty="0">
                          <a:effectLst/>
                          <a:latin typeface="Times New Roman" panose="02020603050405020304" pitchFamily="18" charset="0"/>
                          <a:ea typeface="Arial" panose="020B0604020202020204" pitchFamily="34" charset="0"/>
                          <a:cs typeface="Times New Roman" panose="02020603050405020304" pitchFamily="18" charset="0"/>
                        </a:rPr>
                        <a:t> </a:t>
                      </a:r>
                      <a:r>
                        <a:rPr lang="fr-FR" sz="1400" dirty="0" err="1">
                          <a:effectLst/>
                          <a:latin typeface="Times New Roman" panose="02020603050405020304" pitchFamily="18" charset="0"/>
                          <a:ea typeface="Arial" panose="020B0604020202020204" pitchFamily="34" charset="0"/>
                          <a:cs typeface="Times New Roman" panose="02020603050405020304" pitchFamily="18" charset="0"/>
                        </a:rPr>
                        <a:t>loudly</a:t>
                      </a:r>
                      <a:endParaRPr lang="fr-FR"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7780" marR="17780" marT="0" marB="0">
                    <a:lnL>
                      <a:noFill/>
                    </a:lnL>
                    <a:lnR>
                      <a:noFill/>
                    </a:lnR>
                    <a:lnT>
                      <a:noFill/>
                    </a:lnT>
                    <a:lnB>
                      <a:noFill/>
                    </a:lnB>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995725483"/>
              </p:ext>
            </p:extLst>
          </p:nvPr>
        </p:nvGraphicFramePr>
        <p:xfrm>
          <a:off x="1649658" y="3391844"/>
          <a:ext cx="3672408" cy="635000"/>
        </p:xfrm>
        <a:graphic>
          <a:graphicData uri="http://schemas.openxmlformats.org/drawingml/2006/table">
            <a:tbl>
              <a:tblPr/>
              <a:tblGrid>
                <a:gridCol w="706714"/>
                <a:gridCol w="723784"/>
                <a:gridCol w="541700"/>
                <a:gridCol w="1700210"/>
              </a:tblGrid>
              <a:tr h="321521">
                <a:tc>
                  <a:txBody>
                    <a:bodyPr/>
                    <a:lstStyle/>
                    <a:p>
                      <a:pPr>
                        <a:lnSpc>
                          <a:spcPts val="3000"/>
                        </a:lnSpc>
                        <a:spcBef>
                          <a:spcPts val="600"/>
                        </a:spcBef>
                        <a:spcAft>
                          <a:spcPts val="0"/>
                        </a:spcAft>
                      </a:pPr>
                      <a:r>
                        <a:rPr lang="fr-FR" sz="1800" b="0" dirty="0" err="1">
                          <a:effectLst/>
                          <a:latin typeface="Cambria" panose="02040503050406030204" pitchFamily="18" charset="0"/>
                          <a:ea typeface="Cambria" panose="02040503050406030204" pitchFamily="18" charset="0"/>
                          <a:cs typeface="Times New Roman" panose="02020603050405020304" pitchFamily="18" charset="0"/>
                        </a:rPr>
                        <a:t>zěr</a:t>
                      </a:r>
                      <a:endParaRPr lang="fr-FR" sz="1800" b="0" dirty="0">
                        <a:effectLst/>
                        <a:latin typeface="Cambria" panose="02040503050406030204" pitchFamily="18" charset="0"/>
                        <a:ea typeface="Cambria" panose="02040503050406030204" pitchFamily="18" charset="0"/>
                        <a:cs typeface="Times New Roman" panose="02020603050405020304" pitchFamily="18" charset="0"/>
                      </a:endParaRPr>
                    </a:p>
                  </a:txBody>
                  <a:tcPr marL="17780" marR="17780" marT="0" marB="0">
                    <a:lnL>
                      <a:noFill/>
                    </a:lnL>
                    <a:lnR>
                      <a:noFill/>
                    </a:lnR>
                    <a:lnT>
                      <a:noFill/>
                    </a:lnT>
                    <a:lnB>
                      <a:noFill/>
                    </a:lnB>
                  </a:tcPr>
                </a:tc>
                <a:tc>
                  <a:txBody>
                    <a:bodyPr/>
                    <a:lstStyle/>
                    <a:p>
                      <a:pPr>
                        <a:lnSpc>
                          <a:spcPts val="3000"/>
                        </a:lnSpc>
                        <a:spcBef>
                          <a:spcPts val="600"/>
                        </a:spcBef>
                        <a:spcAft>
                          <a:spcPts val="0"/>
                        </a:spcAft>
                      </a:pPr>
                      <a:r>
                        <a:rPr lang="fr-FR" sz="1800" b="0" dirty="0" err="1">
                          <a:effectLst/>
                          <a:latin typeface="Cambria" panose="02040503050406030204" pitchFamily="18" charset="0"/>
                          <a:ea typeface="Cambria" panose="02040503050406030204" pitchFamily="18" charset="0"/>
                          <a:cs typeface="Times New Roman" panose="02020603050405020304" pitchFamily="18" charset="0"/>
                        </a:rPr>
                        <a:t>sàɗì</a:t>
                      </a:r>
                      <a:endParaRPr lang="fr-FR" sz="1800" b="0" dirty="0">
                        <a:effectLst/>
                        <a:latin typeface="Cambria" panose="02040503050406030204" pitchFamily="18" charset="0"/>
                        <a:ea typeface="Cambria" panose="02040503050406030204" pitchFamily="18" charset="0"/>
                        <a:cs typeface="Times New Roman" panose="02020603050405020304" pitchFamily="18" charset="0"/>
                      </a:endParaRPr>
                    </a:p>
                  </a:txBody>
                  <a:tcPr marL="17780" marR="17780" marT="0" marB="0">
                    <a:lnL>
                      <a:noFill/>
                    </a:lnL>
                    <a:lnR>
                      <a:noFill/>
                    </a:lnR>
                    <a:lnT>
                      <a:noFill/>
                    </a:lnT>
                    <a:lnB>
                      <a:noFill/>
                    </a:lnB>
                  </a:tcPr>
                </a:tc>
                <a:tc>
                  <a:txBody>
                    <a:bodyPr/>
                    <a:lstStyle/>
                    <a:p>
                      <a:pPr>
                        <a:lnSpc>
                          <a:spcPts val="3000"/>
                        </a:lnSpc>
                        <a:spcBef>
                          <a:spcPts val="600"/>
                        </a:spcBef>
                        <a:spcAft>
                          <a:spcPts val="0"/>
                        </a:spcAft>
                      </a:pPr>
                      <a:r>
                        <a:rPr lang="fr-FR" sz="1800" b="0" dirty="0" err="1">
                          <a:effectLst/>
                          <a:latin typeface="Cambria" panose="02040503050406030204" pitchFamily="18" charset="0"/>
                          <a:ea typeface="Cambria" panose="02040503050406030204" pitchFamily="18" charset="0"/>
                          <a:cs typeface="Times New Roman" panose="02020603050405020304" pitchFamily="18" charset="0"/>
                        </a:rPr>
                        <a:t>hɛ</a:t>
                      </a:r>
                      <a:r>
                        <a:rPr lang="fr-FR" sz="1800" b="0" dirty="0">
                          <a:effectLst/>
                          <a:latin typeface="Cambria" panose="02040503050406030204" pitchFamily="18" charset="0"/>
                          <a:ea typeface="Cambria" panose="02040503050406030204" pitchFamily="18" charset="0"/>
                          <a:cs typeface="Times New Roman" panose="02020603050405020304" pitchFamily="18" charset="0"/>
                        </a:rPr>
                        <a:t>̰̀</a:t>
                      </a:r>
                    </a:p>
                  </a:txBody>
                  <a:tcPr marL="17780" marR="17780" marT="0" marB="0">
                    <a:lnL>
                      <a:noFill/>
                    </a:lnL>
                    <a:lnR>
                      <a:noFill/>
                    </a:lnR>
                    <a:lnT>
                      <a:noFill/>
                    </a:lnT>
                    <a:lnB>
                      <a:noFill/>
                    </a:lnB>
                  </a:tcPr>
                </a:tc>
                <a:tc>
                  <a:txBody>
                    <a:bodyPr/>
                    <a:lstStyle/>
                    <a:p>
                      <a:pPr>
                        <a:lnSpc>
                          <a:spcPts val="3000"/>
                        </a:lnSpc>
                        <a:spcBef>
                          <a:spcPts val="600"/>
                        </a:spcBef>
                        <a:spcAft>
                          <a:spcPts val="0"/>
                        </a:spcAft>
                      </a:pPr>
                      <a:r>
                        <a:rPr lang="fr-FR" sz="1800" b="0" dirty="0" err="1">
                          <a:effectLst/>
                          <a:latin typeface="Cambria" panose="02040503050406030204" pitchFamily="18" charset="0"/>
                          <a:ea typeface="Cambria" panose="02040503050406030204" pitchFamily="18" charset="0"/>
                          <a:cs typeface="Times New Roman" panose="02020603050405020304" pitchFamily="18" charset="0"/>
                        </a:rPr>
                        <a:t>bìít</a:t>
                      </a:r>
                      <a:endParaRPr lang="fr-FR" sz="1800" b="0" dirty="0">
                        <a:effectLst/>
                        <a:latin typeface="Cambria" panose="02040503050406030204" pitchFamily="18" charset="0"/>
                        <a:ea typeface="Cambria" panose="02040503050406030204" pitchFamily="18" charset="0"/>
                        <a:cs typeface="Times New Roman" panose="02020603050405020304" pitchFamily="18" charset="0"/>
                      </a:endParaRPr>
                    </a:p>
                  </a:txBody>
                  <a:tcPr marL="17780" marR="17780" marT="0" marB="0">
                    <a:lnL>
                      <a:noFill/>
                    </a:lnL>
                    <a:lnR>
                      <a:noFill/>
                    </a:lnR>
                    <a:lnT>
                      <a:noFill/>
                    </a:lnT>
                    <a:lnB>
                      <a:noFill/>
                    </a:lnB>
                  </a:tcPr>
                </a:tc>
              </a:tr>
              <a:tr h="231068">
                <a:tc>
                  <a:txBody>
                    <a:bodyPr/>
                    <a:lstStyle/>
                    <a:p>
                      <a:pPr>
                        <a:lnSpc>
                          <a:spcPts val="2000"/>
                        </a:lnSpc>
                        <a:spcAft>
                          <a:spcPts val="0"/>
                        </a:spcAft>
                      </a:pPr>
                      <a:r>
                        <a:rPr lang="fr-FR" sz="1400" dirty="0" err="1">
                          <a:effectLst/>
                          <a:latin typeface="Times New Roman" panose="02020603050405020304" pitchFamily="18" charset="0"/>
                          <a:ea typeface="Arial" panose="020B0604020202020204" pitchFamily="34" charset="0"/>
                          <a:cs typeface="Times New Roman" panose="02020603050405020304" pitchFamily="18" charset="0"/>
                        </a:rPr>
                        <a:t>ear:</a:t>
                      </a:r>
                      <a:r>
                        <a:rPr lang="fr-FR" sz="1400" cap="small" dirty="0" err="1">
                          <a:effectLst/>
                          <a:latin typeface="Times New Roman" panose="02020603050405020304" pitchFamily="18" charset="0"/>
                          <a:ea typeface="Arial" panose="020B0604020202020204" pitchFamily="34" charset="0"/>
                          <a:cs typeface="Times New Roman" panose="02020603050405020304" pitchFamily="18" charset="0"/>
                        </a:rPr>
                        <a:t>mt</a:t>
                      </a:r>
                      <a:endParaRPr lang="fr-FR"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7780" marR="17780" marT="0" marB="0">
                    <a:lnL>
                      <a:noFill/>
                    </a:lnL>
                    <a:lnR>
                      <a:noFill/>
                    </a:lnR>
                    <a:lnT>
                      <a:noFill/>
                    </a:lnT>
                    <a:lnB>
                      <a:noFill/>
                    </a:lnB>
                  </a:tcPr>
                </a:tc>
                <a:tc>
                  <a:txBody>
                    <a:bodyPr/>
                    <a:lstStyle/>
                    <a:p>
                      <a:pPr>
                        <a:lnSpc>
                          <a:spcPts val="2000"/>
                        </a:lnSpc>
                        <a:spcAft>
                          <a:spcPts val="0"/>
                        </a:spcAft>
                      </a:pPr>
                      <a:r>
                        <a:rPr lang="fr-FR" sz="1400" dirty="0">
                          <a:effectLst/>
                          <a:latin typeface="Times New Roman" panose="02020603050405020304" pitchFamily="18" charset="0"/>
                          <a:ea typeface="Arial" panose="020B0604020202020204" pitchFamily="34" charset="0"/>
                          <a:cs typeface="Times New Roman" panose="02020603050405020304" pitchFamily="18" charset="0"/>
                        </a:rPr>
                        <a:t>animal</a:t>
                      </a:r>
                    </a:p>
                  </a:txBody>
                  <a:tcPr marL="17780" marR="17780" marT="0" marB="0">
                    <a:lnL>
                      <a:noFill/>
                    </a:lnL>
                    <a:lnR>
                      <a:noFill/>
                    </a:lnR>
                    <a:lnT>
                      <a:noFill/>
                    </a:lnT>
                    <a:lnB>
                      <a:noFill/>
                    </a:lnB>
                  </a:tcPr>
                </a:tc>
                <a:tc>
                  <a:txBody>
                    <a:bodyPr/>
                    <a:lstStyle/>
                    <a:p>
                      <a:pPr>
                        <a:lnSpc>
                          <a:spcPts val="2000"/>
                        </a:lnSpc>
                        <a:spcAft>
                          <a:spcPts val="0"/>
                        </a:spcAft>
                      </a:pPr>
                      <a:r>
                        <a:rPr lang="fr-FR" sz="1400" cap="small" dirty="0" err="1">
                          <a:effectLst/>
                          <a:latin typeface="Times New Roman" panose="02020603050405020304" pitchFamily="18" charset="0"/>
                          <a:ea typeface="Arial" panose="020B0604020202020204" pitchFamily="34" charset="0"/>
                          <a:cs typeface="Times New Roman" panose="02020603050405020304" pitchFamily="18" charset="0"/>
                        </a:rPr>
                        <a:t>prox</a:t>
                      </a:r>
                      <a:endParaRPr lang="fr-FR"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7780" marR="17780" marT="0" marB="0">
                    <a:lnL>
                      <a:noFill/>
                    </a:lnL>
                    <a:lnR>
                      <a:noFill/>
                    </a:lnR>
                    <a:lnT>
                      <a:noFill/>
                    </a:lnT>
                    <a:lnB>
                      <a:noFill/>
                    </a:lnB>
                  </a:tcPr>
                </a:tc>
                <a:tc>
                  <a:txBody>
                    <a:bodyPr/>
                    <a:lstStyle/>
                    <a:p>
                      <a:pPr>
                        <a:lnSpc>
                          <a:spcPts val="2000"/>
                        </a:lnSpc>
                        <a:spcAft>
                          <a:spcPts val="0"/>
                        </a:spcAft>
                      </a:pPr>
                      <a:r>
                        <a:rPr lang="fr-FR" sz="1400" cap="small" dirty="0" err="1">
                          <a:effectLst/>
                          <a:latin typeface="Times New Roman" panose="02020603050405020304" pitchFamily="18" charset="0"/>
                          <a:ea typeface="Arial" panose="020B0604020202020204" pitchFamily="34" charset="0"/>
                          <a:cs typeface="Times New Roman" panose="02020603050405020304" pitchFamily="18" charset="0"/>
                        </a:rPr>
                        <a:t>lh:</a:t>
                      </a:r>
                      <a:r>
                        <a:rPr lang="fr-FR" sz="1400" dirty="0" err="1">
                          <a:effectLst/>
                          <a:latin typeface="Times New Roman" panose="02020603050405020304" pitchFamily="18" charset="0"/>
                          <a:ea typeface="Arial" panose="020B0604020202020204" pitchFamily="34" charset="0"/>
                          <a:cs typeface="Times New Roman" panose="02020603050405020304" pitchFamily="18" charset="0"/>
                        </a:rPr>
                        <a:t>in</a:t>
                      </a:r>
                      <a:r>
                        <a:rPr lang="fr-FR" sz="1400" dirty="0">
                          <a:effectLst/>
                          <a:latin typeface="Times New Roman" panose="02020603050405020304" pitchFamily="18" charset="0"/>
                          <a:ea typeface="Arial" panose="020B0604020202020204" pitchFamily="34" charset="0"/>
                          <a:cs typeface="Times New Roman" panose="02020603050405020304" pitchFamily="18" charset="0"/>
                        </a:rPr>
                        <a:t> short </a:t>
                      </a:r>
                      <a:r>
                        <a:rPr lang="fr-FR" sz="1400" dirty="0" err="1">
                          <a:effectLst/>
                          <a:latin typeface="Times New Roman" panose="02020603050405020304" pitchFamily="18" charset="0"/>
                          <a:ea typeface="Arial" panose="020B0604020202020204" pitchFamily="34" charset="0"/>
                          <a:cs typeface="Times New Roman" panose="02020603050405020304" pitchFamily="18" charset="0"/>
                        </a:rPr>
                        <a:t>pieces</a:t>
                      </a:r>
                      <a:endParaRPr lang="fr-FR"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17780" marR="17780" marT="0" marB="0">
                    <a:lnL>
                      <a:noFill/>
                    </a:lnL>
                    <a:lnR>
                      <a:noFill/>
                    </a:lnR>
                    <a:lnT>
                      <a:noFill/>
                    </a:lnT>
                    <a:lnB>
                      <a:noFill/>
                    </a:lnB>
                  </a:tcPr>
                </a:tc>
              </a:tr>
            </a:tbl>
          </a:graphicData>
        </a:graphic>
      </p:graphicFrame>
    </p:spTree>
    <p:extLst>
      <p:ext uri="{BB962C8B-B14F-4D97-AF65-F5344CB8AC3E}">
        <p14:creationId xmlns:p14="http://schemas.microsoft.com/office/powerpoint/2010/main" val="1782114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7550" y="47700"/>
            <a:ext cx="7498080" cy="861020"/>
          </a:xfrm>
        </p:spPr>
        <p:txBody>
          <a:bodyPr>
            <a:normAutofit/>
          </a:bodyPr>
          <a:lstStyle/>
          <a:p>
            <a:pPr algn="ctr"/>
            <a:r>
              <a:rPr lang="fr-FR" sz="3600" dirty="0" smtClean="0">
                <a:latin typeface="Cambria" panose="02040503050406030204" pitchFamily="18" charset="0"/>
                <a:ea typeface="Cambria" panose="02040503050406030204" pitchFamily="18" charset="0"/>
              </a:rPr>
              <a:t>Semantic domains of AAs</a:t>
            </a:r>
            <a:endParaRPr lang="fr-FR" sz="3600" dirty="0">
              <a:latin typeface="Cambria" panose="02040503050406030204" pitchFamily="18" charset="0"/>
              <a:ea typeface="Cambria" panose="02040503050406030204" pitchFamily="18" charset="0"/>
            </a:endParaRPr>
          </a:p>
        </p:txBody>
      </p:sp>
      <p:sp>
        <p:nvSpPr>
          <p:cNvPr id="3" name="Espace réservé du contenu 2"/>
          <p:cNvSpPr>
            <a:spLocks noGrp="1"/>
          </p:cNvSpPr>
          <p:nvPr>
            <p:ph idx="1"/>
          </p:nvPr>
        </p:nvSpPr>
        <p:spPr>
          <a:xfrm>
            <a:off x="1408546" y="1196752"/>
            <a:ext cx="7498080" cy="5616624"/>
          </a:xfrm>
        </p:spPr>
        <p:txBody>
          <a:bodyPr>
            <a:normAutofit/>
          </a:bodyPr>
          <a:lstStyle/>
          <a:p>
            <a:r>
              <a:rPr lang="fr-FR" sz="2200" dirty="0">
                <a:latin typeface="Cambria" panose="02040503050406030204" pitchFamily="18" charset="0"/>
                <a:ea typeface="Cambria" panose="02040503050406030204" pitchFamily="18" charset="0"/>
              </a:rPr>
              <a:t>On the basis of the 2235 AAs collected (cf. Roulon-Doko, 2008), I was able to distinguish that they supported very varied semantic domains</a:t>
            </a:r>
            <a:r>
              <a:rPr lang="fr-FR" sz="2000" dirty="0" smtClean="0">
                <a:latin typeface="Cambria" panose="02040503050406030204" pitchFamily="18" charset="0"/>
                <a:ea typeface="Cambria" panose="02040503050406030204" pitchFamily="18" charset="0"/>
              </a:rPr>
              <a:t>.</a:t>
            </a:r>
          </a:p>
          <a:p>
            <a:endParaRPr lang="fr-FR" sz="2000" dirty="0" smtClean="0">
              <a:latin typeface="Cambria" panose="02040503050406030204" pitchFamily="18" charset="0"/>
              <a:ea typeface="Cambria" panose="02040503050406030204" pitchFamily="18" charset="0"/>
            </a:endParaRPr>
          </a:p>
          <a:p>
            <a:endParaRPr lang="fr-FR" sz="2000" dirty="0" smtClean="0">
              <a:latin typeface="Cambria" panose="02040503050406030204" pitchFamily="18" charset="0"/>
              <a:ea typeface="Cambria" panose="02040503050406030204" pitchFamily="18" charset="0"/>
            </a:endParaRPr>
          </a:p>
          <a:p>
            <a:endParaRPr lang="fr-FR" sz="2000" dirty="0">
              <a:latin typeface="Cambria" panose="02040503050406030204" pitchFamily="18" charset="0"/>
              <a:ea typeface="Cambria" panose="02040503050406030204" pitchFamily="18" charset="0"/>
            </a:endParaRPr>
          </a:p>
          <a:p>
            <a:endParaRPr lang="fr-FR" sz="2000" dirty="0" smtClean="0">
              <a:latin typeface="Cambria" panose="02040503050406030204" pitchFamily="18" charset="0"/>
              <a:ea typeface="Cambria" panose="02040503050406030204" pitchFamily="18" charset="0"/>
            </a:endParaRPr>
          </a:p>
          <a:p>
            <a:endParaRPr lang="fr-FR" sz="2000" dirty="0">
              <a:latin typeface="Cambria" panose="02040503050406030204" pitchFamily="18" charset="0"/>
              <a:ea typeface="Cambria" panose="02040503050406030204" pitchFamily="18" charset="0"/>
            </a:endParaRPr>
          </a:p>
          <a:p>
            <a:endParaRPr lang="fr-FR" sz="2000" dirty="0" smtClean="0">
              <a:latin typeface="Cambria" panose="02040503050406030204" pitchFamily="18" charset="0"/>
              <a:ea typeface="Cambria" panose="02040503050406030204" pitchFamily="18" charset="0"/>
            </a:endParaRPr>
          </a:p>
          <a:p>
            <a:endParaRPr lang="fr-FR" sz="2000" dirty="0">
              <a:latin typeface="Cambria" panose="02040503050406030204" pitchFamily="18" charset="0"/>
              <a:ea typeface="Cambria" panose="02040503050406030204" pitchFamily="18" charset="0"/>
            </a:endParaRPr>
          </a:p>
          <a:p>
            <a:endParaRPr lang="fr-FR" sz="2000" dirty="0" smtClean="0">
              <a:latin typeface="Cambria" panose="02040503050406030204" pitchFamily="18" charset="0"/>
              <a:ea typeface="Cambria" panose="02040503050406030204" pitchFamily="18" charset="0"/>
            </a:endParaRPr>
          </a:p>
          <a:p>
            <a:endParaRPr lang="fr-FR" sz="2000" dirty="0">
              <a:latin typeface="Cambria" panose="02040503050406030204" pitchFamily="18" charset="0"/>
              <a:ea typeface="Cambria" panose="02040503050406030204" pitchFamily="18" charset="0"/>
            </a:endParaRPr>
          </a:p>
          <a:p>
            <a:endParaRPr lang="fr-FR" sz="2000" dirty="0" smtClean="0">
              <a:latin typeface="Cambria" panose="02040503050406030204" pitchFamily="18" charset="0"/>
              <a:ea typeface="Cambria" panose="02040503050406030204" pitchFamily="18" charset="0"/>
            </a:endParaRPr>
          </a:p>
          <a:p>
            <a:pPr marL="82296" indent="0">
              <a:buNone/>
            </a:pPr>
            <a:r>
              <a:rPr lang="fr-FR" sz="1700" dirty="0" smtClean="0">
                <a:latin typeface="Times New Roman" panose="02020603050405020304" pitchFamily="18" charset="0"/>
                <a:cs typeface="Times New Roman" panose="02020603050405020304" pitchFamily="18" charset="0"/>
              </a:rPr>
              <a:t>Group </a:t>
            </a:r>
            <a:r>
              <a:rPr lang="fr-FR" sz="1700" dirty="0">
                <a:latin typeface="Times New Roman" panose="02020603050405020304" pitchFamily="18" charset="0"/>
                <a:cs typeface="Times New Roman" panose="02020603050405020304" pitchFamily="18" charset="0"/>
              </a:rPr>
              <a:t>A   15% - 17</a:t>
            </a:r>
            <a:r>
              <a:rPr lang="fr-FR" sz="1700" dirty="0" smtClean="0">
                <a:latin typeface="Times New Roman" panose="02020603050405020304" pitchFamily="18" charset="0"/>
                <a:cs typeface="Times New Roman" panose="02020603050405020304" pitchFamily="18" charset="0"/>
              </a:rPr>
              <a:t>% 	Group </a:t>
            </a:r>
            <a:r>
              <a:rPr lang="fr-FR" sz="1700" dirty="0">
                <a:latin typeface="Times New Roman" panose="02020603050405020304" pitchFamily="18" charset="0"/>
                <a:cs typeface="Times New Roman" panose="02020603050405020304" pitchFamily="18" charset="0"/>
              </a:rPr>
              <a:t>B   5% - 8% </a:t>
            </a:r>
          </a:p>
          <a:p>
            <a:pPr marL="82296" indent="0">
              <a:buNone/>
            </a:pPr>
            <a:r>
              <a:rPr lang="fr-FR" sz="1700" dirty="0" smtClean="0">
                <a:latin typeface="Times New Roman" panose="02020603050405020304" pitchFamily="18" charset="0"/>
                <a:cs typeface="Times New Roman" panose="02020603050405020304" pitchFamily="18" charset="0"/>
              </a:rPr>
              <a:t>Group </a:t>
            </a:r>
            <a:r>
              <a:rPr lang="fr-FR" sz="1700" dirty="0">
                <a:latin typeface="Times New Roman" panose="02020603050405020304" pitchFamily="18" charset="0"/>
                <a:cs typeface="Times New Roman" panose="02020603050405020304" pitchFamily="18" charset="0"/>
              </a:rPr>
              <a:t>C  1% - 5</a:t>
            </a:r>
            <a:r>
              <a:rPr lang="fr-FR" sz="1700" dirty="0" smtClean="0">
                <a:latin typeface="Times New Roman" panose="02020603050405020304" pitchFamily="18" charset="0"/>
                <a:cs typeface="Times New Roman" panose="02020603050405020304" pitchFamily="18" charset="0"/>
              </a:rPr>
              <a:t>%		Group </a:t>
            </a:r>
            <a:r>
              <a:rPr lang="fr-FR" sz="1700" dirty="0">
                <a:latin typeface="Times New Roman" panose="02020603050405020304" pitchFamily="18" charset="0"/>
                <a:cs typeface="Times New Roman" panose="02020603050405020304" pitchFamily="18" charset="0"/>
              </a:rPr>
              <a:t>D 0,5%  - 0,8 %</a:t>
            </a:r>
          </a:p>
          <a:p>
            <a:pPr marL="82296" indent="0">
              <a:buNone/>
            </a:pPr>
            <a:endParaRPr lang="fr-FR" sz="2000" dirty="0" smtClean="0">
              <a:latin typeface="Cambria" panose="02040503050406030204" pitchFamily="18" charset="0"/>
              <a:ea typeface="Cambria" panose="02040503050406030204" pitchFamily="18" charset="0"/>
            </a:endParaRPr>
          </a:p>
          <a:p>
            <a:endParaRPr lang="fr-FR" sz="2200" dirty="0">
              <a:latin typeface="Cambria" panose="02040503050406030204" pitchFamily="18" charset="0"/>
              <a:ea typeface="Cambria" panose="020405030504060302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3392899447"/>
              </p:ext>
            </p:extLst>
          </p:nvPr>
        </p:nvGraphicFramePr>
        <p:xfrm>
          <a:off x="1691680" y="2420888"/>
          <a:ext cx="7128792" cy="3457879"/>
        </p:xfrm>
        <a:graphic>
          <a:graphicData uri="http://schemas.openxmlformats.org/drawingml/2006/table">
            <a:tbl>
              <a:tblPr firstRow="1" firstCol="1" bandRow="1"/>
              <a:tblGrid>
                <a:gridCol w="1872208"/>
                <a:gridCol w="550518"/>
                <a:gridCol w="2336546"/>
                <a:gridCol w="569320"/>
                <a:gridCol w="1224136"/>
                <a:gridCol w="576064"/>
              </a:tblGrid>
              <a:tr h="431071">
                <a:tc>
                  <a:txBody>
                    <a:bodyPr/>
                    <a:lstStyle/>
                    <a:p>
                      <a:pPr>
                        <a:lnSpc>
                          <a:spcPts val="3000"/>
                        </a:lnSpc>
                        <a:spcAft>
                          <a:spcPts val="0"/>
                        </a:spcAft>
                      </a:pPr>
                      <a:r>
                        <a:rPr lang="en-CA" sz="1600" b="1" dirty="0">
                          <a:effectLst/>
                          <a:latin typeface="Cambria" panose="02040503050406030204" pitchFamily="18" charset="0"/>
                          <a:ea typeface="Cambria" panose="02040503050406030204" pitchFamily="18" charset="0"/>
                        </a:rPr>
                        <a:t>Semantic domains</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3000"/>
                        </a:lnSpc>
                        <a:spcAft>
                          <a:spcPts val="0"/>
                        </a:spcAft>
                      </a:pPr>
                      <a:r>
                        <a:rPr lang="en-CA" sz="1600" b="1" dirty="0" err="1">
                          <a:effectLst/>
                          <a:latin typeface="Cambria" panose="02040503050406030204" pitchFamily="18" charset="0"/>
                          <a:ea typeface="Cambria" panose="02040503050406030204" pitchFamily="18" charset="0"/>
                        </a:rPr>
                        <a:t>Nbr</a:t>
                      </a:r>
                      <a:r>
                        <a:rPr lang="en-CA" sz="1600" b="1" dirty="0">
                          <a:effectLst/>
                          <a:latin typeface="Cambria" panose="02040503050406030204" pitchFamily="18" charset="0"/>
                          <a:ea typeface="Cambria" panose="02040503050406030204" pitchFamily="18" charset="0"/>
                        </a:rPr>
                        <a:t>.</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3000"/>
                        </a:lnSpc>
                        <a:spcAft>
                          <a:spcPts val="0"/>
                        </a:spcAft>
                      </a:pPr>
                      <a:r>
                        <a:rPr lang="en-CA" sz="1600" b="1" dirty="0">
                          <a:effectLst/>
                          <a:latin typeface="Cambria" panose="02040503050406030204" pitchFamily="18" charset="0"/>
                          <a:ea typeface="Cambria" panose="02040503050406030204" pitchFamily="18" charset="0"/>
                        </a:rPr>
                        <a:t>Semantic domains</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3000"/>
                        </a:lnSpc>
                        <a:spcAft>
                          <a:spcPts val="0"/>
                        </a:spcAft>
                      </a:pPr>
                      <a:r>
                        <a:rPr lang="en-CA" sz="1600" b="1" dirty="0" err="1">
                          <a:effectLst/>
                          <a:latin typeface="Cambria" panose="02040503050406030204" pitchFamily="18" charset="0"/>
                          <a:ea typeface="Cambria" panose="02040503050406030204" pitchFamily="18" charset="0"/>
                        </a:rPr>
                        <a:t>Nbr</a:t>
                      </a:r>
                      <a:r>
                        <a:rPr lang="en-CA" sz="1600" b="1" dirty="0">
                          <a:effectLst/>
                          <a:latin typeface="Cambria" panose="02040503050406030204" pitchFamily="18" charset="0"/>
                          <a:ea typeface="Cambria" panose="02040503050406030204" pitchFamily="18" charset="0"/>
                        </a:rPr>
                        <a:t>.</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3000"/>
                        </a:lnSpc>
                        <a:spcAft>
                          <a:spcPts val="0"/>
                        </a:spcAft>
                      </a:pPr>
                      <a:r>
                        <a:rPr lang="en-CA" sz="1600" b="1" dirty="0">
                          <a:effectLst/>
                          <a:latin typeface="Cambria" panose="02040503050406030204" pitchFamily="18" charset="0"/>
                          <a:ea typeface="Cambria" panose="02040503050406030204" pitchFamily="18" charset="0"/>
                        </a:rPr>
                        <a:t>Semantic </a:t>
                      </a:r>
                      <a:r>
                        <a:rPr lang="en-CA" sz="1600" b="1" dirty="0" smtClean="0">
                          <a:effectLst/>
                          <a:latin typeface="Cambria" panose="02040503050406030204" pitchFamily="18" charset="0"/>
                          <a:ea typeface="Cambria" panose="02040503050406030204" pitchFamily="18" charset="0"/>
                        </a:rPr>
                        <a:t>d.</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3000"/>
                        </a:lnSpc>
                        <a:spcAft>
                          <a:spcPts val="0"/>
                        </a:spcAft>
                      </a:pPr>
                      <a:r>
                        <a:rPr lang="en-CA" sz="1600" b="1" dirty="0" err="1">
                          <a:effectLst/>
                          <a:latin typeface="Cambria" panose="02040503050406030204" pitchFamily="18" charset="0"/>
                          <a:ea typeface="Cambria" panose="02040503050406030204" pitchFamily="18" charset="0"/>
                        </a:rPr>
                        <a:t>Nbr</a:t>
                      </a:r>
                      <a:r>
                        <a:rPr lang="en-CA" sz="1600" b="1" dirty="0">
                          <a:effectLst/>
                          <a:latin typeface="Cambria" panose="02040503050406030204" pitchFamily="18" charset="0"/>
                          <a:ea typeface="Cambria" panose="02040503050406030204" pitchFamily="18" charset="0"/>
                        </a:rPr>
                        <a:t>.</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604">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movement</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383</a:t>
                      </a:r>
                      <a:endParaRPr lang="fr-FR" sz="1600" dirty="0">
                        <a:effectLst/>
                        <a:latin typeface="Cambria" panose="02040503050406030204" pitchFamily="18" charset="0"/>
                        <a:ea typeface="Cambria" panose="02040503050406030204" pitchFamily="18" charset="0"/>
                      </a:endParaRPr>
                    </a:p>
                  </a:txBody>
                  <a:tcPr marL="68580" marR="68580" marT="0" marB="0">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quantity</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93</a:t>
                      </a:r>
                      <a:endParaRPr lang="fr-FR" sz="1600">
                        <a:effectLst/>
                        <a:latin typeface="Cambria" panose="02040503050406030204" pitchFamily="18" charset="0"/>
                        <a:ea typeface="Cambria" panose="02040503050406030204" pitchFamily="18" charset="0"/>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fill_in</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24</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604">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size-shape</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352</a:t>
                      </a:r>
                      <a:endParaRPr lang="fr-FR" sz="1600">
                        <a:effectLst/>
                        <a:latin typeface="Cambria" panose="02040503050406030204" pitchFamily="18" charset="0"/>
                        <a:ea typeface="Cambria" panose="02040503050406030204" pitchFamily="18" charset="0"/>
                      </a:endParaRPr>
                    </a:p>
                  </a:txBody>
                  <a:tcPr marL="68580" marR="68580" marT="0" marB="0">
                    <a:lnL w="762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drink-eat</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88</a:t>
                      </a:r>
                      <a:endParaRPr lang="fr-FR" sz="1600" dirty="0">
                        <a:effectLst/>
                        <a:latin typeface="Cambria" panose="02040503050406030204" pitchFamily="18" charset="0"/>
                        <a:ea typeface="Cambria" panose="02040503050406030204" pitchFamily="18" charset="0"/>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cooking</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22</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604">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position-attitude</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198</a:t>
                      </a:r>
                      <a:endParaRPr lang="fr-FR" sz="1600">
                        <a:effectLst/>
                        <a:latin typeface="Cambria" panose="02040503050406030204" pitchFamily="18" charset="0"/>
                        <a:ea typeface="Cambria" panose="020405030504060302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color</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86</a:t>
                      </a:r>
                      <a:endParaRPr lang="fr-FR" sz="1600">
                        <a:effectLst/>
                        <a:latin typeface="Cambria" panose="02040503050406030204" pitchFamily="18" charset="0"/>
                        <a:ea typeface="Cambria" panose="02040503050406030204" pitchFamily="18" charset="0"/>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wet-dry</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19</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208">
                <a:tc>
                  <a:txBody>
                    <a:bodyPr/>
                    <a:lstStyle/>
                    <a:p>
                      <a:pPr>
                        <a:lnSpc>
                          <a:spcPts val="2600"/>
                        </a:lnSpc>
                        <a:spcAft>
                          <a:spcPts val="0"/>
                        </a:spcAft>
                      </a:pPr>
                      <a:r>
                        <a:rPr lang="en-CA" sz="1600" spc="-15">
                          <a:effectLst/>
                          <a:latin typeface="Cambria" panose="02040503050406030204" pitchFamily="18" charset="0"/>
                          <a:ea typeface="Cambria" panose="02040503050406030204" pitchFamily="18" charset="0"/>
                        </a:rPr>
                        <a:t>occupation_of_space</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spc="-15">
                          <a:effectLst/>
                          <a:latin typeface="Cambria" panose="02040503050406030204" pitchFamily="18" charset="0"/>
                          <a:ea typeface="Cambria" panose="02040503050406030204" pitchFamily="18" charset="0"/>
                        </a:rPr>
                        <a:t>178</a:t>
                      </a:r>
                      <a:endParaRPr lang="fr-FR" sz="1600">
                        <a:effectLst/>
                        <a:latin typeface="Cambria" panose="02040503050406030204" pitchFamily="18" charset="0"/>
                        <a:ea typeface="Cambria" panose="020405030504060302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feeling-sensation_speech</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82</a:t>
                      </a:r>
                      <a:endParaRPr lang="fr-FR" sz="1600">
                        <a:effectLst/>
                        <a:latin typeface="Cambria" panose="02040503050406030204" pitchFamily="18" charset="0"/>
                        <a:ea typeface="Cambria" panose="02040503050406030204" pitchFamily="18" charset="0"/>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how_to_tie</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18</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604">
                <a:tc>
                  <a:txBody>
                    <a:bodyPr/>
                    <a:lstStyle/>
                    <a:p>
                      <a:pPr>
                        <a:lnSpc>
                          <a:spcPts val="2600"/>
                        </a:lnSpc>
                        <a:spcAft>
                          <a:spcPts val="0"/>
                        </a:spcAft>
                      </a:pPr>
                      <a:r>
                        <a:rPr lang="en-CA" sz="1600" spc="-15">
                          <a:effectLst/>
                          <a:latin typeface="Cambria" panose="02040503050406030204" pitchFamily="18" charset="0"/>
                          <a:ea typeface="Cambria" panose="02040503050406030204" pitchFamily="18" charset="0"/>
                        </a:rPr>
                        <a:t>sound</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spc="-15">
                          <a:effectLst/>
                          <a:latin typeface="Cambria" panose="02040503050406030204" pitchFamily="18" charset="0"/>
                          <a:ea typeface="Cambria" panose="02040503050406030204" pitchFamily="18" charset="0"/>
                        </a:rPr>
                        <a:t>178</a:t>
                      </a:r>
                      <a:endParaRPr lang="fr-FR" sz="1600">
                        <a:effectLst/>
                        <a:latin typeface="Cambria" panose="02040503050406030204" pitchFamily="18" charset="0"/>
                        <a:ea typeface="Cambria" panose="020405030504060302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spc="-15">
                          <a:effectLst/>
                          <a:latin typeface="Cambria" panose="02040503050406030204" pitchFamily="18" charset="0"/>
                          <a:ea typeface="Cambria" panose="02040503050406030204" pitchFamily="18" charset="0"/>
                        </a:rPr>
                        <a:t>speech</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spc="-15">
                          <a:effectLst/>
                          <a:latin typeface="Cambria" panose="02040503050406030204" pitchFamily="18" charset="0"/>
                          <a:ea typeface="Cambria" panose="02040503050406030204" pitchFamily="18" charset="0"/>
                        </a:rPr>
                        <a:t>46</a:t>
                      </a:r>
                      <a:endParaRPr lang="fr-FR" sz="1600">
                        <a:effectLst/>
                        <a:latin typeface="Cambria" panose="02040503050406030204" pitchFamily="18" charset="0"/>
                        <a:ea typeface="Cambria" panose="02040503050406030204" pitchFamily="18" charset="0"/>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hot-cold</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18</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604">
                <a:tc>
                  <a:txBody>
                    <a:bodyPr/>
                    <a:lstStyle/>
                    <a:p>
                      <a:pPr>
                        <a:lnSpc>
                          <a:spcPts val="2600"/>
                        </a:lnSpc>
                        <a:spcAft>
                          <a:spcPts val="0"/>
                        </a:spcAft>
                      </a:pPr>
                      <a:r>
                        <a:rPr lang="en-CA" sz="1600" spc="-20">
                          <a:effectLst/>
                          <a:latin typeface="Cambria" panose="02040503050406030204" pitchFamily="18" charset="0"/>
                          <a:ea typeface="Cambria" panose="02040503050406030204" pitchFamily="18" charset="0"/>
                        </a:rPr>
                        <a:t>fall-break-flow</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spc="-20">
                          <a:effectLst/>
                          <a:latin typeface="Cambria" panose="02040503050406030204" pitchFamily="18" charset="0"/>
                          <a:ea typeface="Cambria" panose="02040503050406030204" pitchFamily="18" charset="0"/>
                        </a:rPr>
                        <a:t>136</a:t>
                      </a:r>
                      <a:endParaRPr lang="fr-FR" sz="1600">
                        <a:effectLst/>
                        <a:latin typeface="Cambria" panose="02040503050406030204" pitchFamily="18" charset="0"/>
                        <a:ea typeface="Cambria" panose="020405030504060302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pain</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46</a:t>
                      </a:r>
                      <a:endParaRPr lang="fr-FR" sz="1600">
                        <a:effectLst/>
                        <a:latin typeface="Cambria" panose="02040503050406030204" pitchFamily="18" charset="0"/>
                        <a:ea typeface="Cambria" panose="02040503050406030204" pitchFamily="18" charset="0"/>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swelling</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17</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604">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aspect</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125</a:t>
                      </a:r>
                      <a:endParaRPr lang="fr-FR" sz="1600">
                        <a:effectLst/>
                        <a:latin typeface="Cambria" panose="02040503050406030204" pitchFamily="18" charset="0"/>
                        <a:ea typeface="Cambria" panose="020405030504060302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opening</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39</a:t>
                      </a:r>
                      <a:endParaRPr lang="fr-FR" sz="1600">
                        <a:effectLst/>
                        <a:latin typeface="Cambria" panose="02040503050406030204" pitchFamily="18" charset="0"/>
                        <a:ea typeface="Cambria" panose="02040503050406030204" pitchFamily="18" charset="0"/>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hit</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17</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604">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consistency</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109</a:t>
                      </a:r>
                      <a:endParaRPr lang="fr-FR" sz="1600">
                        <a:effectLst/>
                        <a:latin typeface="Cambria" panose="02040503050406030204" pitchFamily="18" charset="0"/>
                        <a:ea typeface="Cambria" panose="02040503050406030204" pitchFamily="18"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cleanliness-dirt</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30</a:t>
                      </a:r>
                      <a:endParaRPr lang="fr-FR" sz="1600">
                        <a:effectLst/>
                        <a:latin typeface="Cambria" panose="02040503050406030204" pitchFamily="18" charset="0"/>
                        <a:ea typeface="Cambria" panose="02040503050406030204" pitchFamily="18" charset="0"/>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smell</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15</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604">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 </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 </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light</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29</a:t>
                      </a:r>
                      <a:endParaRPr lang="fr-FR" sz="1600">
                        <a:effectLst/>
                        <a:latin typeface="Cambria" panose="02040503050406030204" pitchFamily="18" charset="0"/>
                        <a:ea typeface="Cambria" panose="02040503050406030204" pitchFamily="18" charset="0"/>
                      </a:endParaRPr>
                    </a:p>
                  </a:txBody>
                  <a:tcPr marL="68580" marR="68580" marT="0" marB="0">
                    <a:lnL w="317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a:effectLst/>
                          <a:latin typeface="Cambria" panose="02040503050406030204" pitchFamily="18" charset="0"/>
                          <a:ea typeface="Cambria" panose="02040503050406030204" pitchFamily="18" charset="0"/>
                        </a:rPr>
                        <a:t> </a:t>
                      </a:r>
                      <a:endParaRPr lang="fr-FR" sz="160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CA" sz="1600" dirty="0">
                          <a:effectLst/>
                          <a:latin typeface="Cambria" panose="02040503050406030204" pitchFamily="18" charset="0"/>
                          <a:ea typeface="Cambria" panose="02040503050406030204" pitchFamily="18" charset="0"/>
                        </a:rPr>
                        <a:t> </a:t>
                      </a:r>
                      <a:endParaRPr lang="fr-FR" sz="1600" dirty="0">
                        <a:effectLst/>
                        <a:latin typeface="Cambria" panose="02040503050406030204" pitchFamily="18"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22967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63662" y="44624"/>
            <a:ext cx="7708392" cy="706090"/>
          </a:xfrm>
        </p:spPr>
        <p:txBody>
          <a:bodyPr>
            <a:noAutofit/>
          </a:bodyPr>
          <a:lstStyle/>
          <a:p>
            <a:pPr algn="ctr"/>
            <a:r>
              <a:rPr lang="en-US" sz="3200" dirty="0" smtClean="0">
                <a:latin typeface="Cambria" panose="02040503050406030204" pitchFamily="18" charset="0"/>
                <a:ea typeface="Cambria" panose="02040503050406030204" pitchFamily="18" charset="0"/>
              </a:rPr>
              <a:t> </a:t>
            </a:r>
            <a:r>
              <a:rPr lang="en-US" sz="3200" dirty="0">
                <a:latin typeface="Cambria" panose="02040503050406030204" pitchFamily="18" charset="0"/>
                <a:ea typeface="Cambria" panose="02040503050406030204" pitchFamily="18" charset="0"/>
              </a:rPr>
              <a:t>Organization </a:t>
            </a:r>
            <a:r>
              <a:rPr lang="en-US" sz="3200" dirty="0" smtClean="0">
                <a:latin typeface="Cambria" panose="02040503050406030204" pitchFamily="18" charset="0"/>
                <a:ea typeface="Cambria" panose="02040503050406030204" pitchFamily="18" charset="0"/>
              </a:rPr>
              <a:t>of </a:t>
            </a:r>
            <a:r>
              <a:rPr lang="en-US" sz="3200" dirty="0">
                <a:latin typeface="Cambria" panose="02040503050406030204" pitchFamily="18" charset="0"/>
                <a:ea typeface="Cambria" panose="02040503050406030204" pitchFamily="18" charset="0"/>
              </a:rPr>
              <a:t>the </a:t>
            </a:r>
            <a:r>
              <a:rPr lang="en-US" sz="3200" dirty="0" smtClean="0">
                <a:latin typeface="Cambria" panose="02040503050406030204" pitchFamily="18" charset="0"/>
                <a:ea typeface="Cambria" panose="02040503050406030204" pitchFamily="18" charset="0"/>
              </a:rPr>
              <a:t>meanings</a:t>
            </a:r>
            <a:endParaRPr lang="fr-FR" sz="3200" dirty="0">
              <a:latin typeface="Cambria" panose="02040503050406030204" pitchFamily="18" charset="0"/>
              <a:ea typeface="Cambria" panose="02040503050406030204" pitchFamily="18" charset="0"/>
            </a:endParaRPr>
          </a:p>
        </p:txBody>
      </p:sp>
      <p:sp>
        <p:nvSpPr>
          <p:cNvPr id="3" name="Espace réservé du contenu 2"/>
          <p:cNvSpPr>
            <a:spLocks noGrp="1"/>
          </p:cNvSpPr>
          <p:nvPr>
            <p:ph idx="1"/>
          </p:nvPr>
        </p:nvSpPr>
        <p:spPr>
          <a:xfrm>
            <a:off x="1609446" y="884684"/>
            <a:ext cx="7416824" cy="5568652"/>
          </a:xfrm>
        </p:spPr>
        <p:txBody>
          <a:bodyPr>
            <a:normAutofit/>
          </a:bodyPr>
          <a:lstStyle/>
          <a:p>
            <a:r>
              <a:rPr lang="fr-FR" sz="1900" dirty="0" smtClean="0">
                <a:latin typeface="Cambria" panose="02040503050406030204" pitchFamily="18" charset="0"/>
                <a:ea typeface="Cambria" panose="02040503050406030204" pitchFamily="18" charset="0"/>
              </a:rPr>
              <a:t>AAs support </a:t>
            </a:r>
            <a:r>
              <a:rPr lang="fr-FR" sz="1900" dirty="0">
                <a:latin typeface="Cambria" panose="02040503050406030204" pitchFamily="18" charset="0"/>
                <a:ea typeface="Cambria" panose="02040503050406030204" pitchFamily="18" charset="0"/>
              </a:rPr>
              <a:t>certain types of meanings on a regular basis, such as: </a:t>
            </a:r>
            <a:r>
              <a:rPr lang="fr-FR" sz="1900" dirty="0" smtClean="0">
                <a:latin typeface="Cambria" panose="02040503050406030204" pitchFamily="18" charset="0"/>
                <a:ea typeface="Cambria" panose="02040503050406030204" pitchFamily="18" charset="0"/>
              </a:rPr>
              <a:t/>
            </a:r>
            <a:br>
              <a:rPr lang="fr-FR" sz="1900" dirty="0" smtClean="0">
                <a:latin typeface="Cambria" panose="02040503050406030204" pitchFamily="18" charset="0"/>
                <a:ea typeface="Cambria" panose="02040503050406030204" pitchFamily="18" charset="0"/>
              </a:rPr>
            </a:br>
            <a:r>
              <a:rPr lang="fr-FR" sz="1900" dirty="0" smtClean="0">
                <a:latin typeface="Cambria" panose="02040503050406030204" pitchFamily="18" charset="0"/>
                <a:ea typeface="Cambria" panose="02040503050406030204" pitchFamily="18" charset="0"/>
              </a:rPr>
              <a:t>1</a:t>
            </a:r>
            <a:r>
              <a:rPr lang="fr-FR" sz="1900" dirty="0">
                <a:latin typeface="Cambria" panose="02040503050406030204" pitchFamily="18" charset="0"/>
                <a:ea typeface="Cambria" panose="02040503050406030204" pitchFamily="18" charset="0"/>
              </a:rPr>
              <a:t>) the quantitative degree such as very, too, a little, etc., </a:t>
            </a:r>
            <a:r>
              <a:rPr lang="fr-FR" sz="1900" dirty="0" smtClean="0">
                <a:latin typeface="Cambria" panose="02040503050406030204" pitchFamily="18" charset="0"/>
                <a:ea typeface="Cambria" panose="02040503050406030204" pitchFamily="18" charset="0"/>
              </a:rPr>
              <a:t/>
            </a:r>
            <a:br>
              <a:rPr lang="fr-FR" sz="1900" dirty="0" smtClean="0">
                <a:latin typeface="Cambria" panose="02040503050406030204" pitchFamily="18" charset="0"/>
                <a:ea typeface="Cambria" panose="02040503050406030204" pitchFamily="18" charset="0"/>
              </a:rPr>
            </a:br>
            <a:r>
              <a:rPr lang="fr-FR" sz="1900" dirty="0" smtClean="0">
                <a:latin typeface="Cambria" panose="02040503050406030204" pitchFamily="18" charset="0"/>
                <a:ea typeface="Cambria" panose="02040503050406030204" pitchFamily="18" charset="0"/>
              </a:rPr>
              <a:t>2</a:t>
            </a:r>
            <a:r>
              <a:rPr lang="fr-FR" sz="1900" dirty="0">
                <a:latin typeface="Cambria" panose="02040503050406030204" pitchFamily="18" charset="0"/>
                <a:ea typeface="Cambria" panose="02040503050406030204" pitchFamily="18" charset="0"/>
              </a:rPr>
              <a:t>) a relationship to a specific medium (men, round </a:t>
            </a:r>
            <a:r>
              <a:rPr lang="fr-FR" sz="1900" dirty="0" smtClean="0">
                <a:latin typeface="Cambria" panose="02040503050406030204" pitchFamily="18" charset="0"/>
                <a:ea typeface="Cambria" panose="02040503050406030204" pitchFamily="18" charset="0"/>
              </a:rPr>
              <a:t>objet, </a:t>
            </a:r>
            <a:r>
              <a:rPr lang="fr-FR" sz="1900" dirty="0">
                <a:latin typeface="Cambria" panose="02040503050406030204" pitchFamily="18" charset="0"/>
                <a:ea typeface="Cambria" panose="02040503050406030204" pitchFamily="18" charset="0"/>
              </a:rPr>
              <a:t>etc.), </a:t>
            </a:r>
            <a:r>
              <a:rPr lang="fr-FR" sz="1900" dirty="0" smtClean="0">
                <a:latin typeface="Cambria" panose="02040503050406030204" pitchFamily="18" charset="0"/>
                <a:ea typeface="Cambria" panose="02040503050406030204" pitchFamily="18" charset="0"/>
              </a:rPr>
              <a:t/>
            </a:r>
            <a:br>
              <a:rPr lang="fr-FR" sz="1900" dirty="0" smtClean="0">
                <a:latin typeface="Cambria" panose="02040503050406030204" pitchFamily="18" charset="0"/>
                <a:ea typeface="Cambria" panose="02040503050406030204" pitchFamily="18" charset="0"/>
              </a:rPr>
            </a:br>
            <a:r>
              <a:rPr lang="fr-FR" sz="1900" dirty="0" smtClean="0">
                <a:latin typeface="Cambria" panose="02040503050406030204" pitchFamily="18" charset="0"/>
                <a:ea typeface="Cambria" panose="02040503050406030204" pitchFamily="18" charset="0"/>
              </a:rPr>
              <a:t>3</a:t>
            </a:r>
            <a:r>
              <a:rPr lang="fr-FR" sz="1900" dirty="0">
                <a:latin typeface="Cambria" panose="02040503050406030204" pitchFamily="18" charset="0"/>
                <a:ea typeface="Cambria" panose="02040503050406030204" pitchFamily="18" charset="0"/>
              </a:rPr>
              <a:t>) an association of meanings, often two, sometimes more than two</a:t>
            </a:r>
            <a:r>
              <a:rPr lang="fr-FR" sz="1800" dirty="0">
                <a:latin typeface="Cambria" panose="02040503050406030204" pitchFamily="18" charset="0"/>
                <a:ea typeface="Cambria" panose="02040503050406030204" pitchFamily="18" charset="0"/>
              </a:rPr>
              <a:t>. </a:t>
            </a:r>
            <a:endParaRPr lang="fr-FR" sz="1800" dirty="0" smtClean="0">
              <a:latin typeface="Cambria" panose="02040503050406030204" pitchFamily="18" charset="0"/>
              <a:ea typeface="Cambria" panose="02040503050406030204" pitchFamily="18" charset="0"/>
            </a:endParaRPr>
          </a:p>
          <a:p>
            <a:r>
              <a:rPr lang="fr-FR" sz="1900" dirty="0" smtClean="0">
                <a:latin typeface="Cambria" panose="02040503050406030204" pitchFamily="18" charset="0"/>
                <a:ea typeface="Cambria" panose="02040503050406030204" pitchFamily="18" charset="0"/>
              </a:rPr>
              <a:t>For example, « big »</a:t>
            </a:r>
            <a:r>
              <a:rPr lang="en-US" sz="1900" dirty="0" smtClean="0">
                <a:latin typeface="Cambria" panose="02040503050406030204" pitchFamily="18" charset="0"/>
                <a:ea typeface="Cambria" panose="02040503050406030204" pitchFamily="18" charset="0"/>
              </a:rPr>
              <a:t> can be expressed by an A "big, important" </a:t>
            </a:r>
            <a:r>
              <a:rPr lang="en-US" sz="1900" i="1" dirty="0" smtClean="0">
                <a:latin typeface="Cambria" panose="02040503050406030204" pitchFamily="18" charset="0"/>
                <a:ea typeface="Cambria" panose="02040503050406030204" pitchFamily="18" charset="0"/>
              </a:rPr>
              <a:t>gbà</a:t>
            </a:r>
            <a:r>
              <a:rPr lang="en-US" sz="1900" dirty="0" smtClean="0">
                <a:latin typeface="Cambria" panose="02040503050406030204" pitchFamily="18" charset="0"/>
                <a:ea typeface="Cambria" panose="02040503050406030204" pitchFamily="18" charset="0"/>
              </a:rPr>
              <a:t> - an essential value -, by an VA "big, big" </a:t>
            </a:r>
            <a:r>
              <a:rPr lang="en-US" sz="1900" i="1" dirty="0" smtClean="0">
                <a:latin typeface="Cambria" panose="02040503050406030204" pitchFamily="18" charset="0"/>
                <a:ea typeface="Cambria" panose="02040503050406030204" pitchFamily="18" charset="0"/>
              </a:rPr>
              <a:t>gásá</a:t>
            </a:r>
            <a:r>
              <a:rPr lang="en-US" sz="1900" dirty="0" smtClean="0">
                <a:latin typeface="Cambria" panose="02040503050406030204" pitchFamily="18" charset="0"/>
                <a:ea typeface="Cambria" panose="02040503050406030204" pitchFamily="18" charset="0"/>
              </a:rPr>
              <a:t> - a value defined at the base as expressing the result of a process (&lt; </a:t>
            </a:r>
            <a:r>
              <a:rPr lang="en-US" sz="1900" i="1" dirty="0" smtClean="0">
                <a:latin typeface="Cambria" panose="02040503050406030204" pitchFamily="18" charset="0"/>
                <a:ea typeface="Cambria" panose="02040503050406030204" pitchFamily="18" charset="0"/>
              </a:rPr>
              <a:t>gasi </a:t>
            </a:r>
            <a:r>
              <a:rPr lang="en-US" sz="1900" dirty="0" smtClean="0">
                <a:latin typeface="Cambria" panose="02040503050406030204" pitchFamily="18" charset="0"/>
                <a:ea typeface="Cambria" panose="02040503050406030204" pitchFamily="18" charset="0"/>
              </a:rPr>
              <a:t>"to grow") -, and five AAs which take into account various values built from 'big'.</a:t>
            </a:r>
          </a:p>
          <a:p>
            <a:endParaRPr lang="fr-FR" sz="1800" dirty="0" smtClean="0">
              <a:latin typeface="Cambria" panose="02040503050406030204" pitchFamily="18" charset="0"/>
              <a:ea typeface="Cambria" panose="020405030504060302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817061885"/>
              </p:ext>
            </p:extLst>
          </p:nvPr>
        </p:nvGraphicFramePr>
        <p:xfrm>
          <a:off x="2123728" y="3933056"/>
          <a:ext cx="5976664" cy="2398769"/>
        </p:xfrm>
        <a:graphic>
          <a:graphicData uri="http://schemas.openxmlformats.org/drawingml/2006/table">
            <a:tbl>
              <a:tblPr/>
              <a:tblGrid>
                <a:gridCol w="1687485"/>
                <a:gridCol w="2682407"/>
                <a:gridCol w="1606772"/>
              </a:tblGrid>
              <a:tr h="246885">
                <a:tc>
                  <a:txBody>
                    <a:bodyPr/>
                    <a:lstStyle/>
                    <a:p>
                      <a:pPr marL="53975" indent="0">
                        <a:lnSpc>
                          <a:spcPts val="3000"/>
                        </a:lnSpc>
                        <a:spcBef>
                          <a:spcPts val="100"/>
                        </a:spcBef>
                        <a:spcAft>
                          <a:spcPts val="100"/>
                        </a:spcAft>
                        <a:tabLst>
                          <a:tab pos="288290" algn="l"/>
                        </a:tabLst>
                      </a:pPr>
                      <a:r>
                        <a:rPr lang="x-none" sz="1400" b="1" dirty="0">
                          <a:effectLst/>
                          <a:latin typeface="Cambria" panose="02040503050406030204" pitchFamily="18" charset="0"/>
                          <a:ea typeface="Cambria" panose="02040503050406030204" pitchFamily="18" charset="0"/>
                        </a:rPr>
                        <a:t>AA</a:t>
                      </a:r>
                      <a:endParaRPr lang="fr-FR" sz="1400" b="1" dirty="0">
                        <a:effectLst/>
                        <a:latin typeface="Cambria" panose="02040503050406030204" pitchFamily="18" charset="0"/>
                        <a:ea typeface="Cambria" panose="020405030504060302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indent="0">
                        <a:lnSpc>
                          <a:spcPts val="3000"/>
                        </a:lnSpc>
                        <a:spcBef>
                          <a:spcPts val="100"/>
                        </a:spcBef>
                        <a:spcAft>
                          <a:spcPts val="100"/>
                        </a:spcAft>
                      </a:pPr>
                      <a:r>
                        <a:rPr lang="en-CA" sz="1400" b="1" dirty="0">
                          <a:effectLst/>
                          <a:latin typeface="Cambria" panose="02040503050406030204" pitchFamily="18" charset="0"/>
                          <a:ea typeface="Cambria" panose="02040503050406030204" pitchFamily="18" charset="0"/>
                        </a:rPr>
                        <a:t>Meaning</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indent="0" algn="just">
                        <a:lnSpc>
                          <a:spcPts val="3000"/>
                        </a:lnSpc>
                        <a:spcBef>
                          <a:spcPts val="100"/>
                        </a:spcBef>
                        <a:spcAft>
                          <a:spcPts val="100"/>
                        </a:spcAft>
                      </a:pPr>
                      <a:r>
                        <a:rPr lang="fr-FR" sz="1400" b="1" dirty="0">
                          <a:effectLst/>
                          <a:latin typeface="Cambria" panose="02040503050406030204" pitchFamily="18" charset="0"/>
                          <a:ea typeface="Cambria" panose="02040503050406030204" pitchFamily="18" charset="0"/>
                        </a:rPr>
                        <a:t>Specificity</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r>
              <a:tr h="246885">
                <a:tc>
                  <a:txBody>
                    <a:bodyPr/>
                    <a:lstStyle/>
                    <a:p>
                      <a:pPr marL="53975" indent="0">
                        <a:lnSpc>
                          <a:spcPts val="3000"/>
                        </a:lnSpc>
                        <a:spcBef>
                          <a:spcPts val="600"/>
                        </a:spcBef>
                        <a:spcAft>
                          <a:spcPts val="0"/>
                        </a:spcAft>
                        <a:tabLst>
                          <a:tab pos="288290" algn="l"/>
                        </a:tabLst>
                      </a:pPr>
                      <a:r>
                        <a:rPr lang="x-none" sz="1400" b="1" dirty="0">
                          <a:effectLst/>
                          <a:latin typeface="Cambria" panose="02040503050406030204" pitchFamily="18" charset="0"/>
                          <a:ea typeface="Cambria" panose="02040503050406030204" pitchFamily="18" charset="0"/>
                        </a:rPr>
                        <a:t>rùkpùtù-rùkpùtù</a:t>
                      </a:r>
                      <a:endParaRPr lang="fr-FR" sz="1400" b="1" dirty="0">
                        <a:effectLst/>
                        <a:latin typeface="Cambria" panose="02040503050406030204" pitchFamily="18" charset="0"/>
                        <a:ea typeface="Cambria" panose="020405030504060302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indent="0">
                        <a:lnSpc>
                          <a:spcPts val="3000"/>
                        </a:lnSpc>
                        <a:spcAft>
                          <a:spcPts val="0"/>
                        </a:spcAft>
                      </a:pPr>
                      <a:r>
                        <a:rPr lang="en-CA" sz="1400" dirty="0">
                          <a:effectLst/>
                          <a:latin typeface="Cambria" panose="02040503050406030204" pitchFamily="18" charset="0"/>
                          <a:ea typeface="Cambria" panose="02040503050406030204" pitchFamily="18" charset="0"/>
                        </a:rPr>
                        <a:t>too big, too tall </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indent="0" algn="just">
                        <a:lnSpc>
                          <a:spcPts val="3000"/>
                        </a:lnSpc>
                        <a:spcAft>
                          <a:spcPts val="0"/>
                        </a:spcAft>
                      </a:pPr>
                      <a:r>
                        <a:rPr lang="fr-FR" sz="1400" dirty="0">
                          <a:effectLst/>
                          <a:latin typeface="Cambria" panose="02040503050406030204" pitchFamily="18" charset="0"/>
                          <a:ea typeface="Cambria" panose="02040503050406030204" pitchFamily="18" charset="0"/>
                        </a:rPr>
                        <a:t>degree</a:t>
                      </a:r>
                    </a:p>
                  </a:txBody>
                  <a:tcPr marL="44450" marR="44450" marT="0" marB="0">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493769">
                <a:tc>
                  <a:txBody>
                    <a:bodyPr/>
                    <a:lstStyle/>
                    <a:p>
                      <a:pPr marL="53975" indent="0">
                        <a:lnSpc>
                          <a:spcPts val="3000"/>
                        </a:lnSpc>
                        <a:spcBef>
                          <a:spcPts val="600"/>
                        </a:spcBef>
                        <a:spcAft>
                          <a:spcPts val="0"/>
                        </a:spcAft>
                        <a:tabLst>
                          <a:tab pos="288290" algn="l"/>
                        </a:tabLst>
                      </a:pPr>
                      <a:r>
                        <a:rPr lang="x-none" sz="1400" b="1" dirty="0">
                          <a:effectLst/>
                          <a:latin typeface="Cambria" panose="02040503050406030204" pitchFamily="18" charset="0"/>
                          <a:ea typeface="Cambria" panose="02040503050406030204" pitchFamily="18" charset="0"/>
                        </a:rPr>
                        <a:t>tàlàngàzàŋ</a:t>
                      </a:r>
                      <a:endParaRPr lang="fr-FR" sz="1400" b="1" dirty="0">
                        <a:effectLst/>
                        <a:latin typeface="Cambria" panose="02040503050406030204" pitchFamily="18" charset="0"/>
                        <a:ea typeface="Cambria" panose="020405030504060302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indent="0">
                        <a:lnSpc>
                          <a:spcPts val="3000"/>
                        </a:lnSpc>
                        <a:spcAft>
                          <a:spcPts val="0"/>
                        </a:spcAft>
                      </a:pPr>
                      <a:r>
                        <a:rPr lang="en-CA" sz="1400" dirty="0">
                          <a:effectLst/>
                          <a:latin typeface="Cambria" panose="02040503050406030204" pitchFamily="18" charset="0"/>
                          <a:ea typeface="Cambria" panose="02040503050406030204" pitchFamily="18" charset="0"/>
                        </a:rPr>
                        <a:t>big for a child of 10-12 years old </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indent="0" algn="just">
                        <a:lnSpc>
                          <a:spcPts val="3000"/>
                        </a:lnSpc>
                        <a:spcAft>
                          <a:spcPts val="0"/>
                        </a:spcAft>
                      </a:pPr>
                      <a:r>
                        <a:rPr lang="fr-FR" sz="1400" dirty="0">
                          <a:effectLst/>
                          <a:latin typeface="Cambria" panose="02040503050406030204" pitchFamily="18" charset="0"/>
                          <a:ea typeface="Cambria" panose="02040503050406030204" pitchFamily="18" charset="0"/>
                        </a:rPr>
                        <a:t>specific </a:t>
                      </a:r>
                      <a:r>
                        <a:rPr lang="fr-FR" sz="1400" dirty="0" smtClean="0">
                          <a:effectLst/>
                          <a:latin typeface="Cambria" panose="02040503050406030204" pitchFamily="18" charset="0"/>
                          <a:ea typeface="Cambria" panose="02040503050406030204" pitchFamily="18" charset="0"/>
                        </a:rPr>
                        <a:t>medium</a:t>
                      </a:r>
                      <a:endParaRPr lang="fr-FR" sz="1400" dirty="0">
                        <a:effectLst/>
                        <a:latin typeface="Cambria" panose="02040503050406030204" pitchFamily="18" charset="0"/>
                        <a:ea typeface="Cambria" panose="02040503050406030204" pitchFamily="18" charset="0"/>
                      </a:endParaRPr>
                    </a:p>
                  </a:txBody>
                  <a:tcPr marL="44450" marR="44450" marT="0" marB="0">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46885">
                <a:tc>
                  <a:txBody>
                    <a:bodyPr/>
                    <a:lstStyle/>
                    <a:p>
                      <a:pPr marL="53975" indent="0">
                        <a:lnSpc>
                          <a:spcPts val="3000"/>
                        </a:lnSpc>
                        <a:spcBef>
                          <a:spcPts val="600"/>
                        </a:spcBef>
                        <a:spcAft>
                          <a:spcPts val="0"/>
                        </a:spcAft>
                        <a:tabLst>
                          <a:tab pos="288290" algn="l"/>
                        </a:tabLst>
                      </a:pPr>
                      <a:r>
                        <a:rPr lang="x-none" sz="1400" b="1">
                          <a:effectLst/>
                          <a:latin typeface="Cambria" panose="02040503050406030204" pitchFamily="18" charset="0"/>
                          <a:ea typeface="Cambria" panose="02040503050406030204" pitchFamily="18" charset="0"/>
                        </a:rPr>
                        <a:t>hèr-ngèzèŋ</a:t>
                      </a:r>
                      <a:endParaRPr lang="fr-FR" sz="1400" b="1">
                        <a:effectLst/>
                        <a:latin typeface="Cambria" panose="02040503050406030204" pitchFamily="18" charset="0"/>
                        <a:ea typeface="Cambria" panose="020405030504060302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indent="0">
                        <a:lnSpc>
                          <a:spcPts val="3000"/>
                        </a:lnSpc>
                        <a:spcAft>
                          <a:spcPts val="0"/>
                        </a:spcAft>
                      </a:pPr>
                      <a:r>
                        <a:rPr lang="en-CA" sz="1400">
                          <a:effectLst/>
                          <a:latin typeface="Cambria" panose="02040503050406030204" pitchFamily="18" charset="0"/>
                          <a:ea typeface="Cambria" panose="02040503050406030204" pitchFamily="18" charset="0"/>
                        </a:rPr>
                        <a:t>big and tall </a:t>
                      </a:r>
                      <a:endParaRPr lang="fr-FR" sz="1400">
                        <a:effectLst/>
                        <a:latin typeface="Cambria" panose="02040503050406030204" pitchFamily="18" charset="0"/>
                        <a:ea typeface="Cambria" panose="02040503050406030204" pitchFamily="18" charset="0"/>
                      </a:endParaRPr>
                    </a:p>
                  </a:txBody>
                  <a:tcPr marL="44450" marR="444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indent="0" algn="just">
                        <a:lnSpc>
                          <a:spcPts val="3000"/>
                        </a:lnSpc>
                        <a:spcAft>
                          <a:spcPts val="0"/>
                        </a:spcAft>
                      </a:pPr>
                      <a:r>
                        <a:rPr lang="fr-FR" sz="1400" dirty="0">
                          <a:effectLst/>
                          <a:latin typeface="Cambria" panose="02040503050406030204" pitchFamily="18" charset="0"/>
                          <a:ea typeface="Cambria" panose="02040503050406030204" pitchFamily="18" charset="0"/>
                        </a:rPr>
                        <a:t>2 values</a:t>
                      </a:r>
                    </a:p>
                  </a:txBody>
                  <a:tcPr marL="44450" marR="44450" marT="0" marB="0">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46885">
                <a:tc>
                  <a:txBody>
                    <a:bodyPr/>
                    <a:lstStyle/>
                    <a:p>
                      <a:pPr marL="53975" indent="0">
                        <a:lnSpc>
                          <a:spcPts val="3000"/>
                        </a:lnSpc>
                        <a:spcBef>
                          <a:spcPts val="600"/>
                        </a:spcBef>
                        <a:spcAft>
                          <a:spcPts val="0"/>
                        </a:spcAft>
                        <a:tabLst>
                          <a:tab pos="288290" algn="l"/>
                        </a:tabLst>
                      </a:pPr>
                      <a:r>
                        <a:rPr lang="x-none" sz="1400" b="1">
                          <a:effectLst/>
                          <a:latin typeface="Cambria" panose="02040503050406030204" pitchFamily="18" charset="0"/>
                          <a:ea typeface="Cambria" panose="02040503050406030204" pitchFamily="18" charset="0"/>
                        </a:rPr>
                        <a:t>kpɛ́ngɛ́m</a:t>
                      </a:r>
                      <a:endParaRPr lang="fr-FR" sz="1400" b="1">
                        <a:effectLst/>
                        <a:latin typeface="Cambria" panose="02040503050406030204" pitchFamily="18" charset="0"/>
                        <a:ea typeface="Cambria" panose="020405030504060302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indent="0">
                        <a:lnSpc>
                          <a:spcPts val="3000"/>
                        </a:lnSpc>
                        <a:spcAft>
                          <a:spcPts val="0"/>
                        </a:spcAft>
                      </a:pPr>
                      <a:r>
                        <a:rPr lang="en-CA" sz="1400">
                          <a:effectLst/>
                          <a:latin typeface="Cambria" panose="02040503050406030204" pitchFamily="18" charset="0"/>
                          <a:ea typeface="Cambria" panose="02040503050406030204" pitchFamily="18" charset="0"/>
                        </a:rPr>
                        <a:t>not too big and straight</a:t>
                      </a:r>
                      <a:endParaRPr lang="fr-FR" sz="1400">
                        <a:effectLst/>
                        <a:latin typeface="Cambria" panose="02040503050406030204" pitchFamily="18" charset="0"/>
                        <a:ea typeface="Cambria" panose="02040503050406030204" pitchFamily="18" charset="0"/>
                      </a:endParaRPr>
                    </a:p>
                  </a:txBody>
                  <a:tcPr marL="44450" marR="444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indent="0" algn="just">
                        <a:lnSpc>
                          <a:spcPts val="3000"/>
                        </a:lnSpc>
                        <a:spcAft>
                          <a:spcPts val="0"/>
                        </a:spcAft>
                      </a:pPr>
                      <a:r>
                        <a:rPr lang="fr-FR" sz="1400" dirty="0">
                          <a:effectLst/>
                          <a:latin typeface="Cambria" panose="02040503050406030204" pitchFamily="18" charset="0"/>
                          <a:ea typeface="Cambria" panose="02040503050406030204" pitchFamily="18" charset="0"/>
                        </a:rPr>
                        <a:t>2 values</a:t>
                      </a:r>
                    </a:p>
                  </a:txBody>
                  <a:tcPr marL="44450" marR="44450" marT="0" marB="0">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46885">
                <a:tc>
                  <a:txBody>
                    <a:bodyPr/>
                    <a:lstStyle/>
                    <a:p>
                      <a:pPr marL="53975" indent="0">
                        <a:lnSpc>
                          <a:spcPts val="3000"/>
                        </a:lnSpc>
                        <a:spcBef>
                          <a:spcPts val="600"/>
                        </a:spcBef>
                        <a:spcAft>
                          <a:spcPts val="0"/>
                        </a:spcAft>
                        <a:tabLst>
                          <a:tab pos="288290" algn="l"/>
                        </a:tabLst>
                      </a:pPr>
                      <a:r>
                        <a:rPr lang="x-none" sz="1400" b="1">
                          <a:effectLst/>
                          <a:latin typeface="Cambria" panose="02040503050406030204" pitchFamily="18" charset="0"/>
                          <a:ea typeface="Cambria" panose="02040503050406030204" pitchFamily="18" charset="0"/>
                        </a:rPr>
                        <a:t>zòlòɓòtò</a:t>
                      </a:r>
                      <a:endParaRPr lang="fr-FR" sz="1400" b="1">
                        <a:effectLst/>
                        <a:latin typeface="Cambria" panose="02040503050406030204" pitchFamily="18" charset="0"/>
                        <a:ea typeface="Cambria" panose="020405030504060302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nSpc>
                          <a:spcPts val="3000"/>
                        </a:lnSpc>
                        <a:spcAft>
                          <a:spcPts val="0"/>
                        </a:spcAft>
                      </a:pPr>
                      <a:r>
                        <a:rPr lang="en-CA" sz="1400">
                          <a:effectLst/>
                          <a:latin typeface="Cambria" panose="02040503050406030204" pitchFamily="18" charset="0"/>
                          <a:ea typeface="Cambria" panose="02040503050406030204" pitchFamily="18" charset="0"/>
                        </a:rPr>
                        <a:t>big and heavy </a:t>
                      </a:r>
                      <a:endParaRPr lang="fr-FR" sz="1400">
                        <a:effectLst/>
                        <a:latin typeface="Cambria" panose="02040503050406030204" pitchFamily="18" charset="0"/>
                        <a:ea typeface="Cambria" panose="02040503050406030204" pitchFamily="18" charset="0"/>
                      </a:endParaRPr>
                    </a:p>
                  </a:txBody>
                  <a:tcPr marL="44450" marR="4445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lgn="just">
                        <a:lnSpc>
                          <a:spcPts val="3000"/>
                        </a:lnSpc>
                        <a:spcAft>
                          <a:spcPts val="0"/>
                        </a:spcAft>
                      </a:pPr>
                      <a:r>
                        <a:rPr lang="fr-FR" sz="1400" dirty="0">
                          <a:effectLst/>
                          <a:latin typeface="Cambria" panose="02040503050406030204" pitchFamily="18" charset="0"/>
                          <a:ea typeface="Cambria" panose="02040503050406030204" pitchFamily="18" charset="0"/>
                        </a:rPr>
                        <a:t>2 values</a:t>
                      </a:r>
                    </a:p>
                  </a:txBody>
                  <a:tcPr marL="44450" marR="44450" marT="0" marB="0">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00431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1821</TotalTime>
  <Words>1194</Words>
  <Application>Microsoft Office PowerPoint</Application>
  <PresentationFormat>Affichage à l'écran (4:3)</PresentationFormat>
  <Paragraphs>458</Paragraphs>
  <Slides>12</Slides>
  <Notes>3</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12</vt:i4>
      </vt:variant>
    </vt:vector>
  </HeadingPairs>
  <TitlesOfParts>
    <vt:vector size="21" baseType="lpstr">
      <vt:lpstr>Arial</vt:lpstr>
      <vt:lpstr>Calibri</vt:lpstr>
      <vt:lpstr>Cambria</vt:lpstr>
      <vt:lpstr>G Baya SILDoulos L</vt:lpstr>
      <vt:lpstr>Gill Sans MT</vt:lpstr>
      <vt:lpstr>Times New Roman</vt:lpstr>
      <vt:lpstr>Verdana</vt:lpstr>
      <vt:lpstr>Wingdings 2</vt:lpstr>
      <vt:lpstr>Solstice</vt:lpstr>
      <vt:lpstr>Some characteristics of gbaya ideophones</vt:lpstr>
      <vt:lpstr>Localisation of gbaya languages</vt:lpstr>
      <vt:lpstr>Ideophones: a subcategory of adjectives</vt:lpstr>
      <vt:lpstr>Syntactic uses of the various subcategories of Adjectives</vt:lpstr>
      <vt:lpstr>The tonal structure of AAs</vt:lpstr>
      <vt:lpstr>Overview on AAs syntactic uses</vt:lpstr>
      <vt:lpstr>Holophrastic use of AAs</vt:lpstr>
      <vt:lpstr>Semantic domains of AAs</vt:lpstr>
      <vt:lpstr> Organization of the meanings</vt:lpstr>
      <vt:lpstr>Présentation PowerPoint</vt:lpstr>
      <vt:lpstr>Présentation PowerPoint</vt:lpstr>
      <vt:lpstr>Conclusion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Idéophones et interjections en gbaya (RCA)</dc:title>
  <dc:creator>roulon</dc:creator>
  <cp:lastModifiedBy>Paulette Roulon-Doko</cp:lastModifiedBy>
  <cp:revision>58</cp:revision>
  <dcterms:created xsi:type="dcterms:W3CDTF">2018-12-03T09:26:25Z</dcterms:created>
  <dcterms:modified xsi:type="dcterms:W3CDTF">2022-06-25T09:36:38Z</dcterms:modified>
</cp:coreProperties>
</file>