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52"/>
  </p:notesMasterIdLst>
  <p:handoutMasterIdLst>
    <p:handoutMasterId r:id="rId53"/>
  </p:handoutMasterIdLst>
  <p:sldIdLst>
    <p:sldId id="256" r:id="rId2"/>
    <p:sldId id="279" r:id="rId3"/>
    <p:sldId id="259" r:id="rId4"/>
    <p:sldId id="273" r:id="rId5"/>
    <p:sldId id="257" r:id="rId6"/>
    <p:sldId id="258" r:id="rId7"/>
    <p:sldId id="260" r:id="rId8"/>
    <p:sldId id="280" r:id="rId9"/>
    <p:sldId id="282" r:id="rId10"/>
    <p:sldId id="283" r:id="rId11"/>
    <p:sldId id="284" r:id="rId12"/>
    <p:sldId id="285" r:id="rId13"/>
    <p:sldId id="288" r:id="rId14"/>
    <p:sldId id="290" r:id="rId15"/>
    <p:sldId id="292" r:id="rId16"/>
    <p:sldId id="289" r:id="rId17"/>
    <p:sldId id="294" r:id="rId18"/>
    <p:sldId id="295" r:id="rId19"/>
    <p:sldId id="296" r:id="rId20"/>
    <p:sldId id="297" r:id="rId21"/>
    <p:sldId id="293"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20" r:id="rId36"/>
    <p:sldId id="312" r:id="rId37"/>
    <p:sldId id="313" r:id="rId38"/>
    <p:sldId id="314" r:id="rId39"/>
    <p:sldId id="287" r:id="rId40"/>
    <p:sldId id="315" r:id="rId41"/>
    <p:sldId id="316" r:id="rId42"/>
    <p:sldId id="317" r:id="rId43"/>
    <p:sldId id="318" r:id="rId44"/>
    <p:sldId id="321" r:id="rId45"/>
    <p:sldId id="322" r:id="rId46"/>
    <p:sldId id="323" r:id="rId47"/>
    <p:sldId id="319" r:id="rId48"/>
    <p:sldId id="325" r:id="rId49"/>
    <p:sldId id="327" r:id="rId50"/>
    <p:sldId id="328" r:id="rId51"/>
  </p:sldIdLst>
  <p:sldSz cx="9144000" cy="6858000" type="screen4x3"/>
  <p:notesSz cx="6669088"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69448" autoAdjust="0"/>
  </p:normalViewPr>
  <p:slideViewPr>
    <p:cSldViewPr snapToGrid="0">
      <p:cViewPr varScale="1">
        <p:scale>
          <a:sx n="46" d="100"/>
          <a:sy n="46" d="100"/>
        </p:scale>
        <p:origin x="1592" y="40"/>
      </p:cViewPr>
      <p:guideLst>
        <p:guide orient="horz" pos="2160"/>
        <p:guide pos="2880"/>
      </p:guideLst>
    </p:cSldViewPr>
  </p:slideViewPr>
  <p:notesTextViewPr>
    <p:cViewPr>
      <p:scale>
        <a:sx n="75" d="100"/>
        <a:sy n="7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20(Archeodunum%20France)\Articles\En%20cours\Sfecag%202022\Clermont,%20contextes\Fig%2001%20comptage%20par%20&#233;tats%20et%20phase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3510376026422556E-2"/>
          <c:y val="2.0955732173278011E-2"/>
          <c:w val="0.88635974521668404"/>
          <c:h val="0.77618103798156679"/>
        </c:manualLayout>
      </c:layout>
      <c:barChart>
        <c:barDir val="col"/>
        <c:grouping val="clustered"/>
        <c:varyColors val="0"/>
        <c:ser>
          <c:idx val="1"/>
          <c:order val="1"/>
          <c:tx>
            <c:strRef>
              <c:f>Feuil1!$D$1</c:f>
              <c:strCache>
                <c:ptCount val="1"/>
                <c:pt idx="0">
                  <c:v>NMI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Feuil1!$B$2:$B$6</c:f>
              <c:strCache>
                <c:ptCount val="5"/>
                <c:pt idx="0">
                  <c:v>1 - Mi Ier s.</c:v>
                </c:pt>
                <c:pt idx="1">
                  <c:v>2 - Flaviens</c:v>
                </c:pt>
                <c:pt idx="2">
                  <c:v>3 - Première moitié IIe s.</c:v>
                </c:pt>
                <c:pt idx="3">
                  <c:v>4 - Milieu IIe s.</c:v>
                </c:pt>
                <c:pt idx="4">
                  <c:v>5 - seconde moitié IIes./début IIIe s.</c:v>
                </c:pt>
              </c:strCache>
            </c:strRef>
          </c:cat>
          <c:val>
            <c:numRef>
              <c:f>Feuil1!$D$2:$D$6</c:f>
              <c:numCache>
                <c:formatCode>General</c:formatCode>
                <c:ptCount val="5"/>
                <c:pt idx="0">
                  <c:v>27</c:v>
                </c:pt>
                <c:pt idx="1">
                  <c:v>447</c:v>
                </c:pt>
                <c:pt idx="2">
                  <c:v>829</c:v>
                </c:pt>
                <c:pt idx="3">
                  <c:v>618</c:v>
                </c:pt>
                <c:pt idx="4">
                  <c:v>1150</c:v>
                </c:pt>
              </c:numCache>
            </c:numRef>
          </c:val>
          <c:extLst>
            <c:ext xmlns:c16="http://schemas.microsoft.com/office/drawing/2014/chart" uri="{C3380CC4-5D6E-409C-BE32-E72D297353CC}">
              <c16:uniqueId val="{00000000-E417-47D9-87DE-C9D369B7E588}"/>
            </c:ext>
          </c:extLst>
        </c:ser>
        <c:dLbls>
          <c:showLegendKey val="0"/>
          <c:showVal val="0"/>
          <c:showCatName val="0"/>
          <c:showSerName val="0"/>
          <c:showPercent val="0"/>
          <c:showBubbleSize val="0"/>
        </c:dLbls>
        <c:gapWidth val="219"/>
        <c:overlap val="-27"/>
        <c:axId val="593877624"/>
        <c:axId val="593878280"/>
        <c:extLst>
          <c:ext xmlns:c15="http://schemas.microsoft.com/office/drawing/2012/chart" uri="{02D57815-91ED-43cb-92C2-25804820EDAC}">
            <c15:filteredBarSeries>
              <c15:ser>
                <c:idx val="0"/>
                <c:order val="0"/>
                <c:tx>
                  <c:strRef>
                    <c:extLst>
                      <c:ext uri="{02D57815-91ED-43cb-92C2-25804820EDAC}">
                        <c15:formulaRef>
                          <c15:sqref>Feuil1!$C$1</c15:sqref>
                        </c15:formulaRef>
                      </c:ext>
                    </c:extLst>
                    <c:strCache>
                      <c:ptCount val="1"/>
                      <c:pt idx="0">
                        <c:v>NR</c:v>
                      </c:pt>
                    </c:strCache>
                  </c:strRef>
                </c:tx>
                <c:spPr>
                  <a:solidFill>
                    <a:schemeClr val="accent1"/>
                  </a:solidFill>
                  <a:ln>
                    <a:noFill/>
                  </a:ln>
                  <a:effectLst/>
                </c:spPr>
                <c:invertIfNegative val="0"/>
                <c:cat>
                  <c:strRef>
                    <c:extLst>
                      <c:ext uri="{02D57815-91ED-43cb-92C2-25804820EDAC}">
                        <c15:formulaRef>
                          <c15:sqref>Feuil1!$B$2:$B$6</c15:sqref>
                        </c15:formulaRef>
                      </c:ext>
                    </c:extLst>
                    <c:strCache>
                      <c:ptCount val="5"/>
                      <c:pt idx="0">
                        <c:v>1 - Mi Ier s.</c:v>
                      </c:pt>
                      <c:pt idx="1">
                        <c:v>2 - Flaviens</c:v>
                      </c:pt>
                      <c:pt idx="2">
                        <c:v>3 - Première moitié IIe s.</c:v>
                      </c:pt>
                      <c:pt idx="3">
                        <c:v>4 - Milieu IIe s.</c:v>
                      </c:pt>
                      <c:pt idx="4">
                        <c:v>5 - seconde moitié IIes./début IIIe s.</c:v>
                      </c:pt>
                    </c:strCache>
                  </c:strRef>
                </c:cat>
                <c:val>
                  <c:numRef>
                    <c:extLst>
                      <c:ext uri="{02D57815-91ED-43cb-92C2-25804820EDAC}">
                        <c15:formulaRef>
                          <c15:sqref>Feuil1!$C$2:$C$6</c15:sqref>
                        </c15:formulaRef>
                      </c:ext>
                    </c:extLst>
                    <c:numCache>
                      <c:formatCode>General</c:formatCode>
                      <c:ptCount val="5"/>
                      <c:pt idx="0">
                        <c:v>329</c:v>
                      </c:pt>
                      <c:pt idx="1">
                        <c:v>2990</c:v>
                      </c:pt>
                      <c:pt idx="2">
                        <c:v>5387</c:v>
                      </c:pt>
                      <c:pt idx="3">
                        <c:v>4760</c:v>
                      </c:pt>
                      <c:pt idx="4">
                        <c:v>6045</c:v>
                      </c:pt>
                    </c:numCache>
                  </c:numRef>
                </c:val>
                <c:extLst>
                  <c:ext xmlns:c16="http://schemas.microsoft.com/office/drawing/2014/chart" uri="{C3380CC4-5D6E-409C-BE32-E72D297353CC}">
                    <c16:uniqueId val="{00000001-E417-47D9-87DE-C9D369B7E588}"/>
                  </c:ext>
                </c:extLst>
              </c15:ser>
            </c15:filteredBarSeries>
          </c:ext>
        </c:extLst>
      </c:barChart>
      <c:catAx>
        <c:axId val="593877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93878280"/>
        <c:crosses val="autoZero"/>
        <c:auto val="1"/>
        <c:lblAlgn val="ctr"/>
        <c:lblOffset val="100"/>
        <c:noMultiLvlLbl val="0"/>
      </c:catAx>
      <c:valAx>
        <c:axId val="593878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5938776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777607" y="0"/>
            <a:ext cx="2889938" cy="496332"/>
          </a:xfrm>
          <a:prstGeom prst="rect">
            <a:avLst/>
          </a:prstGeom>
        </p:spPr>
        <p:txBody>
          <a:bodyPr vert="horz" lIns="91440" tIns="45720" rIns="91440" bIns="45720" rtlCol="0"/>
          <a:lstStyle>
            <a:lvl1pPr algn="r">
              <a:defRPr sz="1200"/>
            </a:lvl1pPr>
          </a:lstStyle>
          <a:p>
            <a:fld id="{3AAB3EA2-6D42-8349-91D5-220502BE7CDB}" type="datetime1">
              <a:rPr lang="fr-FR" smtClean="0"/>
              <a:t>27/05/2022</a:t>
            </a:fld>
            <a:endParaRPr lang="fr-FR"/>
          </a:p>
        </p:txBody>
      </p:sp>
      <p:sp>
        <p:nvSpPr>
          <p:cNvPr id="4" name="Espace réservé du pied de page 3"/>
          <p:cNvSpPr>
            <a:spLocks noGrp="1"/>
          </p:cNvSpPr>
          <p:nvPr>
            <p:ph type="ftr" sz="quarter" idx="2"/>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777607" y="9428583"/>
            <a:ext cx="2889938" cy="496332"/>
          </a:xfrm>
          <a:prstGeom prst="rect">
            <a:avLst/>
          </a:prstGeom>
        </p:spPr>
        <p:txBody>
          <a:bodyPr vert="horz" lIns="91440" tIns="45720" rIns="91440" bIns="45720" rtlCol="0" anchor="b"/>
          <a:lstStyle>
            <a:lvl1pPr algn="r">
              <a:defRPr sz="1200"/>
            </a:lvl1pPr>
          </a:lstStyle>
          <a:p>
            <a:fld id="{3176BBF7-1AD4-3F47-A16F-E1331DF07338}" type="slidenum">
              <a:rPr lang="fr-FR" smtClean="0"/>
              <a:t>‹N°›</a:t>
            </a:fld>
            <a:endParaRPr lang="fr-FR"/>
          </a:p>
        </p:txBody>
      </p:sp>
    </p:spTree>
    <p:extLst>
      <p:ext uri="{BB962C8B-B14F-4D97-AF65-F5344CB8AC3E}">
        <p14:creationId xmlns:p14="http://schemas.microsoft.com/office/powerpoint/2010/main" val="275015036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949B3FF0-92AC-884A-A975-32610A45C70C}" type="datetime1">
              <a:rPr lang="fr-FR" smtClean="0"/>
              <a:t>27/05/2022</a:t>
            </a:fld>
            <a:endParaRPr lang="fr-FR"/>
          </a:p>
        </p:txBody>
      </p:sp>
      <p:sp>
        <p:nvSpPr>
          <p:cNvPr id="4" name="Espace réservé de l'image des diapositives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715153"/>
            <a:ext cx="5335270" cy="4466987"/>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CDDE9240-D02E-474C-BD46-DFCEF97F7064}" type="slidenum">
              <a:rPr lang="fr-FR" smtClean="0"/>
              <a:t>‹N°›</a:t>
            </a:fld>
            <a:endParaRPr lang="fr-FR"/>
          </a:p>
        </p:txBody>
      </p:sp>
    </p:spTree>
    <p:extLst>
      <p:ext uri="{BB962C8B-B14F-4D97-AF65-F5344CB8AC3E}">
        <p14:creationId xmlns:p14="http://schemas.microsoft.com/office/powerpoint/2010/main" val="433614851"/>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Remerciement à Ph. Bet et A. Mees.</a:t>
            </a:r>
          </a:p>
        </p:txBody>
      </p:sp>
    </p:spTree>
    <p:extLst>
      <p:ext uri="{BB962C8B-B14F-4D97-AF65-F5344CB8AC3E}">
        <p14:creationId xmlns:p14="http://schemas.microsoft.com/office/powerpoint/2010/main" val="30955668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Le mobilier du bâtiment C, si l’on sa cour extérieure, totalise un peu plus d’une soixantaine d’individus. Néanmoins, plus de la moitié provient du cellier </a:t>
            </a:r>
            <a:r>
              <a:rPr lang="fr-FR" sz="1400" b="1" dirty="0">
                <a:effectLst/>
                <a:latin typeface="Adobe Garamond Pro" panose="02020502060506020403" pitchFamily="18" charset="0"/>
                <a:ea typeface="Calibri" panose="020F0502020204030204" pitchFamily="34" charset="0"/>
                <a:cs typeface="Times New Roman" panose="02020603050405020304" pitchFamily="18" charset="0"/>
              </a:rPr>
              <a:t>F.2328</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Ce lot constitue donc un jalon chronologique important et fournit une illustration représentative du faciès céramique de cette phase.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La cour du bâtiment C fournit 242 individus, dont une majorité provenant de la dépression </a:t>
            </a:r>
            <a:r>
              <a:rPr lang="fr-FR" sz="1400" b="1" dirty="0">
                <a:effectLst/>
                <a:latin typeface="Adobe Garamond Pro" panose="02020502060506020403" pitchFamily="18" charset="0"/>
                <a:ea typeface="Calibri" panose="020F0502020204030204" pitchFamily="34" charset="0"/>
                <a:cs typeface="Times New Roman" panose="02020603050405020304" pitchFamily="18" charset="0"/>
              </a:rPr>
              <a:t>F.2310</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a:p>
            <a:r>
              <a:rPr lang="fr-FR" sz="1050" dirty="0"/>
              <a:t>Sigillées F2328 en haut et dépression F2310 en bas</a:t>
            </a:r>
          </a:p>
          <a:p>
            <a:endParaRPr lang="fr-FR" sz="105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Les céramiques du cellier </a:t>
            </a:r>
            <a:r>
              <a:rPr lang="fr-FR" sz="1400" b="1" dirty="0">
                <a:effectLst/>
                <a:latin typeface="Adobe Garamond Pro" panose="02020502060506020403" pitchFamily="18" charset="0"/>
                <a:ea typeface="Calibri" panose="020F0502020204030204" pitchFamily="34" charset="0"/>
                <a:cs typeface="Times New Roman" panose="02020603050405020304" pitchFamily="18" charset="0"/>
              </a:rPr>
              <a:t>F.2328 </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apparaissent clairement plus anciennes que la plupart des lots issus de l’ensemble 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Les sigillées proviennent du sud de la Gaule.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Un fond de coupelle est estampillé ORTI (</a:t>
            </a:r>
            <a:r>
              <a:rPr lang="fr-FR" sz="1400" b="1" dirty="0">
                <a:effectLst/>
                <a:latin typeface="Adobe Garamond Pro" panose="02020502060506020403" pitchFamily="18" charset="0"/>
                <a:ea typeface="Calibri" panose="020F0502020204030204" pitchFamily="34" charset="0"/>
                <a:cs typeface="Times New Roman" panose="02020603050405020304" pitchFamily="18" charset="0"/>
              </a:rPr>
              <a:t>Fig. 69, n° 3</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Le revêtement est rouge-orangé brillant, la pâte claire à points de chaux avec de rares paillettes de micas. Ces caractéristiques inviteraient à y voir une production du Centre, du début du II</a:t>
            </a:r>
            <a:r>
              <a:rPr lang="fr-FR" sz="140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s., mais sans certitude.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Les céramiques grises fines y sont près de quatre fois plus nombreuses que dans les autres lots.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un plat en Terra </a:t>
            </a:r>
            <a:r>
              <a:rPr lang="fr-FR" sz="1400" dirty="0" err="1">
                <a:effectLst/>
                <a:latin typeface="Adobe Garamond Pro" panose="02020502060506020403" pitchFamily="18" charset="0"/>
                <a:ea typeface="Calibri" panose="020F0502020204030204" pitchFamily="34" charset="0"/>
                <a:cs typeface="Times New Roman" panose="02020603050405020304" pitchFamily="18" charset="0"/>
              </a:rPr>
              <a:t>Nigra</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Menez 6/16. Les céramiques enfumées livrent des coupes Br.5b/Menez 57 (</a:t>
            </a:r>
            <a:r>
              <a:rPr lang="fr-FR" sz="1400" b="1" dirty="0">
                <a:effectLst/>
                <a:latin typeface="Adobe Garamond Pro" panose="02020502060506020403" pitchFamily="18" charset="0"/>
                <a:ea typeface="Calibri" panose="020F0502020204030204" pitchFamily="34" charset="0"/>
                <a:cs typeface="Times New Roman" panose="02020603050405020304" pitchFamily="18" charset="0"/>
              </a:rPr>
              <a:t>Fig. 10, n° 7</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et quatre bords de pichets ou de pot à col tronconique et lèvre déversée. Deux gobelets en paroi fine engobée sont respectivement de type Lez. 331 et à lèvre déversée et gorge interne.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3388014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Suite de F2310</a:t>
            </a:r>
          </a:p>
          <a:p>
            <a:endParaRPr lang="fr-FR" dirty="0"/>
          </a:p>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La vaisselle grise enfumée à pâte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kaolinitique</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comprend 11 coupes apparentées aux types Menez 57c et cinq plats à lèvre débordante Menez 6/8</a:t>
            </a:r>
          </a:p>
          <a:p>
            <a:endParaRPr lang="fr-FR" sz="1800" dirty="0">
              <a:effectLst/>
              <a:latin typeface="Adobe Garamond Pro" panose="02020502060506020403"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Un fond de cruche en céramique plombifère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12, n° 11</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pourrait appartenir au type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Vertet</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60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Vilvorder</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2010a).</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Ici, on note une applique en fort relief représentant Eros/Cupidon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12, n° 12</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qui ne connaît pas de parallèle dans le corpus réuni par D.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Tourgon</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Tourgon</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2012).</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2471757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Apparition des pots Ol.7d</a:t>
            </a:r>
          </a:p>
          <a:p>
            <a:r>
              <a:rPr lang="fr-FR" dirty="0"/>
              <a:t>Apparition des marmites basses fréquentes par la suite, soit antérieurement aux données relevées à </a:t>
            </a:r>
            <a:r>
              <a:rPr lang="fr-FR" dirty="0" err="1"/>
              <a:t>Corent</a:t>
            </a:r>
            <a:r>
              <a:rPr lang="fr-FR" dirty="0"/>
              <a:t> et Lezoux.</a:t>
            </a:r>
          </a:p>
        </p:txBody>
      </p:sp>
    </p:spTree>
    <p:extLst>
      <p:ext uri="{BB962C8B-B14F-4D97-AF65-F5344CB8AC3E}">
        <p14:creationId xmlns:p14="http://schemas.microsoft.com/office/powerpoint/2010/main" val="2980455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Parmi les céramiques à pâte rouge grossière, on relève une jatte Jt.4 massive (diam. 37 cm)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13, n° 17</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dont un fragment montre un tenon de préhension, une amphore régionale à bord en entonnoir sans trace d’engobe, et trois </a:t>
            </a:r>
            <a:r>
              <a:rPr lang="fr-FR" sz="1800" i="1" dirty="0" err="1">
                <a:effectLst/>
                <a:latin typeface="Adobe Garamond Pro" panose="02020502060506020403" pitchFamily="18" charset="0"/>
                <a:ea typeface="Calibri" panose="020F0502020204030204" pitchFamily="34" charset="0"/>
                <a:cs typeface="Times New Roman" panose="02020603050405020304" pitchFamily="18" charset="0"/>
              </a:rPr>
              <a:t>dolia</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a:t>
            </a:r>
            <a:endParaRPr lang="fr-FR" dirty="0"/>
          </a:p>
        </p:txBody>
      </p:sp>
    </p:spTree>
    <p:extLst>
      <p:ext uri="{BB962C8B-B14F-4D97-AF65-F5344CB8AC3E}">
        <p14:creationId xmlns:p14="http://schemas.microsoft.com/office/powerpoint/2010/main" val="3543082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sigillées du sud de la Gaule occupent une place dominante avec 78%du NMI des sigillées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19</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Le couple Drag. 35/36 représente à lui seul 36% des formes enregistrées, tous ateliers confondus</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Deux coupes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Curle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11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21, n° 1-2</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du sud de la Gaule ont une collerette cassée. Une troisième présentant les caractéristiques de la phase 4 de Lezoux présente aussi cette dégradation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21, n° 3</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De rares coupes Drag. 37 et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Curle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11 possèdent les caractéristiques de la phase 5.</a:t>
            </a:r>
          </a:p>
          <a:p>
            <a:endParaRPr lang="fr-FR" sz="1050" dirty="0">
              <a:effectLst/>
              <a:latin typeface="Adobe Garamond Pro" panose="02020502060506020403"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Une coupe hémisphérique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21, n° 4</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rappelle le type 48 référencé par M. Genin.</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 Néanmoins, la datation ne correspond pas du tout. Il serait ici en position résiduelle.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b="1"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Rareté des Drag. 33 par rapport à Lyon</a:t>
            </a:r>
          </a:p>
          <a:p>
            <a:pPr algn="just">
              <a:lnSpc>
                <a:spcPct val="107000"/>
              </a:lnSpc>
              <a:spcAft>
                <a:spcPts val="800"/>
              </a:spcAft>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individu, de profil complet, non grésé comporte la marque CRANIO pour laquelle nous n’avons pas trouvé de parallèles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21, n° 17</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Les coupelles Drag. 27 sont quasiment absentes.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Nous remercions Allard Mees pour les multiples photographies de cette estampille permettant d’en avoir une lecture claire.</a:t>
            </a:r>
          </a:p>
          <a:p>
            <a:pPr algn="just"/>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petit bord vertical à registre guilloché que l’on peut rapprocher du type Lez. 84 a été cuit en mode B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21, n° 18</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a:t>
            </a:r>
            <a:r>
              <a:rPr lang="fr-FR" sz="1050" dirty="0">
                <a:effectLst/>
                <a:latin typeface="Calibri" panose="020F0502020204030204" pitchFamily="34" charset="0"/>
                <a:ea typeface="Calibri" panose="020F0502020204030204" pitchFamily="34" charset="0"/>
                <a:cs typeface="Times New Roman" panose="02020603050405020304" pitchFamily="18" charset="0"/>
              </a:rPr>
              <a:t>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Je remercie Ph. Bet (INRAP) pour cette identification.</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b="1"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i="1" dirty="0"/>
          </a:p>
        </p:txBody>
      </p:sp>
    </p:spTree>
    <p:extLst>
      <p:ext uri="{BB962C8B-B14F-4D97-AF65-F5344CB8AC3E}">
        <p14:creationId xmlns:p14="http://schemas.microsoft.com/office/powerpoint/2010/main" val="1553654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sigillées du sud de la Gaule occupent une place dominante avec 78%du NMI des sigillées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19</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Le couple Drag. 35/36 représente à lui seul 36% des formes enregistrées, tous ateliers confondus.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Tous les services flaviens sont représentés avec une nette prépondérance du service A : Drag. 35/36</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Fragment de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Déch</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64 et plat Lez. 43 proviennent du comblement terminal de la structure.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1467668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coupes hémisphériques Drag. 37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20</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devancent les coupes carénées Drag. 29b.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fond de type Drag. 37a comporte la fin d’une estampille rétrograde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20, n° 1</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qu’il faut rapprocher de la production du décorateur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Mercatoris</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datée entre 70 et 110 par B. Hartley et B. Dickinson </a:t>
            </a:r>
            <a:r>
              <a:rPr lang="fr-FR" sz="1050" dirty="0">
                <a:effectLst/>
                <a:latin typeface="Adobe Garamond Pro" panose="02020502060506020403" pitchFamily="18" charset="0"/>
                <a:ea typeface="Calibri" panose="020F0502020204030204" pitchFamily="34" charset="0"/>
                <a:cs typeface="Calibri" panose="020F0502020204030204" pitchFamily="34" charset="0"/>
              </a:rPr>
              <a:t>(Hartley, Dickinson 2010 : 83, matrice 7a)</a:t>
            </a:r>
          </a:p>
          <a:p>
            <a:endParaRPr lang="fr-FR" sz="1050" dirty="0">
              <a:effectLst/>
              <a:latin typeface="Adobe Garamond Pro" panose="02020502060506020403" pitchFamily="18"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Une coupe Drag. 37, de petit module, possède les caractéristiques de la phase 4 de Lezoux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20, n° 2</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et est ornée d’une frise de feuilles trifoliées en place des habituels oves.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Deux individus, à revêtement non grésé, possèdent une pâte claire et un revêtement mat, lie de vin, très mal conservé, soit des caractéristiques différentes des productions de la phase 4. Un décor bien conservé, mais empâté, montre des divinités entre des colonnes torses reposant sur des bases volumineuses et soutenant des arcs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20, n° 3</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Le pied de cette coupe est fin.</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3401866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570388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principalement des gobelets Lez. 331, à panse guillochée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1</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décoré à la barbotine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2</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lisse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3</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ou à aspect sablé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4</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Trois pots à lèvre déversée en bandeau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5</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sont de plus grand diamètre et peuvent être rapprochés du type Lez. 338.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Un possède les traces du décor d’applique (type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Déch</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74).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second décor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6</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d’applique isolé s’inscrit dans la série </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des animaux bondissants. « Ce thème est très fréquent sur les Déch.74 où l'on retrouve associé les médaillons lion - sanglier ou canidé - bovidé. </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Ici, il s’agit d’un canidé représentant soit un chien soit un loup. Il est comparable aux médaillons A.47 à A.60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Tourgon</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2012 : 847, fig. 12)</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Il s'agit d'un médaillon rectangulaire représentant un canidé bondissant vers la gauche, figurant sous celui-ci de grandes herbes et des branchages. Il est en position d'attaque, le train avant baissé et le train arrière normalement relevé. Les pattes avant d'un capriné apparaissent en limite de médaillon au niveau de la tête du canidé. Cela témoigne d'un surmoulage de cette scène et d'une division en deux parties distinctes pour répartir d'un côté de la panse le canidé et de l'autre le cervidé, selon un phénomène attesté part d’autres exemplaires découverts à Lezoux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Tourgon</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2012 : 832)</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Treize médaillons similaires ont été retrouvés à Lezoux dans les ateliers de la route de Maringues en 1963, un se trouve au musée de Roanne et un provient de Vichy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Nous reproduisons ici le commentaire qu’a bien voulu nous communiquer D.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Tourgon</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Eveha</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Nous le remercions.</a:t>
            </a:r>
          </a:p>
          <a:p>
            <a:pPr algn="just"/>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gobelet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Déch</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64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7</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possède un revêtement noir aux reflets métalliques comparable à la production du four 51 du terrain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Dardinier</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rens</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Ph. Bet) à Lezoux datée du début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Le moule était orné notamment d’un masque féminin en partie supérieure. On relève, malgré un rendu un peu grossier, une recherche de détail importante puisque le graveur de ce poinçon, mesurant 8 x 9 mm, a tenté de réaliser le modelé de la coiffure ainsi que les traits du visage. Signalons encore une panse d’un gobelet à dépression orné d’un décor à la barbotine.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35626719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Le type Menez 57c/</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Corent</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Br.5b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8</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forme l’écrasante majorité des vases.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flacon à lèvre triangulaire et gorge interne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9</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un pot à lèvre déversée et six pots ou pichets à col et lèvre déversée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10</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objet de même type possède une pâte plus blanche rappelant les productions de la basse vallée de l’Allier. Trois plats sont de type Menez 8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11</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et un dernier possède une lèvre en bourrelet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22, n° 12</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767618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latin typeface="Adobe Garamond Pro" panose="02020502060506020403" pitchFamily="18" charset="0"/>
              </a:rPr>
              <a:t>Présentation d’une partie des résultats</a:t>
            </a:r>
            <a:r>
              <a:rPr lang="fr-FR" sz="1200" baseline="0" dirty="0">
                <a:latin typeface="Adobe Garamond Pro" panose="02020502060506020403" pitchFamily="18" charset="0"/>
              </a:rPr>
              <a:t> d’une opération de fouilles archéologiques préventives réalisées en 2019 par la société </a:t>
            </a:r>
            <a:r>
              <a:rPr lang="fr-FR" sz="1200" baseline="0" dirty="0" err="1">
                <a:latin typeface="Adobe Garamond Pro" panose="02020502060506020403" pitchFamily="18" charset="0"/>
              </a:rPr>
              <a:t>Archeodunum</a:t>
            </a:r>
            <a:r>
              <a:rPr lang="fr-FR" sz="1200" baseline="0" dirty="0">
                <a:latin typeface="Adobe Garamond Pro" panose="02020502060506020403" pitchFamily="18" charset="0"/>
              </a:rPr>
              <a:t>, pour le compte de Clermont-Auvergne Métropole et </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la manufacture française des pneumatiques Michelin.</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baseline="0" dirty="0">
                <a:latin typeface="Adobe Garamond Pro" panose="02020502060506020403" pitchFamily="18" charset="0"/>
              </a:rPr>
              <a:t>Il s’agit d’un réaménagement de la place des Carmes-Déchaux à Clermont-Ferrand.</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cs typeface="Times New Roman" panose="02020603050405020304" pitchFamily="18" charset="0"/>
              </a:rPr>
              <a:t>Site localisé au </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nord-est du centre urbain antique, dans un </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suburbium</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de la ville antique.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Les découvertes d’artefacts attestant la présence d’habitats ou de niveaux d’occupation datés du Haut-Empire sont assez nombreuses tout autour de la zone d’intervention, notamment des vestiges d’habitat rue de </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Bansac</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(n°6), place Delille ou encore rue des Jacobins, où une </a:t>
            </a:r>
            <a:r>
              <a:rPr lang="fr-FR" sz="1200" i="1" dirty="0" err="1">
                <a:effectLst/>
                <a:latin typeface="Adobe Garamond Pro" panose="02020502060506020403" pitchFamily="18" charset="0"/>
                <a:ea typeface="Calibri" panose="020F0502020204030204" pitchFamily="34" charset="0"/>
                <a:cs typeface="Times New Roman" panose="02020603050405020304" pitchFamily="18" charset="0"/>
              </a:rPr>
              <a:t>domus</a:t>
            </a:r>
            <a:r>
              <a:rPr lang="fr-FR" sz="1200" i="0" dirty="0">
                <a:effectLst/>
                <a:latin typeface="Adobe Garamond Pro" panose="02020502060506020403" pitchFamily="18" charset="0"/>
                <a:ea typeface="Calibri" panose="020F0502020204030204" pitchFamily="34" charset="0"/>
                <a:cs typeface="Times New Roman" panose="02020603050405020304" pitchFamily="18" charset="0"/>
              </a:rPr>
              <a:t> est supposée d’après la découverte d’enduits peints et de sols bétonnés, ou place d’Espagne où des restes d’hypocauste ont été mis au jour. De nombreux dépotoirs sont signalés à proximité : sur la place des Carmes même, </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rue Godefroy de Bouillon, avenue </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Charras</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rue de </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Chateaudun</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ou encore rue Montlosier.</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Pour ce qui est de la sphère funéraire, une nécropole a été découverte entre les rues Richepin, Barbusse, Henri Simon et Dallet et une seconde est signalée à la coopérative Michelin.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L’ensemble des découvertes réalisées sur le versant nord de la butte de Clermont et à son pied tend à suggérer qu’à l’époque romaine ce secteur de la ville d’</a:t>
            </a:r>
            <a:r>
              <a:rPr lang="fr-FR" sz="1200" i="1" dirty="0" err="1">
                <a:effectLst/>
                <a:latin typeface="Adobe Garamond Pro" panose="02020502060506020403" pitchFamily="18" charset="0"/>
                <a:ea typeface="Calibri" panose="020F0502020204030204" pitchFamily="34" charset="0"/>
                <a:cs typeface="Times New Roman" panose="02020603050405020304" pitchFamily="18" charset="0"/>
              </a:rPr>
              <a:t>Augustonemetum</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n’aurait pas été occupé par des constructions, mais aurait fait office de zone de rejet tant pour les ménages que pour les ateliers artisanaux.</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latin typeface="Adobe Garamond Pro" panose="02020502060506020403" pitchFamily="18" charset="0"/>
            </a:endParaRPr>
          </a:p>
        </p:txBody>
      </p:sp>
    </p:spTree>
    <p:extLst>
      <p:ext uri="{BB962C8B-B14F-4D97-AF65-F5344CB8AC3E}">
        <p14:creationId xmlns:p14="http://schemas.microsoft.com/office/powerpoint/2010/main" val="36531986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On dénombre 56 cruches et leur typologie est variée. Les individus à engobe blanc (30 NMI) sont les plus nombreux, suivis par 21 autres en pâte claire non calcaire. Les cruches à engobe rouge, au nombre de cinq, </a:t>
            </a:r>
          </a:p>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Un même type peut être produit dans plusieurs catégories techniques. </a:t>
            </a:r>
            <a:endParaRPr lang="fr-FR" dirty="0"/>
          </a:p>
        </p:txBody>
      </p:sp>
    </p:spTree>
    <p:extLst>
      <p:ext uri="{BB962C8B-B14F-4D97-AF65-F5344CB8AC3E}">
        <p14:creationId xmlns:p14="http://schemas.microsoft.com/office/powerpoint/2010/main" val="606038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203941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Outre les cruches, les communes claires livrent quatre coupes carénées dont les profils varient, rappelant tout à tour le Drag. 44 ou le Drag. 45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24, n°</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1-3</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le premier restant de loin l’avatar le plus fréquent.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Deux bords à pâte claire à engobe micacé n’ont pas été identifiés. Deux mortiers à collerette possèdent une pâte claire sableuse. Deux autres montrent des traces d’engobe brun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24, n°</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8</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31816196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Couvercle et plat inspirés des modèles italiques semble connaitre une plus grande fréquence.</a:t>
            </a:r>
          </a:p>
        </p:txBody>
      </p:sp>
    </p:spTree>
    <p:extLst>
      <p:ext uri="{BB962C8B-B14F-4D97-AF65-F5344CB8AC3E}">
        <p14:creationId xmlns:p14="http://schemas.microsoft.com/office/powerpoint/2010/main" val="165142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Présence de profil de marmite à bord rentrant : Ca.4</a:t>
            </a:r>
          </a:p>
        </p:txBody>
      </p:sp>
    </p:spTree>
    <p:extLst>
      <p:ext uri="{BB962C8B-B14F-4D97-AF65-F5344CB8AC3E}">
        <p14:creationId xmlns:p14="http://schemas.microsoft.com/office/powerpoint/2010/main" val="4186003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On ne dénombre pas moins de 12 jattes de diamètre important, oscillant de 30 à 43 cm. Les valeurs autour de 40 cm sont les plus nombreuses. En règle générale, elles possèdent un bord en bourrelet. Pour l’une d’entre elles, ce bord est légèrement pendant </a:t>
            </a:r>
            <a:endParaRPr lang="fr-FR" dirty="0"/>
          </a:p>
        </p:txBody>
      </p:sp>
    </p:spTree>
    <p:extLst>
      <p:ext uri="{BB962C8B-B14F-4D97-AF65-F5344CB8AC3E}">
        <p14:creationId xmlns:p14="http://schemas.microsoft.com/office/powerpoint/2010/main" val="3096899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Dix amphores sont dites « régionales ». Il s’agit de trois amphores à bord en bandeau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27, n° 1-2</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Six autres possèdent un profil en entonnoir et un engobe rouge.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Deux fonds d’amphores G4 de Gaule Narbonnaise sont répertoriés. L’un d’entre eux, bien conservé, mesure 97 mm de diamètre. Un bord en bandeau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27, n° 3</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n’a pas été précisément identifié. Le profil rappelle le type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Oberaden</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74 et il possède une pâte marron épurée à l’instar de certains types qualifiés de « régionaux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t>Dr. 20 : </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Les variantes B, C, D et E sont enregistrées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51219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Le faciès de la vaisselle de table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32</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n’est pas très différent de celui observé dans la structure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F.2056</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de la phase 3. </a:t>
            </a:r>
          </a:p>
          <a:p>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Cette observation va dans le même sens que les occurrences pointées par R.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Lauranson</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à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Corent</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800" dirty="0">
                <a:effectLst/>
                <a:latin typeface="Adobe Garamond Pro" panose="02020502060506020403" pitchFamily="18" charset="0"/>
                <a:ea typeface="Calibri" panose="020F0502020204030204" pitchFamily="34" charset="0"/>
                <a:cs typeface="Calibri" panose="020F0502020204030204" pitchFamily="34" charset="0"/>
              </a:rPr>
              <a:t>(</a:t>
            </a:r>
            <a:r>
              <a:rPr lang="fr-FR" sz="1800" dirty="0" err="1">
                <a:effectLst/>
                <a:latin typeface="Adobe Garamond Pro" panose="02020502060506020403" pitchFamily="18" charset="0"/>
                <a:ea typeface="Calibri" panose="020F0502020204030204" pitchFamily="34" charset="0"/>
                <a:cs typeface="Calibri" panose="020F0502020204030204" pitchFamily="34" charset="0"/>
              </a:rPr>
              <a:t>Lauranson</a:t>
            </a:r>
            <a:r>
              <a:rPr lang="fr-FR" sz="1800" dirty="0">
                <a:effectLst/>
                <a:latin typeface="Adobe Garamond Pro" panose="02020502060506020403" pitchFamily="18" charset="0"/>
                <a:ea typeface="Calibri" panose="020F0502020204030204" pitchFamily="34" charset="0"/>
                <a:cs typeface="Calibri" panose="020F0502020204030204" pitchFamily="34" charset="0"/>
              </a:rPr>
              <a:t> 2019 : 151)</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et Gergovie où ce type semble encore bien présent durant toute la première moitié du II</a:t>
            </a:r>
            <a:r>
              <a:rPr lang="fr-FR" sz="180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s. y compris sous des formes bien conservées permettant d’exclure l’hypothèse de mobilier résiduel. </a:t>
            </a:r>
          </a:p>
          <a:p>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Les parois fines sont toujours dominées par le type Lez. 331, mais on note aussi quelques vases Lez. 338 et 335/336 </a:t>
            </a:r>
          </a:p>
          <a:p>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La part des sigillées grésées du Centre tend à s’accroitre mais reste environ deux fois inférieure à celle des sigillées du Sud. Les vases non grésés sont plus rares que dans l’état précédent. </a:t>
            </a:r>
          </a:p>
          <a:p>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285750" indent="-285750">
              <a:buFontTx/>
              <a:buChar cha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Prédominance du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Serv</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A et des services flaviens en général</a:t>
            </a:r>
          </a:p>
          <a:p>
            <a:pPr marL="285750" indent="-285750">
              <a:buFontTx/>
              <a:buChar char="-"/>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Times New Roman" panose="02020603050405020304" pitchFamily="18" charset="0"/>
                <a:cs typeface="Times New Roman" panose="02020603050405020304" pitchFamily="18" charset="0"/>
              </a:rPr>
              <a:t>- La coupelle de grand module L2 n’avait pas encore été observée de même que les coupelles Lez. 8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800" b="1" dirty="0">
                <a:effectLst/>
                <a:latin typeface="Adobe Garamond Pro" panose="02020502060506020403" pitchFamily="18" charset="0"/>
                <a:ea typeface="Times New Roman" panose="02020603050405020304" pitchFamily="18" charset="0"/>
                <a:cs typeface="Times New Roman" panose="02020603050405020304" pitchFamily="18" charset="0"/>
              </a:rPr>
              <a:t>, n°</a:t>
            </a:r>
            <a:r>
              <a:rPr lang="fr-FR" sz="1800" dirty="0">
                <a:effectLst/>
                <a:latin typeface="Adobe Garamond Pro" panose="02020502060506020403" pitchFamily="18" charset="0"/>
                <a:ea typeface="Times New Roman" panose="02020603050405020304" pitchFamily="18" charset="0"/>
                <a:cs typeface="Times New Roman" panose="02020603050405020304" pitchFamily="18" charset="0"/>
              </a:rPr>
              <a:t> </a:t>
            </a:r>
            <a:r>
              <a:rPr lang="fr-FR" sz="1800" b="1" dirty="0">
                <a:effectLst/>
                <a:latin typeface="Adobe Garamond Pro" panose="02020502060506020403" pitchFamily="18" charset="0"/>
                <a:ea typeface="Times New Roman" panose="02020603050405020304" pitchFamily="18" charset="0"/>
                <a:cs typeface="Times New Roman" panose="02020603050405020304" pitchFamily="18" charset="0"/>
              </a:rPr>
              <a:t>4</a:t>
            </a:r>
            <a:r>
              <a:rPr lang="fr-FR" sz="1800" dirty="0">
                <a:effectLst/>
                <a:latin typeface="Adobe Garamond Pro" panose="02020502060506020403" pitchFamily="18" charset="0"/>
                <a:ea typeface="Times New Roman" panose="02020603050405020304" pitchFamily="18" charset="0"/>
                <a:cs typeface="Times New Roman" panose="02020603050405020304" pitchFamily="18" charset="0"/>
              </a:rPr>
              <a:t>) ici décorées de guillochis et représentées à plusieurs exemplaires.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indent="0">
              <a:buFontTx/>
              <a:buNone/>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Une coupelle à bord en bandeau apparentée au type Lez. 11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80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5</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n’est pas grésée</a:t>
            </a:r>
          </a:p>
          <a:p>
            <a:pPr marL="0" indent="0">
              <a:buFontTx/>
              <a:buNone/>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Le type Drag. 33 est désormais un peu mieux représenté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80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8-9</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Un gobelet </a:t>
            </a:r>
            <a:r>
              <a:rPr lang="fr-FR" sz="1800" dirty="0" err="1">
                <a:effectLst/>
                <a:latin typeface="Adobe Garamond Pro" panose="02020502060506020403" pitchFamily="18" charset="0"/>
                <a:ea typeface="Calibri" panose="020F0502020204030204" pitchFamily="34" charset="0"/>
                <a:cs typeface="Times New Roman" panose="02020603050405020304" pitchFamily="18" charset="0"/>
              </a:rPr>
              <a:t>Déch</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72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80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10</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 semble non grésé, bien que sa production à Lezoux soit signalée seulement à partir de la phase 6.</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Les plats sont en majorité issus des ateliers du sud de la Gaule avec principalement des formes des services flaviens. On dénombre cependant deux plats Drag. 18c et un plat Drag. 16 en position résiduelle. Seuls un plat de type VeB2 et un VeA2/Drag. 36 ont été attribués aux ateliers du Centre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80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11</a:t>
            </a: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On peut encore signaler de rares fragments de panses se rapportant au type Drag. 44. Une collerette longue, lissée à revêtement et pâte orangée pourrait appartenir au type Lez. 95. Une panse carénée et guillochée à vernis orangé mat appartient à un vase Lez. 84. Une collerette isolée a été attribuée à une coupe Drag. 38.</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endParaRPr lang="fr-FR" dirty="0"/>
          </a:p>
        </p:txBody>
      </p:sp>
    </p:spTree>
    <p:extLst>
      <p:ext uri="{BB962C8B-B14F-4D97-AF65-F5344CB8AC3E}">
        <p14:creationId xmlns:p14="http://schemas.microsoft.com/office/powerpoint/2010/main" val="2661451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On enregistre encore une coupe Drag. 37 dont le registre d’oves est remplacé par des rouelles.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Une coupe Drag. 29/37 ne présente pas le bord bilobé canonique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34</a:t>
            </a:r>
            <a:r>
              <a:rPr lang="fr-FR" sz="1050" b="1" dirty="0">
                <a:effectLst/>
                <a:latin typeface="Adobe Garamond Pro" panose="02020502060506020403" pitchFamily="18" charset="0"/>
                <a:ea typeface="Times New Roman" panose="02020603050405020304" pitchFamily="18" charset="0"/>
                <a:cs typeface="Times New Roman" panose="02020603050405020304" pitchFamily="18" charset="0"/>
              </a:rPr>
              <a:t>, n°1</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Elle possède un revêtement rouge brillant et une pâte rose clair. Aux motifs non figurés courant sur le type Drag. 29 est intégrée une scène de combat de gladiateur dont la musculature et l’équipement sont détaillés avec soin.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340812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just" defTabSz="457200" rtl="0" eaLnBrk="1" fontAlgn="auto" latinLnBrk="0" hangingPunct="1">
              <a:lnSpc>
                <a:spcPct val="107000"/>
              </a:lnSpc>
              <a:spcBef>
                <a:spcPts val="0"/>
              </a:spcBef>
              <a:spcAft>
                <a:spcPts val="80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Une coupe Drag. 37 dont le registre d’oves est remplacé par des rouelles ou de soleil.</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On relève également la présence de Drag. 37 à haut bandeau parmi les productions du Centre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34</a:t>
            </a:r>
            <a:r>
              <a:rPr lang="fr-FR" sz="1050" b="1" dirty="0">
                <a:effectLst/>
                <a:latin typeface="Adobe Garamond Pro" panose="02020502060506020403" pitchFamily="18" charset="0"/>
                <a:ea typeface="Times New Roman" panose="02020603050405020304" pitchFamily="18" charset="0"/>
                <a:cs typeface="Times New Roman" panose="02020603050405020304" pitchFamily="18" charset="0"/>
              </a:rPr>
              <a:t>, n°2</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Un bord de coupe Drag. 37 comporte la signature du décorateur BVTRIO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34</a:t>
            </a:r>
            <a:r>
              <a:rPr lang="fr-FR" sz="1050" b="1" dirty="0">
                <a:effectLst/>
                <a:latin typeface="Adobe Garamond Pro" panose="02020502060506020403" pitchFamily="18" charset="0"/>
                <a:ea typeface="Times New Roman" panose="02020603050405020304" pitchFamily="18" charset="0"/>
                <a:cs typeface="Times New Roman" panose="02020603050405020304" pitchFamily="18" charset="0"/>
              </a:rPr>
              <a:t>, n°3</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L’activité de ce décorateur, souvent présenté comme l’héritier de </a:t>
            </a:r>
            <a:r>
              <a:rPr lang="fr-FR" sz="1050" dirty="0" err="1">
                <a:effectLst/>
                <a:latin typeface="Adobe Garamond Pro" panose="02020502060506020403" pitchFamily="18" charset="0"/>
                <a:ea typeface="Times New Roman" panose="02020603050405020304" pitchFamily="18" charset="0"/>
                <a:cs typeface="Times New Roman" panose="02020603050405020304" pitchFamily="18" charset="0"/>
              </a:rPr>
              <a:t>Libertus</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est située différemment selon les auteurs : 120-145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(Rogers 1999)</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120-140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(Delage 2010)</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115-145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(Hartley, Dickinson 2008b)</a:t>
            </a:r>
            <a:r>
              <a:rPr lang="fr-FR" sz="1050" dirty="0">
                <a:effectLst/>
                <a:latin typeface="Adobe Garamond Pro" panose="02020502060506020403" pitchFamily="18" charset="0"/>
                <a:ea typeface="Times New Roman" panose="02020603050405020304" pitchFamily="18" charset="0"/>
                <a:cs typeface="Times New Roman" panose="02020603050405020304" pitchFamily="18" charset="0"/>
              </a:rPr>
              <a:t>. L’usage de ces moules est généralement associé à la phase 5. Ici, l’objet présente les caractéristiques de la phase 6. On relève également un Drag. 37 à décor d’anses appliquées originaire du sud de la Gaule.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575927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L’opération se distingue en deux zones (A, à l’ouest, et B, à l’est), couvrant au total une superficie de 1888,74 m².</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Vous voyez ici le plan des vestiges, toutes périodes confondues, hors contemporain. L’occupation s’échelonne du milieu du Ier siècle apr. J.-C. aux périodes moderne et contemporaine.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3 secteurs.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Le secteur 1 à l’ouest : dominé par du funéraire </a:t>
            </a:r>
            <a:r>
              <a:rPr lang="fr-FR" sz="1200" dirty="0">
                <a:solidFill>
                  <a:srgbClr val="FF0000"/>
                </a:solidFill>
                <a:effectLst/>
                <a:latin typeface="Adobe Garamond Pro" panose="02020502060506020403" pitchFamily="18" charset="0"/>
                <a:ea typeface="Calibri" panose="020F0502020204030204" pitchFamily="34" charset="0"/>
                <a:cs typeface="Arial" panose="020B0604020202020204" pitchFamily="34" charset="0"/>
              </a:rPr>
              <a:t>un espace funéraire mêlant humains et chiens</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un axe de circulation ayant fait l’objet de remblais successifs, un puits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Le secteur 2 : établissement avec une cour ayant livré pas mal de structures excavées.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solidFill>
                  <a:srgbClr val="FF0000"/>
                </a:solidFill>
                <a:effectLst/>
                <a:latin typeface="Adobe Garamond Pro" panose="02020502060506020403" pitchFamily="18" charset="0"/>
                <a:ea typeface="Calibri" panose="020F0502020204030204" pitchFamily="34" charset="0"/>
                <a:cs typeface="Arial" panose="020B0604020202020204" pitchFamily="34" charset="0"/>
              </a:rPr>
              <a:t>Un vaste bâtiment est installé dans la zone centre-sud du site (secteur 2), tandis que au nord-ouest se développe</a:t>
            </a:r>
            <a:endParaRPr lang="fr-FR" sz="1200" dirty="0">
              <a:effectLst/>
              <a:latin typeface="Adobe Garamond Pro" panose="0202050206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464781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On ne note pas d’évolution majeure dans la typologie des céramiques communes. Les cruches en commune claire prennent progressivement l’ascendant sur celles à engobe blanc.</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 profil des jattes évolue quelque peu puisque le bord de certaines d’entre elles tend à s’étirer et former un bandeau (type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Corent</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Jt.4g ou Jt.4x).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La fréquence des céramiques à revêtement rouge interne tend également à croitre. On enregistre peu de plats, seulement quatre, et six couvercles.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La fréquence des mortiers à collerette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05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12</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en pâte claire sableuse, engobée ou non, semble également croitre. Certains se distinguent par une lèvre en bourrelet bien détachée de la collerette. Pour les autres, un simple sillon délimite collerette et rebord interne.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Une amphore à bord en bandeau mouluré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05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14</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est aussi enregistrée dans cette catégorie. Trois amphores à bord en bandeau et gorge interne inspirées du type G2 sont dénuées d’engobe. Un bord en bourrelet et à col cylindrique présente une pâte orange à cœur gris mais n’a pas été identifié avec certitude.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bord d’amphore Dr. 20d/e</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33</a:t>
            </a:r>
            <a:r>
              <a:rPr lang="fr-FR" sz="1050" b="1" dirty="0">
                <a:effectLst/>
                <a:latin typeface="Adobe Garamond Pro" panose="02020502060506020403" pitchFamily="18" charset="0"/>
                <a:ea typeface="Times New Roman" panose="02020603050405020304" pitchFamily="18" charset="0"/>
                <a:cs typeface="Times New Roman" panose="02020603050405020304" pitchFamily="18" charset="0"/>
              </a:rPr>
              <a:t>, n°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15</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et deux anses isolées témoignent encore de l’apport régulier d’huile d’olive hispanique. De rares fragments peuvent se rapporter à des amphores de Gaule Narbonnaise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p>
        </p:txBody>
      </p:sp>
    </p:spTree>
    <p:extLst>
      <p:ext uri="{BB962C8B-B14F-4D97-AF65-F5344CB8AC3E}">
        <p14:creationId xmlns:p14="http://schemas.microsoft.com/office/powerpoint/2010/main" val="30974803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t>Cet état correspondant à une phase d’abandon : comblement des puits, fosses de récupérations a livré un mobilier abondant, mais beaucoup de lots montrent des compositions où le mobilier résiduel est présent en forte quantité. Le principal intérêt de cette phase réside dans les assemblages funéraires qui seront décrits dans la communication suivante.</a:t>
            </a:r>
          </a:p>
          <a:p>
            <a:endParaRPr lang="fr-FR" sz="1050" dirty="0"/>
          </a:p>
          <a:p>
            <a:r>
              <a:rPr lang="fr-FR" sz="1050" dirty="0"/>
              <a:t>Puits F1015 : principalement des pièces de la phase 7 de Lezoux</a:t>
            </a:r>
          </a:p>
          <a:p>
            <a:pPr marL="285750" indent="-285750">
              <a:buFontTx/>
              <a:buChar char="-"/>
            </a:pP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Une coupe à bord rentrant à sillon externe rappelle les types Lez. 122/123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1</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a:t>
            </a:r>
          </a:p>
          <a:p>
            <a:pPr marL="171450" indent="-171450">
              <a:buFontTx/>
              <a:buChar char="-"/>
            </a:pPr>
            <a:endParaRPr lang="fr-FR" sz="1050" dirty="0">
              <a:effectLst/>
              <a:latin typeface="Adobe Garamond Pro" panose="020205020605060204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Cinq bords de coupes Drag. 37 possèdent des diamètres variables (15 à 22 cm). On décrira les mieux conservés.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Tx/>
              <a:buNone/>
            </a:pPr>
            <a:endParaRPr lang="fr-FR" sz="1050" dirty="0"/>
          </a:p>
          <a:p>
            <a:pPr marL="171450" indent="-171450">
              <a:buFontTx/>
              <a:buChar char="-"/>
            </a:pPr>
            <a:r>
              <a:rPr lang="fr-FR" sz="1050" dirty="0"/>
              <a:t>Décor de monstres marins avec des oves très altérées</a:t>
            </a:r>
          </a:p>
          <a:p>
            <a:pPr marL="171450" indent="-171450">
              <a:buFontTx/>
              <a:buChar char="-"/>
            </a:pPr>
            <a:endParaRPr lang="fr-FR" sz="1050" dirty="0"/>
          </a:p>
          <a:p>
            <a:pPr marL="285750" indent="-285750">
              <a:buFontTx/>
              <a:buChar char="-"/>
            </a:pP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Un fond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69, n° 8</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est signé par </a:t>
            </a:r>
            <a:r>
              <a:rPr lang="fr-FR" sz="1050" dirty="0" err="1">
                <a:effectLst/>
                <a:latin typeface="Adobe Garamond Pro" panose="02020502060506020403" pitchFamily="18" charset="0"/>
                <a:ea typeface="Times New Roman" panose="02020603050405020304" pitchFamily="18" charset="0"/>
                <a:cs typeface="Calibri" panose="020F0502020204030204" pitchFamily="34" charset="0"/>
              </a:rPr>
              <a:t>Advocisus</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L’activité de ce « potier » est située vers 160-200 </a:t>
            </a:r>
            <a:r>
              <a:rPr lang="fr-FR" sz="1050" dirty="0">
                <a:effectLst/>
                <a:latin typeface="Adobe Garamond Pro" panose="02020502060506020403" pitchFamily="18" charset="0"/>
                <a:ea typeface="Calibri" panose="020F0502020204030204" pitchFamily="34" charset="0"/>
                <a:cs typeface="Calibri" panose="020F0502020204030204" pitchFamily="34" charset="0"/>
              </a:rPr>
              <a:t>(Hartley, Dickinson 2008a : 75</a:t>
            </a:r>
            <a:r>
              <a:rPr lang="fr-FR" sz="1050" dirty="0">
                <a:effectLst/>
                <a:latin typeface="Times New Roman" panose="02020603050405020304" pitchFamily="18" charset="0"/>
                <a:ea typeface="Calibri" panose="020F0502020204030204" pitchFamily="34" charset="0"/>
              </a:rPr>
              <a:t>‑</a:t>
            </a:r>
            <a:r>
              <a:rPr lang="fr-FR" sz="1050" dirty="0">
                <a:effectLst/>
                <a:latin typeface="Adobe Garamond Pro" panose="02020502060506020403" pitchFamily="18" charset="0"/>
                <a:ea typeface="Calibri" panose="020F0502020204030204" pitchFamily="34" charset="0"/>
                <a:cs typeface="Calibri" panose="020F0502020204030204" pitchFamily="34" charset="0"/>
              </a:rPr>
              <a:t>79)</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a:t>
            </a:r>
          </a:p>
          <a:p>
            <a:pPr marL="171450" indent="-171450">
              <a:buFontTx/>
              <a:buChar char="-"/>
            </a:pPr>
            <a:endParaRPr lang="fr-FR" sz="1050" dirty="0">
              <a:effectLst/>
              <a:latin typeface="Adobe Garamond Pro" panose="02020502060506020403" pitchFamily="18"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Deux mortiers Lez. 96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4</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un plat non identifié à marli lisse, un plat Lez. 32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5</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et un fragment appartenant au type Lez. 49 complète l’inventaire des formes en sigillée.</a:t>
            </a:r>
          </a:p>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fr-FR" sz="1050" dirty="0">
              <a:effectLst/>
              <a:latin typeface="Adobe Garamond Pro" panose="02020502060506020403" pitchFamily="18" charset="0"/>
              <a:ea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Un gobelet tronconique à lèvre déversée en métallescente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6</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et un bord de type </a:t>
            </a:r>
            <a:r>
              <a:rPr lang="fr-FR" sz="1050" dirty="0" err="1">
                <a:effectLst/>
                <a:latin typeface="Adobe Garamond Pro" panose="02020502060506020403" pitchFamily="18" charset="0"/>
                <a:ea typeface="Times New Roman" panose="02020603050405020304" pitchFamily="18" charset="0"/>
                <a:cs typeface="Calibri" panose="020F0502020204030204" pitchFamily="34" charset="0"/>
              </a:rPr>
              <a:t>Nied</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33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7</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nous invitent à placer le comblement au plus tôt au début du III</a:t>
            </a:r>
            <a:r>
              <a:rPr lang="fr-FR" sz="1050" baseline="30000" dirty="0">
                <a:effectLst/>
                <a:latin typeface="Adobe Garamond Pro" panose="02020502060506020403" pitchFamily="18" charset="0"/>
                <a:ea typeface="Times New Roman" panose="02020603050405020304" pitchFamily="18" charset="0"/>
                <a:cs typeface="Calibri" panose="020F0502020204030204" pitchFamily="34" charset="0"/>
              </a:rPr>
              <a:t>e</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s. Dans le niveau de nettoyage, un fond pourrait se rapporter au type Lez. 310.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fr-FR" sz="1050" dirty="0"/>
          </a:p>
        </p:txBody>
      </p:sp>
    </p:spTree>
    <p:extLst>
      <p:ext uri="{BB962C8B-B14F-4D97-AF65-F5344CB8AC3E}">
        <p14:creationId xmlns:p14="http://schemas.microsoft.com/office/powerpoint/2010/main" val="972121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Les mortiers sont tournés dans une pâte claire sableuse engobée. Au nombre de trois, ils possèdent une collerette courbe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9</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 ou horizontale pour le dernier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10</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Calibri" panose="020F0502020204030204" pitchFamily="34" charset="0"/>
              </a:rPr>
              <a:t>Le faciès des pots en céramique commune semble inchangé</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dirty="0">
                <a:effectLst/>
                <a:latin typeface="Adobe Garamond Pro" panose="02020502060506020403" pitchFamily="18" charset="0"/>
                <a:ea typeface="Calibri" panose="020F0502020204030204" pitchFamily="34" charset="0"/>
                <a:cs typeface="Calibri" panose="020F0502020204030204" pitchFamily="34" charset="0"/>
              </a:rPr>
              <a:t>Parmi les formes à collerettes, les exemplaires bas sont assez bien représentés. L’une d’entre elles ne comporte pas de traces de feu et a été soigneusement lustrée.</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lang="fr-FR" sz="1050" dirty="0">
              <a:effectLst/>
              <a:latin typeface="Adobe Garamond Pro" panose="02020502060506020403" pitchFamily="18" charset="0"/>
              <a:ea typeface="Calibri" panose="020F0502020204030204" pitchFamily="34" charset="0"/>
              <a:cs typeface="Calibri" panose="020F0502020204030204" pitchFamily="34"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Bassine Fig. 42</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n° 13</a:t>
            </a:r>
            <a:r>
              <a:rPr lang="fr-FR" sz="1050" dirty="0">
                <a:effectLst/>
                <a:latin typeface="Adobe Garamond Pro" panose="02020502060506020403" pitchFamily="18" charset="0"/>
                <a:ea typeface="Times New Roman" panose="02020603050405020304" pitchFamily="18" charset="0"/>
                <a:cs typeface="Calibri" panose="020F0502020204030204" pitchFamily="34" charset="0"/>
              </a:rPr>
              <a:t>)</a:t>
            </a:r>
            <a:r>
              <a:rPr lang="fr-FR" sz="1050" b="1" dirty="0">
                <a:effectLst/>
                <a:latin typeface="Adobe Garamond Pro" panose="02020502060506020403" pitchFamily="18" charset="0"/>
                <a:ea typeface="Times New Roman" panose="02020603050405020304" pitchFamily="18" charset="0"/>
                <a:cs typeface="Calibri" panose="020F0502020204030204" pitchFamily="34" charset="0"/>
              </a:rPr>
              <a:t> </a:t>
            </a:r>
            <a:endParaRPr lang="fr-FR" sz="1050" dirty="0"/>
          </a:p>
          <a:p>
            <a:endParaRPr lang="fr-FR" sz="1050" dirty="0"/>
          </a:p>
          <a:p>
            <a:r>
              <a:rPr lang="fr-FR" sz="1050" dirty="0"/>
              <a:t>Faciès amphorique : Dr. 20, G4, et amphores régionales</a:t>
            </a:r>
          </a:p>
        </p:txBody>
      </p:sp>
    </p:spTree>
    <p:extLst>
      <p:ext uri="{BB962C8B-B14F-4D97-AF65-F5344CB8AC3E}">
        <p14:creationId xmlns:p14="http://schemas.microsoft.com/office/powerpoint/2010/main" val="14336224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une coupelle Lez. 302 en métallescente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48, n° 1</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a:t>
            </a: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panel de formes en sigillée restreint à trois coupes Drag. 37, </a:t>
            </a: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 plat à marli, peut-être de type Lez. 21. </a:t>
            </a:r>
          </a:p>
          <a:p>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Une coupe Drag. 37 possède un bandeau très court, une pâte claire et un décor grossier</a:t>
            </a:r>
          </a:p>
          <a:p>
            <a:endParaRPr lang="fr-FR" sz="1050" dirty="0">
              <a:effectLst/>
              <a:latin typeface="Adobe Garamond Pro" panose="02020502060506020403"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La mieux conservée possède un profil lourd et de notables défauts de fabrication (</a:t>
            </a:r>
            <a:r>
              <a:rPr lang="fr-FR" sz="1050" b="1" dirty="0">
                <a:effectLst/>
                <a:latin typeface="Adobe Garamond Pro" panose="02020502060506020403" pitchFamily="18" charset="0"/>
                <a:ea typeface="Calibri" panose="020F0502020204030204" pitchFamily="34" charset="0"/>
                <a:cs typeface="Times New Roman" panose="02020603050405020304" pitchFamily="18" charset="0"/>
              </a:rPr>
              <a:t>Fig. 48, n° 2</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une pâte claire micacée et un revêtement lie de vin. Le décor, issu d’un moule très usé, n’est pas aisément identifiable. D’après Ph. Bet, ce vase peut être rapproché du style de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Caletus</a:t>
            </a:r>
            <a:r>
              <a:rPr lang="fr-FR" sz="1050" dirty="0">
                <a:effectLst/>
              </a:rPr>
              <a:t>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Nous remercions Ph. Bet pour le temps passé à étudier ce décor et les orientations qu’il a pu nous donner.</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050" dirty="0">
              <a:effectLst/>
              <a:latin typeface="Adobe Garamond Pro" panose="02020502060506020403" pitchFamily="18" charset="0"/>
              <a:cs typeface="Times New Roman" panose="02020603050405020304" pitchFamily="18" charset="0"/>
            </a:endParaRP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L'usure du moule nous invite à placer ce vase dans le III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a:t>
            </a:r>
          </a:p>
          <a:p>
            <a:endParaRPr lang="fr-FR" sz="1050" dirty="0">
              <a:effectLst/>
              <a:latin typeface="Adobe Garamond Pro" panose="02020502060506020403" pitchFamily="18" charset="0"/>
              <a:cs typeface="Times New Roman" panose="02020603050405020304" pitchFamily="18" charset="0"/>
            </a:endParaRP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jattes possèdent de grands diamètres et un bord en bourrelet ou étiré en bandeau</a:t>
            </a:r>
            <a:endParaRPr lang="fr-FR" sz="1050" dirty="0"/>
          </a:p>
        </p:txBody>
      </p:sp>
    </p:spTree>
    <p:extLst>
      <p:ext uri="{BB962C8B-B14F-4D97-AF65-F5344CB8AC3E}">
        <p14:creationId xmlns:p14="http://schemas.microsoft.com/office/powerpoint/2010/main" val="15106068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683451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1273437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évolutions que l’on peut éventuellement saisir grâce à cette quantité importante de mobilier est finalement assez resserrée dans le temps</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changements et évolutions sont donc à mesurer grâce au mobilier des phases 2 à 5. Le poids du mobilier du bâtiment C dans ces statistiques est évident et nous avons pu souligner le fait que d’un point de vue typologique le faciès évolue assez lentement. Le mobilier issu de ce bâtiment correspond à une période assez resserrée comprise entre l’époque flavienne et le troisième quart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L’abandon des puits et les dépôts funéraires livrent des éléments postérieurs à ce bâtiment datés du début du III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en particulier de la céramique métallescente.</a:t>
            </a:r>
            <a:endParaRPr lang="fr-FR" sz="1050" dirty="0"/>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La céramique paroi fine engobée apparaît à l’époque flavienne. Sa proportion dans les assemblages ne chute quasiment pas au cours des phases 3, 4 et 5 alors que sa production, du moins à Lezoux, est considérée comme propre à la dynastie flavienne et au règne de Trajan </a:t>
            </a:r>
            <a:r>
              <a:rPr lang="fr-FR" sz="1050" dirty="0">
                <a:effectLst/>
                <a:latin typeface="Adobe Garamond Pro" panose="02020502060506020403" pitchFamily="18" charset="0"/>
                <a:ea typeface="Calibri" panose="020F0502020204030204" pitchFamily="34" charset="0"/>
                <a:cs typeface="Calibri" panose="020F0502020204030204" pitchFamily="34" charset="0"/>
              </a:rPr>
              <a:t>(Bet, Gras 1999)</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L’importance du mobilier résiduel en phase 5 pourrait expliquer en partie ce maintien. Ces gobelets sont d’ailleurs absents des dépôts funéraires de cette phase. Pour la phase 5, le calcul en % du NMI montre même une augmentation, alors que l’on observe seulement une légère baisse si l’on se base sur le % du NR.</a:t>
            </a:r>
            <a:endParaRPr lang="fr-FR" sz="1050" dirty="0">
              <a:effectLst/>
              <a:latin typeface="Calibri" panose="020F0502020204030204" pitchFamily="34" charset="0"/>
              <a:cs typeface="Times New Roman" panose="02020603050405020304" pitchFamily="18" charset="0"/>
            </a:endParaRPr>
          </a:p>
          <a:p>
            <a:pPr algn="just">
              <a:lnSpc>
                <a:spcPct val="107000"/>
              </a:lnSpc>
              <a:spcAft>
                <a:spcPts val="800"/>
              </a:spcAft>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vases en terra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nigra</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de la vallée de l’Allier se raréfient rapidement au début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a:t>
            </a:r>
          </a:p>
          <a:p>
            <a:pPr algn="just">
              <a:lnSpc>
                <a:spcPct val="107000"/>
              </a:lnSpc>
              <a:spcAft>
                <a:spcPts val="800"/>
              </a:spcAft>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céramiques grises fines, dont la production est notamment connue à Lezoux, sont systématiquement mieux représentées que la Terra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Nigra</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Leur part croît sensiblement dans les contextes flaviens. Leur part chute au début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(Phase 3) au profit de la céramique sigillée. </a:t>
            </a:r>
            <a:r>
              <a:rPr lang="fr-FR" sz="1050" dirty="0">
                <a:effectLst/>
                <a:latin typeface="Calibri" panose="020F0502020204030204" pitchFamily="34" charset="0"/>
                <a:ea typeface="Calibri" panose="020F0502020204030204" pitchFamily="34" charset="0"/>
                <a:cs typeface="Times New Roman" panose="02020603050405020304" pitchFamily="18" charset="0"/>
              </a:rPr>
              <a:t>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Il s’agit presque toujours de coupes basses Menez 57c. La bonne conservation de certains exemplaires de la phase 5 nous fait nous interroger sur leur caractère résiduel au milieu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Ces données rejoignent les observations de R.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Lauranson</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à propos de son type Br.5b. Il souligne très justement leur présence dans des ensembles du courant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de </a:t>
            </a:r>
            <a:r>
              <a:rPr lang="fr-FR" sz="1050" dirty="0" err="1">
                <a:effectLst/>
                <a:latin typeface="Adobe Garamond Pro" panose="02020502060506020403" pitchFamily="18" charset="0"/>
                <a:ea typeface="Calibri" panose="020F0502020204030204" pitchFamily="34" charset="0"/>
                <a:cs typeface="Times New Roman" panose="02020603050405020304" pitchFamily="18" charset="0"/>
              </a:rPr>
              <a:t>Corent</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(cave 24070) et Gergovie (citerne 231) </a:t>
            </a:r>
            <a:r>
              <a:rPr lang="fr-FR" sz="1050" dirty="0">
                <a:effectLst/>
                <a:latin typeface="Adobe Garamond Pro" panose="02020502060506020403" pitchFamily="18" charset="0"/>
                <a:ea typeface="Calibri" panose="020F0502020204030204" pitchFamily="34" charset="0"/>
                <a:cs typeface="Calibri" panose="020F0502020204030204" pitchFamily="34" charset="0"/>
              </a:rPr>
              <a:t>(</a:t>
            </a:r>
            <a:r>
              <a:rPr lang="fr-FR" sz="1050" dirty="0" err="1">
                <a:effectLst/>
                <a:latin typeface="Adobe Garamond Pro" panose="02020502060506020403" pitchFamily="18" charset="0"/>
                <a:ea typeface="Calibri" panose="020F0502020204030204" pitchFamily="34" charset="0"/>
                <a:cs typeface="Calibri" panose="020F0502020204030204" pitchFamily="34" charset="0"/>
              </a:rPr>
              <a:t>Lauranson</a:t>
            </a:r>
            <a:r>
              <a:rPr lang="fr-FR" sz="1050" dirty="0">
                <a:effectLst/>
                <a:latin typeface="Adobe Garamond Pro" panose="02020502060506020403" pitchFamily="18" charset="0"/>
                <a:ea typeface="Calibri" panose="020F0502020204030204" pitchFamily="34" charset="0"/>
                <a:cs typeface="Calibri" panose="020F0502020204030204" pitchFamily="34" charset="0"/>
              </a:rPr>
              <a:t> 2019</a:t>
            </a:r>
            <a:r>
              <a:rPr lang="fr-FR" sz="105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1050" dirty="0">
                <a:effectLst/>
                <a:latin typeface="Adobe Garamond Pro" panose="02020502060506020403" pitchFamily="18" charset="0"/>
                <a:ea typeface="Calibri" panose="020F0502020204030204" pitchFamily="34" charset="0"/>
                <a:cs typeface="Calibri" panose="020F0502020204030204" pitchFamily="34" charset="0"/>
              </a:rPr>
              <a:t>: vol. 2, 151)</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La baisse est néanmoins plus importante si l’on s’appuie sur les chiffres en % du NMI qu’en % du NR. Il atteint 15% des vases en phase 2, et décroit dans les phases 3 (9%), 4 (7%) et 5 (4%). </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050" dirty="0"/>
          </a:p>
        </p:txBody>
      </p:sp>
    </p:spTree>
    <p:extLst>
      <p:ext uri="{BB962C8B-B14F-4D97-AF65-F5344CB8AC3E}">
        <p14:creationId xmlns:p14="http://schemas.microsoft.com/office/powerpoint/2010/main" val="367689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Quelques singularités de ce corpus par rapport à ce que nous avions pu présenter pour vienne en 2020</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 part des coupelles Drag. 33 est peu importante. Environ 2 à 3 fois moins fréquent qu’à Vienne</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 La part des Drag. 35/36 est assez proche de ce que l’on peut relever à Vienne à la même époque.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 La très forte représentation des formes des services flaviens est une différence important.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 La part prise par les coupes Drag. 37 dans le faciès des céramiques sigillées semble en revanche comparable.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a:t>
            </a:r>
            <a:endParaRPr lang="fr-FR" sz="800" dirty="0"/>
          </a:p>
        </p:txBody>
      </p:sp>
    </p:spTree>
    <p:extLst>
      <p:ext uri="{BB962C8B-B14F-4D97-AF65-F5344CB8AC3E}">
        <p14:creationId xmlns:p14="http://schemas.microsoft.com/office/powerpoint/2010/main" val="29854923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t>Le nombre de coupes en pâte claire fine, principalement dérivées du type Drag. 44 représentent 4% des coupes en phase 2, une coupe sur quatre en phase 3 et cette proportion est stable jusqu’en phase 5. </a:t>
            </a:r>
          </a:p>
          <a:p>
            <a:endParaRPr lang="fr-FR" sz="1050" dirty="0"/>
          </a:p>
          <a:p>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Les données de la Place des Carmes tendraient donc à placer l’apparition de ce type à la toute fin du I</a:t>
            </a:r>
            <a:r>
              <a:rPr lang="fr-FR" sz="1400" baseline="30000" dirty="0">
                <a:effectLst/>
                <a:latin typeface="Adobe Garamond Pro" panose="02020502060506020403" pitchFamily="18" charset="0"/>
                <a:ea typeface="Calibri" panose="020F0502020204030204" pitchFamily="34" charset="0"/>
                <a:cs typeface="Times New Roman" panose="02020603050405020304" pitchFamily="18" charset="0"/>
              </a:rPr>
              <a:t>er</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s. plutôt qu’au début du II</a:t>
            </a:r>
            <a:r>
              <a:rPr lang="fr-FR" sz="140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 s. </a:t>
            </a:r>
            <a:r>
              <a:rPr lang="fr-FR" sz="1400" dirty="0">
                <a:effectLst/>
                <a:latin typeface="Adobe Garamond Pro" panose="02020502060506020403" pitchFamily="18" charset="0"/>
                <a:ea typeface="Calibri" panose="020F0502020204030204" pitchFamily="34" charset="0"/>
                <a:cs typeface="Calibri" panose="020F0502020204030204" pitchFamily="34" charset="0"/>
              </a:rPr>
              <a:t>(</a:t>
            </a:r>
            <a:r>
              <a:rPr lang="fr-FR" sz="1400" dirty="0" err="1">
                <a:effectLst/>
                <a:latin typeface="Adobe Garamond Pro" panose="02020502060506020403" pitchFamily="18" charset="0"/>
                <a:ea typeface="Calibri" panose="020F0502020204030204" pitchFamily="34" charset="0"/>
                <a:cs typeface="Calibri" panose="020F0502020204030204" pitchFamily="34" charset="0"/>
              </a:rPr>
              <a:t>Lauranson</a:t>
            </a:r>
            <a:r>
              <a:rPr lang="fr-FR" sz="1400" dirty="0">
                <a:effectLst/>
                <a:latin typeface="Adobe Garamond Pro" panose="02020502060506020403" pitchFamily="18" charset="0"/>
                <a:ea typeface="Calibri" panose="020F0502020204030204" pitchFamily="34" charset="0"/>
                <a:cs typeface="Calibri" panose="020F0502020204030204" pitchFamily="34" charset="0"/>
              </a:rPr>
              <a:t> 2019</a:t>
            </a:r>
            <a:r>
              <a:rPr lang="fr-FR" sz="1400" dirty="0">
                <a:effectLst/>
                <a:latin typeface="Times New Roman" panose="02020603050405020304" pitchFamily="18" charset="0"/>
                <a:ea typeface="Calibri" panose="020F0502020204030204" pitchFamily="34" charset="0"/>
              </a:rPr>
              <a:t> </a:t>
            </a:r>
            <a:r>
              <a:rPr lang="fr-FR" sz="1400" dirty="0">
                <a:effectLst/>
                <a:latin typeface="Adobe Garamond Pro" panose="02020502060506020403" pitchFamily="18" charset="0"/>
                <a:ea typeface="Calibri" panose="020F0502020204030204" pitchFamily="34" charset="0"/>
                <a:cs typeface="Calibri" panose="020F0502020204030204" pitchFamily="34" charset="0"/>
              </a:rPr>
              <a:t>: vol. 2, 164-165)</a:t>
            </a:r>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a:t>
            </a:r>
            <a:endParaRPr lang="fr-FR" sz="1050" dirty="0"/>
          </a:p>
          <a:p>
            <a:endParaRPr lang="fr-FR" sz="1050" dirty="0"/>
          </a:p>
          <a:p>
            <a:r>
              <a:rPr lang="fr-FR" sz="1050" dirty="0"/>
              <a:t>Elles devancent le type Menez 57c en grise fine seulement en phase 5.</a:t>
            </a:r>
          </a:p>
          <a:p>
            <a:endParaRPr lang="fr-FR" sz="1050" dirty="0"/>
          </a:p>
          <a:p>
            <a:r>
              <a:rPr lang="fr-FR" sz="1400" dirty="0">
                <a:effectLst/>
                <a:latin typeface="Adobe Garamond Pro" panose="02020502060506020403" pitchFamily="18" charset="0"/>
                <a:ea typeface="Calibri" panose="020F0502020204030204" pitchFamily="34" charset="0"/>
                <a:cs typeface="Times New Roman" panose="02020603050405020304" pitchFamily="18" charset="0"/>
              </a:rPr>
              <a:t>Ces deux catégories prises individuellement ne devancent jamais le nombre de coupes en céramique sigillée si tant est que leur usage soit le même. </a:t>
            </a:r>
            <a:endParaRPr lang="fr-FR" sz="1050" dirty="0"/>
          </a:p>
        </p:txBody>
      </p:sp>
    </p:spTree>
    <p:extLst>
      <p:ext uri="{BB962C8B-B14F-4D97-AF65-F5344CB8AC3E}">
        <p14:creationId xmlns:p14="http://schemas.microsoft.com/office/powerpoint/2010/main" val="14417701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En ce qui concerne la répartition des formes, on constate une brusque chute de la part des cruches dans la phase 5, passant de 9,2 à 5,8% des formes inventoriées (hors amphores).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On constate que la part des cruches à engobe blanc est décroissante. Dans le courant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les cruches non engobées à pâte fine devancent celles à engobe blanc.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 faciès typologique des cruches à l’époque flavienne se caractérise par une grande diversité qui se réduit par la suite. La part du type à col bombé Cr.2t, fréquent à cette période, décroît entre les phases 2 et 5 passant de 12 à 5,3 %.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On constate un resserrement typologique : le type à bord en bandeau haut mouluré Cr.2f, apparu à l’époque flavienne, qu’il soit engobé ou non, tend à devenir le modèle dominant au cours du II</a:t>
            </a:r>
            <a:r>
              <a:rPr lang="fr-FR" sz="105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 s:  8% des cruches durant la phase 3, une cruche sur 3 des phases 4 et 5 sont de ce type.</a:t>
            </a: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800" dirty="0"/>
          </a:p>
        </p:txBody>
      </p:sp>
    </p:spTree>
    <p:extLst>
      <p:ext uri="{BB962C8B-B14F-4D97-AF65-F5344CB8AC3E}">
        <p14:creationId xmlns:p14="http://schemas.microsoft.com/office/powerpoint/2010/main" val="197165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598745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Tree>
    <p:extLst>
      <p:ext uri="{BB962C8B-B14F-4D97-AF65-F5344CB8AC3E}">
        <p14:creationId xmlns:p14="http://schemas.microsoft.com/office/powerpoint/2010/main" val="2665439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Entre la phase 2 et la phase 5, la fréquence de l’</a:t>
            </a:r>
            <a:r>
              <a:rPr lang="fr-FR" sz="1050" i="1" dirty="0" err="1">
                <a:effectLst/>
                <a:latin typeface="Adobe Garamond Pro" panose="02020502060506020403" pitchFamily="18" charset="0"/>
                <a:ea typeface="Calibri" panose="020F0502020204030204" pitchFamily="34" charset="0"/>
                <a:cs typeface="Times New Roman" panose="02020603050405020304" pitchFamily="18" charset="0"/>
              </a:rPr>
              <a:t>olla</a:t>
            </a:r>
            <a:r>
              <a:rPr lang="fr-FR" sz="1050" i="1"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tend à diminuer légèrement au profit des marmites, des couvercles qui augmentent tout deux en phase 3 suggérant une certaine corrélation, très vite contredite par la brusque chute des couvercles en phase 5.</a:t>
            </a:r>
          </a:p>
          <a:p>
            <a:endParaRPr lang="fr-FR" sz="1050" dirty="0">
              <a:effectLst/>
              <a:latin typeface="Adobe Garamond Pro" panose="02020502060506020403" pitchFamily="18" charset="0"/>
              <a:cs typeface="Times New Roman" panose="02020603050405020304" pitchFamily="18" charset="0"/>
            </a:endParaRPr>
          </a:p>
          <a:p>
            <a:r>
              <a:rPr lang="fr-FR" sz="1050" dirty="0">
                <a:effectLst/>
                <a:latin typeface="Adobe Garamond Pro" panose="02020502060506020403" pitchFamily="18" charset="0"/>
                <a:cs typeface="Times New Roman" panose="02020603050405020304" pitchFamily="18" charset="0"/>
              </a:rPr>
              <a:t>L’augmentation de la part des plats à cuire et des mortiers est plus modeste.</a:t>
            </a:r>
            <a:endParaRPr lang="fr-FR" sz="800" dirty="0"/>
          </a:p>
        </p:txBody>
      </p:sp>
    </p:spTree>
    <p:extLst>
      <p:ext uri="{BB962C8B-B14F-4D97-AF65-F5344CB8AC3E}">
        <p14:creationId xmlns:p14="http://schemas.microsoft.com/office/powerpoint/2010/main" val="8647186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Les couvercles se divisent entre des profils carénés et à bandeau.</a:t>
            </a:r>
          </a:p>
          <a:p>
            <a:endParaRPr lang="fr-FR" sz="1050" dirty="0">
              <a:effectLst/>
              <a:latin typeface="Adobe Garamond Pro" panose="02020502060506020403" pitchFamily="18" charset="0"/>
              <a:ea typeface="Calibri" panose="020F0502020204030204" pitchFamily="34" charset="0"/>
              <a:cs typeface="Times New Roman" panose="02020603050405020304" pitchFamily="18" charset="0"/>
            </a:endParaRPr>
          </a:p>
          <a:p>
            <a:r>
              <a:rPr lang="fr-FR" sz="1050" dirty="0">
                <a:effectLst/>
                <a:latin typeface="Adobe Garamond Pro" panose="02020502060506020403" pitchFamily="18" charset="0"/>
                <a:ea typeface="Calibri" panose="020F0502020204030204" pitchFamily="34" charset="0"/>
                <a:cs typeface="Times New Roman" panose="02020603050405020304" pitchFamily="18" charset="0"/>
              </a:rPr>
              <a:t>On note de rares couvercles bombés Cv.3e parfois muni d’un revêtement rouge dans les contextes des phases 3 et 4, soit parallèlement à la diffusion des plats à revêtement rouge interne.</a:t>
            </a:r>
            <a:endParaRPr lang="fr-FR" sz="800" dirty="0"/>
          </a:p>
        </p:txBody>
      </p:sp>
    </p:spTree>
    <p:extLst>
      <p:ext uri="{BB962C8B-B14F-4D97-AF65-F5344CB8AC3E}">
        <p14:creationId xmlns:p14="http://schemas.microsoft.com/office/powerpoint/2010/main" val="42315093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Pour en revenir à l’</a:t>
            </a:r>
            <a:r>
              <a:rPr lang="fr-FR" sz="1100" i="1" dirty="0" err="1">
                <a:effectLst/>
                <a:latin typeface="Adobe Garamond Pro" panose="02020502060506020403" pitchFamily="18" charset="0"/>
                <a:ea typeface="Calibri" panose="020F0502020204030204" pitchFamily="34" charset="0"/>
                <a:cs typeface="Times New Roman" panose="02020603050405020304" pitchFamily="18" charset="0"/>
              </a:rPr>
              <a:t>olla</a:t>
            </a:r>
            <a:r>
              <a:rPr lang="fr-FR" sz="1100" i="1"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le faciès est assez répétitif. Les pots ont un col cylindrique et une lèvre en bourrelet ou déversée.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Le type à gorge interne apparaît dans le mobilier de la phase 2 mais est surtout représenté aux cours des phases suivantes où il occupe 16 à 21% des pots. Les profils pendants, peu fréquents, ne semblent pas répertoriés avant le II</a:t>
            </a:r>
            <a:r>
              <a:rPr lang="fr-FR" sz="110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s., de même que de rares pots à collerette (Pt.8, Riou 27). Les rares exemplaires à col cannelé appartiennent aussi à cette période.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900" dirty="0"/>
          </a:p>
        </p:txBody>
      </p:sp>
    </p:spTree>
    <p:extLst>
      <p:ext uri="{BB962C8B-B14F-4D97-AF65-F5344CB8AC3E}">
        <p14:creationId xmlns:p14="http://schemas.microsoft.com/office/powerpoint/2010/main" val="2603545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En ce qui concerne les marmites, les profils à collerette très pendante ne sont jamais nombreux mais semblent spécifiques des phases les plus récentes du IIe s. (3 à 5).</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Les plats tripodes apparaissent dès la phase 3 mais sont plus fréquentes dans les contextes les plus récents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900" dirty="0"/>
          </a:p>
        </p:txBody>
      </p:sp>
    </p:spTree>
    <p:extLst>
      <p:ext uri="{BB962C8B-B14F-4D97-AF65-F5344CB8AC3E}">
        <p14:creationId xmlns:p14="http://schemas.microsoft.com/office/powerpoint/2010/main" val="1513921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la phase 2 livre, à la différence des suivantes, peu d’exemplaires tournées dans une pâte grossière claire ou rouges, avec engobe ou non, similaires à celles des </a:t>
            </a:r>
            <a:r>
              <a:rPr lang="fr-FR" sz="1100" i="1" dirty="0" err="1">
                <a:effectLst/>
                <a:latin typeface="Adobe Garamond Pro" panose="02020502060506020403" pitchFamily="18" charset="0"/>
                <a:ea typeface="Calibri" panose="020F0502020204030204" pitchFamily="34" charset="0"/>
                <a:cs typeface="Times New Roman" panose="02020603050405020304" pitchFamily="18" charset="0"/>
              </a:rPr>
              <a:t>dolia</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Une pâte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semi-fine</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parait être la norme.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Les vases à bord massif en bandeau </a:t>
            </a:r>
            <a:r>
              <a:rPr lang="fr-FR" sz="1100" dirty="0">
                <a:effectLst/>
                <a:latin typeface="Adobe Garamond Pro" panose="02020502060506020403" pitchFamily="18" charset="0"/>
                <a:ea typeface="Calibri" panose="020F0502020204030204" pitchFamily="34" charset="0"/>
                <a:cs typeface="Calibri" panose="020F0502020204030204" pitchFamily="34" charset="0"/>
              </a:rPr>
              <a:t>(</a:t>
            </a:r>
            <a:r>
              <a:rPr lang="fr-FR" sz="1100" dirty="0" err="1">
                <a:effectLst/>
                <a:latin typeface="Adobe Garamond Pro" panose="02020502060506020403" pitchFamily="18" charset="0"/>
                <a:ea typeface="Calibri" panose="020F0502020204030204" pitchFamily="34" charset="0"/>
                <a:cs typeface="Calibri" panose="020F0502020204030204" pitchFamily="34" charset="0"/>
              </a:rPr>
              <a:t>Trescarte</a:t>
            </a:r>
            <a:r>
              <a:rPr lang="fr-FR" sz="1100" dirty="0">
                <a:effectLst/>
                <a:latin typeface="Adobe Garamond Pro" panose="02020502060506020403" pitchFamily="18" charset="0"/>
                <a:ea typeface="Calibri" panose="020F0502020204030204" pitchFamily="34" charset="0"/>
                <a:cs typeface="Calibri" panose="020F0502020204030204" pitchFamily="34" charset="0"/>
              </a:rPr>
              <a:t> 2013: vol. 2 pl. 191 ; </a:t>
            </a:r>
            <a:r>
              <a:rPr lang="fr-FR" sz="1100" dirty="0" err="1">
                <a:effectLst/>
                <a:latin typeface="Adobe Garamond Pro" panose="02020502060506020403" pitchFamily="18" charset="0"/>
                <a:ea typeface="Calibri" panose="020F0502020204030204" pitchFamily="34" charset="0"/>
                <a:cs typeface="Calibri" panose="020F0502020204030204" pitchFamily="34" charset="0"/>
              </a:rPr>
              <a:t>Lauranson</a:t>
            </a:r>
            <a:r>
              <a:rPr lang="fr-FR" sz="1100" dirty="0">
                <a:effectLst/>
                <a:latin typeface="Adobe Garamond Pro" panose="02020502060506020403" pitchFamily="18" charset="0"/>
                <a:ea typeface="Calibri" panose="020F0502020204030204" pitchFamily="34" charset="0"/>
                <a:cs typeface="Calibri" panose="020F0502020204030204" pitchFamily="34" charset="0"/>
              </a:rPr>
              <a:t> 2019: vol. 2 type Jt.4g)</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semblent se concentrer dans les phases les plus récentes (4 et 5).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Des individus à engobe rouge sont aussi répertoriés en phase 5 et possèdent une forme proche. Il existe toutefois une exception puisqu’un exemplaire est enregistré dès la phase 2. On trouve également des parallèles à Lezoux au milieu du II</a:t>
            </a:r>
            <a:r>
              <a:rPr lang="fr-FR" sz="110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s. </a:t>
            </a:r>
            <a:r>
              <a:rPr lang="fr-FR" sz="1100" dirty="0">
                <a:effectLst/>
                <a:latin typeface="Adobe Garamond Pro" panose="02020502060506020403" pitchFamily="18" charset="0"/>
                <a:ea typeface="Calibri" panose="020F0502020204030204" pitchFamily="34" charset="0"/>
                <a:cs typeface="Calibri" panose="020F0502020204030204" pitchFamily="34" charset="0"/>
              </a:rPr>
              <a:t>(Béranger, </a:t>
            </a:r>
            <a:r>
              <a:rPr lang="fr-FR" sz="1100" dirty="0" err="1">
                <a:effectLst/>
                <a:latin typeface="Adobe Garamond Pro" panose="02020502060506020403" pitchFamily="18" charset="0"/>
                <a:ea typeface="Calibri" panose="020F0502020204030204" pitchFamily="34" charset="0"/>
                <a:cs typeface="Calibri" panose="020F0502020204030204" pitchFamily="34" charset="0"/>
              </a:rPr>
              <a:t>Houdayer</a:t>
            </a:r>
            <a:r>
              <a:rPr lang="fr-FR" sz="1100" dirty="0">
                <a:effectLst/>
                <a:latin typeface="Adobe Garamond Pro" panose="02020502060506020403" pitchFamily="18" charset="0"/>
                <a:ea typeface="Calibri" panose="020F0502020204030204" pitchFamily="34" charset="0"/>
                <a:cs typeface="Calibri" panose="020F0502020204030204" pitchFamily="34" charset="0"/>
              </a:rPr>
              <a:t> 2016 : 674, fig. 4 n° 8)</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voire dès l’époque flavienne </a:t>
            </a:r>
            <a:r>
              <a:rPr lang="fr-FR" sz="1100" dirty="0">
                <a:effectLst/>
                <a:latin typeface="Adobe Garamond Pro" panose="02020502060506020403" pitchFamily="18" charset="0"/>
                <a:ea typeface="Calibri" panose="020F0502020204030204" pitchFamily="34" charset="0"/>
                <a:cs typeface="Calibri" panose="020F0502020204030204" pitchFamily="34" charset="0"/>
              </a:rPr>
              <a:t>(Béranger et al. 2015 : 445, fig. 21)</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mais ces dernières sont plus fines. L’usage de ces très grandes vasques est plus incertain</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Le </a:t>
            </a:r>
            <a:r>
              <a:rPr lang="fr-FR" sz="1100" i="1" dirty="0" err="1">
                <a:effectLst/>
                <a:latin typeface="Adobe Garamond Pro" panose="02020502060506020403" pitchFamily="18" charset="0"/>
                <a:ea typeface="Calibri" panose="020F0502020204030204" pitchFamily="34" charset="0"/>
                <a:cs typeface="Times New Roman" panose="02020603050405020304" pitchFamily="18" charset="0"/>
              </a:rPr>
              <a:t>mortarium</a:t>
            </a:r>
            <a:r>
              <a:rPr lang="fr-FR" sz="1100" i="1"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occupe une place croissante passant à 0,2% en phase 2 des formes à 3,1% en phase 5.</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Times New Roman" panose="02020603050405020304" pitchFamily="18" charset="0"/>
                <a:cs typeface="Calibri" panose="020F0502020204030204" pitchFamily="34" charset="0"/>
              </a:rPr>
              <a:t>VICANVSFE La diffusion est centrée sur le Centre de la Gaule avec notamment les quatre timbres de Saint-Bonnet, Yzeure (Allier), un à Tours (IIe s.). De rares exemplaires ont été découverts en Narbonnaise ou en Angleterre. Cette marque a été répertoriée sur la production de Coulanges-Mortillon (Allier).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1647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Amphores sont largement dominées par les productions dites régionales qui représentent 61% du corpus.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Si l’on exclue les amphores régionales propre à Clermont-Ferrand, le volume d’amphores est près de dix fois moins important qu’à Vienne. Cette différence n’est pas compensée par les conteneurs dit régionaux. Les amphores à huile de Bétique sont près de quatre fois moins fréquentes qu’à Vienne. Les</a:t>
            </a:r>
            <a:r>
              <a:rPr lang="fr-FR" sz="1100" i="1" dirty="0">
                <a:effectLst/>
                <a:latin typeface="Adobe Garamond Pro" panose="02020502060506020403" pitchFamily="18" charset="0"/>
                <a:ea typeface="Calibri" panose="020F0502020204030204" pitchFamily="34" charset="0"/>
                <a:cs typeface="Times New Roman" panose="02020603050405020304" pitchFamily="18" charset="0"/>
              </a:rPr>
              <a:t> </a:t>
            </a:r>
            <a:r>
              <a:rPr lang="fr-FR" sz="1100" i="1" dirty="0" err="1">
                <a:effectLst/>
                <a:latin typeface="Adobe Garamond Pro" panose="02020502060506020403" pitchFamily="18" charset="0"/>
                <a:ea typeface="Calibri" panose="020F0502020204030204" pitchFamily="34" charset="0"/>
                <a:cs typeface="Times New Roman" panose="02020603050405020304" pitchFamily="18" charset="0"/>
              </a:rPr>
              <a:t>salsamenta</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sont pratiquement absentes de même que les importations orientales.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L’écart est d’autant plus important qu’à Vienne, nous avions éliminé les amphores à huile assurément en position résiduelle. Ce n’est pas le cas pour la Place des Carmes.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7207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Les lampes à huile mises au jour dans la fouille des Carmes sont peu fréquentes. Pour tenter de mesurer cette impression subjective, il convient de donner quelques chiffres. Leur part fluctue entre 0,4 et 3 pour 1000 fragments de céramiques (phase 1 : 3 ; phase 2 : 2,3 ; phase 3 : 1,3 ; phase 4 : 0,4 ; phase 5 : 1,3).</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1100" dirty="0"/>
          </a:p>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À titre de comparaison, à Vienne, le site de Maison des Dieux Océans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Desbat</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et al. 1994) entre le milieu du I</a:t>
            </a:r>
            <a:r>
              <a:rPr lang="fr-FR" sz="1100" baseline="30000" dirty="0">
                <a:effectLst/>
                <a:latin typeface="Adobe Garamond Pro" panose="02020502060506020403" pitchFamily="18" charset="0"/>
                <a:ea typeface="Calibri" panose="020F0502020204030204" pitchFamily="34" charset="0"/>
                <a:cs typeface="Times New Roman" panose="02020603050405020304" pitchFamily="18" charset="0"/>
              </a:rPr>
              <a:t>er</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et le III</a:t>
            </a:r>
            <a:r>
              <a:rPr lang="fr-FR" sz="1100"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s. (Horizon 4 à 7) livrent des taux parfois 20 fois supérieurs. On peut se demander s’il s’agit d’une situation propre à </a:t>
            </a:r>
            <a:r>
              <a:rPr lang="fr-FR" sz="1100" i="1" dirty="0" err="1">
                <a:effectLst/>
                <a:latin typeface="Adobe Garamond Pro" panose="02020502060506020403" pitchFamily="18" charset="0"/>
                <a:ea typeface="Calibri" panose="020F0502020204030204" pitchFamily="34" charset="0"/>
                <a:cs typeface="Times New Roman" panose="02020603050405020304" pitchFamily="18" charset="0"/>
              </a:rPr>
              <a:t>Augustonemetum</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voire à l’Auvergne. En tout cas, l’écart avec la situation viennoise est très important et induit des habitudes très différentes et un</a:t>
            </a:r>
            <a:r>
              <a:rPr lang="fr-FR" sz="1100" dirty="0">
                <a:effectLst/>
                <a:latin typeface="Calibri" panose="020F0502020204030204" pitchFamily="34" charset="0"/>
                <a:ea typeface="Calibri" panose="020F0502020204030204" pitchFamily="34" charset="0"/>
                <a:cs typeface="Times New Roman" panose="02020603050405020304" pitchFamily="18" charset="0"/>
              </a:rPr>
              <a:t> </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recours à d’autres modes d’éclairage.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Une série de lampes possèdent une pâte beige pâle et un revêtement orangé/doré avec des zonages plus sombres</a:t>
            </a:r>
          </a:p>
          <a:p>
            <a:pPr algn="just">
              <a:lnSpc>
                <a:spcPct val="107000"/>
              </a:lnSpc>
              <a:spcAft>
                <a:spcPts val="800"/>
              </a:spcAft>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Lampe ouverte L. XI de la vallée de l’Allier</a:t>
            </a:r>
          </a:p>
          <a:p>
            <a:pPr algn="just">
              <a:lnSpc>
                <a:spcPct val="107000"/>
              </a:lnSpc>
              <a:spcAft>
                <a:spcPts val="800"/>
              </a:spcAft>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Des L. IX miniature sans doute de production locale</a:t>
            </a:r>
          </a:p>
          <a:p>
            <a:pPr algn="just">
              <a:lnSpc>
                <a:spcPct val="107000"/>
              </a:lnSpc>
              <a:spcAft>
                <a:spcPts val="800"/>
              </a:spcAft>
            </a:pPr>
            <a:endParaRPr lang="fr-FR" sz="110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 X italique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Réflecteur de </a:t>
            </a:r>
            <a:r>
              <a:rPr lang="fr-FR" sz="1100" dirty="0" err="1">
                <a:effectLst/>
                <a:latin typeface="Calibri" panose="020F0502020204030204" pitchFamily="34" charset="0"/>
                <a:ea typeface="Calibri" panose="020F0502020204030204" pitchFamily="34" charset="0"/>
                <a:cs typeface="Times New Roman" panose="02020603050405020304" pitchFamily="18" charset="0"/>
              </a:rPr>
              <a:t>Loechcke</a:t>
            </a:r>
            <a:r>
              <a:rPr lang="fr-FR" sz="1100" dirty="0">
                <a:effectLst/>
                <a:latin typeface="Calibri" panose="020F0502020204030204" pitchFamily="34" charset="0"/>
                <a:ea typeface="Calibri" panose="020F0502020204030204" pitchFamily="34" charset="0"/>
                <a:cs typeface="Times New Roman" panose="02020603050405020304" pitchFamily="18" charset="0"/>
              </a:rPr>
              <a:t> III</a:t>
            </a:r>
          </a:p>
          <a:p>
            <a:pPr algn="just">
              <a:lnSpc>
                <a:spcPct val="107000"/>
              </a:lnSpc>
              <a:spcAft>
                <a:spcPts val="80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100" dirty="0">
                <a:effectLst/>
                <a:latin typeface="Calibri" panose="020F0502020204030204" pitchFamily="34" charset="0"/>
                <a:ea typeface="Calibri" panose="020F0502020204030204" pitchFamily="34" charset="0"/>
                <a:cs typeface="Times New Roman" panose="02020603050405020304" pitchFamily="18" charset="0"/>
              </a:rPr>
              <a:t>L. IV grossière</a:t>
            </a:r>
          </a:p>
          <a:p>
            <a:endParaRPr lang="fr-FR" sz="1100" dirty="0"/>
          </a:p>
          <a:p>
            <a:r>
              <a:rPr lang="fr-FR" sz="1100" dirty="0"/>
              <a:t>Lampe Atlante X</a:t>
            </a:r>
          </a:p>
        </p:txBody>
      </p:sp>
    </p:spTree>
    <p:extLst>
      <p:ext uri="{BB962C8B-B14F-4D97-AF65-F5344CB8AC3E}">
        <p14:creationId xmlns:p14="http://schemas.microsoft.com/office/powerpoint/2010/main" val="25094874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07000"/>
              </a:lnSpc>
              <a:spcAft>
                <a:spcPts val="800"/>
              </a:spcAft>
            </a:pP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La découverte d’une lampe en sigillée est originale (</a:t>
            </a:r>
            <a:r>
              <a:rPr lang="fr-FR" sz="1100" b="1" dirty="0">
                <a:effectLst/>
                <a:latin typeface="Adobe Garamond Pro" panose="02020502060506020403" pitchFamily="18" charset="0"/>
                <a:ea typeface="Calibri" panose="020F0502020204030204" pitchFamily="34" charset="0"/>
                <a:cs typeface="Times New Roman" panose="02020603050405020304" pitchFamily="18" charset="0"/>
              </a:rPr>
              <a:t>Fig. 70, n° 8</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 Cette technique est peu courante pour ce type d’objet. Ensuite, sa forme emprunte à différents types mieux définis. En effet, on relève la présence de volutes à la jonction entre le bec et le réservoir évoquant le type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Loeschcke</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IV ou une variante exotique des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Loeschcke</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VIII fabriquée en Asie Mineure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rens</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L.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Chrzanovski</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L'épaule est plate et munie de tenons perforés comme pour les lampes de firme. Une petite anse était fixée à l'arrière. Le médaillon comporte une marque rétrograde en relief que nous proposons de lire MENIL-. Le fond est bien dessiné par une série de moulures.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Nous remercions Ph. Bet, A.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Desbat</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C.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Malagoli</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et L. </a:t>
            </a:r>
            <a:r>
              <a:rPr lang="fr-FR" sz="1100" dirty="0" err="1">
                <a:effectLst/>
                <a:latin typeface="Adobe Garamond Pro" panose="02020502060506020403" pitchFamily="18" charset="0"/>
                <a:ea typeface="Calibri" panose="020F0502020204030204" pitchFamily="34" charset="0"/>
                <a:cs typeface="Times New Roman" panose="02020603050405020304" pitchFamily="18" charset="0"/>
              </a:rPr>
              <a:t>Chrzanovski</a:t>
            </a:r>
            <a:r>
              <a:rPr lang="fr-FR" sz="1100" dirty="0">
                <a:effectLst/>
                <a:latin typeface="Adobe Garamond Pro" panose="02020502060506020403" pitchFamily="18" charset="0"/>
                <a:ea typeface="Calibri" panose="020F0502020204030204" pitchFamily="34" charset="0"/>
                <a:cs typeface="Times New Roman" panose="02020603050405020304" pitchFamily="18" charset="0"/>
              </a:rPr>
              <a:t> qui ont bien voulu échanger avec nous sur cet objet et qui confirment son caractère atypique y compris au sein des ateliers de Lezoux.</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sz="900" dirty="0"/>
          </a:p>
        </p:txBody>
      </p:sp>
    </p:spTree>
    <p:extLst>
      <p:ext uri="{BB962C8B-B14F-4D97-AF65-F5344CB8AC3E}">
        <p14:creationId xmlns:p14="http://schemas.microsoft.com/office/powerpoint/2010/main" val="11567824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50" dirty="0"/>
              <a:t>On en dénombre 24 bords aux Carmes. Ils proviennent de contextes variés : comblement des fosses, de puits, de mare. Un de ces objets recueille le corps d’un bébé.</a:t>
            </a:r>
          </a:p>
          <a:p>
            <a:endParaRPr lang="fr-FR" sz="1050" dirty="0"/>
          </a:p>
          <a:p>
            <a:r>
              <a:rPr lang="fr-FR" sz="1050" dirty="0"/>
              <a:t>On observe de traces noires au niveau des compartiments bordant le canal central et sur les parois latérales. Nous n’avons pas trouvé d’interprétation pleinement satisfaisante. La forme fait songer aux fours complexes protohistoriques. L’hypothèse de tubulure est aussi à rejetée selon nous.</a:t>
            </a:r>
          </a:p>
        </p:txBody>
      </p:sp>
    </p:spTree>
    <p:extLst>
      <p:ext uri="{BB962C8B-B14F-4D97-AF65-F5344CB8AC3E}">
        <p14:creationId xmlns:p14="http://schemas.microsoft.com/office/powerpoint/2010/main" val="127134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Adobe Garamond Pro" panose="02020502060506020403" pitchFamily="18" charset="0"/>
              </a:rPr>
              <a:t>Le volume global est de 3248 individus. Le phasage a permis d’obtenir 6 grandes phases.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latin typeface="Adobe Garamond Pro" panose="02020502060506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Adobe Garamond Pro" panose="02020502060506020403" pitchFamily="18" charset="0"/>
              </a:rPr>
              <a:t>Le milieu du Ier s. reste assez mal renseigné.</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latin typeface="Adobe Garamond Pro" panose="02020502060506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Adobe Garamond Pro" panose="02020502060506020403" pitchFamily="18" charset="0"/>
              </a:rPr>
              <a:t>Essentiel de l’occupation concerne l’époque flavienne et la première moitié du IIe s.</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latin typeface="Adobe Garamond Pro" panose="02020502060506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Adobe Garamond Pro" panose="02020502060506020403" pitchFamily="18" charset="0"/>
              </a:rPr>
              <a:t>Bien que numériquement important les contextes postérieurs semblent contenir une part notable de mobilier résiduel.</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latin typeface="Adobe Garamond Pro" panose="02020502060506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Adobe Garamond Pro" panose="02020502060506020403" pitchFamily="18" charset="0"/>
              </a:rPr>
              <a:t>On n’évoquera pas l’Antiquité tardive, ni même le Moyen-Âge qui a aussi livré un important mobilier.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fr-FR" dirty="0">
              <a:latin typeface="Adobe Garamond Pro" panose="02020502060506020403"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a:latin typeface="Adobe Garamond Pro" panose="02020502060506020403" pitchFamily="18" charset="0"/>
              </a:rPr>
              <a:t>Chacun de ces états a livré des lots plus ou moins pertinents. </a:t>
            </a:r>
          </a:p>
        </p:txBody>
      </p:sp>
    </p:spTree>
    <p:extLst>
      <p:ext uri="{BB962C8B-B14F-4D97-AF65-F5344CB8AC3E}">
        <p14:creationId xmlns:p14="http://schemas.microsoft.com/office/powerpoint/2010/main" val="3074383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15000"/>
              </a:lnSpc>
              <a:spcAft>
                <a:spcPts val="1000"/>
              </a:spcAft>
            </a:pPr>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Mobilier issu de deux fosses situées dans le secteur 1. La seconde est topographiquement proche de la zone funéraire. 1</a:t>
            </a:r>
          </a:p>
          <a:p>
            <a:pPr algn="just">
              <a:lnSpc>
                <a:spcPct val="107000"/>
              </a:lnSpc>
              <a:spcAft>
                <a:spcPts val="800"/>
              </a:spcAft>
            </a:pPr>
            <a:endPar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endParaRPr>
          </a:p>
          <a:p>
            <a:pPr marL="0" indent="0" algn="just">
              <a:lnSpc>
                <a:spcPct val="107000"/>
              </a:lnSpc>
              <a:spcAft>
                <a:spcPts val="800"/>
              </a:spcAft>
              <a:buFontTx/>
              <a:buNone/>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coupelle </a:t>
            </a:r>
            <a:r>
              <a:rPr lang="fr-FR" sz="1800" dirty="0" err="1">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Ritt</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9b en sigillée du sud de la Gaule</a:t>
            </a:r>
          </a:p>
          <a:p>
            <a:pPr marL="0" indent="0" algn="just">
              <a:lnSpc>
                <a:spcPct val="107000"/>
              </a:lnSpc>
              <a:spcAft>
                <a:spcPts val="800"/>
              </a:spcAft>
              <a:buFontTx/>
              <a:buNone/>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deux plats dérivés du type Lamb. 5/7 respectivement en terra </a:t>
            </a:r>
            <a:r>
              <a:rPr lang="fr-FR" sz="1800" dirty="0" err="1">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rubra</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et </a:t>
            </a:r>
            <a:r>
              <a:rPr lang="fr-FR" sz="1800" dirty="0" err="1">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nigra</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une coupelle inspirée du Service 1 de </a:t>
            </a:r>
            <a:r>
              <a:rPr lang="fr-FR" sz="1800" dirty="0" err="1">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Haltern</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un pichet à col tronconique et lèvre déversée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6</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n° 4</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en Terra </a:t>
            </a:r>
            <a:r>
              <a:rPr lang="fr-FR" sz="1800" dirty="0" err="1">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Nigra</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d’un pot à lèvre déversée et gorge interne en céramique grise fine à cœur rouge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6</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n° 5</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Un dernier vase non identifié en grise fine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6</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n° 6</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Il s’agit d’un bord à col et lèvre en bourrelet.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deux fragments de céramiques à paroi fine engobée</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quelques fragments de céramiques peintes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d’un vase guilloché à engobe rouge. </a:t>
            </a:r>
          </a:p>
          <a:p>
            <a:pPr marL="285750" indent="-285750" algn="just">
              <a:lnSpc>
                <a:spcPct val="107000"/>
              </a:lnSpc>
              <a:spcAft>
                <a:spcPts val="800"/>
              </a:spcAft>
              <a:buFontTx/>
              <a:buChar char="-"/>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Un </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fragment de plat, vraisemblablement de type Ha. 2, en sigillée non grésée du </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Centre présente une pâte blanche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6</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n° 7</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a:t>
            </a:r>
          </a:p>
          <a:p>
            <a:pPr marL="0" indent="0" algn="just">
              <a:lnSpc>
                <a:spcPct val="107000"/>
              </a:lnSpc>
              <a:spcAft>
                <a:spcPts val="800"/>
              </a:spcAft>
              <a:buFontTx/>
              <a:buNone/>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Un bord à col et lèvre déversée, appartenant à une forme non identifiée, possède une pâte claire fine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6</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n° 8</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a:t>
            </a:r>
          </a:p>
          <a:p>
            <a:pPr marL="0" indent="0" algn="just">
              <a:lnSpc>
                <a:spcPct val="107000"/>
              </a:lnSpc>
              <a:spcAft>
                <a:spcPts val="800"/>
              </a:spcAft>
              <a:buFontTx/>
              <a:buNone/>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Fragments de gobelets de type Mathonnière</a:t>
            </a: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Des fragments de fonds à pâte claire fine non engobé montrent des décors de godrons et de rappelant certaines Terra </a:t>
            </a:r>
            <a:r>
              <a:rPr lang="fr-FR" sz="1800" dirty="0" err="1">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Nigra</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a:t>
            </a:r>
          </a:p>
          <a:p>
            <a:pPr algn="just">
              <a:lnSpc>
                <a:spcPct val="107000"/>
              </a:lnSpc>
              <a:spcAft>
                <a:spcPts val="800"/>
              </a:spcAft>
            </a:pP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La </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céramique culinaire est ici sous représentée</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On note un pot Ol.7 (</a:t>
            </a:r>
            <a:r>
              <a:rPr lang="fr-FR" sz="1800" b="1" dirty="0">
                <a:effectLst/>
                <a:latin typeface="Adobe Garamond Pro" panose="02020502060506020403" pitchFamily="18" charset="0"/>
                <a:ea typeface="Calibri" panose="020F0502020204030204" pitchFamily="34" charset="0"/>
                <a:cs typeface="Times New Roman" panose="02020603050405020304" pitchFamily="18" charset="0"/>
              </a:rPr>
              <a:t>Fig. 6</a:t>
            </a:r>
            <a:r>
              <a:rPr lang="fr-FR" sz="1800" b="1"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n° 9</a:t>
            </a:r>
            <a:r>
              <a:rPr lang="fr-FR" sz="1800" dirty="0">
                <a:solidFill>
                  <a:srgbClr val="000000"/>
                </a:solidFill>
                <a:effectLst/>
                <a:latin typeface="Adobe Garamond Pro" panose="02020502060506020403" pitchFamily="18" charset="0"/>
                <a:ea typeface="Calibri" panose="020F0502020204030204" pitchFamily="34" charset="0"/>
                <a:cs typeface="Times New Roman" panose="02020603050405020304" pitchFamily="18" charset="0"/>
              </a:rPr>
              <a:t>) et un second non identifié. Il possède une lèvre déversée en bandeau. Il est soit brulé, soit cuit en mode B. Un couvercle classé en tournée grise semble cependant avoir recuit. Conservé pour un tiers, il est entièrement noir. Une marmite possède une collerette très courte, de type Ca.1 ou Ca.2.</a:t>
            </a:r>
            <a:endParaRPr lang="fr-FR" sz="1800" dirty="0">
              <a:effectLst/>
              <a:latin typeface="Adobe Garamond Pro" panose="02020502060506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62178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buFontTx/>
              <a:buNone/>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B. Hartley et B. Dickinson proposent de dater la commercialisation des vases d’</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Atepomarus</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II des années 35-70 </a:t>
            </a:r>
            <a:r>
              <a:rPr lang="fr-FR" sz="1200" dirty="0">
                <a:effectLst/>
                <a:latin typeface="Adobe Garamond Pro" panose="02020502060506020403" pitchFamily="18" charset="0"/>
                <a:ea typeface="Calibri" panose="020F0502020204030204" pitchFamily="34" charset="0"/>
                <a:cs typeface="Calibri" panose="020F0502020204030204" pitchFamily="34" charset="0"/>
              </a:rPr>
              <a:t>(Hartley, Dickinson 2008a : 282 matrice 10a)</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a:t>
            </a:r>
          </a:p>
          <a:p>
            <a:pPr marL="0" indent="0">
              <a:buFontTx/>
              <a:buNone/>
            </a:pPr>
            <a:endParaRPr lang="fr-FR" sz="1200" dirty="0">
              <a:effectLst/>
              <a:latin typeface="Adobe Garamond Pro" panose="02020502060506020403" pitchFamily="18" charset="0"/>
              <a:cs typeface="Times New Roman" panose="02020603050405020304" pitchFamily="18" charset="0"/>
            </a:endParaRPr>
          </a:p>
          <a:p>
            <a:pPr marL="0" indent="0">
              <a:buFontTx/>
              <a:buNone/>
            </a:pPr>
            <a:endParaRPr lang="fr-FR" sz="1200" dirty="0">
              <a:effectLst/>
              <a:latin typeface="Adobe Garamond Pro" panose="02020502060506020403" pitchFamily="18"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Une cruche à engobe blanc possède un col large et lèvre déversée (type Cr.2q) (</a:t>
            </a:r>
            <a:r>
              <a:rPr lang="fr-FR" sz="1200" b="1" dirty="0">
                <a:effectLst/>
                <a:latin typeface="Adobe Garamond Pro" panose="02020502060506020403" pitchFamily="18" charset="0"/>
                <a:ea typeface="Calibri" panose="020F0502020204030204" pitchFamily="34" charset="0"/>
                <a:cs typeface="Times New Roman" panose="02020603050405020304" pitchFamily="18" charset="0"/>
              </a:rPr>
              <a:t>Fig. 3, n° 7</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Une seconde, dénuée d’engobe a un col étroit, un bord mouluré et une gorge interne (type Cr.2i) (</a:t>
            </a:r>
            <a:r>
              <a:rPr lang="fr-FR" sz="1200" b="1" dirty="0">
                <a:effectLst/>
                <a:latin typeface="Adobe Garamond Pro" panose="02020502060506020403" pitchFamily="18" charset="0"/>
                <a:ea typeface="Calibri" panose="020F0502020204030204" pitchFamily="34" charset="0"/>
                <a:cs typeface="Times New Roman" panose="02020603050405020304" pitchFamily="18" charset="0"/>
              </a:rPr>
              <a:t>Fig. 3, n° 8</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Une troisième (</a:t>
            </a:r>
            <a:r>
              <a:rPr lang="fr-FR" sz="1200" b="1" dirty="0">
                <a:effectLst/>
                <a:latin typeface="Adobe Garamond Pro" panose="02020502060506020403" pitchFamily="18" charset="0"/>
                <a:ea typeface="Calibri" panose="020F0502020204030204" pitchFamily="34" charset="0"/>
                <a:cs typeface="Times New Roman" panose="02020603050405020304" pitchFamily="18" charset="0"/>
              </a:rPr>
              <a:t>Fig. 3, n° 9</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à engobe micacé, possède un col large, une lèvre simple et une panse carénée aussi large que le col.</a:t>
            </a:r>
          </a:p>
          <a:p>
            <a:pPr marL="0" indent="0">
              <a:buFontTx/>
              <a:buNone/>
            </a:pPr>
            <a:endParaRPr lang="fr-FR" sz="1200" dirty="0">
              <a:latin typeface="Adobe Garamond Pro" panose="02020502060506020403" pitchFamily="18" charset="0"/>
            </a:endParaRPr>
          </a:p>
          <a:p>
            <a:pPr marL="0" indent="0">
              <a:buFontTx/>
              <a:buNone/>
            </a:pPr>
            <a:r>
              <a:rPr lang="fr-FR" sz="1200" dirty="0">
                <a:latin typeface="Adobe Garamond Pro" panose="02020502060506020403" pitchFamily="18" charset="0"/>
              </a:rPr>
              <a:t>Marmite à collerette cuite en Mode A</a:t>
            </a:r>
          </a:p>
        </p:txBody>
      </p:sp>
    </p:spTree>
    <p:extLst>
      <p:ext uri="{BB962C8B-B14F-4D97-AF65-F5344CB8AC3E}">
        <p14:creationId xmlns:p14="http://schemas.microsoft.com/office/powerpoint/2010/main" val="3584720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latin typeface="Adobe Garamond Pro Bold" panose="02020702060506020403" pitchFamily="18" charset="0"/>
              </a:rPr>
              <a:t>Mode A ! </a:t>
            </a:r>
            <a:r>
              <a:rPr lang="fr-FR" sz="1200" dirty="0">
                <a:effectLst/>
                <a:latin typeface="Adobe Garamond Pro Bold" panose="02020702060506020403" pitchFamily="18" charset="0"/>
                <a:ea typeface="Calibri" panose="020F0502020204030204" pitchFamily="34" charset="0"/>
                <a:cs typeface="Times New Roman" panose="02020603050405020304" pitchFamily="18" charset="0"/>
              </a:rPr>
              <a:t>deux pots à col cylindrique à lèvre en bourrelet (</a:t>
            </a:r>
            <a:r>
              <a:rPr lang="fr-FR" sz="1200" b="1" dirty="0">
                <a:effectLst/>
                <a:latin typeface="Adobe Garamond Pro Bold" panose="02020702060506020403" pitchFamily="18" charset="0"/>
                <a:ea typeface="Calibri" panose="020F0502020204030204" pitchFamily="34" charset="0"/>
                <a:cs typeface="Times New Roman" panose="02020603050405020304" pitchFamily="18" charset="0"/>
              </a:rPr>
              <a:t>Fig. 3, n° 10</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Bold" panose="02020702060506020403" pitchFamily="18" charset="0"/>
                <a:ea typeface="Calibri" panose="020F0502020204030204" pitchFamily="34" charset="0"/>
                <a:cs typeface="Times New Roman" panose="02020603050405020304" pitchFamily="18" charset="0"/>
              </a:rPr>
              <a:t>un pichet à col large et lèvre en bourrelet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dirty="0">
                <a:effectLst/>
                <a:latin typeface="Adobe Garamond Pro Bold" panose="02020702060506020403" pitchFamily="18" charset="0"/>
                <a:ea typeface="Calibri" panose="020F0502020204030204" pitchFamily="34" charset="0"/>
                <a:cs typeface="Times New Roman" panose="02020603050405020304" pitchFamily="18" charset="0"/>
              </a:rPr>
              <a:t>un second à col tronconique et lèvre déversée (</a:t>
            </a:r>
            <a:r>
              <a:rPr lang="fr-FR" sz="1200" b="1" dirty="0">
                <a:effectLst/>
                <a:latin typeface="Adobe Garamond Pro Bold" panose="02020702060506020403" pitchFamily="18" charset="0"/>
                <a:ea typeface="Calibri" panose="020F0502020204030204" pitchFamily="34" charset="0"/>
                <a:cs typeface="Times New Roman" panose="02020603050405020304" pitchFamily="18" charset="0"/>
              </a:rPr>
              <a:t>Fig. 3, n° 12-13</a:t>
            </a:r>
            <a:r>
              <a:rPr lang="fr-FR" sz="1200" dirty="0">
                <a:effectLst/>
                <a:latin typeface="Adobe Garamond Pro Bold" panose="02020702060506020403" pitchFamily="18" charset="0"/>
                <a:ea typeface="Calibri" panose="020F0502020204030204" pitchFamily="34" charset="0"/>
                <a:cs typeface="Times New Roman" panose="02020603050405020304" pitchFamily="18" charset="0"/>
              </a:rPr>
              <a:t>).</a:t>
            </a:r>
          </a:p>
          <a:p>
            <a:endParaRPr lang="fr-FR" sz="1200" dirty="0">
              <a:latin typeface="Adobe Garamond Pro Bold" panose="02020702060506020403" pitchFamily="18" charset="0"/>
            </a:endParaRPr>
          </a:p>
        </p:txBody>
      </p:sp>
    </p:spTree>
    <p:extLst>
      <p:ext uri="{BB962C8B-B14F-4D97-AF65-F5344CB8AC3E}">
        <p14:creationId xmlns:p14="http://schemas.microsoft.com/office/powerpoint/2010/main" val="196181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Tx/>
              <a:buChar char="-"/>
            </a:pPr>
            <a:r>
              <a:rPr lang="fr-FR" sz="1200" dirty="0">
                <a:latin typeface="Adobe Garamond Pro" panose="02020502060506020403" pitchFamily="18" charset="0"/>
              </a:rPr>
              <a:t>Amphore régionale non engobée</a:t>
            </a:r>
          </a:p>
          <a:p>
            <a:pPr marL="171450" indent="-171450">
              <a:buFontTx/>
              <a:buChar char="-"/>
            </a:pP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Ces </a:t>
            </a:r>
            <a:r>
              <a:rPr lang="fr-FR" sz="1200" i="1" dirty="0">
                <a:effectLst/>
                <a:latin typeface="Adobe Garamond Pro" panose="02020502060506020403" pitchFamily="18" charset="0"/>
                <a:ea typeface="Calibri" panose="020F0502020204030204" pitchFamily="34" charset="0"/>
                <a:cs typeface="Times New Roman" panose="02020603050405020304" pitchFamily="18" charset="0"/>
              </a:rPr>
              <a:t>tria nomina</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sont connus dans plusieurs ateliers et à différentes périodes. Il nous semble discerner des reliquats de ponctuation sur cet exemplaire </a:t>
            </a:r>
            <a:r>
              <a:rPr lang="fr-FR" sz="1200" dirty="0">
                <a:effectLst/>
                <a:latin typeface="Adobe Garamond Pro" panose="02020502060506020403" pitchFamily="18" charset="0"/>
                <a:ea typeface="Calibri" panose="020F0502020204030204" pitchFamily="34" charset="0"/>
                <a:cs typeface="Calibri" panose="020F0502020204030204" pitchFamily="34" charset="0"/>
              </a:rPr>
              <a:t>(Etienne, Mayet 2004 : 22</a:t>
            </a:r>
            <a:r>
              <a:rPr lang="fr-FR" sz="1200" dirty="0">
                <a:effectLst/>
                <a:latin typeface="Adobe Garamond Pro" panose="02020502060506020403" pitchFamily="18" charset="0"/>
                <a:ea typeface="Calibri" panose="020F0502020204030204" pitchFamily="34" charset="0"/>
              </a:rPr>
              <a:t>‑</a:t>
            </a:r>
            <a:r>
              <a:rPr lang="fr-FR" sz="1200" dirty="0">
                <a:effectLst/>
                <a:latin typeface="Adobe Garamond Pro" panose="02020502060506020403" pitchFamily="18" charset="0"/>
                <a:ea typeface="Calibri" panose="020F0502020204030204" pitchFamily="34" charset="0"/>
                <a:cs typeface="Calibri" panose="020F0502020204030204" pitchFamily="34" charset="0"/>
              </a:rPr>
              <a:t>23, n</a:t>
            </a:r>
            <a:r>
              <a:rPr lang="fr-FR" sz="1200" dirty="0">
                <a:effectLst/>
                <a:latin typeface="Adobe Garamond Pro" panose="02020502060506020403" pitchFamily="18" charset="0"/>
                <a:ea typeface="Calibri" panose="020F0502020204030204" pitchFamily="34" charset="0"/>
                <a:cs typeface="Adobe Garamond Pro" panose="02020502060506020403" pitchFamily="18" charset="0"/>
              </a:rPr>
              <a:t>°</a:t>
            </a:r>
            <a:r>
              <a:rPr lang="fr-FR" sz="1200" dirty="0">
                <a:effectLst/>
                <a:latin typeface="Adobe Garamond Pro" panose="02020502060506020403" pitchFamily="18" charset="0"/>
                <a:ea typeface="Calibri" panose="020F0502020204030204" pitchFamily="34" charset="0"/>
                <a:cs typeface="Calibri" panose="020F0502020204030204" pitchFamily="34" charset="0"/>
              </a:rPr>
              <a:t> 64a)</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Les prospections récentes menées dans le cadre des programmes PAEBR et OLEASTRO du </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LabEx</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Archimède n’ont pas livré de nouveaux exemplaires. La marque est connue dans l’atelier de La </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Catria</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mais sans ponctuation. Notre exemplaire, pourrait être plus semblable à ceux d’</a:t>
            </a:r>
            <a:r>
              <a:rPr lang="fr-FR" sz="1200" dirty="0" err="1">
                <a:effectLst/>
                <a:latin typeface="Adobe Garamond Pro" panose="02020502060506020403" pitchFamily="18" charset="0"/>
                <a:ea typeface="Calibri" panose="020F0502020204030204" pitchFamily="34" charset="0"/>
                <a:cs typeface="Times New Roman" panose="02020603050405020304" pitchFamily="18" charset="0"/>
              </a:rPr>
              <a:t>Azanaque</a:t>
            </a:r>
            <a:r>
              <a:rPr lang="fr-FR" sz="1200" dirty="0">
                <a:effectLst/>
                <a:latin typeface="Adobe Garamond Pro" panose="02020502060506020403" pitchFamily="18" charset="0"/>
                <a:ea typeface="Calibri" panose="020F0502020204030204" pitchFamily="34" charset="0"/>
                <a:cs typeface="Times New Roman" panose="02020603050405020304" pitchFamily="18" charset="0"/>
              </a:rPr>
              <a:t> Castillejo. Dans les deux cas, les reproductions dont on dispose sont de qualité médiocre incitant à rester prudent sur l’attribution de ces timbres</a:t>
            </a:r>
            <a:endParaRPr lang="fr-FR" sz="1200" dirty="0">
              <a:latin typeface="Adobe Garamond Pro" panose="02020502060506020403" pitchFamily="18" charset="0"/>
            </a:endParaRPr>
          </a:p>
        </p:txBody>
      </p:sp>
    </p:spTree>
    <p:extLst>
      <p:ext uri="{BB962C8B-B14F-4D97-AF65-F5344CB8AC3E}">
        <p14:creationId xmlns:p14="http://schemas.microsoft.com/office/powerpoint/2010/main" val="1167748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491067" y="3976161"/>
            <a:ext cx="8161866" cy="1470025"/>
          </a:xfrm>
          <a:prstGeom prst="rect">
            <a:avLst/>
          </a:prstGeom>
        </p:spPr>
        <p:txBody>
          <a:bodyPr>
            <a:normAutofit/>
          </a:bodyPr>
          <a:lstStyle>
            <a:lvl1pPr>
              <a:defRPr sz="3800">
                <a:solidFill>
                  <a:srgbClr val="D13F28"/>
                </a:solidFill>
              </a:defRPr>
            </a:lvl1pPr>
          </a:lstStyle>
          <a:p>
            <a:r>
              <a:rPr lang="fr-FR" dirty="0"/>
              <a:t>Titre de la communication</a:t>
            </a:r>
            <a:br>
              <a:rPr lang="fr-FR" dirty="0"/>
            </a:br>
            <a:endParaRPr lang="fr-FR" dirty="0"/>
          </a:p>
        </p:txBody>
      </p:sp>
      <p:sp>
        <p:nvSpPr>
          <p:cNvPr id="3" name="Sous-titre 2"/>
          <p:cNvSpPr>
            <a:spLocks noGrp="1"/>
          </p:cNvSpPr>
          <p:nvPr>
            <p:ph type="subTitle" idx="1" hasCustomPrompt="1"/>
          </p:nvPr>
        </p:nvSpPr>
        <p:spPr>
          <a:xfrm>
            <a:off x="482601" y="5452539"/>
            <a:ext cx="8170332" cy="821266"/>
          </a:xfrm>
          <a:prstGeom prst="rect">
            <a:avLst/>
          </a:prstGeom>
        </p:spPr>
        <p:txBody>
          <a:bodyPr>
            <a:normAutofit/>
          </a:bodyPr>
          <a:lstStyle>
            <a:lvl1pPr marL="0" indent="0" algn="ctr">
              <a:buNone/>
              <a:defRPr sz="1600" i="0">
                <a:solidFill>
                  <a:schemeClr val="tx1"/>
                </a:solidFill>
                <a:latin typeface="Adobe Garamond Pro"/>
                <a:cs typeface="Adobe Garamond Pro"/>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Par nom des auteurs</a:t>
            </a:r>
          </a:p>
        </p:txBody>
      </p:sp>
      <p:cxnSp>
        <p:nvCxnSpPr>
          <p:cNvPr id="10" name="Connecteur droit 9"/>
          <p:cNvCxnSpPr/>
          <p:nvPr/>
        </p:nvCxnSpPr>
        <p:spPr>
          <a:xfrm flipH="1">
            <a:off x="482600" y="3976158"/>
            <a:ext cx="8178799" cy="0"/>
          </a:xfrm>
          <a:prstGeom prst="line">
            <a:avLst/>
          </a:prstGeom>
          <a:ln w="19050" cmpd="sng">
            <a:solidFill>
              <a:srgbClr val="D64028"/>
            </a:solidFill>
          </a:ln>
        </p:spPr>
        <p:style>
          <a:lnRef idx="1">
            <a:schemeClr val="accent1"/>
          </a:lnRef>
          <a:fillRef idx="0">
            <a:schemeClr val="accent1"/>
          </a:fillRef>
          <a:effectRef idx="0">
            <a:schemeClr val="accent1"/>
          </a:effectRef>
          <a:fontRef idx="minor">
            <a:schemeClr val="tx1"/>
          </a:fontRef>
        </p:style>
      </p:cxnSp>
      <p:pic>
        <p:nvPicPr>
          <p:cNvPr id="11" name="Image 10" descr="chevr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82592" y="4025008"/>
            <a:ext cx="342900" cy="195799"/>
          </a:xfrm>
          <a:prstGeom prst="rect">
            <a:avLst/>
          </a:prstGeom>
        </p:spPr>
      </p:pic>
      <p:sp>
        <p:nvSpPr>
          <p:cNvPr id="6" name="Espace réservé pour une image  2"/>
          <p:cNvSpPr>
            <a:spLocks noGrp="1"/>
          </p:cNvSpPr>
          <p:nvPr>
            <p:ph type="pic" idx="10"/>
          </p:nvPr>
        </p:nvSpPr>
        <p:spPr>
          <a:xfrm>
            <a:off x="491067" y="0"/>
            <a:ext cx="8170333" cy="397933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Tree>
    <p:extLst>
      <p:ext uri="{BB962C8B-B14F-4D97-AF65-F5344CB8AC3E}">
        <p14:creationId xmlns:p14="http://schemas.microsoft.com/office/powerpoint/2010/main" val="4049234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Image avec légende">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a:t>Titre de votre communication</a:t>
            </a:r>
          </a:p>
        </p:txBody>
      </p:sp>
      <p:sp>
        <p:nvSpPr>
          <p:cNvPr id="5" name="Espace réservé pour une image  2"/>
          <p:cNvSpPr>
            <a:spLocks noGrp="1"/>
          </p:cNvSpPr>
          <p:nvPr>
            <p:ph type="pic" idx="12"/>
          </p:nvPr>
        </p:nvSpPr>
        <p:spPr>
          <a:xfrm>
            <a:off x="4715933" y="228599"/>
            <a:ext cx="4030133" cy="26924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10" name="Espace réservé pour une image  2"/>
          <p:cNvSpPr>
            <a:spLocks noGrp="1"/>
          </p:cNvSpPr>
          <p:nvPr>
            <p:ph type="pic" idx="13"/>
          </p:nvPr>
        </p:nvSpPr>
        <p:spPr>
          <a:xfrm>
            <a:off x="4715933" y="3293532"/>
            <a:ext cx="4030133" cy="26924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12" name="Espace réservé pour une image  2"/>
          <p:cNvSpPr>
            <a:spLocks noGrp="1"/>
          </p:cNvSpPr>
          <p:nvPr>
            <p:ph type="pic" idx="14"/>
          </p:nvPr>
        </p:nvSpPr>
        <p:spPr>
          <a:xfrm>
            <a:off x="414867" y="228599"/>
            <a:ext cx="4030133" cy="26924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14" name="Espace réservé pour une image  2"/>
          <p:cNvSpPr>
            <a:spLocks noGrp="1"/>
          </p:cNvSpPr>
          <p:nvPr>
            <p:ph type="pic" idx="15"/>
          </p:nvPr>
        </p:nvSpPr>
        <p:spPr>
          <a:xfrm>
            <a:off x="414867" y="3293532"/>
            <a:ext cx="4030133" cy="269240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20" name="Titre 1"/>
          <p:cNvSpPr>
            <a:spLocks noGrp="1"/>
          </p:cNvSpPr>
          <p:nvPr>
            <p:ph type="title" hasCustomPrompt="1"/>
          </p:nvPr>
        </p:nvSpPr>
        <p:spPr>
          <a:xfrm>
            <a:off x="4715934" y="5999492"/>
            <a:ext cx="4030134" cy="248907"/>
          </a:xfrm>
          <a:prstGeom prst="rect">
            <a:avLst/>
          </a:prstGeom>
        </p:spPr>
        <p:txBody>
          <a:bodyPr anchor="b">
            <a:normAutofit/>
          </a:bodyPr>
          <a:lstStyle>
            <a:lvl1pPr algn="r">
              <a:defRPr sz="900" b="0" i="1"/>
            </a:lvl1pPr>
          </a:lstStyle>
          <a:p>
            <a:r>
              <a:rPr lang="fr-FR" dirty="0"/>
              <a:t>Légende</a:t>
            </a:r>
          </a:p>
        </p:txBody>
      </p:sp>
    </p:spTree>
    <p:extLst>
      <p:ext uri="{BB962C8B-B14F-4D97-AF65-F5344CB8AC3E}">
        <p14:creationId xmlns:p14="http://schemas.microsoft.com/office/powerpoint/2010/main" val="3782214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Image avec légende">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a:t>Titre de votre communication</a:t>
            </a:r>
          </a:p>
        </p:txBody>
      </p:sp>
      <p:sp>
        <p:nvSpPr>
          <p:cNvPr id="5" name="Espace réservé pour une image  2"/>
          <p:cNvSpPr>
            <a:spLocks noGrp="1"/>
          </p:cNvSpPr>
          <p:nvPr>
            <p:ph type="pic" idx="12"/>
          </p:nvPr>
        </p:nvSpPr>
        <p:spPr>
          <a:xfrm>
            <a:off x="4715933" y="228599"/>
            <a:ext cx="4030133" cy="57573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12" name="Espace réservé pour une image  2"/>
          <p:cNvSpPr>
            <a:spLocks noGrp="1"/>
          </p:cNvSpPr>
          <p:nvPr>
            <p:ph type="pic" idx="14"/>
          </p:nvPr>
        </p:nvSpPr>
        <p:spPr>
          <a:xfrm>
            <a:off x="414867" y="228599"/>
            <a:ext cx="4030133" cy="575733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9" name="Titre 1"/>
          <p:cNvSpPr>
            <a:spLocks noGrp="1"/>
          </p:cNvSpPr>
          <p:nvPr>
            <p:ph type="title" hasCustomPrompt="1"/>
          </p:nvPr>
        </p:nvSpPr>
        <p:spPr>
          <a:xfrm>
            <a:off x="4724400" y="5999492"/>
            <a:ext cx="4021667" cy="248907"/>
          </a:xfrm>
          <a:prstGeom prst="rect">
            <a:avLst/>
          </a:prstGeom>
        </p:spPr>
        <p:txBody>
          <a:bodyPr anchor="b">
            <a:normAutofit/>
          </a:bodyPr>
          <a:lstStyle>
            <a:lvl1pPr algn="r">
              <a:defRPr sz="900" b="0" i="1"/>
            </a:lvl1pPr>
          </a:lstStyle>
          <a:p>
            <a:r>
              <a:rPr lang="fr-FR" dirty="0"/>
              <a:t>Légende</a:t>
            </a:r>
          </a:p>
        </p:txBody>
      </p:sp>
    </p:spTree>
    <p:extLst>
      <p:ext uri="{BB962C8B-B14F-4D97-AF65-F5344CB8AC3E}">
        <p14:creationId xmlns:p14="http://schemas.microsoft.com/office/powerpoint/2010/main" val="25908700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414609" y="228599"/>
            <a:ext cx="5334258" cy="576242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6" name="Espace réservé du pied de page 5"/>
          <p:cNvSpPr>
            <a:spLocks noGrp="1"/>
          </p:cNvSpPr>
          <p:nvPr>
            <p:ph type="ftr" sz="quarter" idx="11"/>
          </p:nvPr>
        </p:nvSpPr>
        <p:spPr/>
        <p:txBody>
          <a:bodyPr/>
          <a:lstStyle/>
          <a:p>
            <a:r>
              <a:rPr lang="fr-FR"/>
              <a:t>Titre de votre communication</a:t>
            </a:r>
          </a:p>
        </p:txBody>
      </p:sp>
      <p:sp>
        <p:nvSpPr>
          <p:cNvPr id="7" name="Espace réservé pour une image  2"/>
          <p:cNvSpPr>
            <a:spLocks noGrp="1"/>
          </p:cNvSpPr>
          <p:nvPr>
            <p:ph type="pic" idx="12"/>
          </p:nvPr>
        </p:nvSpPr>
        <p:spPr>
          <a:xfrm>
            <a:off x="5994400" y="228600"/>
            <a:ext cx="2755900" cy="16340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p>
        </p:txBody>
      </p:sp>
      <p:sp>
        <p:nvSpPr>
          <p:cNvPr id="14" name="Espace réservé pour une image  2"/>
          <p:cNvSpPr>
            <a:spLocks noGrp="1"/>
          </p:cNvSpPr>
          <p:nvPr>
            <p:ph type="pic" idx="13"/>
          </p:nvPr>
        </p:nvSpPr>
        <p:spPr>
          <a:xfrm>
            <a:off x="5994400" y="4360333"/>
            <a:ext cx="2755900" cy="16340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16" name="Espace réservé pour une image  2"/>
          <p:cNvSpPr>
            <a:spLocks noGrp="1"/>
          </p:cNvSpPr>
          <p:nvPr>
            <p:ph type="pic" idx="14"/>
          </p:nvPr>
        </p:nvSpPr>
        <p:spPr>
          <a:xfrm>
            <a:off x="5994400" y="2294467"/>
            <a:ext cx="2755900" cy="1634067"/>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fr-FR" dirty="0"/>
          </a:p>
        </p:txBody>
      </p:sp>
      <p:sp>
        <p:nvSpPr>
          <p:cNvPr id="18" name="Titre 1"/>
          <p:cNvSpPr>
            <a:spLocks noGrp="1"/>
          </p:cNvSpPr>
          <p:nvPr>
            <p:ph type="title" hasCustomPrompt="1"/>
          </p:nvPr>
        </p:nvSpPr>
        <p:spPr>
          <a:xfrm>
            <a:off x="5994400" y="5999492"/>
            <a:ext cx="2751667" cy="248907"/>
          </a:xfrm>
          <a:prstGeom prst="rect">
            <a:avLst/>
          </a:prstGeom>
        </p:spPr>
        <p:txBody>
          <a:bodyPr anchor="b">
            <a:normAutofit/>
          </a:bodyPr>
          <a:lstStyle>
            <a:lvl1pPr algn="r">
              <a:defRPr sz="900" b="0" i="1"/>
            </a:lvl1pPr>
          </a:lstStyle>
          <a:p>
            <a:r>
              <a:rPr lang="fr-FR" dirty="0"/>
              <a:t>Légende</a:t>
            </a:r>
          </a:p>
        </p:txBody>
      </p:sp>
    </p:spTree>
    <p:extLst>
      <p:ext uri="{BB962C8B-B14F-4D97-AF65-F5344CB8AC3E}">
        <p14:creationId xmlns:p14="http://schemas.microsoft.com/office/powerpoint/2010/main" val="2932649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78808" y="5999492"/>
            <a:ext cx="2667259" cy="248907"/>
          </a:xfrm>
          <a:prstGeom prst="rect">
            <a:avLst/>
          </a:prstGeom>
        </p:spPr>
        <p:txBody>
          <a:bodyPr anchor="b">
            <a:normAutofit/>
          </a:bodyPr>
          <a:lstStyle>
            <a:lvl1pPr algn="r">
              <a:defRPr sz="900" b="0" i="1"/>
            </a:lvl1pPr>
          </a:lstStyle>
          <a:p>
            <a:r>
              <a:rPr lang="fr-FR" dirty="0"/>
              <a:t>Légende</a:t>
            </a:r>
          </a:p>
        </p:txBody>
      </p:sp>
      <p:sp>
        <p:nvSpPr>
          <p:cNvPr id="3" name="Espace réservé pour une image  2"/>
          <p:cNvSpPr>
            <a:spLocks noGrp="1"/>
          </p:cNvSpPr>
          <p:nvPr>
            <p:ph type="pic" idx="1"/>
          </p:nvPr>
        </p:nvSpPr>
        <p:spPr>
          <a:xfrm>
            <a:off x="414609" y="228599"/>
            <a:ext cx="2667258" cy="576242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6" name="Espace réservé du pied de page 5"/>
          <p:cNvSpPr>
            <a:spLocks noGrp="1"/>
          </p:cNvSpPr>
          <p:nvPr>
            <p:ph type="ftr" sz="quarter" idx="11"/>
          </p:nvPr>
        </p:nvSpPr>
        <p:spPr/>
        <p:txBody>
          <a:bodyPr/>
          <a:lstStyle/>
          <a:p>
            <a:r>
              <a:rPr lang="fr-FR"/>
              <a:t>Titre de votre communication</a:t>
            </a:r>
          </a:p>
        </p:txBody>
      </p:sp>
      <p:sp>
        <p:nvSpPr>
          <p:cNvPr id="12" name="Espace réservé pour une image  2"/>
          <p:cNvSpPr>
            <a:spLocks noGrp="1"/>
          </p:cNvSpPr>
          <p:nvPr>
            <p:ph type="pic" idx="12"/>
          </p:nvPr>
        </p:nvSpPr>
        <p:spPr>
          <a:xfrm>
            <a:off x="3242476" y="228599"/>
            <a:ext cx="2667258" cy="576242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18" name="Espace réservé pour une image  2"/>
          <p:cNvSpPr>
            <a:spLocks noGrp="1"/>
          </p:cNvSpPr>
          <p:nvPr>
            <p:ph type="pic" idx="13"/>
          </p:nvPr>
        </p:nvSpPr>
        <p:spPr>
          <a:xfrm>
            <a:off x="6078809" y="228599"/>
            <a:ext cx="2667258" cy="576242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Tree>
    <p:extLst>
      <p:ext uri="{BB962C8B-B14F-4D97-AF65-F5344CB8AC3E}">
        <p14:creationId xmlns:p14="http://schemas.microsoft.com/office/powerpoint/2010/main" val="178238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a:t>Titre de votre communication</a:t>
            </a:r>
          </a:p>
        </p:txBody>
      </p:sp>
      <p:sp>
        <p:nvSpPr>
          <p:cNvPr id="7" name="Espace réservé du contenu 2"/>
          <p:cNvSpPr>
            <a:spLocks noGrp="1"/>
          </p:cNvSpPr>
          <p:nvPr>
            <p:ph idx="12"/>
          </p:nvPr>
        </p:nvSpPr>
        <p:spPr>
          <a:xfrm>
            <a:off x="452966" y="1591734"/>
            <a:ext cx="3992033" cy="4690533"/>
          </a:xfrm>
          <a:prstGeom prst="rect">
            <a:avLst/>
          </a:prstGeom>
        </p:spPr>
        <p:txBody>
          <a:bodyPr/>
          <a:lstStyle>
            <a:lvl1pPr marL="0" marR="0" indent="0" algn="l" defTabSz="457200" rtl="0" eaLnBrk="1" fontAlgn="auto" latinLnBrk="0" hangingPunct="1">
              <a:lnSpc>
                <a:spcPct val="100000"/>
              </a:lnSpc>
              <a:spcBef>
                <a:spcPct val="20000"/>
              </a:spcBef>
              <a:spcAft>
                <a:spcPts val="0"/>
              </a:spcAft>
              <a:buClr>
                <a:srgbClr val="D64028"/>
              </a:buClr>
              <a:buSzPct val="120000"/>
              <a:buFontTx/>
              <a:buNone/>
              <a:tabLst/>
              <a:defRPr sz="2600">
                <a:latin typeface="Adobe Garamond Pro"/>
                <a:cs typeface="Adobe Garamond Pro"/>
              </a:defRPr>
            </a:lvl1pPr>
            <a:lvl2pPr marL="633600" indent="-320400">
              <a:spcBef>
                <a:spcPts val="1176"/>
              </a:spcBef>
              <a:buClr>
                <a:srgbClr val="D13F28"/>
              </a:buClr>
              <a:buSzPct val="90000"/>
              <a:buFont typeface="Lucida Grande"/>
              <a:buChar char="»"/>
              <a:defRPr sz="2300">
                <a:latin typeface="Adobe Garamond Pro"/>
                <a:cs typeface="Adobe Garamond Pro"/>
              </a:defRPr>
            </a:lvl2pPr>
            <a:lvl3pPr marL="856800" indent="-228600">
              <a:spcBef>
                <a:spcPts val="1680"/>
              </a:spcBef>
              <a:buClr>
                <a:srgbClr val="D13F28"/>
              </a:buClr>
              <a:buFont typeface="Arial"/>
              <a:buChar char="•"/>
              <a:defRPr sz="2000">
                <a:latin typeface="Adobe Garamond Pro"/>
                <a:cs typeface="Adobe Garamond Pro"/>
              </a:defRPr>
            </a:lvl3pPr>
            <a:lvl4pPr marL="1137600" indent="-270000">
              <a:spcBef>
                <a:spcPts val="1080"/>
              </a:spcBef>
              <a:buClr>
                <a:srgbClr val="D13F28"/>
              </a:buClr>
              <a:buSzPct val="72000"/>
              <a:buFont typeface="Courier New"/>
              <a:buChar char="o"/>
              <a:defRPr sz="1700">
                <a:latin typeface="Adobe Garamond Pro"/>
                <a:cs typeface="Adobe Garamond Pro"/>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9" name="Espace réservé du contenu 2"/>
          <p:cNvSpPr>
            <a:spLocks noGrp="1"/>
          </p:cNvSpPr>
          <p:nvPr>
            <p:ph idx="13"/>
          </p:nvPr>
        </p:nvSpPr>
        <p:spPr>
          <a:xfrm>
            <a:off x="4694766" y="1591734"/>
            <a:ext cx="3992033" cy="4690533"/>
          </a:xfrm>
          <a:prstGeom prst="rect">
            <a:avLst/>
          </a:prstGeom>
        </p:spPr>
        <p:txBody>
          <a:bodyPr/>
          <a:lstStyle>
            <a:lvl1pPr marL="0" marR="0" indent="0" algn="l" defTabSz="457200" rtl="0" eaLnBrk="1" fontAlgn="auto" latinLnBrk="0" hangingPunct="1">
              <a:lnSpc>
                <a:spcPct val="100000"/>
              </a:lnSpc>
              <a:spcBef>
                <a:spcPct val="20000"/>
              </a:spcBef>
              <a:spcAft>
                <a:spcPts val="0"/>
              </a:spcAft>
              <a:buClr>
                <a:srgbClr val="D64028"/>
              </a:buClr>
              <a:buSzPct val="120000"/>
              <a:buFontTx/>
              <a:buNone/>
              <a:tabLst/>
              <a:defRPr sz="2600">
                <a:latin typeface="Adobe Garamond Pro"/>
                <a:cs typeface="Adobe Garamond Pro"/>
              </a:defRPr>
            </a:lvl1pPr>
            <a:lvl2pPr marL="633600" indent="-320400">
              <a:spcBef>
                <a:spcPts val="1176"/>
              </a:spcBef>
              <a:buClr>
                <a:srgbClr val="D13F28"/>
              </a:buClr>
              <a:buSzPct val="90000"/>
              <a:buFont typeface="Lucida Grande"/>
              <a:buChar char="»"/>
              <a:defRPr sz="2300">
                <a:latin typeface="Adobe Garamond Pro"/>
                <a:cs typeface="Adobe Garamond Pro"/>
              </a:defRPr>
            </a:lvl2pPr>
            <a:lvl3pPr marL="856800" indent="-228600">
              <a:spcBef>
                <a:spcPts val="1680"/>
              </a:spcBef>
              <a:buClr>
                <a:srgbClr val="D13F28"/>
              </a:buClr>
              <a:buFont typeface="Arial"/>
              <a:buChar char="•"/>
              <a:defRPr sz="2000">
                <a:latin typeface="Adobe Garamond Pro"/>
                <a:cs typeface="Adobe Garamond Pro"/>
              </a:defRPr>
            </a:lvl3pPr>
            <a:lvl4pPr marL="1137600" indent="-270000">
              <a:spcBef>
                <a:spcPts val="1080"/>
              </a:spcBef>
              <a:buClr>
                <a:srgbClr val="D13F28"/>
              </a:buClr>
              <a:buSzPct val="72000"/>
              <a:buFont typeface="Courier New"/>
              <a:buChar char="o"/>
              <a:defRPr sz="1700">
                <a:latin typeface="Adobe Garamond Pro"/>
                <a:cs typeface="Adobe Garamond Pro"/>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10" name="Titre 1"/>
          <p:cNvSpPr>
            <a:spLocks noGrp="1"/>
          </p:cNvSpPr>
          <p:nvPr>
            <p:ph type="title"/>
          </p:nvPr>
        </p:nvSpPr>
        <p:spPr>
          <a:xfrm>
            <a:off x="406400" y="0"/>
            <a:ext cx="8343900" cy="969961"/>
          </a:xfrm>
          <a:prstGeom prst="rect">
            <a:avLst/>
          </a:prstGeom>
        </p:spPr>
        <p:txBody>
          <a:bodyPr>
            <a:normAutofit/>
          </a:bodyPr>
          <a:lstStyle>
            <a:lvl1pPr marL="453600" indent="-453600" algn="l">
              <a:buFont typeface="+mj-lt"/>
              <a:buAutoNum type="arabicPeriod"/>
              <a:defRPr sz="3000">
                <a:solidFill>
                  <a:schemeClr val="accent2"/>
                </a:solidFill>
              </a:defRPr>
            </a:lvl1pPr>
          </a:lstStyle>
          <a:p>
            <a:r>
              <a:rPr lang="fr-FR" dirty="0"/>
              <a:t>Cliquez et modifiez le titre</a:t>
            </a:r>
          </a:p>
        </p:txBody>
      </p:sp>
    </p:spTree>
    <p:extLst>
      <p:ext uri="{BB962C8B-B14F-4D97-AF65-F5344CB8AC3E}">
        <p14:creationId xmlns:p14="http://schemas.microsoft.com/office/powerpoint/2010/main" val="2084095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a:t>Titre de votre communication</a:t>
            </a:r>
          </a:p>
        </p:txBody>
      </p:sp>
      <p:sp>
        <p:nvSpPr>
          <p:cNvPr id="7" name="Titre 1"/>
          <p:cNvSpPr>
            <a:spLocks noGrp="1"/>
          </p:cNvSpPr>
          <p:nvPr>
            <p:ph type="title"/>
          </p:nvPr>
        </p:nvSpPr>
        <p:spPr>
          <a:xfrm>
            <a:off x="406400" y="0"/>
            <a:ext cx="8343900" cy="969961"/>
          </a:xfrm>
          <a:prstGeom prst="rect">
            <a:avLst/>
          </a:prstGeom>
        </p:spPr>
        <p:txBody>
          <a:bodyPr>
            <a:normAutofit/>
          </a:bodyPr>
          <a:lstStyle>
            <a:lvl1pPr marL="453600" indent="-453600" algn="l">
              <a:buFont typeface="+mj-lt"/>
              <a:buAutoNum type="arabicPeriod"/>
              <a:defRPr sz="3000">
                <a:solidFill>
                  <a:schemeClr val="accent2"/>
                </a:solidFill>
              </a:defRPr>
            </a:lvl1pPr>
          </a:lstStyle>
          <a:p>
            <a:r>
              <a:rPr lang="fr-FR" dirty="0"/>
              <a:t>Cliquez et modifiez le titre</a:t>
            </a:r>
          </a:p>
        </p:txBody>
      </p:sp>
    </p:spTree>
    <p:extLst>
      <p:ext uri="{BB962C8B-B14F-4D97-AF65-F5344CB8AC3E}">
        <p14:creationId xmlns:p14="http://schemas.microsoft.com/office/powerpoint/2010/main" val="33934952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6400" y="0"/>
            <a:ext cx="8343900" cy="969961"/>
          </a:xfrm>
          <a:prstGeom prst="rect">
            <a:avLst/>
          </a:prstGeom>
        </p:spPr>
        <p:txBody>
          <a:bodyPr>
            <a:normAutofit/>
          </a:bodyPr>
          <a:lstStyle>
            <a:lvl1pPr marL="453600" indent="-453600" algn="l">
              <a:buFont typeface="+mj-lt"/>
              <a:buAutoNum type="arabicPeriod"/>
              <a:defRPr sz="3000">
                <a:solidFill>
                  <a:schemeClr val="accent2"/>
                </a:solidFill>
              </a:defRPr>
            </a:lvl1pPr>
          </a:lstStyle>
          <a:p>
            <a:r>
              <a:rPr lang="fr-FR" dirty="0"/>
              <a:t>Cliquez et modifiez le titre</a:t>
            </a:r>
          </a:p>
        </p:txBody>
      </p:sp>
      <p:sp>
        <p:nvSpPr>
          <p:cNvPr id="3" name="Espace réservé du contenu 2"/>
          <p:cNvSpPr>
            <a:spLocks noGrp="1"/>
          </p:cNvSpPr>
          <p:nvPr>
            <p:ph idx="1"/>
          </p:nvPr>
        </p:nvSpPr>
        <p:spPr>
          <a:xfrm>
            <a:off x="406400" y="1193801"/>
            <a:ext cx="8343900" cy="4932364"/>
          </a:xfrm>
          <a:prstGeom prst="rect">
            <a:avLst/>
          </a:prstGeom>
        </p:spPr>
        <p:txBody>
          <a:bodyPr/>
          <a:lstStyle>
            <a:lvl1pPr marL="0" marR="0" indent="0" algn="l" defTabSz="457200" rtl="0" eaLnBrk="1" fontAlgn="auto" latinLnBrk="0" hangingPunct="1">
              <a:lnSpc>
                <a:spcPct val="100000"/>
              </a:lnSpc>
              <a:spcBef>
                <a:spcPct val="20000"/>
              </a:spcBef>
              <a:spcAft>
                <a:spcPts val="0"/>
              </a:spcAft>
              <a:buClr>
                <a:srgbClr val="D64028"/>
              </a:buClr>
              <a:buSzPct val="120000"/>
              <a:buFontTx/>
              <a:buNone/>
              <a:tabLst/>
              <a:defRPr sz="2600"/>
            </a:lvl1pPr>
            <a:lvl2pPr marL="633600" indent="-320400">
              <a:spcBef>
                <a:spcPts val="1176"/>
              </a:spcBef>
              <a:buClr>
                <a:srgbClr val="D13F28"/>
              </a:buClr>
              <a:buSzPct val="90000"/>
              <a:buFont typeface="Lucida Grande"/>
              <a:buChar char="»"/>
              <a:defRPr sz="2300"/>
            </a:lvl2pPr>
            <a:lvl3pPr marL="856800" indent="-228600">
              <a:spcBef>
                <a:spcPts val="1680"/>
              </a:spcBef>
              <a:buClr>
                <a:srgbClr val="D13F28"/>
              </a:buClr>
              <a:buFont typeface="Arial"/>
              <a:buChar char="•"/>
              <a:defRPr sz="2000"/>
            </a:lvl3pPr>
            <a:lvl4pPr marL="1137600" indent="-270000">
              <a:spcBef>
                <a:spcPts val="1080"/>
              </a:spcBef>
              <a:buClr>
                <a:srgbClr val="D13F28"/>
              </a:buClr>
              <a:buSzPct val="72000"/>
              <a:buFont typeface="Courier New"/>
              <a:buChar char="o"/>
              <a:defRPr sz="1700"/>
            </a:lvl4pPr>
          </a:lstStyle>
          <a:p>
            <a:pPr marL="306000" marR="0" lvl="0" indent="-306000" algn="l" defTabSz="457200" rtl="0" eaLnBrk="1" fontAlgn="auto" latinLnBrk="0" hangingPunct="1">
              <a:lnSpc>
                <a:spcPct val="100000"/>
              </a:lnSpc>
              <a:spcBef>
                <a:spcPct val="20000"/>
              </a:spcBef>
              <a:spcAft>
                <a:spcPts val="0"/>
              </a:spcAft>
              <a:buClr>
                <a:srgbClr val="D64028"/>
              </a:buClr>
              <a:buSzPct val="120000"/>
              <a:buFont typeface="Lucida Grande"/>
              <a:buChar char="›"/>
              <a:tabLst/>
              <a:defRPr/>
            </a:pPr>
            <a:r>
              <a:rPr lang="fr-FR" dirty="0"/>
              <a:t>Cliquez pour modifier les styles du texte</a:t>
            </a:r>
          </a:p>
          <a:p>
            <a:pPr lvl="1"/>
            <a:r>
              <a:rPr lang="fr-FR" dirty="0"/>
              <a:t>Deuxième niveau</a:t>
            </a:r>
          </a:p>
          <a:p>
            <a:pPr lvl="2"/>
            <a:r>
              <a:rPr lang="fr-FR" dirty="0"/>
              <a:t>Troisième niveau</a:t>
            </a:r>
          </a:p>
          <a:p>
            <a:pPr lvl="3"/>
            <a:r>
              <a:rPr lang="fr-FR" dirty="0"/>
              <a:t>Quatrième niveau</a:t>
            </a:r>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spTree>
    <p:extLst>
      <p:ext uri="{BB962C8B-B14F-4D97-AF65-F5344CB8AC3E}">
        <p14:creationId xmlns:p14="http://schemas.microsoft.com/office/powerpoint/2010/main" val="1385828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3" name="Espace réservé du pied de page 2"/>
          <p:cNvSpPr>
            <a:spLocks noGrp="1"/>
          </p:cNvSpPr>
          <p:nvPr>
            <p:ph type="ftr" sz="quarter" idx="10"/>
          </p:nvPr>
        </p:nvSpPr>
        <p:spPr/>
        <p:txBody>
          <a:bodyPr/>
          <a:lstStyle/>
          <a:p>
            <a:r>
              <a:rPr lang="fr-FR"/>
              <a:t>Titre de votre communication</a:t>
            </a:r>
            <a:endParaRPr lang="fr-FR" dirty="0"/>
          </a:p>
        </p:txBody>
      </p:sp>
      <p:sp>
        <p:nvSpPr>
          <p:cNvPr id="4" name="Rectangle 3"/>
          <p:cNvSpPr/>
          <p:nvPr userDrawn="1"/>
        </p:nvSpPr>
        <p:spPr>
          <a:xfrm>
            <a:off x="549038" y="314868"/>
            <a:ext cx="1970153" cy="701731"/>
          </a:xfrm>
          <a:prstGeom prst="rect">
            <a:avLst/>
          </a:prstGeom>
        </p:spPr>
        <p:txBody>
          <a:bodyPr wrap="none">
            <a:spAutoFit/>
          </a:bodyPr>
          <a:lstStyle/>
          <a:p>
            <a:pPr marL="0" marR="0" lvl="0" indent="0" algn="l" defTabSz="457200" rtl="0" eaLnBrk="1" fontAlgn="auto" latinLnBrk="0" hangingPunct="1">
              <a:lnSpc>
                <a:spcPct val="100000"/>
              </a:lnSpc>
              <a:spcBef>
                <a:spcPct val="20000"/>
              </a:spcBef>
              <a:spcAft>
                <a:spcPts val="0"/>
              </a:spcAft>
              <a:buClr>
                <a:srgbClr val="D64028"/>
              </a:buClr>
              <a:buSzPct val="120000"/>
              <a:buFont typeface="Lucida Grande"/>
              <a:buNone/>
              <a:tabLst/>
              <a:defRPr/>
            </a:pPr>
            <a:r>
              <a:rPr lang="fr-FR" b="1" dirty="0">
                <a:latin typeface="Adobe Garamond Pro"/>
                <a:cs typeface="Adobe Garamond Pro"/>
              </a:rPr>
              <a:t>Une autre façon</a:t>
            </a:r>
          </a:p>
          <a:p>
            <a:pPr marL="0" marR="0" lvl="0" indent="0" algn="l" defTabSz="457200" rtl="0" eaLnBrk="1" fontAlgn="auto" latinLnBrk="0" hangingPunct="1">
              <a:lnSpc>
                <a:spcPct val="100000"/>
              </a:lnSpc>
              <a:spcBef>
                <a:spcPct val="20000"/>
              </a:spcBef>
              <a:spcAft>
                <a:spcPts val="0"/>
              </a:spcAft>
              <a:buClr>
                <a:srgbClr val="D64028"/>
              </a:buClr>
              <a:buSzPct val="120000"/>
              <a:buFont typeface="Lucida Grande"/>
              <a:buNone/>
              <a:tabLst/>
              <a:defRPr/>
            </a:pPr>
            <a:r>
              <a:rPr lang="fr-FR" b="1" dirty="0">
                <a:latin typeface="Adobe Garamond Pro"/>
                <a:cs typeface="Adobe Garamond Pro"/>
              </a:rPr>
              <a:t>de voir l’archéologie</a:t>
            </a:r>
          </a:p>
        </p:txBody>
      </p:sp>
      <p:sp>
        <p:nvSpPr>
          <p:cNvPr id="6" name="Espace réservé pour une image  2"/>
          <p:cNvSpPr>
            <a:spLocks noGrp="1"/>
          </p:cNvSpPr>
          <p:nvPr>
            <p:ph type="pic" idx="12"/>
          </p:nvPr>
        </p:nvSpPr>
        <p:spPr>
          <a:xfrm>
            <a:off x="3107267" y="110064"/>
            <a:ext cx="2827866" cy="173566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p>
        </p:txBody>
      </p:sp>
      <p:sp>
        <p:nvSpPr>
          <p:cNvPr id="7" name="Espace réservé pour une image  2"/>
          <p:cNvSpPr>
            <a:spLocks noGrp="1"/>
          </p:cNvSpPr>
          <p:nvPr>
            <p:ph type="pic" idx="13"/>
          </p:nvPr>
        </p:nvSpPr>
        <p:spPr>
          <a:xfrm>
            <a:off x="635000" y="1938868"/>
            <a:ext cx="7789333" cy="43434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a:t>Faire glisser l'image vers l'espace réservé ou cliquer sur l'icône pour l'ajouter</a:t>
            </a:r>
          </a:p>
        </p:txBody>
      </p:sp>
    </p:spTree>
    <p:extLst>
      <p:ext uri="{BB962C8B-B14F-4D97-AF65-F5344CB8AC3E}">
        <p14:creationId xmlns:p14="http://schemas.microsoft.com/office/powerpoint/2010/main" val="648949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re et contenu avec texte">
    <p:spTree>
      <p:nvGrpSpPr>
        <p:cNvPr id="1" name=""/>
        <p:cNvGrpSpPr/>
        <p:nvPr/>
      </p:nvGrpSpPr>
      <p:grpSpPr>
        <a:xfrm>
          <a:off x="0" y="0"/>
          <a:ext cx="0" cy="0"/>
          <a:chOff x="0" y="0"/>
          <a:chExt cx="0" cy="0"/>
        </a:xfrm>
      </p:grpSpPr>
      <p:sp>
        <p:nvSpPr>
          <p:cNvPr id="2" name="Titre 1"/>
          <p:cNvSpPr>
            <a:spLocks noGrp="1"/>
          </p:cNvSpPr>
          <p:nvPr>
            <p:ph type="title"/>
          </p:nvPr>
        </p:nvSpPr>
        <p:spPr>
          <a:xfrm>
            <a:off x="406400" y="0"/>
            <a:ext cx="8343900" cy="969961"/>
          </a:xfrm>
          <a:prstGeom prst="rect">
            <a:avLst/>
          </a:prstGeom>
        </p:spPr>
        <p:txBody>
          <a:bodyPr>
            <a:normAutofit/>
          </a:bodyPr>
          <a:lstStyle>
            <a:lvl1pPr marL="453600" indent="-453600" algn="l">
              <a:buFont typeface="+mj-lt"/>
              <a:buAutoNum type="arabicPeriod"/>
              <a:defRPr sz="3000">
                <a:solidFill>
                  <a:schemeClr val="accent2"/>
                </a:solidFill>
              </a:defRPr>
            </a:lvl1pPr>
          </a:lstStyle>
          <a:p>
            <a:r>
              <a:rPr lang="fr-FR" dirty="0"/>
              <a:t>Cliquez et modifiez le titre</a:t>
            </a:r>
          </a:p>
        </p:txBody>
      </p:sp>
      <p:sp>
        <p:nvSpPr>
          <p:cNvPr id="3" name="Espace réservé du contenu 2"/>
          <p:cNvSpPr>
            <a:spLocks noGrp="1"/>
          </p:cNvSpPr>
          <p:nvPr>
            <p:ph idx="1"/>
          </p:nvPr>
        </p:nvSpPr>
        <p:spPr>
          <a:xfrm>
            <a:off x="406400" y="1193801"/>
            <a:ext cx="8343900" cy="4932364"/>
          </a:xfrm>
          <a:prstGeom prst="rect">
            <a:avLst/>
          </a:prstGeom>
        </p:spPr>
        <p:txBody>
          <a:bodyPr/>
          <a:lstStyle>
            <a:lvl1pPr marL="0" marR="0" indent="0" algn="l" defTabSz="457200" rtl="0" eaLnBrk="1" fontAlgn="auto" latinLnBrk="0" hangingPunct="1">
              <a:lnSpc>
                <a:spcPct val="100000"/>
              </a:lnSpc>
              <a:spcBef>
                <a:spcPct val="20000"/>
              </a:spcBef>
              <a:spcAft>
                <a:spcPts val="0"/>
              </a:spcAft>
              <a:buClr>
                <a:srgbClr val="D64028"/>
              </a:buClr>
              <a:buSzPct val="120000"/>
              <a:buFontTx/>
              <a:buNone/>
              <a:tabLst/>
              <a:defRPr sz="2600">
                <a:latin typeface="Adobe Garamond Pro"/>
                <a:cs typeface="Adobe Garamond Pro"/>
              </a:defRPr>
            </a:lvl1pPr>
            <a:lvl2pPr marL="633600" indent="-320400">
              <a:spcBef>
                <a:spcPts val="1176"/>
              </a:spcBef>
              <a:buClr>
                <a:srgbClr val="D13F28"/>
              </a:buClr>
              <a:buSzPct val="90000"/>
              <a:buFont typeface="Lucida Grande"/>
              <a:buChar char="»"/>
              <a:defRPr sz="2300">
                <a:latin typeface="Adobe Garamond Pro"/>
                <a:cs typeface="Adobe Garamond Pro"/>
              </a:defRPr>
            </a:lvl2pPr>
            <a:lvl3pPr marL="856800" indent="-228600">
              <a:spcBef>
                <a:spcPts val="1680"/>
              </a:spcBef>
              <a:buClr>
                <a:srgbClr val="D13F28"/>
              </a:buClr>
              <a:buFont typeface="Arial"/>
              <a:buChar char="•"/>
              <a:defRPr sz="2000">
                <a:latin typeface="Adobe Garamond Pro"/>
                <a:cs typeface="Adobe Garamond Pro"/>
              </a:defRPr>
            </a:lvl3pPr>
            <a:lvl4pPr marL="1137600" indent="-270000">
              <a:spcBef>
                <a:spcPts val="1080"/>
              </a:spcBef>
              <a:buClr>
                <a:srgbClr val="D13F28"/>
              </a:buClr>
              <a:buSzPct val="72000"/>
              <a:buFont typeface="Courier New"/>
              <a:buChar char="o"/>
              <a:defRPr sz="1700">
                <a:latin typeface="Adobe Garamond Pro"/>
                <a:cs typeface="Adobe Garamond Pro"/>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spTree>
    <p:extLst>
      <p:ext uri="{BB962C8B-B14F-4D97-AF65-F5344CB8AC3E}">
        <p14:creationId xmlns:p14="http://schemas.microsoft.com/office/powerpoint/2010/main" val="1385828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207433" y="160871"/>
            <a:ext cx="8860367" cy="766229"/>
          </a:xfrm>
          <a:prstGeom prst="rect">
            <a:avLst/>
          </a:prstGeom>
        </p:spPr>
        <p:txBody>
          <a:bodyPr anchor="t">
            <a:normAutofit/>
          </a:bodyPr>
          <a:lstStyle>
            <a:lvl1pPr marL="0" indent="0" algn="l">
              <a:buFontTx/>
              <a:buNone/>
              <a:defRPr sz="1800">
                <a:solidFill>
                  <a:schemeClr val="tx1"/>
                </a:solidFill>
                <a:latin typeface="Adobe Garamond Pro"/>
                <a:cs typeface="Adobe Garamond Pro"/>
              </a:defRPr>
            </a:lvl1p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cxnSp>
        <p:nvCxnSpPr>
          <p:cNvPr id="9" name="Connecteur droit 8"/>
          <p:cNvCxnSpPr/>
          <p:nvPr userDrawn="1"/>
        </p:nvCxnSpPr>
        <p:spPr>
          <a:xfrm flipH="1">
            <a:off x="134202" y="156435"/>
            <a:ext cx="8882798" cy="0"/>
          </a:xfrm>
          <a:prstGeom prst="line">
            <a:avLst/>
          </a:prstGeom>
          <a:ln w="12700" cmpd="sng">
            <a:solidFill>
              <a:srgbClr val="D64028"/>
            </a:solidFill>
          </a:ln>
        </p:spPr>
        <p:style>
          <a:lnRef idx="1">
            <a:schemeClr val="accent1"/>
          </a:lnRef>
          <a:fillRef idx="0">
            <a:schemeClr val="accent1"/>
          </a:fillRef>
          <a:effectRef idx="0">
            <a:schemeClr val="accent1"/>
          </a:effectRef>
          <a:fontRef idx="minor">
            <a:schemeClr val="tx1"/>
          </a:fontRef>
        </p:style>
      </p:cxnSp>
      <p:pic>
        <p:nvPicPr>
          <p:cNvPr id="10" name="Image 9" descr="chevr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10060" y="311117"/>
            <a:ext cx="152408" cy="87026"/>
          </a:xfrm>
          <a:prstGeom prst="rect">
            <a:avLst/>
          </a:prstGeom>
        </p:spPr>
      </p:pic>
    </p:spTree>
    <p:extLst>
      <p:ext uri="{BB962C8B-B14F-4D97-AF65-F5344CB8AC3E}">
        <p14:creationId xmlns:p14="http://schemas.microsoft.com/office/powerpoint/2010/main" val="4186193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 et plan droite">
    <p:spTree>
      <p:nvGrpSpPr>
        <p:cNvPr id="1" name=""/>
        <p:cNvGrpSpPr/>
        <p:nvPr/>
      </p:nvGrpSpPr>
      <p:grpSpPr>
        <a:xfrm>
          <a:off x="0" y="0"/>
          <a:ext cx="0" cy="0"/>
          <a:chOff x="0" y="0"/>
          <a:chExt cx="0" cy="0"/>
        </a:xfrm>
      </p:grpSpPr>
      <p:sp>
        <p:nvSpPr>
          <p:cNvPr id="2" name="Titre 1"/>
          <p:cNvSpPr>
            <a:spLocks noGrp="1"/>
          </p:cNvSpPr>
          <p:nvPr>
            <p:ph type="title"/>
          </p:nvPr>
        </p:nvSpPr>
        <p:spPr>
          <a:xfrm>
            <a:off x="207433" y="160871"/>
            <a:ext cx="8860367" cy="766229"/>
          </a:xfrm>
          <a:prstGeom prst="rect">
            <a:avLst/>
          </a:prstGeom>
        </p:spPr>
        <p:txBody>
          <a:bodyPr anchor="t">
            <a:normAutofit/>
          </a:bodyPr>
          <a:lstStyle>
            <a:lvl1pPr marL="0" indent="0" algn="l">
              <a:buFontTx/>
              <a:buNone/>
              <a:defRPr sz="1800">
                <a:solidFill>
                  <a:schemeClr val="tx1"/>
                </a:solidFill>
                <a:latin typeface="Adobe Garamond Pro"/>
                <a:cs typeface="Adobe Garamond Pro"/>
              </a:defRPr>
            </a:lvl1p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cxnSp>
        <p:nvCxnSpPr>
          <p:cNvPr id="9" name="Connecteur droit 8"/>
          <p:cNvCxnSpPr/>
          <p:nvPr userDrawn="1"/>
        </p:nvCxnSpPr>
        <p:spPr>
          <a:xfrm flipH="1">
            <a:off x="134202" y="156435"/>
            <a:ext cx="8882798" cy="0"/>
          </a:xfrm>
          <a:prstGeom prst="line">
            <a:avLst/>
          </a:prstGeom>
          <a:ln w="12700" cmpd="sng">
            <a:solidFill>
              <a:srgbClr val="D64028"/>
            </a:solidFill>
          </a:ln>
        </p:spPr>
        <p:style>
          <a:lnRef idx="1">
            <a:schemeClr val="accent1"/>
          </a:lnRef>
          <a:fillRef idx="0">
            <a:schemeClr val="accent1"/>
          </a:fillRef>
          <a:effectRef idx="0">
            <a:schemeClr val="accent1"/>
          </a:effectRef>
          <a:fontRef idx="minor">
            <a:schemeClr val="tx1"/>
          </a:fontRef>
        </p:style>
      </p:cxnSp>
      <p:pic>
        <p:nvPicPr>
          <p:cNvPr id="10" name="Image 9" descr="chevr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10060" y="311117"/>
            <a:ext cx="152408" cy="87026"/>
          </a:xfrm>
          <a:prstGeom prst="rect">
            <a:avLst/>
          </a:prstGeom>
        </p:spPr>
      </p:pic>
      <p:sp>
        <p:nvSpPr>
          <p:cNvPr id="4" name="Espace réservé pour une image  3"/>
          <p:cNvSpPr>
            <a:spLocks noGrp="1"/>
          </p:cNvSpPr>
          <p:nvPr>
            <p:ph type="pic" sz="quarter" idx="12"/>
          </p:nvPr>
        </p:nvSpPr>
        <p:spPr>
          <a:xfrm>
            <a:off x="4453467" y="1100667"/>
            <a:ext cx="4394196" cy="4562521"/>
          </a:xfrm>
          <a:prstGeom prst="rect">
            <a:avLst/>
          </a:prstGeom>
          <a:solidFill>
            <a:schemeClr val="bg1"/>
          </a:solidFill>
          <a:ln>
            <a:solidFill>
              <a:schemeClr val="bg2"/>
            </a:solidFill>
          </a:ln>
        </p:spPr>
        <p:txBody>
          <a:bodyPr/>
          <a:lstStyle>
            <a:lvl1pPr marL="0" indent="0">
              <a:buNone/>
              <a:defRPr>
                <a:ln>
                  <a:solidFill>
                    <a:schemeClr val="bg2"/>
                  </a:solidFill>
                </a:ln>
              </a:defRPr>
            </a:lvl1pPr>
          </a:lstStyle>
          <a:p>
            <a:endParaRPr lang="fr-FR" dirty="0"/>
          </a:p>
        </p:txBody>
      </p:sp>
    </p:spTree>
    <p:extLst>
      <p:ext uri="{BB962C8B-B14F-4D97-AF65-F5344CB8AC3E}">
        <p14:creationId xmlns:p14="http://schemas.microsoft.com/office/powerpoint/2010/main" val="2648069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re et vignette">
    <p:spTree>
      <p:nvGrpSpPr>
        <p:cNvPr id="1" name=""/>
        <p:cNvGrpSpPr/>
        <p:nvPr/>
      </p:nvGrpSpPr>
      <p:grpSpPr>
        <a:xfrm>
          <a:off x="0" y="0"/>
          <a:ext cx="0" cy="0"/>
          <a:chOff x="0" y="0"/>
          <a:chExt cx="0" cy="0"/>
        </a:xfrm>
      </p:grpSpPr>
      <p:sp>
        <p:nvSpPr>
          <p:cNvPr id="2" name="Titre 1"/>
          <p:cNvSpPr>
            <a:spLocks noGrp="1"/>
          </p:cNvSpPr>
          <p:nvPr>
            <p:ph type="title"/>
          </p:nvPr>
        </p:nvSpPr>
        <p:spPr>
          <a:xfrm>
            <a:off x="207433" y="160871"/>
            <a:ext cx="8860367" cy="766229"/>
          </a:xfrm>
          <a:prstGeom prst="rect">
            <a:avLst/>
          </a:prstGeom>
        </p:spPr>
        <p:txBody>
          <a:bodyPr anchor="t">
            <a:normAutofit/>
          </a:bodyPr>
          <a:lstStyle>
            <a:lvl1pPr marL="0" indent="0" algn="l">
              <a:buFontTx/>
              <a:buNone/>
              <a:defRPr sz="1800">
                <a:solidFill>
                  <a:schemeClr val="tx1"/>
                </a:solidFill>
                <a:latin typeface="Adobe Garamond Pro"/>
                <a:cs typeface="Adobe Garamond Pro"/>
              </a:defRPr>
            </a:lvl1pPr>
          </a:lstStyle>
          <a:p>
            <a:endParaRPr lang="fr-FR" dirty="0"/>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cxnSp>
        <p:nvCxnSpPr>
          <p:cNvPr id="9" name="Connecteur droit 8"/>
          <p:cNvCxnSpPr/>
          <p:nvPr userDrawn="1"/>
        </p:nvCxnSpPr>
        <p:spPr>
          <a:xfrm flipH="1">
            <a:off x="134202" y="156435"/>
            <a:ext cx="8882798" cy="0"/>
          </a:xfrm>
          <a:prstGeom prst="line">
            <a:avLst/>
          </a:prstGeom>
          <a:ln w="12700" cmpd="sng">
            <a:solidFill>
              <a:srgbClr val="D64028"/>
            </a:solidFill>
          </a:ln>
        </p:spPr>
        <p:style>
          <a:lnRef idx="1">
            <a:schemeClr val="accent1"/>
          </a:lnRef>
          <a:fillRef idx="0">
            <a:schemeClr val="accent1"/>
          </a:fillRef>
          <a:effectRef idx="0">
            <a:schemeClr val="accent1"/>
          </a:effectRef>
          <a:fontRef idx="minor">
            <a:schemeClr val="tx1"/>
          </a:fontRef>
        </p:style>
      </p:cxnSp>
      <p:pic>
        <p:nvPicPr>
          <p:cNvPr id="10" name="Image 9" descr="chevron.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flipH="1">
            <a:off x="110060" y="311117"/>
            <a:ext cx="152408" cy="87026"/>
          </a:xfrm>
          <a:prstGeom prst="rect">
            <a:avLst/>
          </a:prstGeom>
        </p:spPr>
      </p:pic>
      <p:sp>
        <p:nvSpPr>
          <p:cNvPr id="4" name="Espace réservé pour une image  3"/>
          <p:cNvSpPr>
            <a:spLocks noGrp="1"/>
          </p:cNvSpPr>
          <p:nvPr>
            <p:ph type="pic" sz="quarter" idx="12"/>
          </p:nvPr>
        </p:nvSpPr>
        <p:spPr>
          <a:xfrm>
            <a:off x="7239001" y="287869"/>
            <a:ext cx="1777995" cy="1786466"/>
          </a:xfrm>
          <a:prstGeom prst="rect">
            <a:avLst/>
          </a:prstGeom>
          <a:solidFill>
            <a:schemeClr val="bg1"/>
          </a:solidFill>
          <a:ln>
            <a:solidFill>
              <a:schemeClr val="bg2"/>
            </a:solidFill>
          </a:ln>
        </p:spPr>
        <p:txBody>
          <a:bodyPr/>
          <a:lstStyle>
            <a:lvl1pPr marL="0" indent="0">
              <a:buNone/>
              <a:defRPr>
                <a:ln>
                  <a:solidFill>
                    <a:schemeClr val="bg2"/>
                  </a:solidFill>
                </a:ln>
              </a:defRPr>
            </a:lvl1pPr>
          </a:lstStyle>
          <a:p>
            <a:endParaRPr lang="fr-FR" dirty="0"/>
          </a:p>
        </p:txBody>
      </p:sp>
    </p:spTree>
    <p:extLst>
      <p:ext uri="{BB962C8B-B14F-4D97-AF65-F5344CB8AC3E}">
        <p14:creationId xmlns:p14="http://schemas.microsoft.com/office/powerpoint/2010/main" val="3757514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6400" y="0"/>
            <a:ext cx="8343900" cy="969961"/>
          </a:xfrm>
          <a:prstGeom prst="rect">
            <a:avLst/>
          </a:prstGeom>
        </p:spPr>
        <p:txBody>
          <a:bodyPr>
            <a:normAutofit/>
          </a:bodyPr>
          <a:lstStyle>
            <a:lvl1pPr marL="453600" indent="-453600" algn="l">
              <a:buFont typeface="+mj-lt"/>
              <a:buAutoNum type="arabicPeriod"/>
              <a:defRPr sz="3000">
                <a:solidFill>
                  <a:schemeClr val="accent2"/>
                </a:solidFill>
              </a:defRPr>
            </a:lvl1p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sp>
        <p:nvSpPr>
          <p:cNvPr id="6" name="Espace réservé pour une image  2"/>
          <p:cNvSpPr>
            <a:spLocks noGrp="1"/>
          </p:cNvSpPr>
          <p:nvPr>
            <p:ph type="pic" idx="1"/>
          </p:nvPr>
        </p:nvSpPr>
        <p:spPr>
          <a:xfrm>
            <a:off x="414609" y="965200"/>
            <a:ext cx="8321156" cy="50165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7" name="Titre 1"/>
          <p:cNvSpPr txBox="1">
            <a:spLocks/>
          </p:cNvSpPr>
          <p:nvPr/>
        </p:nvSpPr>
        <p:spPr>
          <a:xfrm>
            <a:off x="414608" y="5999492"/>
            <a:ext cx="8335691" cy="248907"/>
          </a:xfrm>
          <a:prstGeom prst="rect">
            <a:avLst/>
          </a:prstGeom>
        </p:spPr>
        <p:txBody>
          <a:bodyPr vert="horz" lIns="91440" tIns="45720" rIns="91440" bIns="45720" rtlCol="0" anchor="b">
            <a:normAutofit/>
          </a:bodyPr>
          <a:lstStyle>
            <a:lvl1pPr algn="r" defTabSz="457200" rtl="0" eaLnBrk="1" latinLnBrk="0" hangingPunct="1">
              <a:spcBef>
                <a:spcPct val="0"/>
              </a:spcBef>
              <a:buNone/>
              <a:defRPr sz="900" b="0" i="1" kern="1200">
                <a:solidFill>
                  <a:schemeClr val="tx1"/>
                </a:solidFill>
                <a:latin typeface="Arial"/>
                <a:ea typeface="+mj-ea"/>
                <a:cs typeface="Arial"/>
              </a:defRPr>
            </a:lvl1pPr>
          </a:lstStyle>
          <a:p>
            <a:r>
              <a:rPr lang="fr-FR"/>
              <a:t>Légende</a:t>
            </a:r>
            <a:endParaRPr lang="fr-FR" dirty="0"/>
          </a:p>
        </p:txBody>
      </p:sp>
      <p:sp>
        <p:nvSpPr>
          <p:cNvPr id="8" name="Titre 1"/>
          <p:cNvSpPr txBox="1">
            <a:spLocks/>
          </p:cNvSpPr>
          <p:nvPr userDrawn="1"/>
        </p:nvSpPr>
        <p:spPr>
          <a:xfrm>
            <a:off x="414608" y="5999492"/>
            <a:ext cx="8335691" cy="248907"/>
          </a:xfrm>
          <a:prstGeom prst="rect">
            <a:avLst/>
          </a:prstGeom>
        </p:spPr>
        <p:txBody>
          <a:bodyPr vert="horz" lIns="91440" tIns="45720" rIns="91440" bIns="45720" rtlCol="0" anchor="b">
            <a:normAutofit/>
          </a:bodyPr>
          <a:lstStyle>
            <a:lvl1pPr algn="r" defTabSz="457200" rtl="0" eaLnBrk="1" latinLnBrk="0" hangingPunct="1">
              <a:spcBef>
                <a:spcPct val="0"/>
              </a:spcBef>
              <a:buNone/>
              <a:defRPr sz="900" b="0" i="1" kern="1200">
                <a:solidFill>
                  <a:schemeClr val="tx1"/>
                </a:solidFill>
                <a:latin typeface="Arial"/>
                <a:ea typeface="+mj-ea"/>
                <a:cs typeface="Arial"/>
              </a:defRPr>
            </a:lvl1pPr>
          </a:lstStyle>
          <a:p>
            <a:r>
              <a:rPr lang="fr-FR"/>
              <a:t>Légende</a:t>
            </a:r>
            <a:endParaRPr lang="fr-FR" dirty="0"/>
          </a:p>
        </p:txBody>
      </p:sp>
    </p:spTree>
    <p:extLst>
      <p:ext uri="{BB962C8B-B14F-4D97-AF65-F5344CB8AC3E}">
        <p14:creationId xmlns:p14="http://schemas.microsoft.com/office/powerpoint/2010/main" val="1806041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06400" y="0"/>
            <a:ext cx="2946400" cy="1778000"/>
          </a:xfrm>
          <a:prstGeom prst="rect">
            <a:avLst/>
          </a:prstGeom>
        </p:spPr>
        <p:txBody>
          <a:bodyPr>
            <a:normAutofit/>
          </a:bodyPr>
          <a:lstStyle>
            <a:lvl1pPr marL="453600" indent="-453600" algn="l">
              <a:buFont typeface="+mj-lt"/>
              <a:buAutoNum type="arabicPeriod"/>
              <a:defRPr sz="3000">
                <a:solidFill>
                  <a:schemeClr val="accent2"/>
                </a:solidFill>
              </a:defRPr>
            </a:lvl1pPr>
          </a:lstStyle>
          <a:p>
            <a:r>
              <a:rPr lang="fr-FR" dirty="0"/>
              <a:t>Cliquez et modifiez le titre</a:t>
            </a:r>
          </a:p>
        </p:txBody>
      </p:sp>
      <p:sp>
        <p:nvSpPr>
          <p:cNvPr id="5" name="Espace réservé du pied de page 4"/>
          <p:cNvSpPr>
            <a:spLocks noGrp="1"/>
          </p:cNvSpPr>
          <p:nvPr>
            <p:ph type="ftr" sz="quarter" idx="11"/>
          </p:nvPr>
        </p:nvSpPr>
        <p:spPr/>
        <p:txBody>
          <a:bodyPr/>
          <a:lstStyle/>
          <a:p>
            <a:r>
              <a:rPr lang="fr-FR"/>
              <a:t>Titre de votre communication</a:t>
            </a:r>
            <a:endParaRPr lang="fr-FR" dirty="0"/>
          </a:p>
        </p:txBody>
      </p:sp>
      <p:sp>
        <p:nvSpPr>
          <p:cNvPr id="6" name="Espace réservé pour une image  2"/>
          <p:cNvSpPr>
            <a:spLocks noGrp="1"/>
          </p:cNvSpPr>
          <p:nvPr>
            <p:ph type="pic" idx="1"/>
          </p:nvPr>
        </p:nvSpPr>
        <p:spPr>
          <a:xfrm>
            <a:off x="3530600" y="330200"/>
            <a:ext cx="5205164" cy="56515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7" name="Titre 1"/>
          <p:cNvSpPr txBox="1">
            <a:spLocks/>
          </p:cNvSpPr>
          <p:nvPr/>
        </p:nvSpPr>
        <p:spPr>
          <a:xfrm>
            <a:off x="414608" y="5999492"/>
            <a:ext cx="8335691" cy="248907"/>
          </a:xfrm>
          <a:prstGeom prst="rect">
            <a:avLst/>
          </a:prstGeom>
        </p:spPr>
        <p:txBody>
          <a:bodyPr vert="horz" lIns="91440" tIns="45720" rIns="91440" bIns="45720" rtlCol="0" anchor="b">
            <a:normAutofit/>
          </a:bodyPr>
          <a:lstStyle>
            <a:lvl1pPr algn="r" defTabSz="457200" rtl="0" eaLnBrk="1" latinLnBrk="0" hangingPunct="1">
              <a:spcBef>
                <a:spcPct val="0"/>
              </a:spcBef>
              <a:buNone/>
              <a:defRPr sz="900" b="0" i="1" kern="1200">
                <a:solidFill>
                  <a:schemeClr val="tx1"/>
                </a:solidFill>
                <a:latin typeface="Arial"/>
                <a:ea typeface="+mj-ea"/>
                <a:cs typeface="Arial"/>
              </a:defRPr>
            </a:lvl1pPr>
          </a:lstStyle>
          <a:p>
            <a:r>
              <a:rPr lang="fr-FR"/>
              <a:t>Légende</a:t>
            </a:r>
            <a:endParaRPr lang="fr-FR" dirty="0"/>
          </a:p>
        </p:txBody>
      </p:sp>
      <p:sp>
        <p:nvSpPr>
          <p:cNvPr id="8" name="Espace réservé du contenu 2"/>
          <p:cNvSpPr>
            <a:spLocks noGrp="1"/>
          </p:cNvSpPr>
          <p:nvPr>
            <p:ph idx="12"/>
          </p:nvPr>
        </p:nvSpPr>
        <p:spPr>
          <a:xfrm>
            <a:off x="406400" y="1803399"/>
            <a:ext cx="2946400" cy="4191001"/>
          </a:xfrm>
          <a:prstGeom prst="rect">
            <a:avLst/>
          </a:prstGeom>
        </p:spPr>
        <p:txBody>
          <a:bodyPr/>
          <a:lstStyle>
            <a:lvl1pPr marL="306000" indent="-306000">
              <a:buClr>
                <a:srgbClr val="D64028"/>
              </a:buClr>
              <a:buSzPct val="120000"/>
              <a:buFont typeface="Lucida Grande"/>
              <a:buChar char="›"/>
              <a:defRPr sz="2600">
                <a:latin typeface="Adobe Garamond Pro"/>
                <a:cs typeface="Adobe Garamond Pro"/>
              </a:defRPr>
            </a:lvl1pPr>
            <a:lvl2pPr marL="633600" indent="-320400">
              <a:spcBef>
                <a:spcPts val="1176"/>
              </a:spcBef>
              <a:buClr>
                <a:srgbClr val="D13F28"/>
              </a:buClr>
              <a:buSzPct val="90000"/>
              <a:buFont typeface="Lucida Grande"/>
              <a:buChar char="»"/>
              <a:defRPr sz="2300">
                <a:latin typeface="Adobe Garamond Pro"/>
                <a:cs typeface="Adobe Garamond Pro"/>
              </a:defRPr>
            </a:lvl2pPr>
            <a:lvl3pPr marL="856800" indent="-228600">
              <a:spcBef>
                <a:spcPts val="1680"/>
              </a:spcBef>
              <a:buClr>
                <a:srgbClr val="D13F28"/>
              </a:buClr>
              <a:buFont typeface="Arial"/>
              <a:buChar char="•"/>
              <a:defRPr sz="2000">
                <a:latin typeface="Adobe Garamond Pro"/>
                <a:cs typeface="Adobe Garamond Pro"/>
              </a:defRPr>
            </a:lvl3pPr>
            <a:lvl4pPr marL="1137600" indent="-270000">
              <a:spcBef>
                <a:spcPts val="1080"/>
              </a:spcBef>
              <a:buClr>
                <a:srgbClr val="D13F28"/>
              </a:buClr>
              <a:buSzPct val="72000"/>
              <a:buFont typeface="Courier New"/>
              <a:buChar char="o"/>
              <a:defRPr sz="1700">
                <a:latin typeface="Adobe Garamond Pro"/>
                <a:cs typeface="Adobe Garamond Pro"/>
              </a:defRPr>
            </a:lvl4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p:txBody>
      </p:sp>
      <p:sp>
        <p:nvSpPr>
          <p:cNvPr id="9" name="Titre 1"/>
          <p:cNvSpPr txBox="1">
            <a:spLocks/>
          </p:cNvSpPr>
          <p:nvPr userDrawn="1"/>
        </p:nvSpPr>
        <p:spPr>
          <a:xfrm>
            <a:off x="414608" y="5999492"/>
            <a:ext cx="8335691" cy="248907"/>
          </a:xfrm>
          <a:prstGeom prst="rect">
            <a:avLst/>
          </a:prstGeom>
        </p:spPr>
        <p:txBody>
          <a:bodyPr vert="horz" lIns="91440" tIns="45720" rIns="91440" bIns="45720" rtlCol="0" anchor="b">
            <a:normAutofit/>
          </a:bodyPr>
          <a:lstStyle>
            <a:lvl1pPr algn="r" defTabSz="457200" rtl="0" eaLnBrk="1" latinLnBrk="0" hangingPunct="1">
              <a:spcBef>
                <a:spcPct val="0"/>
              </a:spcBef>
              <a:buNone/>
              <a:defRPr sz="900" b="0" i="1" kern="1200">
                <a:solidFill>
                  <a:schemeClr val="tx1"/>
                </a:solidFill>
                <a:latin typeface="Arial"/>
                <a:ea typeface="+mj-ea"/>
                <a:cs typeface="Arial"/>
              </a:defRPr>
            </a:lvl1pPr>
          </a:lstStyle>
          <a:p>
            <a:r>
              <a:rPr lang="fr-FR"/>
              <a:t>Légende</a:t>
            </a:r>
            <a:endParaRPr lang="fr-FR" dirty="0"/>
          </a:p>
        </p:txBody>
      </p:sp>
    </p:spTree>
    <p:extLst>
      <p:ext uri="{BB962C8B-B14F-4D97-AF65-F5344CB8AC3E}">
        <p14:creationId xmlns:p14="http://schemas.microsoft.com/office/powerpoint/2010/main" val="4082306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414608" y="5999492"/>
            <a:ext cx="8335691" cy="248907"/>
          </a:xfrm>
          <a:prstGeom prst="rect">
            <a:avLst/>
          </a:prstGeom>
        </p:spPr>
        <p:txBody>
          <a:bodyPr anchor="b">
            <a:normAutofit/>
          </a:bodyPr>
          <a:lstStyle>
            <a:lvl1pPr algn="r">
              <a:defRPr sz="900" b="0" i="1"/>
            </a:lvl1pPr>
          </a:lstStyle>
          <a:p>
            <a:r>
              <a:rPr lang="fr-FR" dirty="0"/>
              <a:t>Légende</a:t>
            </a:r>
          </a:p>
        </p:txBody>
      </p:sp>
      <p:sp>
        <p:nvSpPr>
          <p:cNvPr id="3" name="Espace réservé pour une image  2"/>
          <p:cNvSpPr>
            <a:spLocks noGrp="1"/>
          </p:cNvSpPr>
          <p:nvPr>
            <p:ph type="pic" idx="1"/>
          </p:nvPr>
        </p:nvSpPr>
        <p:spPr>
          <a:xfrm>
            <a:off x="414609" y="228599"/>
            <a:ext cx="8321156" cy="576242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6" name="Espace réservé du pied de page 5"/>
          <p:cNvSpPr>
            <a:spLocks noGrp="1"/>
          </p:cNvSpPr>
          <p:nvPr>
            <p:ph type="ftr" sz="quarter" idx="11"/>
          </p:nvPr>
        </p:nvSpPr>
        <p:spPr/>
        <p:txBody>
          <a:bodyPr/>
          <a:lstStyle/>
          <a:p>
            <a:r>
              <a:rPr lang="fr-FR"/>
              <a:t>Titre de votre communication</a:t>
            </a:r>
          </a:p>
        </p:txBody>
      </p:sp>
    </p:spTree>
    <p:extLst>
      <p:ext uri="{BB962C8B-B14F-4D97-AF65-F5344CB8AC3E}">
        <p14:creationId xmlns:p14="http://schemas.microsoft.com/office/powerpoint/2010/main" val="196872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Image avec légende">
    <p:spTree>
      <p:nvGrpSpPr>
        <p:cNvPr id="1" name=""/>
        <p:cNvGrpSpPr/>
        <p:nvPr/>
      </p:nvGrpSpPr>
      <p:grpSpPr>
        <a:xfrm>
          <a:off x="0" y="0"/>
          <a:ext cx="0" cy="0"/>
          <a:chOff x="0" y="0"/>
          <a:chExt cx="0" cy="0"/>
        </a:xfrm>
      </p:grpSpPr>
      <p:sp>
        <p:nvSpPr>
          <p:cNvPr id="6" name="Espace réservé du pied de page 5"/>
          <p:cNvSpPr>
            <a:spLocks noGrp="1"/>
          </p:cNvSpPr>
          <p:nvPr>
            <p:ph type="ftr" sz="quarter" idx="11"/>
          </p:nvPr>
        </p:nvSpPr>
        <p:spPr/>
        <p:txBody>
          <a:bodyPr/>
          <a:lstStyle/>
          <a:p>
            <a:r>
              <a:rPr lang="fr-FR"/>
              <a:t>Titre de votre communication</a:t>
            </a:r>
          </a:p>
        </p:txBody>
      </p:sp>
    </p:spTree>
    <p:extLst>
      <p:ext uri="{BB962C8B-B14F-4D97-AF65-F5344CB8AC3E}">
        <p14:creationId xmlns:p14="http://schemas.microsoft.com/office/powerpoint/2010/main" val="3674593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5" name="Espace réservé du pied de page 4"/>
          <p:cNvSpPr>
            <a:spLocks noGrp="1"/>
          </p:cNvSpPr>
          <p:nvPr>
            <p:ph type="ftr" sz="quarter" idx="3"/>
          </p:nvPr>
        </p:nvSpPr>
        <p:spPr>
          <a:xfrm>
            <a:off x="185380" y="6485466"/>
            <a:ext cx="2895600" cy="153785"/>
          </a:xfrm>
          <a:prstGeom prst="rect">
            <a:avLst/>
          </a:prstGeom>
        </p:spPr>
        <p:txBody>
          <a:bodyPr vert="horz" lIns="91440" tIns="45720" rIns="91440" bIns="45720" rtlCol="0" anchor="ctr"/>
          <a:lstStyle>
            <a:lvl1pPr algn="l">
              <a:defRPr lang="fr-FR" sz="800" b="0" i="0" u="none" strike="noStrike" baseline="0" smtClean="0">
                <a:solidFill>
                  <a:schemeClr val="bg1"/>
                </a:solidFill>
                <a:latin typeface="Arial"/>
                <a:cs typeface="Arial"/>
              </a:defRPr>
            </a:lvl1pPr>
          </a:lstStyle>
          <a:p>
            <a:r>
              <a:rPr lang="fr-FR"/>
              <a:t>Titre de votre communication</a:t>
            </a:r>
            <a:endParaRPr lang="fr-FR" dirty="0"/>
          </a:p>
        </p:txBody>
      </p:sp>
    </p:spTree>
    <p:extLst>
      <p:ext uri="{BB962C8B-B14F-4D97-AF65-F5344CB8AC3E}">
        <p14:creationId xmlns:p14="http://schemas.microsoft.com/office/powerpoint/2010/main" val="115005156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39" r:id="rId3"/>
    <p:sldLayoutId id="2147483740" r:id="rId4"/>
    <p:sldLayoutId id="2147483741" r:id="rId5"/>
    <p:sldLayoutId id="2147483720" r:id="rId6"/>
    <p:sldLayoutId id="2147483721" r:id="rId7"/>
    <p:sldLayoutId id="2147483722" r:id="rId8"/>
    <p:sldLayoutId id="2147483738" r:id="rId9"/>
    <p:sldLayoutId id="2147483723" r:id="rId10"/>
    <p:sldLayoutId id="2147483724" r:id="rId11"/>
    <p:sldLayoutId id="2147483725" r:id="rId12"/>
    <p:sldLayoutId id="2147483726" r:id="rId13"/>
    <p:sldLayoutId id="2147483728" r:id="rId14"/>
    <p:sldLayoutId id="2147483732" r:id="rId15"/>
    <p:sldLayoutId id="2147483677" r:id="rId16"/>
    <p:sldLayoutId id="2147483742" r:id="rId17"/>
  </p:sldLayoutIdLst>
  <p:hf sldNum="0" hdr="0" dt="0"/>
  <p:txStyles>
    <p:titleStyle>
      <a:lvl1pPr algn="ctr" defTabSz="457200" rtl="0" eaLnBrk="1" latinLnBrk="0" hangingPunct="1">
        <a:spcBef>
          <a:spcPct val="0"/>
        </a:spcBef>
        <a:buNone/>
        <a:defRPr sz="44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4.emf"/><Relationship Id="rId13" Type="http://schemas.openxmlformats.org/officeDocument/2006/relationships/image" Target="../media/image39.emf"/><Relationship Id="rId18" Type="http://schemas.openxmlformats.org/officeDocument/2006/relationships/image" Target="../media/image44.emf"/><Relationship Id="rId3" Type="http://schemas.openxmlformats.org/officeDocument/2006/relationships/image" Target="../media/image29.emf"/><Relationship Id="rId7" Type="http://schemas.openxmlformats.org/officeDocument/2006/relationships/image" Target="../media/image33.emf"/><Relationship Id="rId12" Type="http://schemas.openxmlformats.org/officeDocument/2006/relationships/image" Target="../media/image38.emf"/><Relationship Id="rId17" Type="http://schemas.openxmlformats.org/officeDocument/2006/relationships/image" Target="../media/image43.emf"/><Relationship Id="rId2" Type="http://schemas.openxmlformats.org/officeDocument/2006/relationships/notesSlide" Target="../notesSlides/notesSlide10.xml"/><Relationship Id="rId16" Type="http://schemas.openxmlformats.org/officeDocument/2006/relationships/image" Target="../media/image42.emf"/><Relationship Id="rId20" Type="http://schemas.openxmlformats.org/officeDocument/2006/relationships/image" Target="../media/image46.emf"/><Relationship Id="rId1" Type="http://schemas.openxmlformats.org/officeDocument/2006/relationships/slideLayout" Target="../slideLayouts/slideLayout2.xml"/><Relationship Id="rId6" Type="http://schemas.openxmlformats.org/officeDocument/2006/relationships/image" Target="../media/image32.emf"/><Relationship Id="rId11" Type="http://schemas.openxmlformats.org/officeDocument/2006/relationships/image" Target="../media/image37.emf"/><Relationship Id="rId5" Type="http://schemas.openxmlformats.org/officeDocument/2006/relationships/image" Target="../media/image31.emf"/><Relationship Id="rId15" Type="http://schemas.openxmlformats.org/officeDocument/2006/relationships/image" Target="../media/image41.emf"/><Relationship Id="rId10" Type="http://schemas.openxmlformats.org/officeDocument/2006/relationships/image" Target="../media/image36.emf"/><Relationship Id="rId19" Type="http://schemas.openxmlformats.org/officeDocument/2006/relationships/image" Target="../media/image45.emf"/><Relationship Id="rId4" Type="http://schemas.openxmlformats.org/officeDocument/2006/relationships/image" Target="../media/image30.emf"/><Relationship Id="rId9" Type="http://schemas.openxmlformats.org/officeDocument/2006/relationships/image" Target="../media/image35.emf"/><Relationship Id="rId14" Type="http://schemas.openxmlformats.org/officeDocument/2006/relationships/image" Target="../media/image40.emf"/></Relationships>
</file>

<file path=ppt/slides/_rels/slide11.xml.rels><?xml version="1.0" encoding="UTF-8" standalone="yes"?>
<Relationships xmlns="http://schemas.openxmlformats.org/package/2006/relationships"><Relationship Id="rId8"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53.emf"/></Relationships>
</file>

<file path=ppt/slides/_rels/slide1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64.emf"/><Relationship Id="rId3" Type="http://schemas.openxmlformats.org/officeDocument/2006/relationships/image" Target="../media/image54.emf"/><Relationship Id="rId7" Type="http://schemas.openxmlformats.org/officeDocument/2006/relationships/image" Target="../media/image58.emf"/><Relationship Id="rId12" Type="http://schemas.openxmlformats.org/officeDocument/2006/relationships/image" Target="../media/image63.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7.emf"/><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emf"/><Relationship Id="rId9" Type="http://schemas.openxmlformats.org/officeDocument/2006/relationships/image" Target="../media/image60.emf"/><Relationship Id="rId14" Type="http://schemas.openxmlformats.org/officeDocument/2006/relationships/image" Target="../media/image65.emf"/></Relationships>
</file>

<file path=ppt/slides/_rels/slide1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9.emf"/><Relationship Id="rId5" Type="http://schemas.openxmlformats.org/officeDocument/2006/relationships/image" Target="../media/image68.emf"/><Relationship Id="rId4" Type="http://schemas.openxmlformats.org/officeDocument/2006/relationships/image" Target="../media/image67.emf"/></Relationships>
</file>

<file path=ppt/slides/_rels/slide14.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1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1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79.JPG"/><Relationship Id="rId4" Type="http://schemas.openxmlformats.org/officeDocument/2006/relationships/image" Target="../media/image78.jpg"/></Relationships>
</file>

<file path=ppt/slides/_rels/slide1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12" Type="http://schemas.openxmlformats.org/officeDocument/2006/relationships/image" Target="../media/image91.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5.emf"/><Relationship Id="rId11" Type="http://schemas.openxmlformats.org/officeDocument/2006/relationships/image" Target="../media/image90.emf"/><Relationship Id="rId5" Type="http://schemas.openxmlformats.org/officeDocument/2006/relationships/image" Target="../media/image84.emf"/><Relationship Id="rId10" Type="http://schemas.openxmlformats.org/officeDocument/2006/relationships/image" Target="../media/image89.emf"/><Relationship Id="rId4" Type="http://schemas.openxmlformats.org/officeDocument/2006/relationships/image" Target="../media/image83.emf"/><Relationship Id="rId9" Type="http://schemas.openxmlformats.org/officeDocument/2006/relationships/image" Target="../media/image88.emf"/></Relationships>
</file>

<file path=ppt/slides/_rels/slide19.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2.emf"/><Relationship Id="rId7" Type="http://schemas.openxmlformats.org/officeDocument/2006/relationships/image" Target="../media/image9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 Id="rId9" Type="http://schemas.openxmlformats.org/officeDocument/2006/relationships/image" Target="../media/image98.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99.emf"/><Relationship Id="rId7" Type="http://schemas.openxmlformats.org/officeDocument/2006/relationships/image" Target="../media/image10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21.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emf"/><Relationship Id="rId7" Type="http://schemas.openxmlformats.org/officeDocument/2006/relationships/image" Target="../media/image108.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7.emf"/><Relationship Id="rId5" Type="http://schemas.openxmlformats.org/officeDocument/2006/relationships/image" Target="../media/image106.emf"/><Relationship Id="rId4" Type="http://schemas.openxmlformats.org/officeDocument/2006/relationships/image" Target="../media/image105.emf"/><Relationship Id="rId9" Type="http://schemas.openxmlformats.org/officeDocument/2006/relationships/image" Target="../media/image110.emf"/></Relationships>
</file>

<file path=ppt/slides/_rels/slide22.xml.rels><?xml version="1.0" encoding="UTF-8" standalone="yes"?>
<Relationships xmlns="http://schemas.openxmlformats.org/package/2006/relationships"><Relationship Id="rId8" Type="http://schemas.openxmlformats.org/officeDocument/2006/relationships/image" Target="../media/image116.emf"/><Relationship Id="rId3" Type="http://schemas.openxmlformats.org/officeDocument/2006/relationships/image" Target="../media/image111.emf"/><Relationship Id="rId7" Type="http://schemas.openxmlformats.org/officeDocument/2006/relationships/image" Target="../media/image115.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image" Target="../media/image113.emf"/><Relationship Id="rId10" Type="http://schemas.openxmlformats.org/officeDocument/2006/relationships/image" Target="../media/image118.emf"/><Relationship Id="rId4" Type="http://schemas.openxmlformats.org/officeDocument/2006/relationships/image" Target="../media/image112.emf"/><Relationship Id="rId9" Type="http://schemas.openxmlformats.org/officeDocument/2006/relationships/image" Target="../media/image117.emf"/></Relationships>
</file>

<file path=ppt/slides/_rels/slide23.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19.emf"/><Relationship Id="rId7" Type="http://schemas.openxmlformats.org/officeDocument/2006/relationships/image" Target="../media/image123.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2.emf"/><Relationship Id="rId5" Type="http://schemas.openxmlformats.org/officeDocument/2006/relationships/image" Target="../media/image121.emf"/><Relationship Id="rId10" Type="http://schemas.openxmlformats.org/officeDocument/2006/relationships/image" Target="../media/image126.emf"/><Relationship Id="rId4" Type="http://schemas.openxmlformats.org/officeDocument/2006/relationships/image" Target="../media/image120.emf"/><Relationship Id="rId9" Type="http://schemas.openxmlformats.org/officeDocument/2006/relationships/image" Target="../media/image125.emf"/></Relationships>
</file>

<file path=ppt/slides/_rels/slide24.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25.xml.rels><?xml version="1.0" encoding="UTF-8" standalone="yes"?>
<Relationships xmlns="http://schemas.openxmlformats.org/package/2006/relationships"><Relationship Id="rId8" Type="http://schemas.openxmlformats.org/officeDocument/2006/relationships/image" Target="../media/image136.emf"/><Relationship Id="rId3" Type="http://schemas.openxmlformats.org/officeDocument/2006/relationships/image" Target="../media/image131.emf"/><Relationship Id="rId7" Type="http://schemas.openxmlformats.org/officeDocument/2006/relationships/image" Target="../media/image135.em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4.emf"/><Relationship Id="rId5" Type="http://schemas.openxmlformats.org/officeDocument/2006/relationships/image" Target="../media/image133.emf"/><Relationship Id="rId4" Type="http://schemas.openxmlformats.org/officeDocument/2006/relationships/image" Target="../media/image132.emf"/><Relationship Id="rId9" Type="http://schemas.openxmlformats.org/officeDocument/2006/relationships/image" Target="../media/image137.emf"/></Relationships>
</file>

<file path=ppt/slides/_rels/slide26.xml.rels><?xml version="1.0" encoding="UTF-8" standalone="yes"?>
<Relationships xmlns="http://schemas.openxmlformats.org/package/2006/relationships"><Relationship Id="rId3" Type="http://schemas.openxmlformats.org/officeDocument/2006/relationships/image" Target="../media/image138.emf"/><Relationship Id="rId7" Type="http://schemas.openxmlformats.org/officeDocument/2006/relationships/image" Target="../media/image142.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1.emf"/><Relationship Id="rId5" Type="http://schemas.openxmlformats.org/officeDocument/2006/relationships/image" Target="../media/image140.emf"/><Relationship Id="rId4" Type="http://schemas.openxmlformats.org/officeDocument/2006/relationships/image" Target="../media/image139.emf"/></Relationships>
</file>

<file path=ppt/slides/_rels/slide27.xml.rels><?xml version="1.0" encoding="UTF-8" standalone="yes"?>
<Relationships xmlns="http://schemas.openxmlformats.org/package/2006/relationships"><Relationship Id="rId3" Type="http://schemas.openxmlformats.org/officeDocument/2006/relationships/image" Target="../media/image143.emf"/><Relationship Id="rId7" Type="http://schemas.openxmlformats.org/officeDocument/2006/relationships/image" Target="../media/image147.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46.emf"/><Relationship Id="rId5" Type="http://schemas.openxmlformats.org/officeDocument/2006/relationships/image" Target="../media/image145.emf"/><Relationship Id="rId4" Type="http://schemas.openxmlformats.org/officeDocument/2006/relationships/image" Target="../media/image144.emf"/></Relationships>
</file>

<file path=ppt/slides/_rels/slide28.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50.JPG"/><Relationship Id="rId4" Type="http://schemas.openxmlformats.org/officeDocument/2006/relationships/image" Target="../media/image149.emf"/></Relationships>
</file>

<file path=ppt/slides/_rels/slide29.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29.xml"/><Relationship Id="rId1" Type="http://schemas.openxmlformats.org/officeDocument/2006/relationships/slideLayout" Target="../slideLayouts/slideLayout16.xml"/><Relationship Id="rId6" Type="http://schemas.openxmlformats.org/officeDocument/2006/relationships/image" Target="../media/image154.jpg"/><Relationship Id="rId5" Type="http://schemas.openxmlformats.org/officeDocument/2006/relationships/image" Target="../media/image153.emf"/><Relationship Id="rId4" Type="http://schemas.openxmlformats.org/officeDocument/2006/relationships/image" Target="../media/image152.emf"/></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55.emf"/><Relationship Id="rId7" Type="http://schemas.openxmlformats.org/officeDocument/2006/relationships/image" Target="../media/image159.emf"/><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158.emf"/><Relationship Id="rId5" Type="http://schemas.openxmlformats.org/officeDocument/2006/relationships/image" Target="../media/image157.emf"/><Relationship Id="rId4" Type="http://schemas.openxmlformats.org/officeDocument/2006/relationships/image" Target="../media/image156.emf"/></Relationships>
</file>

<file path=ppt/slides/_rels/slide31.xml.rels><?xml version="1.0" encoding="UTF-8" standalone="yes"?>
<Relationships xmlns="http://schemas.openxmlformats.org/package/2006/relationships"><Relationship Id="rId8" Type="http://schemas.openxmlformats.org/officeDocument/2006/relationships/image" Target="../media/image165.emf"/><Relationship Id="rId3" Type="http://schemas.openxmlformats.org/officeDocument/2006/relationships/image" Target="../media/image160.emf"/><Relationship Id="rId7" Type="http://schemas.openxmlformats.org/officeDocument/2006/relationships/image" Target="../media/image164.emf"/><Relationship Id="rId2" Type="http://schemas.openxmlformats.org/officeDocument/2006/relationships/notesSlide" Target="../notesSlides/notesSlide31.xml"/><Relationship Id="rId1" Type="http://schemas.openxmlformats.org/officeDocument/2006/relationships/slideLayout" Target="../slideLayouts/slideLayout16.xml"/><Relationship Id="rId6" Type="http://schemas.openxmlformats.org/officeDocument/2006/relationships/image" Target="../media/image163.emf"/><Relationship Id="rId5" Type="http://schemas.openxmlformats.org/officeDocument/2006/relationships/image" Target="../media/image162.emf"/><Relationship Id="rId4" Type="http://schemas.openxmlformats.org/officeDocument/2006/relationships/image" Target="../media/image161.emf"/></Relationships>
</file>

<file path=ppt/slides/_rels/slide32.xml.rels><?xml version="1.0" encoding="UTF-8" standalone="yes"?>
<Relationships xmlns="http://schemas.openxmlformats.org/package/2006/relationships"><Relationship Id="rId3" Type="http://schemas.openxmlformats.org/officeDocument/2006/relationships/image" Target="../media/image166.emf"/><Relationship Id="rId7" Type="http://schemas.openxmlformats.org/officeDocument/2006/relationships/image" Target="../media/image170.emf"/><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169.emf"/><Relationship Id="rId5" Type="http://schemas.openxmlformats.org/officeDocument/2006/relationships/image" Target="../media/image168.emf"/><Relationship Id="rId4" Type="http://schemas.openxmlformats.org/officeDocument/2006/relationships/image" Target="../media/image167.emf"/></Relationships>
</file>

<file path=ppt/slides/_rels/slide3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174.jpg"/><Relationship Id="rId5" Type="http://schemas.openxmlformats.org/officeDocument/2006/relationships/image" Target="../media/image173.emf"/><Relationship Id="rId4" Type="http://schemas.openxmlformats.org/officeDocument/2006/relationships/image" Target="../media/image172.jpg"/></Relationships>
</file>

<file path=ppt/slides/_rels/slide34.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177.emf"/><Relationship Id="rId4" Type="http://schemas.openxmlformats.org/officeDocument/2006/relationships/image" Target="../media/image176.emf"/></Relationships>
</file>

<file path=ppt/slides/_rels/slide35.xml.rels><?xml version="1.0" encoding="UTF-8" standalone="yes"?>
<Relationships xmlns="http://schemas.openxmlformats.org/package/2006/relationships"><Relationship Id="rId3" Type="http://schemas.openxmlformats.org/officeDocument/2006/relationships/image" Target="../media/image178.jp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80.jpg"/><Relationship Id="rId7" Type="http://schemas.openxmlformats.org/officeDocument/2006/relationships/image" Target="../media/image183.emf"/><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182.emf"/><Relationship Id="rId5" Type="http://schemas.openxmlformats.org/officeDocument/2006/relationships/image" Target="../media/image181.emf"/><Relationship Id="rId4" Type="http://schemas.openxmlformats.org/officeDocument/2006/relationships/image" Target="../media/image72.emf"/></Relationships>
</file>

<file path=ppt/slides/_rels/slide38.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notesSlide" Target="../notesSlides/notesSlide38.xml"/><Relationship Id="rId1" Type="http://schemas.openxmlformats.org/officeDocument/2006/relationships/slideLayout" Target="../slideLayouts/slideLayout16.xml"/><Relationship Id="rId6" Type="http://schemas.openxmlformats.org/officeDocument/2006/relationships/image" Target="../media/image98.jpg"/><Relationship Id="rId5" Type="http://schemas.openxmlformats.org/officeDocument/2006/relationships/image" Target="../media/image185.jpg"/><Relationship Id="rId4" Type="http://schemas.openxmlformats.org/officeDocument/2006/relationships/image" Target="../media/image111.emf"/></Relationships>
</file>

<file path=ppt/slides/_rels/slide39.xml.rels><?xml version="1.0" encoding="UTF-8" standalone="yes"?>
<Relationships xmlns="http://schemas.openxmlformats.org/package/2006/relationships"><Relationship Id="rId3" Type="http://schemas.openxmlformats.org/officeDocument/2006/relationships/image" Target="../media/image186.jpg"/><Relationship Id="rId7" Type="http://schemas.openxmlformats.org/officeDocument/2006/relationships/image" Target="../media/image188.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96.jpg"/><Relationship Id="rId5" Type="http://schemas.openxmlformats.org/officeDocument/2006/relationships/image" Target="../media/image103.jpg"/><Relationship Id="rId4" Type="http://schemas.openxmlformats.org/officeDocument/2006/relationships/image" Target="../media/image187.jp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95.emf"/><Relationship Id="rId3" Type="http://schemas.openxmlformats.org/officeDocument/2006/relationships/image" Target="../media/image190.jpg"/><Relationship Id="rId7" Type="http://schemas.openxmlformats.org/officeDocument/2006/relationships/image" Target="../media/image194.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93.emf"/><Relationship Id="rId5" Type="http://schemas.openxmlformats.org/officeDocument/2006/relationships/image" Target="../media/image192.emf"/><Relationship Id="rId4" Type="http://schemas.openxmlformats.org/officeDocument/2006/relationships/image" Target="../media/image191.emf"/><Relationship Id="rId9" Type="http://schemas.openxmlformats.org/officeDocument/2006/relationships/image" Target="../media/image196.emf"/></Relationships>
</file>

<file path=ppt/slides/_rels/slide42.xml.rels><?xml version="1.0" encoding="UTF-8" standalone="yes"?>
<Relationships xmlns="http://schemas.openxmlformats.org/package/2006/relationships"><Relationship Id="rId8" Type="http://schemas.openxmlformats.org/officeDocument/2006/relationships/image" Target="../media/image133.emf"/><Relationship Id="rId3" Type="http://schemas.openxmlformats.org/officeDocument/2006/relationships/image" Target="../media/image192.emf"/><Relationship Id="rId7" Type="http://schemas.openxmlformats.org/officeDocument/2006/relationships/image" Target="../media/image132.emf"/><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31.emf"/><Relationship Id="rId5" Type="http://schemas.openxmlformats.org/officeDocument/2006/relationships/image" Target="../media/image119.emf"/><Relationship Id="rId4" Type="http://schemas.openxmlformats.org/officeDocument/2006/relationships/image" Target="../media/image197.emf"/><Relationship Id="rId9" Type="http://schemas.openxmlformats.org/officeDocument/2006/relationships/image" Target="../media/image134.emf"/></Relationships>
</file>

<file path=ppt/slides/_rels/slide43.xml.rels><?xml version="1.0" encoding="UTF-8" standalone="yes"?>
<Relationships xmlns="http://schemas.openxmlformats.org/package/2006/relationships"><Relationship Id="rId8" Type="http://schemas.openxmlformats.org/officeDocument/2006/relationships/image" Target="../media/image124.emf"/><Relationship Id="rId3" Type="http://schemas.openxmlformats.org/officeDocument/2006/relationships/image" Target="../media/image198.jpg"/><Relationship Id="rId7" Type="http://schemas.openxmlformats.org/officeDocument/2006/relationships/image" Target="../media/image123.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93.emf"/><Relationship Id="rId5" Type="http://schemas.openxmlformats.org/officeDocument/2006/relationships/image" Target="../media/image200.emf"/><Relationship Id="rId4" Type="http://schemas.openxmlformats.org/officeDocument/2006/relationships/image" Target="../media/image199.emf"/></Relationships>
</file>

<file path=ppt/slides/_rels/slide44.xml.rels><?xml version="1.0" encoding="UTF-8" standalone="yes"?>
<Relationships xmlns="http://schemas.openxmlformats.org/package/2006/relationships"><Relationship Id="rId8" Type="http://schemas.openxmlformats.org/officeDocument/2006/relationships/image" Target="../media/image206.emf"/><Relationship Id="rId3" Type="http://schemas.openxmlformats.org/officeDocument/2006/relationships/image" Target="../media/image201.jpg"/><Relationship Id="rId7" Type="http://schemas.openxmlformats.org/officeDocument/2006/relationships/image" Target="../media/image205.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04.emf"/><Relationship Id="rId5" Type="http://schemas.openxmlformats.org/officeDocument/2006/relationships/image" Target="../media/image203.emf"/><Relationship Id="rId10" Type="http://schemas.openxmlformats.org/officeDocument/2006/relationships/image" Target="../media/image194.emf"/><Relationship Id="rId4" Type="http://schemas.openxmlformats.org/officeDocument/2006/relationships/image" Target="../media/image202.jpg"/><Relationship Id="rId9" Type="http://schemas.openxmlformats.org/officeDocument/2006/relationships/image" Target="../media/image207.emf"/></Relationships>
</file>

<file path=ppt/slides/_rels/slide45.xml.rels><?xml version="1.0" encoding="UTF-8" standalone="yes"?>
<Relationships xmlns="http://schemas.openxmlformats.org/package/2006/relationships"><Relationship Id="rId3" Type="http://schemas.openxmlformats.org/officeDocument/2006/relationships/image" Target="../media/image208.jpg"/><Relationship Id="rId7" Type="http://schemas.openxmlformats.org/officeDocument/2006/relationships/image" Target="../media/image196.emf"/><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10.emf"/><Relationship Id="rId5" Type="http://schemas.openxmlformats.org/officeDocument/2006/relationships/image" Target="../media/image176.emf"/><Relationship Id="rId4" Type="http://schemas.openxmlformats.org/officeDocument/2006/relationships/image" Target="../media/image209.emf"/></Relationships>
</file>

<file path=ppt/slides/_rels/slide4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13.JPG"/><Relationship Id="rId4" Type="http://schemas.openxmlformats.org/officeDocument/2006/relationships/image" Target="../media/image212.jpg"/></Relationships>
</file>

<file path=ppt/slides/_rels/slide47.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4.emf"/><Relationship Id="rId7" Type="http://schemas.openxmlformats.org/officeDocument/2006/relationships/image" Target="../media/image218.emf"/><Relationship Id="rId2" Type="http://schemas.openxmlformats.org/officeDocument/2006/relationships/notesSlide" Target="../notesSlides/notesSlide47.xml"/><Relationship Id="rId1" Type="http://schemas.openxmlformats.org/officeDocument/2006/relationships/slideLayout" Target="../slideLayouts/slideLayout10.xml"/><Relationship Id="rId6" Type="http://schemas.openxmlformats.org/officeDocument/2006/relationships/image" Target="../media/image217.emf"/><Relationship Id="rId5" Type="http://schemas.openxmlformats.org/officeDocument/2006/relationships/image" Target="../media/image216.emf"/><Relationship Id="rId10" Type="http://schemas.openxmlformats.org/officeDocument/2006/relationships/image" Target="../media/image221.emf"/><Relationship Id="rId4" Type="http://schemas.openxmlformats.org/officeDocument/2006/relationships/image" Target="../media/image215.emf"/><Relationship Id="rId9" Type="http://schemas.openxmlformats.org/officeDocument/2006/relationships/image" Target="../media/image220.emf"/></Relationships>
</file>

<file path=ppt/slides/_rels/slide48.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23.emf"/><Relationship Id="rId7" Type="http://schemas.openxmlformats.org/officeDocument/2006/relationships/image" Target="../media/image227.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26.jpg"/><Relationship Id="rId5" Type="http://schemas.openxmlformats.org/officeDocument/2006/relationships/image" Target="../media/image225.emf"/><Relationship Id="rId4" Type="http://schemas.openxmlformats.org/officeDocument/2006/relationships/image" Target="../media/image224.emf"/></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8" Type="http://schemas.openxmlformats.org/officeDocument/2006/relationships/image" Target="../media/image18.emf"/><Relationship Id="rId13" Type="http://schemas.openxmlformats.org/officeDocument/2006/relationships/image" Target="../media/image23.emf"/><Relationship Id="rId3" Type="http://schemas.openxmlformats.org/officeDocument/2006/relationships/image" Target="../media/image13.emf"/><Relationship Id="rId7" Type="http://schemas.openxmlformats.org/officeDocument/2006/relationships/image" Target="../media/image17.emf"/><Relationship Id="rId12"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emf"/><Relationship Id="rId11" Type="http://schemas.openxmlformats.org/officeDocument/2006/relationships/image" Target="../media/image21.emf"/><Relationship Id="rId5" Type="http://schemas.openxmlformats.org/officeDocument/2006/relationships/image" Target="../media/image15.emf"/><Relationship Id="rId10" Type="http://schemas.openxmlformats.org/officeDocument/2006/relationships/image" Target="../media/image20.emf"/><Relationship Id="rId4" Type="http://schemas.openxmlformats.org/officeDocument/2006/relationships/image" Target="../media/image14.emf"/><Relationship Id="rId9" Type="http://schemas.openxmlformats.org/officeDocument/2006/relationships/image" Target="../media/image19.emf"/></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6.emf"/><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22"/>
          <p:cNvSpPr>
            <a:spLocks noGrp="1"/>
          </p:cNvSpPr>
          <p:nvPr>
            <p:ph type="ctrTitle"/>
          </p:nvPr>
        </p:nvSpPr>
        <p:spPr>
          <a:xfrm>
            <a:off x="626992" y="4246126"/>
            <a:ext cx="8161866" cy="1113223"/>
          </a:xfrm>
        </p:spPr>
        <p:txBody>
          <a:bodyPr>
            <a:normAutofit fontScale="90000"/>
          </a:bodyPr>
          <a:lstStyle/>
          <a:p>
            <a:pPr indent="270510">
              <a:lnSpc>
                <a:spcPct val="107000"/>
              </a:lnSpc>
              <a:spcAft>
                <a:spcPts val="800"/>
              </a:spcAft>
            </a:pPr>
            <a:r>
              <a:rPr lang="fr-FR" sz="2400" b="1" i="1" dirty="0">
                <a:effectLst/>
                <a:latin typeface="Adobe Garamond Pro" panose="02020502060506020403" pitchFamily="18" charset="0"/>
                <a:ea typeface="Calibri" panose="020F0502020204030204" pitchFamily="34" charset="0"/>
                <a:cs typeface="Times New Roman" panose="02020603050405020304" pitchFamily="18" charset="0"/>
              </a:rPr>
              <a:t>Evolution du faciès à </a:t>
            </a:r>
            <a:r>
              <a:rPr lang="fr-FR" sz="2400" b="1" i="1" dirty="0" err="1">
                <a:effectLst/>
                <a:latin typeface="Adobe Garamond Pro" panose="02020502060506020403" pitchFamily="18" charset="0"/>
                <a:ea typeface="Calibri" panose="020F0502020204030204" pitchFamily="34" charset="0"/>
                <a:cs typeface="Times New Roman" panose="02020603050405020304" pitchFamily="18" charset="0"/>
              </a:rPr>
              <a:t>Augustonemetum</a:t>
            </a:r>
            <a:r>
              <a:rPr lang="fr-FR" sz="2400" b="1" i="1" dirty="0">
                <a:effectLst/>
                <a:latin typeface="Adobe Garamond Pro" panose="02020502060506020403" pitchFamily="18" charset="0"/>
                <a:ea typeface="Calibri" panose="020F0502020204030204" pitchFamily="34" charset="0"/>
                <a:cs typeface="Times New Roman" panose="02020603050405020304" pitchFamily="18" charset="0"/>
              </a:rPr>
              <a:t> entre le milieu du I</a:t>
            </a:r>
            <a:r>
              <a:rPr lang="fr-FR" sz="2400" b="1" i="1" baseline="30000" dirty="0">
                <a:effectLst/>
                <a:latin typeface="Adobe Garamond Pro" panose="02020502060506020403" pitchFamily="18" charset="0"/>
                <a:ea typeface="Calibri" panose="020F0502020204030204" pitchFamily="34" charset="0"/>
                <a:cs typeface="Times New Roman" panose="02020603050405020304" pitchFamily="18" charset="0"/>
              </a:rPr>
              <a:t>er </a:t>
            </a:r>
            <a:r>
              <a:rPr lang="fr-FR" sz="2400" b="1" i="1" dirty="0">
                <a:effectLst/>
                <a:latin typeface="Adobe Garamond Pro" panose="02020502060506020403" pitchFamily="18" charset="0"/>
                <a:ea typeface="Calibri" panose="020F0502020204030204" pitchFamily="34" charset="0"/>
                <a:cs typeface="Times New Roman" panose="02020603050405020304" pitchFamily="18" charset="0"/>
              </a:rPr>
              <a:t>s. et le III</a:t>
            </a:r>
            <a:r>
              <a:rPr lang="fr-FR" sz="2400" b="1" i="1" baseline="30000" dirty="0">
                <a:effectLst/>
                <a:latin typeface="Adobe Garamond Pro" panose="02020502060506020403" pitchFamily="18" charset="0"/>
                <a:ea typeface="Calibri" panose="020F0502020204030204" pitchFamily="34" charset="0"/>
                <a:cs typeface="Times New Roman" panose="02020603050405020304" pitchFamily="18" charset="0"/>
              </a:rPr>
              <a:t>e</a:t>
            </a:r>
            <a:r>
              <a:rPr lang="fr-FR" sz="2400" b="1" i="1" dirty="0">
                <a:effectLst/>
                <a:latin typeface="Adobe Garamond Pro" panose="02020502060506020403" pitchFamily="18" charset="0"/>
                <a:ea typeface="Calibri" panose="020F0502020204030204" pitchFamily="34" charset="0"/>
                <a:cs typeface="Times New Roman" panose="02020603050405020304" pitchFamily="18" charset="0"/>
              </a:rPr>
              <a:t> s. : le mobilier céramique de la Place des Carmes </a:t>
            </a:r>
            <a:br>
              <a:rPr lang="fr-FR" sz="2400" b="1" i="1" dirty="0">
                <a:effectLst/>
                <a:latin typeface="Adobe Garamond Pro" panose="02020502060506020403" pitchFamily="18" charset="0"/>
                <a:ea typeface="Calibri" panose="020F0502020204030204" pitchFamily="34" charset="0"/>
                <a:cs typeface="Times New Roman" panose="02020603050405020304" pitchFamily="18" charset="0"/>
              </a:rPr>
            </a:br>
            <a:r>
              <a:rPr lang="fr-FR" sz="2400" b="1" i="1" dirty="0">
                <a:effectLst/>
                <a:latin typeface="Adobe Garamond Pro" panose="02020502060506020403" pitchFamily="18" charset="0"/>
                <a:ea typeface="Calibri" panose="020F0502020204030204" pitchFamily="34" charset="0"/>
                <a:cs typeface="Times New Roman" panose="02020603050405020304" pitchFamily="18" charset="0"/>
              </a:rPr>
              <a:t>à Clermont-Ferrand (Puy-de-Dôme). </a:t>
            </a:r>
            <a:endParaRPr lang="fr-FR"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4" name="Sous-titre 23"/>
          <p:cNvSpPr>
            <a:spLocks noGrp="1"/>
          </p:cNvSpPr>
          <p:nvPr>
            <p:ph type="subTitle" idx="1"/>
          </p:nvPr>
        </p:nvSpPr>
        <p:spPr>
          <a:xfrm>
            <a:off x="482601" y="5881815"/>
            <a:ext cx="8170332" cy="391989"/>
          </a:xfrm>
        </p:spPr>
        <p:txBody>
          <a:bodyPr/>
          <a:lstStyle/>
          <a:p>
            <a:r>
              <a:rPr lang="fr-FR" dirty="0"/>
              <a:t>Amaury GILLES</a:t>
            </a:r>
          </a:p>
        </p:txBody>
      </p:sp>
      <p:pic>
        <p:nvPicPr>
          <p:cNvPr id="3" name="Image 2" descr="Une image contenant mur, intérieur, produit céramique, vaisseau&#10;&#10;Description générée automatiquement">
            <a:extLst>
              <a:ext uri="{FF2B5EF4-FFF2-40B4-BE49-F238E27FC236}">
                <a16:creationId xmlns:a16="http://schemas.microsoft.com/office/drawing/2014/main" id="{F9297E2A-CC20-8532-759A-C1F2B254A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322" y="0"/>
            <a:ext cx="5745205" cy="3829056"/>
          </a:xfrm>
          <a:prstGeom prst="rect">
            <a:avLst/>
          </a:prstGeom>
        </p:spPr>
      </p:pic>
    </p:spTree>
    <p:extLst>
      <p:ext uri="{BB962C8B-B14F-4D97-AF65-F5344CB8AC3E}">
        <p14:creationId xmlns:p14="http://schemas.microsoft.com/office/powerpoint/2010/main" val="2242786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EB2A67-B1F4-91B7-0DAC-0958B091CEF5}"/>
              </a:ext>
            </a:extLst>
          </p:cNvPr>
          <p:cNvSpPr>
            <a:spLocks noGrp="1"/>
          </p:cNvSpPr>
          <p:nvPr>
            <p:ph type="title"/>
          </p:nvPr>
        </p:nvSpPr>
        <p:spPr/>
        <p:txBody>
          <a:bodyPr/>
          <a:lstStyle/>
          <a:p>
            <a:pPr marL="0" indent="0">
              <a:buNone/>
            </a:pPr>
            <a:r>
              <a:rPr lang="fr-FR" dirty="0"/>
              <a:t>La période flavienne (phase 2)</a:t>
            </a:r>
          </a:p>
        </p:txBody>
      </p:sp>
      <p:sp>
        <p:nvSpPr>
          <p:cNvPr id="8" name="ZoneTexte 7">
            <a:extLst>
              <a:ext uri="{FF2B5EF4-FFF2-40B4-BE49-F238E27FC236}">
                <a16:creationId xmlns:a16="http://schemas.microsoft.com/office/drawing/2014/main" id="{B9EBDCC1-A349-CCD0-01AB-A3CF1793AEA8}"/>
              </a:ext>
            </a:extLst>
          </p:cNvPr>
          <p:cNvSpPr txBox="1"/>
          <p:nvPr/>
        </p:nvSpPr>
        <p:spPr>
          <a:xfrm>
            <a:off x="60871" y="713670"/>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Cellier F2328 (36 NMI) et </a:t>
            </a:r>
            <a:r>
              <a:rPr lang="fr-FR" dirty="0">
                <a:latin typeface="Calibri" panose="020F0502020204030204" pitchFamily="34" charset="0"/>
                <a:ea typeface="Calibri" panose="020F0502020204030204" pitchFamily="34" charset="0"/>
                <a:cs typeface="Times New Roman" panose="02020603050405020304" pitchFamily="18" charset="0"/>
              </a:rPr>
              <a:t>Dépression (Mare ?) F2310 (178 NMI)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a:extLst>
              <a:ext uri="{FF2B5EF4-FFF2-40B4-BE49-F238E27FC236}">
                <a16:creationId xmlns:a16="http://schemas.microsoft.com/office/drawing/2014/main" id="{5AC143D6-7216-A8A5-2D82-5E88EC9C970E}"/>
              </a:ext>
            </a:extLst>
          </p:cNvPr>
          <p:cNvPicPr>
            <a:picLocks noChangeAspect="1"/>
          </p:cNvPicPr>
          <p:nvPr/>
        </p:nvPicPr>
        <p:blipFill>
          <a:blip r:embed="rId3"/>
          <a:stretch>
            <a:fillRect/>
          </a:stretch>
        </p:blipFill>
        <p:spPr>
          <a:xfrm>
            <a:off x="2935111" y="1267950"/>
            <a:ext cx="3273778" cy="857956"/>
          </a:xfrm>
          <a:prstGeom prst="rect">
            <a:avLst/>
          </a:prstGeom>
        </p:spPr>
      </p:pic>
      <p:pic>
        <p:nvPicPr>
          <p:cNvPr id="12" name="Image 11">
            <a:extLst>
              <a:ext uri="{FF2B5EF4-FFF2-40B4-BE49-F238E27FC236}">
                <a16:creationId xmlns:a16="http://schemas.microsoft.com/office/drawing/2014/main" id="{42BE6CCA-04D3-AE94-DE18-330727F31C8C}"/>
              </a:ext>
            </a:extLst>
          </p:cNvPr>
          <p:cNvPicPr>
            <a:picLocks noChangeAspect="1"/>
          </p:cNvPicPr>
          <p:nvPr/>
        </p:nvPicPr>
        <p:blipFill>
          <a:blip r:embed="rId4"/>
          <a:stretch>
            <a:fillRect/>
          </a:stretch>
        </p:blipFill>
        <p:spPr>
          <a:xfrm rot="-5100000">
            <a:off x="6868900" y="30443"/>
            <a:ext cx="1580444" cy="2720622"/>
          </a:xfrm>
          <a:prstGeom prst="rect">
            <a:avLst/>
          </a:prstGeom>
          <a:scene3d>
            <a:camera prst="orthographicFront">
              <a:rot lat="540000" lon="0" rev="0"/>
            </a:camera>
            <a:lightRig rig="threePt" dir="t"/>
          </a:scene3d>
        </p:spPr>
      </p:pic>
      <p:pic>
        <p:nvPicPr>
          <p:cNvPr id="14" name="Image 13">
            <a:extLst>
              <a:ext uri="{FF2B5EF4-FFF2-40B4-BE49-F238E27FC236}">
                <a16:creationId xmlns:a16="http://schemas.microsoft.com/office/drawing/2014/main" id="{7F323C9A-4D2C-783D-B913-FA67339982E8}"/>
              </a:ext>
            </a:extLst>
          </p:cNvPr>
          <p:cNvPicPr>
            <a:picLocks noChangeAspect="1"/>
          </p:cNvPicPr>
          <p:nvPr/>
        </p:nvPicPr>
        <p:blipFill>
          <a:blip r:embed="rId5"/>
          <a:stretch>
            <a:fillRect/>
          </a:stretch>
        </p:blipFill>
        <p:spPr>
          <a:xfrm>
            <a:off x="245915" y="2475353"/>
            <a:ext cx="3104444" cy="519289"/>
          </a:xfrm>
          <a:prstGeom prst="rect">
            <a:avLst/>
          </a:prstGeom>
        </p:spPr>
      </p:pic>
      <p:pic>
        <p:nvPicPr>
          <p:cNvPr id="16" name="Image 15">
            <a:extLst>
              <a:ext uri="{FF2B5EF4-FFF2-40B4-BE49-F238E27FC236}">
                <a16:creationId xmlns:a16="http://schemas.microsoft.com/office/drawing/2014/main" id="{1435564B-15F6-B761-CDBA-7B7BDE36AA21}"/>
              </a:ext>
            </a:extLst>
          </p:cNvPr>
          <p:cNvPicPr>
            <a:picLocks noChangeAspect="1"/>
          </p:cNvPicPr>
          <p:nvPr/>
        </p:nvPicPr>
        <p:blipFill>
          <a:blip r:embed="rId6"/>
          <a:stretch>
            <a:fillRect/>
          </a:stretch>
        </p:blipFill>
        <p:spPr>
          <a:xfrm>
            <a:off x="4528510" y="2562307"/>
            <a:ext cx="2472267" cy="361244"/>
          </a:xfrm>
          <a:prstGeom prst="rect">
            <a:avLst/>
          </a:prstGeom>
        </p:spPr>
      </p:pic>
      <p:pic>
        <p:nvPicPr>
          <p:cNvPr id="18" name="Image 17">
            <a:extLst>
              <a:ext uri="{FF2B5EF4-FFF2-40B4-BE49-F238E27FC236}">
                <a16:creationId xmlns:a16="http://schemas.microsoft.com/office/drawing/2014/main" id="{3DB6A440-D3D5-DE5E-D2EE-8288CB4D779F}"/>
              </a:ext>
            </a:extLst>
          </p:cNvPr>
          <p:cNvPicPr>
            <a:picLocks noChangeAspect="1"/>
          </p:cNvPicPr>
          <p:nvPr/>
        </p:nvPicPr>
        <p:blipFill>
          <a:blip r:embed="rId7"/>
          <a:stretch>
            <a:fillRect/>
          </a:stretch>
        </p:blipFill>
        <p:spPr>
          <a:xfrm>
            <a:off x="3765680" y="2562307"/>
            <a:ext cx="372533" cy="361244"/>
          </a:xfrm>
          <a:prstGeom prst="rect">
            <a:avLst/>
          </a:prstGeom>
        </p:spPr>
      </p:pic>
      <p:pic>
        <p:nvPicPr>
          <p:cNvPr id="20" name="Image 19">
            <a:extLst>
              <a:ext uri="{FF2B5EF4-FFF2-40B4-BE49-F238E27FC236}">
                <a16:creationId xmlns:a16="http://schemas.microsoft.com/office/drawing/2014/main" id="{125986ED-4C91-EEE5-C004-8BFBC0DBFB1F}"/>
              </a:ext>
            </a:extLst>
          </p:cNvPr>
          <p:cNvPicPr>
            <a:picLocks noChangeAspect="1"/>
          </p:cNvPicPr>
          <p:nvPr/>
        </p:nvPicPr>
        <p:blipFill>
          <a:blip r:embed="rId8"/>
          <a:stretch>
            <a:fillRect/>
          </a:stretch>
        </p:blipFill>
        <p:spPr>
          <a:xfrm>
            <a:off x="285425" y="1495772"/>
            <a:ext cx="2201333" cy="587022"/>
          </a:xfrm>
          <a:prstGeom prst="rect">
            <a:avLst/>
          </a:prstGeom>
        </p:spPr>
      </p:pic>
      <p:pic>
        <p:nvPicPr>
          <p:cNvPr id="22" name="Image 21">
            <a:extLst>
              <a:ext uri="{FF2B5EF4-FFF2-40B4-BE49-F238E27FC236}">
                <a16:creationId xmlns:a16="http://schemas.microsoft.com/office/drawing/2014/main" id="{F063EC8A-480D-2FA7-4189-8826062CAF5E}"/>
              </a:ext>
            </a:extLst>
          </p:cNvPr>
          <p:cNvPicPr>
            <a:picLocks noChangeAspect="1"/>
          </p:cNvPicPr>
          <p:nvPr/>
        </p:nvPicPr>
        <p:blipFill>
          <a:blip r:embed="rId9"/>
          <a:stretch>
            <a:fillRect/>
          </a:stretch>
        </p:blipFill>
        <p:spPr>
          <a:xfrm>
            <a:off x="285425" y="4039210"/>
            <a:ext cx="417689" cy="361244"/>
          </a:xfrm>
          <a:prstGeom prst="rect">
            <a:avLst/>
          </a:prstGeom>
        </p:spPr>
      </p:pic>
      <p:pic>
        <p:nvPicPr>
          <p:cNvPr id="24" name="Image 23">
            <a:extLst>
              <a:ext uri="{FF2B5EF4-FFF2-40B4-BE49-F238E27FC236}">
                <a16:creationId xmlns:a16="http://schemas.microsoft.com/office/drawing/2014/main" id="{1B61CB59-A698-558A-5947-1F373F9A1514}"/>
              </a:ext>
            </a:extLst>
          </p:cNvPr>
          <p:cNvPicPr>
            <a:picLocks noChangeAspect="1"/>
          </p:cNvPicPr>
          <p:nvPr/>
        </p:nvPicPr>
        <p:blipFill>
          <a:blip r:embed="rId10"/>
          <a:stretch>
            <a:fillRect/>
          </a:stretch>
        </p:blipFill>
        <p:spPr>
          <a:xfrm>
            <a:off x="1134686" y="4051643"/>
            <a:ext cx="869244" cy="259644"/>
          </a:xfrm>
          <a:prstGeom prst="rect">
            <a:avLst/>
          </a:prstGeom>
        </p:spPr>
      </p:pic>
      <p:pic>
        <p:nvPicPr>
          <p:cNvPr id="26" name="Image 25">
            <a:extLst>
              <a:ext uri="{FF2B5EF4-FFF2-40B4-BE49-F238E27FC236}">
                <a16:creationId xmlns:a16="http://schemas.microsoft.com/office/drawing/2014/main" id="{25C19995-DC04-2D4B-A938-D5756D3D47C0}"/>
              </a:ext>
            </a:extLst>
          </p:cNvPr>
          <p:cNvPicPr>
            <a:picLocks noChangeAspect="1"/>
          </p:cNvPicPr>
          <p:nvPr/>
        </p:nvPicPr>
        <p:blipFill>
          <a:blip r:embed="rId11"/>
          <a:stretch>
            <a:fillRect/>
          </a:stretch>
        </p:blipFill>
        <p:spPr>
          <a:xfrm>
            <a:off x="149957" y="3290844"/>
            <a:ext cx="2472267" cy="564444"/>
          </a:xfrm>
          <a:prstGeom prst="rect">
            <a:avLst/>
          </a:prstGeom>
        </p:spPr>
      </p:pic>
      <p:pic>
        <p:nvPicPr>
          <p:cNvPr id="28" name="Image 27">
            <a:extLst>
              <a:ext uri="{FF2B5EF4-FFF2-40B4-BE49-F238E27FC236}">
                <a16:creationId xmlns:a16="http://schemas.microsoft.com/office/drawing/2014/main" id="{C121AF98-4E6F-8DDB-228F-7604E0B29261}"/>
              </a:ext>
            </a:extLst>
          </p:cNvPr>
          <p:cNvPicPr>
            <a:picLocks noChangeAspect="1"/>
          </p:cNvPicPr>
          <p:nvPr/>
        </p:nvPicPr>
        <p:blipFill>
          <a:blip r:embed="rId12"/>
          <a:stretch>
            <a:fillRect/>
          </a:stretch>
        </p:blipFill>
        <p:spPr>
          <a:xfrm>
            <a:off x="703114" y="4913132"/>
            <a:ext cx="2393244" cy="293511"/>
          </a:xfrm>
          <a:prstGeom prst="rect">
            <a:avLst/>
          </a:prstGeom>
        </p:spPr>
      </p:pic>
      <p:pic>
        <p:nvPicPr>
          <p:cNvPr id="30" name="Image 29">
            <a:extLst>
              <a:ext uri="{FF2B5EF4-FFF2-40B4-BE49-F238E27FC236}">
                <a16:creationId xmlns:a16="http://schemas.microsoft.com/office/drawing/2014/main" id="{A4E80290-2A63-AB83-FE58-24C99E369705}"/>
              </a:ext>
            </a:extLst>
          </p:cNvPr>
          <p:cNvPicPr>
            <a:picLocks noChangeAspect="1"/>
          </p:cNvPicPr>
          <p:nvPr/>
        </p:nvPicPr>
        <p:blipFill>
          <a:blip r:embed="rId13"/>
          <a:stretch>
            <a:fillRect/>
          </a:stretch>
        </p:blipFill>
        <p:spPr>
          <a:xfrm>
            <a:off x="185380" y="4565031"/>
            <a:ext cx="2212622" cy="1320800"/>
          </a:xfrm>
          <a:prstGeom prst="rect">
            <a:avLst/>
          </a:prstGeom>
        </p:spPr>
      </p:pic>
      <p:pic>
        <p:nvPicPr>
          <p:cNvPr id="32" name="Image 31">
            <a:extLst>
              <a:ext uri="{FF2B5EF4-FFF2-40B4-BE49-F238E27FC236}">
                <a16:creationId xmlns:a16="http://schemas.microsoft.com/office/drawing/2014/main" id="{DAF534DD-9FF5-A3DE-FC00-788C4C9F27AC}"/>
              </a:ext>
            </a:extLst>
          </p:cNvPr>
          <p:cNvPicPr>
            <a:picLocks noChangeAspect="1"/>
          </p:cNvPicPr>
          <p:nvPr/>
        </p:nvPicPr>
        <p:blipFill>
          <a:blip r:embed="rId14"/>
          <a:stretch>
            <a:fillRect/>
          </a:stretch>
        </p:blipFill>
        <p:spPr>
          <a:xfrm>
            <a:off x="2483627" y="5805473"/>
            <a:ext cx="3680178" cy="553156"/>
          </a:xfrm>
          <a:prstGeom prst="rect">
            <a:avLst/>
          </a:prstGeom>
        </p:spPr>
      </p:pic>
      <p:pic>
        <p:nvPicPr>
          <p:cNvPr id="38" name="Image 37">
            <a:extLst>
              <a:ext uri="{FF2B5EF4-FFF2-40B4-BE49-F238E27FC236}">
                <a16:creationId xmlns:a16="http://schemas.microsoft.com/office/drawing/2014/main" id="{6F12A6C4-2509-82D5-A886-BA9327D21FF3}"/>
              </a:ext>
            </a:extLst>
          </p:cNvPr>
          <p:cNvPicPr>
            <a:picLocks noChangeAspect="1"/>
          </p:cNvPicPr>
          <p:nvPr/>
        </p:nvPicPr>
        <p:blipFill>
          <a:blip r:embed="rId15"/>
          <a:stretch>
            <a:fillRect/>
          </a:stretch>
        </p:blipFill>
        <p:spPr>
          <a:xfrm>
            <a:off x="3320757" y="4820630"/>
            <a:ext cx="3917244" cy="620889"/>
          </a:xfrm>
          <a:prstGeom prst="rect">
            <a:avLst/>
          </a:prstGeom>
        </p:spPr>
      </p:pic>
      <p:pic>
        <p:nvPicPr>
          <p:cNvPr id="40" name="Image 39">
            <a:extLst>
              <a:ext uri="{FF2B5EF4-FFF2-40B4-BE49-F238E27FC236}">
                <a16:creationId xmlns:a16="http://schemas.microsoft.com/office/drawing/2014/main" id="{06E854BE-405A-88E3-550D-1CCDAF47BBF4}"/>
              </a:ext>
            </a:extLst>
          </p:cNvPr>
          <p:cNvPicPr>
            <a:picLocks noChangeAspect="1"/>
          </p:cNvPicPr>
          <p:nvPr/>
        </p:nvPicPr>
        <p:blipFill>
          <a:blip r:embed="rId16"/>
          <a:stretch>
            <a:fillRect/>
          </a:stretch>
        </p:blipFill>
        <p:spPr>
          <a:xfrm>
            <a:off x="6483472" y="5683364"/>
            <a:ext cx="2122311" cy="620889"/>
          </a:xfrm>
          <a:prstGeom prst="rect">
            <a:avLst/>
          </a:prstGeom>
        </p:spPr>
      </p:pic>
      <p:pic>
        <p:nvPicPr>
          <p:cNvPr id="42" name="Image 41">
            <a:extLst>
              <a:ext uri="{FF2B5EF4-FFF2-40B4-BE49-F238E27FC236}">
                <a16:creationId xmlns:a16="http://schemas.microsoft.com/office/drawing/2014/main" id="{8AD8A5B9-99F5-4539-D90B-391371035D7B}"/>
              </a:ext>
            </a:extLst>
          </p:cNvPr>
          <p:cNvPicPr>
            <a:picLocks noChangeAspect="1"/>
          </p:cNvPicPr>
          <p:nvPr/>
        </p:nvPicPr>
        <p:blipFill>
          <a:blip r:embed="rId17"/>
          <a:stretch>
            <a:fillRect/>
          </a:stretch>
        </p:blipFill>
        <p:spPr>
          <a:xfrm>
            <a:off x="6476619" y="2988677"/>
            <a:ext cx="2381956" cy="1704622"/>
          </a:xfrm>
          <a:prstGeom prst="rect">
            <a:avLst/>
          </a:prstGeom>
        </p:spPr>
      </p:pic>
      <p:pic>
        <p:nvPicPr>
          <p:cNvPr id="44" name="Image 43">
            <a:extLst>
              <a:ext uri="{FF2B5EF4-FFF2-40B4-BE49-F238E27FC236}">
                <a16:creationId xmlns:a16="http://schemas.microsoft.com/office/drawing/2014/main" id="{4915C821-4657-18FF-C72E-2D2A984E38F2}"/>
              </a:ext>
            </a:extLst>
          </p:cNvPr>
          <p:cNvPicPr>
            <a:picLocks noChangeAspect="1"/>
          </p:cNvPicPr>
          <p:nvPr/>
        </p:nvPicPr>
        <p:blipFill>
          <a:blip r:embed="rId18"/>
          <a:stretch>
            <a:fillRect/>
          </a:stretch>
        </p:blipFill>
        <p:spPr>
          <a:xfrm>
            <a:off x="2935111" y="3699156"/>
            <a:ext cx="2844800" cy="846667"/>
          </a:xfrm>
          <a:prstGeom prst="rect">
            <a:avLst/>
          </a:prstGeom>
        </p:spPr>
      </p:pic>
      <p:cxnSp>
        <p:nvCxnSpPr>
          <p:cNvPr id="48" name="Connecteur droit 47">
            <a:extLst>
              <a:ext uri="{FF2B5EF4-FFF2-40B4-BE49-F238E27FC236}">
                <a16:creationId xmlns:a16="http://schemas.microsoft.com/office/drawing/2014/main" id="{E8684795-30AC-095C-0D35-D82F4A7678A1}"/>
              </a:ext>
            </a:extLst>
          </p:cNvPr>
          <p:cNvCxnSpPr>
            <a:cxnSpLocks/>
          </p:cNvCxnSpPr>
          <p:nvPr/>
        </p:nvCxnSpPr>
        <p:spPr>
          <a:xfrm>
            <a:off x="406400" y="3113903"/>
            <a:ext cx="5828715" cy="0"/>
          </a:xfrm>
          <a:prstGeom prst="line">
            <a:avLst/>
          </a:prstGeom>
        </p:spPr>
        <p:style>
          <a:lnRef idx="2">
            <a:schemeClr val="dk1"/>
          </a:lnRef>
          <a:fillRef idx="0">
            <a:schemeClr val="dk1"/>
          </a:fillRef>
          <a:effectRef idx="1">
            <a:schemeClr val="dk1"/>
          </a:effectRef>
          <a:fontRef idx="minor">
            <a:schemeClr val="tx1"/>
          </a:fontRef>
        </p:style>
      </p:cxnSp>
      <p:pic>
        <p:nvPicPr>
          <p:cNvPr id="55" name="Image 54">
            <a:extLst>
              <a:ext uri="{FF2B5EF4-FFF2-40B4-BE49-F238E27FC236}">
                <a16:creationId xmlns:a16="http://schemas.microsoft.com/office/drawing/2014/main" id="{4E6AC84D-70AA-6F0C-2C63-BA71A7F595D6}"/>
              </a:ext>
            </a:extLst>
          </p:cNvPr>
          <p:cNvPicPr>
            <a:picLocks noChangeAspect="1"/>
          </p:cNvPicPr>
          <p:nvPr/>
        </p:nvPicPr>
        <p:blipFill>
          <a:blip r:embed="rId19"/>
          <a:stretch>
            <a:fillRect/>
          </a:stretch>
        </p:blipFill>
        <p:spPr>
          <a:xfrm>
            <a:off x="7533570" y="2288849"/>
            <a:ext cx="1275644" cy="383822"/>
          </a:xfrm>
          <a:prstGeom prst="rect">
            <a:avLst/>
          </a:prstGeom>
        </p:spPr>
      </p:pic>
      <p:pic>
        <p:nvPicPr>
          <p:cNvPr id="59" name="Image 58">
            <a:extLst>
              <a:ext uri="{FF2B5EF4-FFF2-40B4-BE49-F238E27FC236}">
                <a16:creationId xmlns:a16="http://schemas.microsoft.com/office/drawing/2014/main" id="{6AD740AC-2A33-8A88-C657-7275F111BE43}"/>
              </a:ext>
            </a:extLst>
          </p:cNvPr>
          <p:cNvPicPr>
            <a:picLocks noChangeAspect="1"/>
          </p:cNvPicPr>
          <p:nvPr/>
        </p:nvPicPr>
        <p:blipFill>
          <a:blip r:embed="rId20"/>
          <a:stretch>
            <a:fillRect/>
          </a:stretch>
        </p:blipFill>
        <p:spPr>
          <a:xfrm>
            <a:off x="7934709" y="4484153"/>
            <a:ext cx="1117600" cy="1151467"/>
          </a:xfrm>
          <a:prstGeom prst="rect">
            <a:avLst/>
          </a:prstGeom>
        </p:spPr>
      </p:pic>
    </p:spTree>
    <p:extLst>
      <p:ext uri="{BB962C8B-B14F-4D97-AF65-F5344CB8AC3E}">
        <p14:creationId xmlns:p14="http://schemas.microsoft.com/office/powerpoint/2010/main" val="1701897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54E2B0-CA9A-B988-72BD-171225226001}"/>
              </a:ext>
            </a:extLst>
          </p:cNvPr>
          <p:cNvSpPr>
            <a:spLocks noGrp="1"/>
          </p:cNvSpPr>
          <p:nvPr>
            <p:ph type="title"/>
          </p:nvPr>
        </p:nvSpPr>
        <p:spPr/>
        <p:txBody>
          <a:bodyPr/>
          <a:lstStyle/>
          <a:p>
            <a:pPr marL="0" indent="0">
              <a:buNone/>
            </a:pPr>
            <a:r>
              <a:rPr lang="fr-FR" dirty="0"/>
              <a:t>La période flavienne (phase 2)</a:t>
            </a:r>
          </a:p>
        </p:txBody>
      </p:sp>
      <p:pic>
        <p:nvPicPr>
          <p:cNvPr id="8" name="Image 7">
            <a:extLst>
              <a:ext uri="{FF2B5EF4-FFF2-40B4-BE49-F238E27FC236}">
                <a16:creationId xmlns:a16="http://schemas.microsoft.com/office/drawing/2014/main" id="{0EF28060-E93D-31C7-0E58-A5F42D5A5F85}"/>
              </a:ext>
            </a:extLst>
          </p:cNvPr>
          <p:cNvPicPr>
            <a:picLocks noChangeAspect="1"/>
          </p:cNvPicPr>
          <p:nvPr/>
        </p:nvPicPr>
        <p:blipFill>
          <a:blip r:embed="rId3"/>
          <a:stretch>
            <a:fillRect/>
          </a:stretch>
        </p:blipFill>
        <p:spPr>
          <a:xfrm>
            <a:off x="930341" y="5230053"/>
            <a:ext cx="2438400" cy="406400"/>
          </a:xfrm>
          <a:prstGeom prst="rect">
            <a:avLst/>
          </a:prstGeom>
        </p:spPr>
      </p:pic>
      <p:pic>
        <p:nvPicPr>
          <p:cNvPr id="10" name="Image 9">
            <a:extLst>
              <a:ext uri="{FF2B5EF4-FFF2-40B4-BE49-F238E27FC236}">
                <a16:creationId xmlns:a16="http://schemas.microsoft.com/office/drawing/2014/main" id="{4DA279EA-70D1-FE44-1BF0-2943558138BA}"/>
              </a:ext>
            </a:extLst>
          </p:cNvPr>
          <p:cNvPicPr>
            <a:picLocks noChangeAspect="1"/>
          </p:cNvPicPr>
          <p:nvPr/>
        </p:nvPicPr>
        <p:blipFill>
          <a:blip r:embed="rId4"/>
          <a:stretch>
            <a:fillRect/>
          </a:stretch>
        </p:blipFill>
        <p:spPr>
          <a:xfrm>
            <a:off x="482170" y="3112282"/>
            <a:ext cx="3273778" cy="1286933"/>
          </a:xfrm>
          <a:prstGeom prst="rect">
            <a:avLst/>
          </a:prstGeom>
        </p:spPr>
      </p:pic>
      <p:pic>
        <p:nvPicPr>
          <p:cNvPr id="12" name="Image 11">
            <a:extLst>
              <a:ext uri="{FF2B5EF4-FFF2-40B4-BE49-F238E27FC236}">
                <a16:creationId xmlns:a16="http://schemas.microsoft.com/office/drawing/2014/main" id="{FC30D187-E074-D301-63D4-EB66FB896794}"/>
              </a:ext>
            </a:extLst>
          </p:cNvPr>
          <p:cNvPicPr>
            <a:picLocks noChangeAspect="1"/>
          </p:cNvPicPr>
          <p:nvPr/>
        </p:nvPicPr>
        <p:blipFill>
          <a:blip r:embed="rId5"/>
          <a:stretch>
            <a:fillRect/>
          </a:stretch>
        </p:blipFill>
        <p:spPr>
          <a:xfrm>
            <a:off x="4281845" y="4990794"/>
            <a:ext cx="2878667" cy="1174044"/>
          </a:xfrm>
          <a:prstGeom prst="rect">
            <a:avLst/>
          </a:prstGeom>
        </p:spPr>
      </p:pic>
      <p:pic>
        <p:nvPicPr>
          <p:cNvPr id="14" name="Image 13">
            <a:extLst>
              <a:ext uri="{FF2B5EF4-FFF2-40B4-BE49-F238E27FC236}">
                <a16:creationId xmlns:a16="http://schemas.microsoft.com/office/drawing/2014/main" id="{23F9297D-903A-6C4C-FF1D-D1D4F5AE6868}"/>
              </a:ext>
            </a:extLst>
          </p:cNvPr>
          <p:cNvPicPr>
            <a:picLocks noChangeAspect="1"/>
          </p:cNvPicPr>
          <p:nvPr/>
        </p:nvPicPr>
        <p:blipFill>
          <a:blip r:embed="rId6"/>
          <a:stretch>
            <a:fillRect/>
          </a:stretch>
        </p:blipFill>
        <p:spPr>
          <a:xfrm>
            <a:off x="1822163" y="6164838"/>
            <a:ext cx="654756" cy="214489"/>
          </a:xfrm>
          <a:prstGeom prst="rect">
            <a:avLst/>
          </a:prstGeom>
        </p:spPr>
      </p:pic>
      <p:pic>
        <p:nvPicPr>
          <p:cNvPr id="16" name="Image 15">
            <a:extLst>
              <a:ext uri="{FF2B5EF4-FFF2-40B4-BE49-F238E27FC236}">
                <a16:creationId xmlns:a16="http://schemas.microsoft.com/office/drawing/2014/main" id="{1A21B651-9047-7EA3-7A9C-95DD1DBCD619}"/>
              </a:ext>
            </a:extLst>
          </p:cNvPr>
          <p:cNvPicPr>
            <a:picLocks noChangeAspect="1"/>
          </p:cNvPicPr>
          <p:nvPr/>
        </p:nvPicPr>
        <p:blipFill>
          <a:blip r:embed="rId7"/>
          <a:stretch>
            <a:fillRect/>
          </a:stretch>
        </p:blipFill>
        <p:spPr>
          <a:xfrm>
            <a:off x="5292657" y="882135"/>
            <a:ext cx="3444943" cy="2230147"/>
          </a:xfrm>
          <a:prstGeom prst="rect">
            <a:avLst/>
          </a:prstGeom>
        </p:spPr>
      </p:pic>
      <p:pic>
        <p:nvPicPr>
          <p:cNvPr id="20" name="Image 19">
            <a:extLst>
              <a:ext uri="{FF2B5EF4-FFF2-40B4-BE49-F238E27FC236}">
                <a16:creationId xmlns:a16="http://schemas.microsoft.com/office/drawing/2014/main" id="{32A1919D-8BD4-D6D1-605B-823962B06B6B}"/>
              </a:ext>
            </a:extLst>
          </p:cNvPr>
          <p:cNvPicPr>
            <a:picLocks noChangeAspect="1"/>
          </p:cNvPicPr>
          <p:nvPr/>
        </p:nvPicPr>
        <p:blipFill>
          <a:blip r:embed="rId8"/>
          <a:stretch>
            <a:fillRect/>
          </a:stretch>
        </p:blipFill>
        <p:spPr>
          <a:xfrm>
            <a:off x="7405206" y="3577356"/>
            <a:ext cx="1738794" cy="2059097"/>
          </a:xfrm>
          <a:prstGeom prst="rect">
            <a:avLst/>
          </a:prstGeom>
        </p:spPr>
      </p:pic>
      <p:pic>
        <p:nvPicPr>
          <p:cNvPr id="22" name="Image 21">
            <a:extLst>
              <a:ext uri="{FF2B5EF4-FFF2-40B4-BE49-F238E27FC236}">
                <a16:creationId xmlns:a16="http://schemas.microsoft.com/office/drawing/2014/main" id="{F2B3CF76-1B22-1963-4F76-F8C31E6E25D1}"/>
              </a:ext>
            </a:extLst>
          </p:cNvPr>
          <p:cNvPicPr>
            <a:picLocks noChangeAspect="1"/>
          </p:cNvPicPr>
          <p:nvPr/>
        </p:nvPicPr>
        <p:blipFill>
          <a:blip r:embed="rId9"/>
          <a:stretch>
            <a:fillRect/>
          </a:stretch>
        </p:blipFill>
        <p:spPr>
          <a:xfrm>
            <a:off x="185380" y="1351880"/>
            <a:ext cx="3849511" cy="1388533"/>
          </a:xfrm>
          <a:prstGeom prst="rect">
            <a:avLst/>
          </a:prstGeom>
        </p:spPr>
      </p:pic>
      <p:sp>
        <p:nvSpPr>
          <p:cNvPr id="25" name="ZoneTexte 24">
            <a:extLst>
              <a:ext uri="{FF2B5EF4-FFF2-40B4-BE49-F238E27FC236}">
                <a16:creationId xmlns:a16="http://schemas.microsoft.com/office/drawing/2014/main" id="{818C101E-C0D8-B5C1-DF70-5492E7AE2CE4}"/>
              </a:ext>
            </a:extLst>
          </p:cNvPr>
          <p:cNvSpPr txBox="1"/>
          <p:nvPr/>
        </p:nvSpPr>
        <p:spPr>
          <a:xfrm>
            <a:off x="331038" y="940085"/>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Grise fine</a:t>
            </a:r>
          </a:p>
        </p:txBody>
      </p:sp>
      <p:sp>
        <p:nvSpPr>
          <p:cNvPr id="26" name="ZoneTexte 25">
            <a:extLst>
              <a:ext uri="{FF2B5EF4-FFF2-40B4-BE49-F238E27FC236}">
                <a16:creationId xmlns:a16="http://schemas.microsoft.com/office/drawing/2014/main" id="{D24575A7-C56A-DA72-5963-C71339DEC50D}"/>
              </a:ext>
            </a:extLst>
          </p:cNvPr>
          <p:cNvSpPr txBox="1"/>
          <p:nvPr/>
        </p:nvSpPr>
        <p:spPr>
          <a:xfrm>
            <a:off x="434574" y="4715014"/>
            <a:ext cx="1198606"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Terra </a:t>
            </a:r>
            <a:r>
              <a:rPr lang="fr-FR" dirty="0" err="1">
                <a:latin typeface="Calibri" panose="020F0502020204030204" pitchFamily="34" charset="0"/>
                <a:ea typeface="Calibri" panose="020F0502020204030204" pitchFamily="34" charset="0"/>
                <a:cs typeface="Times New Roman" panose="02020603050405020304" pitchFamily="18" charset="0"/>
              </a:rPr>
              <a:t>Nigra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Texte 26">
            <a:extLst>
              <a:ext uri="{FF2B5EF4-FFF2-40B4-BE49-F238E27FC236}">
                <a16:creationId xmlns:a16="http://schemas.microsoft.com/office/drawing/2014/main" id="{234019F9-8593-07C5-CD41-EFCCC85FC687}"/>
              </a:ext>
            </a:extLst>
          </p:cNvPr>
          <p:cNvSpPr txBox="1"/>
          <p:nvPr/>
        </p:nvSpPr>
        <p:spPr>
          <a:xfrm>
            <a:off x="4392751" y="4606904"/>
            <a:ext cx="1198606"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Claire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ZoneTexte 27">
            <a:extLst>
              <a:ext uri="{FF2B5EF4-FFF2-40B4-BE49-F238E27FC236}">
                <a16:creationId xmlns:a16="http://schemas.microsoft.com/office/drawing/2014/main" id="{BCB7E51B-92E6-94AF-4552-BA78178900F9}"/>
              </a:ext>
            </a:extLst>
          </p:cNvPr>
          <p:cNvSpPr txBox="1"/>
          <p:nvPr/>
        </p:nvSpPr>
        <p:spPr>
          <a:xfrm>
            <a:off x="482170" y="5738969"/>
            <a:ext cx="1317062"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Plombifère</a:t>
            </a:r>
          </a:p>
        </p:txBody>
      </p:sp>
    </p:spTree>
    <p:extLst>
      <p:ext uri="{BB962C8B-B14F-4D97-AF65-F5344CB8AC3E}">
        <p14:creationId xmlns:p14="http://schemas.microsoft.com/office/powerpoint/2010/main" val="12268400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482C23-4F2F-4685-EAC8-872053CD4403}"/>
              </a:ext>
            </a:extLst>
          </p:cNvPr>
          <p:cNvSpPr>
            <a:spLocks noGrp="1"/>
          </p:cNvSpPr>
          <p:nvPr>
            <p:ph type="title"/>
          </p:nvPr>
        </p:nvSpPr>
        <p:spPr/>
        <p:txBody>
          <a:bodyPr/>
          <a:lstStyle/>
          <a:p>
            <a:pPr marL="0" indent="0">
              <a:buNone/>
            </a:pPr>
            <a:r>
              <a:rPr lang="fr-FR" dirty="0"/>
              <a:t>La période flavienne (phase 2)</a:t>
            </a:r>
          </a:p>
        </p:txBody>
      </p:sp>
      <p:pic>
        <p:nvPicPr>
          <p:cNvPr id="6" name="Image 5">
            <a:extLst>
              <a:ext uri="{FF2B5EF4-FFF2-40B4-BE49-F238E27FC236}">
                <a16:creationId xmlns:a16="http://schemas.microsoft.com/office/drawing/2014/main" id="{FA18A4EF-AD3D-9139-EDEC-A1A19D402D6B}"/>
              </a:ext>
            </a:extLst>
          </p:cNvPr>
          <p:cNvPicPr>
            <a:picLocks noChangeAspect="1"/>
          </p:cNvPicPr>
          <p:nvPr/>
        </p:nvPicPr>
        <p:blipFill>
          <a:blip r:embed="rId3"/>
          <a:stretch>
            <a:fillRect/>
          </a:stretch>
        </p:blipFill>
        <p:spPr>
          <a:xfrm>
            <a:off x="5792437" y="4951213"/>
            <a:ext cx="3330222" cy="1083733"/>
          </a:xfrm>
          <a:prstGeom prst="rect">
            <a:avLst/>
          </a:prstGeom>
        </p:spPr>
      </p:pic>
      <p:pic>
        <p:nvPicPr>
          <p:cNvPr id="8" name="Image 7">
            <a:extLst>
              <a:ext uri="{FF2B5EF4-FFF2-40B4-BE49-F238E27FC236}">
                <a16:creationId xmlns:a16="http://schemas.microsoft.com/office/drawing/2014/main" id="{B7ED0B49-59F8-D7F6-DE65-67ADED001055}"/>
              </a:ext>
            </a:extLst>
          </p:cNvPr>
          <p:cNvPicPr>
            <a:picLocks noChangeAspect="1"/>
          </p:cNvPicPr>
          <p:nvPr/>
        </p:nvPicPr>
        <p:blipFill>
          <a:blip r:embed="rId4"/>
          <a:stretch>
            <a:fillRect/>
          </a:stretch>
        </p:blipFill>
        <p:spPr>
          <a:xfrm>
            <a:off x="393700" y="1467784"/>
            <a:ext cx="857956" cy="857956"/>
          </a:xfrm>
          <a:prstGeom prst="rect">
            <a:avLst/>
          </a:prstGeom>
        </p:spPr>
      </p:pic>
      <p:sp>
        <p:nvSpPr>
          <p:cNvPr id="9" name="ZoneTexte 8">
            <a:extLst>
              <a:ext uri="{FF2B5EF4-FFF2-40B4-BE49-F238E27FC236}">
                <a16:creationId xmlns:a16="http://schemas.microsoft.com/office/drawing/2014/main" id="{BE6C9460-DB0A-8644-112B-2267E262E0A4}"/>
              </a:ext>
            </a:extLst>
          </p:cNvPr>
          <p:cNvSpPr txBox="1"/>
          <p:nvPr/>
        </p:nvSpPr>
        <p:spPr>
          <a:xfrm>
            <a:off x="223375" y="1092232"/>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Eng. rouge</a:t>
            </a:r>
          </a:p>
        </p:txBody>
      </p:sp>
      <p:pic>
        <p:nvPicPr>
          <p:cNvPr id="13" name="Image 12">
            <a:extLst>
              <a:ext uri="{FF2B5EF4-FFF2-40B4-BE49-F238E27FC236}">
                <a16:creationId xmlns:a16="http://schemas.microsoft.com/office/drawing/2014/main" id="{6F04B4AB-AF9F-E99D-CEAE-F11CDEEEF4BE}"/>
              </a:ext>
            </a:extLst>
          </p:cNvPr>
          <p:cNvPicPr>
            <a:picLocks noChangeAspect="1"/>
          </p:cNvPicPr>
          <p:nvPr/>
        </p:nvPicPr>
        <p:blipFill>
          <a:blip r:embed="rId5"/>
          <a:stretch>
            <a:fillRect/>
          </a:stretch>
        </p:blipFill>
        <p:spPr>
          <a:xfrm>
            <a:off x="1807138" y="1364920"/>
            <a:ext cx="1501422" cy="982133"/>
          </a:xfrm>
          <a:prstGeom prst="rect">
            <a:avLst/>
          </a:prstGeom>
        </p:spPr>
      </p:pic>
      <p:pic>
        <p:nvPicPr>
          <p:cNvPr id="15" name="Image 14">
            <a:extLst>
              <a:ext uri="{FF2B5EF4-FFF2-40B4-BE49-F238E27FC236}">
                <a16:creationId xmlns:a16="http://schemas.microsoft.com/office/drawing/2014/main" id="{AFA3FA7B-CCF8-53F7-3C32-9582B91A62CA}"/>
              </a:ext>
            </a:extLst>
          </p:cNvPr>
          <p:cNvPicPr>
            <a:picLocks noChangeAspect="1"/>
          </p:cNvPicPr>
          <p:nvPr/>
        </p:nvPicPr>
        <p:blipFill>
          <a:blip r:embed="rId6"/>
          <a:stretch>
            <a:fillRect/>
          </a:stretch>
        </p:blipFill>
        <p:spPr>
          <a:xfrm>
            <a:off x="3789901" y="1314408"/>
            <a:ext cx="1117600" cy="361244"/>
          </a:xfrm>
          <a:prstGeom prst="rect">
            <a:avLst/>
          </a:prstGeom>
        </p:spPr>
      </p:pic>
      <p:pic>
        <p:nvPicPr>
          <p:cNvPr id="17" name="Image 16">
            <a:extLst>
              <a:ext uri="{FF2B5EF4-FFF2-40B4-BE49-F238E27FC236}">
                <a16:creationId xmlns:a16="http://schemas.microsoft.com/office/drawing/2014/main" id="{63344D70-BF42-1364-AF0C-A3B9447F5E58}"/>
              </a:ext>
            </a:extLst>
          </p:cNvPr>
          <p:cNvPicPr>
            <a:picLocks noChangeAspect="1"/>
          </p:cNvPicPr>
          <p:nvPr/>
        </p:nvPicPr>
        <p:blipFill>
          <a:blip r:embed="rId7"/>
          <a:stretch>
            <a:fillRect/>
          </a:stretch>
        </p:blipFill>
        <p:spPr>
          <a:xfrm>
            <a:off x="3542423" y="2013557"/>
            <a:ext cx="1614311" cy="428978"/>
          </a:xfrm>
          <a:prstGeom prst="rect">
            <a:avLst/>
          </a:prstGeom>
        </p:spPr>
      </p:pic>
      <p:pic>
        <p:nvPicPr>
          <p:cNvPr id="19" name="Image 18">
            <a:extLst>
              <a:ext uri="{FF2B5EF4-FFF2-40B4-BE49-F238E27FC236}">
                <a16:creationId xmlns:a16="http://schemas.microsoft.com/office/drawing/2014/main" id="{A23DA6AC-6398-E91D-165D-A8E1A71A7DA4}"/>
              </a:ext>
            </a:extLst>
          </p:cNvPr>
          <p:cNvPicPr>
            <a:picLocks noChangeAspect="1"/>
          </p:cNvPicPr>
          <p:nvPr/>
        </p:nvPicPr>
        <p:blipFill>
          <a:blip r:embed="rId8"/>
          <a:stretch>
            <a:fillRect/>
          </a:stretch>
        </p:blipFill>
        <p:spPr>
          <a:xfrm>
            <a:off x="5835442" y="1364920"/>
            <a:ext cx="2551289" cy="1444978"/>
          </a:xfrm>
          <a:prstGeom prst="rect">
            <a:avLst/>
          </a:prstGeom>
        </p:spPr>
      </p:pic>
      <p:sp>
        <p:nvSpPr>
          <p:cNvPr id="22" name="ZoneTexte 21">
            <a:extLst>
              <a:ext uri="{FF2B5EF4-FFF2-40B4-BE49-F238E27FC236}">
                <a16:creationId xmlns:a16="http://schemas.microsoft.com/office/drawing/2014/main" id="{664C4209-01F5-AB84-4127-0A3AB94FDAAE}"/>
              </a:ext>
            </a:extLst>
          </p:cNvPr>
          <p:cNvSpPr txBox="1"/>
          <p:nvPr/>
        </p:nvSpPr>
        <p:spPr>
          <a:xfrm>
            <a:off x="2006638" y="954409"/>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Eng. blanc</a:t>
            </a:r>
          </a:p>
        </p:txBody>
      </p:sp>
      <p:pic>
        <p:nvPicPr>
          <p:cNvPr id="24" name="Image 23">
            <a:extLst>
              <a:ext uri="{FF2B5EF4-FFF2-40B4-BE49-F238E27FC236}">
                <a16:creationId xmlns:a16="http://schemas.microsoft.com/office/drawing/2014/main" id="{00A14033-45F1-86EF-8C1B-D489C0DF2AE3}"/>
              </a:ext>
            </a:extLst>
          </p:cNvPr>
          <p:cNvPicPr>
            <a:picLocks noChangeAspect="1"/>
          </p:cNvPicPr>
          <p:nvPr/>
        </p:nvPicPr>
        <p:blipFill>
          <a:blip r:embed="rId9"/>
          <a:stretch>
            <a:fillRect/>
          </a:stretch>
        </p:blipFill>
        <p:spPr>
          <a:xfrm>
            <a:off x="406400" y="2982646"/>
            <a:ext cx="2065867" cy="745067"/>
          </a:xfrm>
          <a:prstGeom prst="rect">
            <a:avLst/>
          </a:prstGeom>
        </p:spPr>
      </p:pic>
      <p:sp>
        <p:nvSpPr>
          <p:cNvPr id="25" name="ZoneTexte 24">
            <a:extLst>
              <a:ext uri="{FF2B5EF4-FFF2-40B4-BE49-F238E27FC236}">
                <a16:creationId xmlns:a16="http://schemas.microsoft.com/office/drawing/2014/main" id="{0E0EE0A2-9358-7E02-1E53-CD7E5BA3A588}"/>
              </a:ext>
            </a:extLst>
          </p:cNvPr>
          <p:cNvSpPr txBox="1"/>
          <p:nvPr/>
        </p:nvSpPr>
        <p:spPr>
          <a:xfrm>
            <a:off x="973627" y="2579967"/>
            <a:ext cx="1354285"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a:t>
            </a:r>
          </a:p>
        </p:txBody>
      </p:sp>
      <p:pic>
        <p:nvPicPr>
          <p:cNvPr id="27" name="Image 26">
            <a:extLst>
              <a:ext uri="{FF2B5EF4-FFF2-40B4-BE49-F238E27FC236}">
                <a16:creationId xmlns:a16="http://schemas.microsoft.com/office/drawing/2014/main" id="{30A982BF-A870-889B-8268-ADB9B813FB13}"/>
              </a:ext>
            </a:extLst>
          </p:cNvPr>
          <p:cNvPicPr>
            <a:picLocks noChangeAspect="1"/>
          </p:cNvPicPr>
          <p:nvPr/>
        </p:nvPicPr>
        <p:blipFill>
          <a:blip r:embed="rId10"/>
          <a:stretch>
            <a:fillRect/>
          </a:stretch>
        </p:blipFill>
        <p:spPr>
          <a:xfrm>
            <a:off x="2848156" y="3026214"/>
            <a:ext cx="1388533" cy="383822"/>
          </a:xfrm>
          <a:prstGeom prst="rect">
            <a:avLst/>
          </a:prstGeom>
        </p:spPr>
      </p:pic>
      <p:pic>
        <p:nvPicPr>
          <p:cNvPr id="29" name="Image 28">
            <a:extLst>
              <a:ext uri="{FF2B5EF4-FFF2-40B4-BE49-F238E27FC236}">
                <a16:creationId xmlns:a16="http://schemas.microsoft.com/office/drawing/2014/main" id="{5B0D29B9-3E17-2796-B956-278E662C0AED}"/>
              </a:ext>
            </a:extLst>
          </p:cNvPr>
          <p:cNvPicPr>
            <a:picLocks noChangeAspect="1"/>
          </p:cNvPicPr>
          <p:nvPr/>
        </p:nvPicPr>
        <p:blipFill>
          <a:blip r:embed="rId11"/>
          <a:stretch>
            <a:fillRect/>
          </a:stretch>
        </p:blipFill>
        <p:spPr>
          <a:xfrm>
            <a:off x="223375" y="4274141"/>
            <a:ext cx="2269067" cy="1399822"/>
          </a:xfrm>
          <a:prstGeom prst="rect">
            <a:avLst/>
          </a:prstGeom>
        </p:spPr>
      </p:pic>
      <p:pic>
        <p:nvPicPr>
          <p:cNvPr id="31" name="Image 30">
            <a:extLst>
              <a:ext uri="{FF2B5EF4-FFF2-40B4-BE49-F238E27FC236}">
                <a16:creationId xmlns:a16="http://schemas.microsoft.com/office/drawing/2014/main" id="{EFFBF125-9C90-F6D4-B274-C373F270B102}"/>
              </a:ext>
            </a:extLst>
          </p:cNvPr>
          <p:cNvPicPr>
            <a:picLocks noChangeAspect="1"/>
          </p:cNvPicPr>
          <p:nvPr/>
        </p:nvPicPr>
        <p:blipFill>
          <a:blip r:embed="rId12"/>
          <a:stretch>
            <a:fillRect/>
          </a:stretch>
        </p:blipFill>
        <p:spPr>
          <a:xfrm>
            <a:off x="2866405" y="4336230"/>
            <a:ext cx="2731911" cy="1275644"/>
          </a:xfrm>
          <a:prstGeom prst="rect">
            <a:avLst/>
          </a:prstGeom>
        </p:spPr>
      </p:pic>
      <p:pic>
        <p:nvPicPr>
          <p:cNvPr id="33" name="Image 32">
            <a:extLst>
              <a:ext uri="{FF2B5EF4-FFF2-40B4-BE49-F238E27FC236}">
                <a16:creationId xmlns:a16="http://schemas.microsoft.com/office/drawing/2014/main" id="{C8BB24EE-97E9-68E3-9600-CCD5AFAB151A}"/>
              </a:ext>
            </a:extLst>
          </p:cNvPr>
          <p:cNvPicPr>
            <a:picLocks noChangeAspect="1"/>
          </p:cNvPicPr>
          <p:nvPr/>
        </p:nvPicPr>
        <p:blipFill>
          <a:blip r:embed="rId13"/>
          <a:stretch>
            <a:fillRect/>
          </a:stretch>
        </p:blipFill>
        <p:spPr>
          <a:xfrm>
            <a:off x="5835442" y="3489563"/>
            <a:ext cx="2720622" cy="846667"/>
          </a:xfrm>
          <a:prstGeom prst="rect">
            <a:avLst/>
          </a:prstGeom>
        </p:spPr>
      </p:pic>
      <p:sp>
        <p:nvSpPr>
          <p:cNvPr id="34" name="ZoneTexte 33">
            <a:extLst>
              <a:ext uri="{FF2B5EF4-FFF2-40B4-BE49-F238E27FC236}">
                <a16:creationId xmlns:a16="http://schemas.microsoft.com/office/drawing/2014/main" id="{7ED20A85-AE39-9EB2-B790-C299296B92CD}"/>
              </a:ext>
            </a:extLst>
          </p:cNvPr>
          <p:cNvSpPr txBox="1"/>
          <p:nvPr/>
        </p:nvSpPr>
        <p:spPr>
          <a:xfrm>
            <a:off x="1532426" y="3912896"/>
            <a:ext cx="2816275"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Oxydante semi fine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6" name="Image 35">
            <a:extLst>
              <a:ext uri="{FF2B5EF4-FFF2-40B4-BE49-F238E27FC236}">
                <a16:creationId xmlns:a16="http://schemas.microsoft.com/office/drawing/2014/main" id="{47A42754-F099-CAD5-8A47-1F15C270DDA2}"/>
              </a:ext>
            </a:extLst>
          </p:cNvPr>
          <p:cNvPicPr>
            <a:picLocks noChangeAspect="1"/>
          </p:cNvPicPr>
          <p:nvPr/>
        </p:nvPicPr>
        <p:blipFill>
          <a:blip r:embed="rId14"/>
          <a:stretch>
            <a:fillRect/>
          </a:stretch>
        </p:blipFill>
        <p:spPr>
          <a:xfrm>
            <a:off x="462652" y="5933787"/>
            <a:ext cx="4955822" cy="496711"/>
          </a:xfrm>
          <a:prstGeom prst="rect">
            <a:avLst/>
          </a:prstGeom>
        </p:spPr>
      </p:pic>
    </p:spTree>
    <p:extLst>
      <p:ext uri="{BB962C8B-B14F-4D97-AF65-F5344CB8AC3E}">
        <p14:creationId xmlns:p14="http://schemas.microsoft.com/office/powerpoint/2010/main" val="1069588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879ACE8-1693-9522-C3EE-409CA5ED6A58}"/>
              </a:ext>
            </a:extLst>
          </p:cNvPr>
          <p:cNvPicPr>
            <a:picLocks noChangeAspect="1"/>
          </p:cNvPicPr>
          <p:nvPr/>
        </p:nvPicPr>
        <p:blipFill>
          <a:blip r:embed="rId3"/>
          <a:stretch>
            <a:fillRect/>
          </a:stretch>
        </p:blipFill>
        <p:spPr>
          <a:xfrm>
            <a:off x="553918" y="1374975"/>
            <a:ext cx="3239911" cy="745067"/>
          </a:xfrm>
          <a:prstGeom prst="rect">
            <a:avLst/>
          </a:prstGeom>
        </p:spPr>
      </p:pic>
      <p:pic>
        <p:nvPicPr>
          <p:cNvPr id="8" name="Image 7">
            <a:extLst>
              <a:ext uri="{FF2B5EF4-FFF2-40B4-BE49-F238E27FC236}">
                <a16:creationId xmlns:a16="http://schemas.microsoft.com/office/drawing/2014/main" id="{998552CC-C0F8-5169-522A-EAC0EED40B5A}"/>
              </a:ext>
            </a:extLst>
          </p:cNvPr>
          <p:cNvPicPr>
            <a:picLocks noChangeAspect="1"/>
          </p:cNvPicPr>
          <p:nvPr/>
        </p:nvPicPr>
        <p:blipFill>
          <a:blip r:embed="rId4"/>
          <a:stretch>
            <a:fillRect/>
          </a:stretch>
        </p:blipFill>
        <p:spPr>
          <a:xfrm>
            <a:off x="553918" y="1167517"/>
            <a:ext cx="5441244" cy="1670756"/>
          </a:xfrm>
          <a:prstGeom prst="rect">
            <a:avLst/>
          </a:prstGeom>
        </p:spPr>
      </p:pic>
      <p:pic>
        <p:nvPicPr>
          <p:cNvPr id="10" name="Image 9">
            <a:extLst>
              <a:ext uri="{FF2B5EF4-FFF2-40B4-BE49-F238E27FC236}">
                <a16:creationId xmlns:a16="http://schemas.microsoft.com/office/drawing/2014/main" id="{8D64CE15-B29E-A393-76A3-571903F16846}"/>
              </a:ext>
            </a:extLst>
          </p:cNvPr>
          <p:cNvPicPr>
            <a:picLocks noChangeAspect="1"/>
          </p:cNvPicPr>
          <p:nvPr/>
        </p:nvPicPr>
        <p:blipFill>
          <a:blip r:embed="rId5"/>
          <a:stretch>
            <a:fillRect/>
          </a:stretch>
        </p:blipFill>
        <p:spPr>
          <a:xfrm>
            <a:off x="586135" y="3844357"/>
            <a:ext cx="4989689" cy="1095022"/>
          </a:xfrm>
          <a:prstGeom prst="rect">
            <a:avLst/>
          </a:prstGeom>
        </p:spPr>
      </p:pic>
      <p:pic>
        <p:nvPicPr>
          <p:cNvPr id="12" name="Image 11">
            <a:extLst>
              <a:ext uri="{FF2B5EF4-FFF2-40B4-BE49-F238E27FC236}">
                <a16:creationId xmlns:a16="http://schemas.microsoft.com/office/drawing/2014/main" id="{3C1D2662-D17F-8DBB-237D-BC6B810EE5E9}"/>
              </a:ext>
            </a:extLst>
          </p:cNvPr>
          <p:cNvPicPr>
            <a:picLocks noChangeAspect="1"/>
          </p:cNvPicPr>
          <p:nvPr/>
        </p:nvPicPr>
        <p:blipFill>
          <a:blip r:embed="rId6"/>
          <a:stretch>
            <a:fillRect/>
          </a:stretch>
        </p:blipFill>
        <p:spPr>
          <a:xfrm>
            <a:off x="6362508" y="4120934"/>
            <a:ext cx="1862667" cy="541867"/>
          </a:xfrm>
          <a:prstGeom prst="rect">
            <a:avLst/>
          </a:prstGeom>
        </p:spPr>
      </p:pic>
      <p:sp>
        <p:nvSpPr>
          <p:cNvPr id="15" name="Titre 1">
            <a:extLst>
              <a:ext uri="{FF2B5EF4-FFF2-40B4-BE49-F238E27FC236}">
                <a16:creationId xmlns:a16="http://schemas.microsoft.com/office/drawing/2014/main" id="{167318C2-3BE9-D2A8-3822-D71CF886DE79}"/>
              </a:ext>
            </a:extLst>
          </p:cNvPr>
          <p:cNvSpPr>
            <a:spLocks noGrp="1"/>
          </p:cNvSpPr>
          <p:nvPr>
            <p:ph type="title"/>
          </p:nvPr>
        </p:nvSpPr>
        <p:spPr>
          <a:xfrm>
            <a:off x="406400" y="0"/>
            <a:ext cx="8343900" cy="969961"/>
          </a:xfrm>
        </p:spPr>
        <p:txBody>
          <a:bodyPr/>
          <a:lstStyle/>
          <a:p>
            <a:pPr marL="0" indent="0">
              <a:buNone/>
            </a:pPr>
            <a:r>
              <a:rPr lang="fr-FR" dirty="0"/>
              <a:t>La période flavienne (phase 2)</a:t>
            </a:r>
          </a:p>
        </p:txBody>
      </p:sp>
      <p:sp>
        <p:nvSpPr>
          <p:cNvPr id="16" name="ZoneTexte 15">
            <a:extLst>
              <a:ext uri="{FF2B5EF4-FFF2-40B4-BE49-F238E27FC236}">
                <a16:creationId xmlns:a16="http://schemas.microsoft.com/office/drawing/2014/main" id="{B0DC586E-D0E5-6B09-7311-45A2D1BF95FE}"/>
              </a:ext>
            </a:extLst>
          </p:cNvPr>
          <p:cNvSpPr txBox="1"/>
          <p:nvPr/>
        </p:nvSpPr>
        <p:spPr>
          <a:xfrm>
            <a:off x="406400" y="777548"/>
            <a:ext cx="2816275"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Oxydante semi fine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ZoneTexte 16">
            <a:extLst>
              <a:ext uri="{FF2B5EF4-FFF2-40B4-BE49-F238E27FC236}">
                <a16:creationId xmlns:a16="http://schemas.microsoft.com/office/drawing/2014/main" id="{DB46160A-0E8D-D695-BCD1-8B4702A4316B}"/>
              </a:ext>
            </a:extLst>
          </p:cNvPr>
          <p:cNvSpPr txBox="1"/>
          <p:nvPr/>
        </p:nvSpPr>
        <p:spPr>
          <a:xfrm>
            <a:off x="553918" y="3153539"/>
            <a:ext cx="2816275"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Rouge grossière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6D0CB710-B095-3436-EC1F-B53EA4BC1E57}"/>
              </a:ext>
            </a:extLst>
          </p:cNvPr>
          <p:cNvSpPr txBox="1"/>
          <p:nvPr/>
        </p:nvSpPr>
        <p:spPr>
          <a:xfrm>
            <a:off x="6362508" y="3153539"/>
            <a:ext cx="2816275"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Engobe rouge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08203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2C64E-6B1F-DE60-902E-F642E5737B89}"/>
              </a:ext>
            </a:extLst>
          </p:cNvPr>
          <p:cNvSpPr>
            <a:spLocks noGrp="1"/>
          </p:cNvSpPr>
          <p:nvPr>
            <p:ph type="title"/>
          </p:nvPr>
        </p:nvSpPr>
        <p:spPr/>
        <p:txBody>
          <a:bodyPr/>
          <a:lstStyle/>
          <a:p>
            <a:pPr marL="0" indent="0">
              <a:buNone/>
            </a:pPr>
            <a:r>
              <a:rPr lang="fr-FR" dirty="0"/>
              <a:t>Première moitié du IIe s.	</a:t>
            </a:r>
          </a:p>
        </p:txBody>
      </p:sp>
      <p:sp>
        <p:nvSpPr>
          <p:cNvPr id="5" name="ZoneTexte 4">
            <a:extLst>
              <a:ext uri="{FF2B5EF4-FFF2-40B4-BE49-F238E27FC236}">
                <a16:creationId xmlns:a16="http://schemas.microsoft.com/office/drawing/2014/main" id="{F8836F00-6FDA-C8FC-EC5A-6DACC45E2008}"/>
              </a:ext>
            </a:extLst>
          </p:cNvPr>
          <p:cNvSpPr txBox="1"/>
          <p:nvPr/>
        </p:nvSpPr>
        <p:spPr>
          <a:xfrm>
            <a:off x="494270" y="727662"/>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Cellier F2056 (406 NMI)</a:t>
            </a:r>
          </a:p>
        </p:txBody>
      </p:sp>
      <p:pic>
        <p:nvPicPr>
          <p:cNvPr id="7" name="Image 6">
            <a:extLst>
              <a:ext uri="{FF2B5EF4-FFF2-40B4-BE49-F238E27FC236}">
                <a16:creationId xmlns:a16="http://schemas.microsoft.com/office/drawing/2014/main" id="{E5D0A2FD-E477-ECEE-E8AD-9E3EE3BA5F93}"/>
              </a:ext>
            </a:extLst>
          </p:cNvPr>
          <p:cNvPicPr>
            <a:picLocks noChangeAspect="1"/>
          </p:cNvPicPr>
          <p:nvPr/>
        </p:nvPicPr>
        <p:blipFill>
          <a:blip r:embed="rId3"/>
          <a:stretch>
            <a:fillRect/>
          </a:stretch>
        </p:blipFill>
        <p:spPr>
          <a:xfrm>
            <a:off x="406400" y="1421713"/>
            <a:ext cx="6852356" cy="1320800"/>
          </a:xfrm>
          <a:prstGeom prst="rect">
            <a:avLst/>
          </a:prstGeom>
        </p:spPr>
      </p:pic>
      <p:pic>
        <p:nvPicPr>
          <p:cNvPr id="9" name="Image 8">
            <a:extLst>
              <a:ext uri="{FF2B5EF4-FFF2-40B4-BE49-F238E27FC236}">
                <a16:creationId xmlns:a16="http://schemas.microsoft.com/office/drawing/2014/main" id="{F83FCF94-7FC7-3213-9A2D-1C5BFC5EE511}"/>
              </a:ext>
            </a:extLst>
          </p:cNvPr>
          <p:cNvPicPr>
            <a:picLocks noChangeAspect="1"/>
          </p:cNvPicPr>
          <p:nvPr/>
        </p:nvPicPr>
        <p:blipFill>
          <a:blip r:embed="rId4"/>
          <a:stretch>
            <a:fillRect/>
          </a:stretch>
        </p:blipFill>
        <p:spPr>
          <a:xfrm>
            <a:off x="674587" y="2985420"/>
            <a:ext cx="5249333" cy="417689"/>
          </a:xfrm>
          <a:prstGeom prst="rect">
            <a:avLst/>
          </a:prstGeom>
        </p:spPr>
      </p:pic>
      <p:pic>
        <p:nvPicPr>
          <p:cNvPr id="15" name="Image 14">
            <a:extLst>
              <a:ext uri="{FF2B5EF4-FFF2-40B4-BE49-F238E27FC236}">
                <a16:creationId xmlns:a16="http://schemas.microsoft.com/office/drawing/2014/main" id="{41BA6A77-C877-5047-85A7-DA392D92BD3F}"/>
              </a:ext>
            </a:extLst>
          </p:cNvPr>
          <p:cNvPicPr>
            <a:picLocks noChangeAspect="1"/>
          </p:cNvPicPr>
          <p:nvPr/>
        </p:nvPicPr>
        <p:blipFill>
          <a:blip r:embed="rId5"/>
          <a:stretch>
            <a:fillRect/>
          </a:stretch>
        </p:blipFill>
        <p:spPr>
          <a:xfrm>
            <a:off x="886672" y="4974843"/>
            <a:ext cx="3589867" cy="1162756"/>
          </a:xfrm>
          <a:prstGeom prst="rect">
            <a:avLst/>
          </a:prstGeom>
        </p:spPr>
      </p:pic>
      <p:pic>
        <p:nvPicPr>
          <p:cNvPr id="17" name="Image 16">
            <a:extLst>
              <a:ext uri="{FF2B5EF4-FFF2-40B4-BE49-F238E27FC236}">
                <a16:creationId xmlns:a16="http://schemas.microsoft.com/office/drawing/2014/main" id="{FB520A83-FA64-AF7E-572A-B4C723139D20}"/>
              </a:ext>
            </a:extLst>
          </p:cNvPr>
          <p:cNvPicPr>
            <a:picLocks noChangeAspect="1"/>
          </p:cNvPicPr>
          <p:nvPr/>
        </p:nvPicPr>
        <p:blipFill>
          <a:blip r:embed="rId6"/>
          <a:stretch>
            <a:fillRect/>
          </a:stretch>
        </p:blipFill>
        <p:spPr>
          <a:xfrm>
            <a:off x="674587" y="3875855"/>
            <a:ext cx="6829778" cy="620889"/>
          </a:xfrm>
          <a:prstGeom prst="rect">
            <a:avLst/>
          </a:prstGeom>
        </p:spPr>
      </p:pic>
      <p:sp>
        <p:nvSpPr>
          <p:cNvPr id="18" name="ZoneTexte 17">
            <a:extLst>
              <a:ext uri="{FF2B5EF4-FFF2-40B4-BE49-F238E27FC236}">
                <a16:creationId xmlns:a16="http://schemas.microsoft.com/office/drawing/2014/main" id="{6946B8BC-BF73-4C1B-6926-FE4322081D6C}"/>
              </a:ext>
            </a:extLst>
          </p:cNvPr>
          <p:cNvSpPr txBox="1"/>
          <p:nvPr/>
        </p:nvSpPr>
        <p:spPr>
          <a:xfrm>
            <a:off x="844854" y="2280250"/>
            <a:ext cx="287258" cy="276999"/>
          </a:xfrm>
          <a:prstGeom prst="rect">
            <a:avLst/>
          </a:prstGeom>
          <a:noFill/>
        </p:spPr>
        <p:txBody>
          <a:bodyPr wrap="none" rtlCol="0">
            <a:spAutoFit/>
          </a:bodyPr>
          <a:lstStyle/>
          <a:p>
            <a:r>
              <a:rPr lang="fr-FR" sz="1200" dirty="0"/>
              <a:t>S</a:t>
            </a:r>
          </a:p>
        </p:txBody>
      </p:sp>
      <p:sp>
        <p:nvSpPr>
          <p:cNvPr id="19" name="ZoneTexte 18">
            <a:extLst>
              <a:ext uri="{FF2B5EF4-FFF2-40B4-BE49-F238E27FC236}">
                <a16:creationId xmlns:a16="http://schemas.microsoft.com/office/drawing/2014/main" id="{95452393-CCEA-B783-BCC0-112DC4FB4FAC}"/>
              </a:ext>
            </a:extLst>
          </p:cNvPr>
          <p:cNvSpPr txBox="1"/>
          <p:nvPr/>
        </p:nvSpPr>
        <p:spPr>
          <a:xfrm>
            <a:off x="4072410" y="1826304"/>
            <a:ext cx="287258" cy="276999"/>
          </a:xfrm>
          <a:prstGeom prst="rect">
            <a:avLst/>
          </a:prstGeom>
          <a:noFill/>
        </p:spPr>
        <p:txBody>
          <a:bodyPr wrap="none" rtlCol="0">
            <a:spAutoFit/>
          </a:bodyPr>
          <a:lstStyle/>
          <a:p>
            <a:r>
              <a:rPr lang="fr-FR" sz="1200" dirty="0"/>
              <a:t>S</a:t>
            </a:r>
          </a:p>
        </p:txBody>
      </p:sp>
      <p:sp>
        <p:nvSpPr>
          <p:cNvPr id="21" name="ZoneTexte 20">
            <a:extLst>
              <a:ext uri="{FF2B5EF4-FFF2-40B4-BE49-F238E27FC236}">
                <a16:creationId xmlns:a16="http://schemas.microsoft.com/office/drawing/2014/main" id="{DCAA9DD7-8DB1-8566-1C1F-21B8C1C00697}"/>
              </a:ext>
            </a:extLst>
          </p:cNvPr>
          <p:cNvSpPr txBox="1"/>
          <p:nvPr/>
        </p:nvSpPr>
        <p:spPr>
          <a:xfrm>
            <a:off x="4342602" y="2682165"/>
            <a:ext cx="723275" cy="276999"/>
          </a:xfrm>
          <a:prstGeom prst="rect">
            <a:avLst/>
          </a:prstGeom>
          <a:noFill/>
        </p:spPr>
        <p:txBody>
          <a:bodyPr wrap="none" rtlCol="0">
            <a:spAutoFit/>
          </a:bodyPr>
          <a:lstStyle/>
          <a:p>
            <a:r>
              <a:rPr lang="fr-FR" sz="1200" dirty="0"/>
              <a:t>C. ph. 4</a:t>
            </a:r>
          </a:p>
        </p:txBody>
      </p:sp>
      <p:sp>
        <p:nvSpPr>
          <p:cNvPr id="22" name="ZoneTexte 21">
            <a:extLst>
              <a:ext uri="{FF2B5EF4-FFF2-40B4-BE49-F238E27FC236}">
                <a16:creationId xmlns:a16="http://schemas.microsoft.com/office/drawing/2014/main" id="{963C4394-9A36-8FB5-22AA-5B2383BFD4F7}"/>
              </a:ext>
            </a:extLst>
          </p:cNvPr>
          <p:cNvSpPr txBox="1"/>
          <p:nvPr/>
        </p:nvSpPr>
        <p:spPr>
          <a:xfrm>
            <a:off x="840930" y="3290500"/>
            <a:ext cx="287258" cy="276999"/>
          </a:xfrm>
          <a:prstGeom prst="rect">
            <a:avLst/>
          </a:prstGeom>
          <a:noFill/>
        </p:spPr>
        <p:txBody>
          <a:bodyPr wrap="none" rtlCol="0">
            <a:spAutoFit/>
          </a:bodyPr>
          <a:lstStyle/>
          <a:p>
            <a:r>
              <a:rPr lang="fr-FR" sz="1200" dirty="0"/>
              <a:t>S</a:t>
            </a:r>
          </a:p>
        </p:txBody>
      </p:sp>
      <p:sp>
        <p:nvSpPr>
          <p:cNvPr id="23" name="ZoneTexte 22">
            <a:extLst>
              <a:ext uri="{FF2B5EF4-FFF2-40B4-BE49-F238E27FC236}">
                <a16:creationId xmlns:a16="http://schemas.microsoft.com/office/drawing/2014/main" id="{88EF7043-CAA1-F2C7-5E8F-E4067422243C}"/>
              </a:ext>
            </a:extLst>
          </p:cNvPr>
          <p:cNvSpPr txBox="1"/>
          <p:nvPr/>
        </p:nvSpPr>
        <p:spPr>
          <a:xfrm>
            <a:off x="1303087" y="4443164"/>
            <a:ext cx="287258" cy="276999"/>
          </a:xfrm>
          <a:prstGeom prst="rect">
            <a:avLst/>
          </a:prstGeom>
          <a:noFill/>
        </p:spPr>
        <p:txBody>
          <a:bodyPr wrap="none" rtlCol="0">
            <a:spAutoFit/>
          </a:bodyPr>
          <a:lstStyle/>
          <a:p>
            <a:r>
              <a:rPr lang="fr-FR" sz="1200" dirty="0"/>
              <a:t>S</a:t>
            </a:r>
          </a:p>
        </p:txBody>
      </p:sp>
      <p:sp>
        <p:nvSpPr>
          <p:cNvPr id="24" name="ZoneTexte 23">
            <a:extLst>
              <a:ext uri="{FF2B5EF4-FFF2-40B4-BE49-F238E27FC236}">
                <a16:creationId xmlns:a16="http://schemas.microsoft.com/office/drawing/2014/main" id="{A8119AD3-7ED3-F89A-F35B-3D38DE35D9ED}"/>
              </a:ext>
            </a:extLst>
          </p:cNvPr>
          <p:cNvSpPr txBox="1"/>
          <p:nvPr/>
        </p:nvSpPr>
        <p:spPr>
          <a:xfrm>
            <a:off x="5459077" y="4469954"/>
            <a:ext cx="287258" cy="276999"/>
          </a:xfrm>
          <a:prstGeom prst="rect">
            <a:avLst/>
          </a:prstGeom>
          <a:noFill/>
        </p:spPr>
        <p:txBody>
          <a:bodyPr wrap="none" rtlCol="0">
            <a:spAutoFit/>
          </a:bodyPr>
          <a:lstStyle/>
          <a:p>
            <a:r>
              <a:rPr lang="fr-FR" sz="1200" dirty="0"/>
              <a:t>S</a:t>
            </a:r>
          </a:p>
        </p:txBody>
      </p:sp>
      <p:sp>
        <p:nvSpPr>
          <p:cNvPr id="25" name="ZoneTexte 24">
            <a:extLst>
              <a:ext uri="{FF2B5EF4-FFF2-40B4-BE49-F238E27FC236}">
                <a16:creationId xmlns:a16="http://schemas.microsoft.com/office/drawing/2014/main" id="{016684F7-4799-80CA-EBEB-A5B593ACAC93}"/>
              </a:ext>
            </a:extLst>
          </p:cNvPr>
          <p:cNvSpPr txBox="1"/>
          <p:nvPr/>
        </p:nvSpPr>
        <p:spPr>
          <a:xfrm>
            <a:off x="1421609" y="6055833"/>
            <a:ext cx="723275" cy="276999"/>
          </a:xfrm>
          <a:prstGeom prst="rect">
            <a:avLst/>
          </a:prstGeom>
          <a:noFill/>
        </p:spPr>
        <p:txBody>
          <a:bodyPr wrap="none" rtlCol="0">
            <a:spAutoFit/>
          </a:bodyPr>
          <a:lstStyle/>
          <a:p>
            <a:r>
              <a:rPr lang="fr-FR" sz="1200" dirty="0"/>
              <a:t>C. ph. 4</a:t>
            </a:r>
          </a:p>
        </p:txBody>
      </p:sp>
      <p:sp>
        <p:nvSpPr>
          <p:cNvPr id="26" name="ZoneTexte 25">
            <a:extLst>
              <a:ext uri="{FF2B5EF4-FFF2-40B4-BE49-F238E27FC236}">
                <a16:creationId xmlns:a16="http://schemas.microsoft.com/office/drawing/2014/main" id="{2EF91E5A-FB1E-F447-175E-0CB5B3E829A9}"/>
              </a:ext>
            </a:extLst>
          </p:cNvPr>
          <p:cNvSpPr txBox="1"/>
          <p:nvPr/>
        </p:nvSpPr>
        <p:spPr>
          <a:xfrm>
            <a:off x="3455693" y="5803548"/>
            <a:ext cx="910827" cy="276999"/>
          </a:xfrm>
          <a:prstGeom prst="rect">
            <a:avLst/>
          </a:prstGeom>
          <a:noFill/>
        </p:spPr>
        <p:txBody>
          <a:bodyPr wrap="none" rtlCol="0">
            <a:spAutoFit/>
          </a:bodyPr>
          <a:lstStyle/>
          <a:p>
            <a:r>
              <a:rPr lang="fr-FR" sz="1200" dirty="0"/>
              <a:t>C. Mode B</a:t>
            </a:r>
          </a:p>
        </p:txBody>
      </p:sp>
    </p:spTree>
    <p:extLst>
      <p:ext uri="{BB962C8B-B14F-4D97-AF65-F5344CB8AC3E}">
        <p14:creationId xmlns:p14="http://schemas.microsoft.com/office/powerpoint/2010/main" val="36587150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E2C64E-6B1F-DE60-902E-F642E5737B89}"/>
              </a:ext>
            </a:extLst>
          </p:cNvPr>
          <p:cNvSpPr>
            <a:spLocks noGrp="1"/>
          </p:cNvSpPr>
          <p:nvPr>
            <p:ph type="title"/>
          </p:nvPr>
        </p:nvSpPr>
        <p:spPr/>
        <p:txBody>
          <a:bodyPr/>
          <a:lstStyle/>
          <a:p>
            <a:pPr marL="0" indent="0">
              <a:buNone/>
            </a:pPr>
            <a:r>
              <a:rPr lang="fr-FR" dirty="0"/>
              <a:t>Première moitié du IIe s.	</a:t>
            </a:r>
          </a:p>
        </p:txBody>
      </p:sp>
      <p:sp>
        <p:nvSpPr>
          <p:cNvPr id="5" name="ZoneTexte 4">
            <a:extLst>
              <a:ext uri="{FF2B5EF4-FFF2-40B4-BE49-F238E27FC236}">
                <a16:creationId xmlns:a16="http://schemas.microsoft.com/office/drawing/2014/main" id="{F8836F00-6FDA-C8FC-EC5A-6DACC45E2008}"/>
              </a:ext>
            </a:extLst>
          </p:cNvPr>
          <p:cNvSpPr txBox="1"/>
          <p:nvPr/>
        </p:nvSpPr>
        <p:spPr>
          <a:xfrm>
            <a:off x="494270" y="727662"/>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Cellier F2056 (406 NMI)</a:t>
            </a:r>
          </a:p>
        </p:txBody>
      </p:sp>
      <p:pic>
        <p:nvPicPr>
          <p:cNvPr id="8" name="Image 7">
            <a:extLst>
              <a:ext uri="{FF2B5EF4-FFF2-40B4-BE49-F238E27FC236}">
                <a16:creationId xmlns:a16="http://schemas.microsoft.com/office/drawing/2014/main" id="{0279283E-FE22-E70A-F0CE-CDF698BEABEE}"/>
              </a:ext>
            </a:extLst>
          </p:cNvPr>
          <p:cNvPicPr>
            <a:picLocks noChangeAspect="1"/>
          </p:cNvPicPr>
          <p:nvPr/>
        </p:nvPicPr>
        <p:blipFill>
          <a:blip r:embed="rId3"/>
          <a:stretch>
            <a:fillRect/>
          </a:stretch>
        </p:blipFill>
        <p:spPr>
          <a:xfrm>
            <a:off x="593124" y="1452302"/>
            <a:ext cx="7134578" cy="1659467"/>
          </a:xfrm>
          <a:prstGeom prst="rect">
            <a:avLst/>
          </a:prstGeom>
        </p:spPr>
      </p:pic>
      <p:pic>
        <p:nvPicPr>
          <p:cNvPr id="6" name="Image 5">
            <a:extLst>
              <a:ext uri="{FF2B5EF4-FFF2-40B4-BE49-F238E27FC236}">
                <a16:creationId xmlns:a16="http://schemas.microsoft.com/office/drawing/2014/main" id="{97C38784-0281-9081-792C-1F65DE63B8AF}"/>
              </a:ext>
            </a:extLst>
          </p:cNvPr>
          <p:cNvPicPr>
            <a:picLocks noChangeAspect="1"/>
          </p:cNvPicPr>
          <p:nvPr/>
        </p:nvPicPr>
        <p:blipFill>
          <a:blip r:embed="rId4"/>
          <a:stretch>
            <a:fillRect/>
          </a:stretch>
        </p:blipFill>
        <p:spPr>
          <a:xfrm>
            <a:off x="189104" y="3301273"/>
            <a:ext cx="2280356" cy="1727200"/>
          </a:xfrm>
          <a:prstGeom prst="rect">
            <a:avLst/>
          </a:prstGeom>
        </p:spPr>
      </p:pic>
      <p:pic>
        <p:nvPicPr>
          <p:cNvPr id="11" name="Image 10">
            <a:extLst>
              <a:ext uri="{FF2B5EF4-FFF2-40B4-BE49-F238E27FC236}">
                <a16:creationId xmlns:a16="http://schemas.microsoft.com/office/drawing/2014/main" id="{227935B3-A5DA-D042-1D48-5C677A41A41F}"/>
              </a:ext>
            </a:extLst>
          </p:cNvPr>
          <p:cNvPicPr>
            <a:picLocks noChangeAspect="1"/>
          </p:cNvPicPr>
          <p:nvPr/>
        </p:nvPicPr>
        <p:blipFill>
          <a:blip r:embed="rId5"/>
          <a:stretch>
            <a:fillRect/>
          </a:stretch>
        </p:blipFill>
        <p:spPr>
          <a:xfrm>
            <a:off x="3234724" y="3295061"/>
            <a:ext cx="4492978" cy="2336800"/>
          </a:xfrm>
          <a:prstGeom prst="rect">
            <a:avLst/>
          </a:prstGeom>
        </p:spPr>
      </p:pic>
      <p:sp>
        <p:nvSpPr>
          <p:cNvPr id="13" name="ZoneTexte 12">
            <a:extLst>
              <a:ext uri="{FF2B5EF4-FFF2-40B4-BE49-F238E27FC236}">
                <a16:creationId xmlns:a16="http://schemas.microsoft.com/office/drawing/2014/main" id="{429163AC-C08C-318E-6BFB-15B3E1C48F6F}"/>
              </a:ext>
            </a:extLst>
          </p:cNvPr>
          <p:cNvSpPr txBox="1"/>
          <p:nvPr/>
        </p:nvSpPr>
        <p:spPr>
          <a:xfrm>
            <a:off x="816217" y="2949488"/>
            <a:ext cx="287258" cy="276999"/>
          </a:xfrm>
          <a:prstGeom prst="rect">
            <a:avLst/>
          </a:prstGeom>
          <a:noFill/>
        </p:spPr>
        <p:txBody>
          <a:bodyPr wrap="none" rtlCol="0">
            <a:spAutoFit/>
          </a:bodyPr>
          <a:lstStyle/>
          <a:p>
            <a:r>
              <a:rPr lang="fr-FR" sz="1200" dirty="0"/>
              <a:t>S</a:t>
            </a:r>
          </a:p>
        </p:txBody>
      </p:sp>
      <p:sp>
        <p:nvSpPr>
          <p:cNvPr id="15" name="ZoneTexte 14">
            <a:extLst>
              <a:ext uri="{FF2B5EF4-FFF2-40B4-BE49-F238E27FC236}">
                <a16:creationId xmlns:a16="http://schemas.microsoft.com/office/drawing/2014/main" id="{1E3C084C-098E-2785-653E-39199B834C31}"/>
              </a:ext>
            </a:extLst>
          </p:cNvPr>
          <p:cNvSpPr txBox="1"/>
          <p:nvPr/>
        </p:nvSpPr>
        <p:spPr>
          <a:xfrm>
            <a:off x="610851" y="4026373"/>
            <a:ext cx="287258" cy="276999"/>
          </a:xfrm>
          <a:prstGeom prst="rect">
            <a:avLst/>
          </a:prstGeom>
          <a:noFill/>
        </p:spPr>
        <p:txBody>
          <a:bodyPr wrap="none" rtlCol="0">
            <a:spAutoFit/>
          </a:bodyPr>
          <a:lstStyle/>
          <a:p>
            <a:r>
              <a:rPr lang="fr-FR" sz="1200" dirty="0"/>
              <a:t>S</a:t>
            </a:r>
          </a:p>
        </p:txBody>
      </p:sp>
      <p:sp>
        <p:nvSpPr>
          <p:cNvPr id="16" name="ZoneTexte 15">
            <a:extLst>
              <a:ext uri="{FF2B5EF4-FFF2-40B4-BE49-F238E27FC236}">
                <a16:creationId xmlns:a16="http://schemas.microsoft.com/office/drawing/2014/main" id="{4B1D8A54-09F0-D2C2-A498-12CBB9CA3349}"/>
              </a:ext>
            </a:extLst>
          </p:cNvPr>
          <p:cNvSpPr txBox="1"/>
          <p:nvPr/>
        </p:nvSpPr>
        <p:spPr>
          <a:xfrm>
            <a:off x="4611486" y="2913753"/>
            <a:ext cx="287258" cy="276999"/>
          </a:xfrm>
          <a:prstGeom prst="rect">
            <a:avLst/>
          </a:prstGeom>
          <a:noFill/>
        </p:spPr>
        <p:txBody>
          <a:bodyPr wrap="none" rtlCol="0">
            <a:spAutoFit/>
          </a:bodyPr>
          <a:lstStyle/>
          <a:p>
            <a:r>
              <a:rPr lang="fr-FR" sz="1200" dirty="0"/>
              <a:t>S</a:t>
            </a:r>
          </a:p>
        </p:txBody>
      </p:sp>
      <p:sp>
        <p:nvSpPr>
          <p:cNvPr id="17" name="ZoneTexte 16">
            <a:extLst>
              <a:ext uri="{FF2B5EF4-FFF2-40B4-BE49-F238E27FC236}">
                <a16:creationId xmlns:a16="http://schemas.microsoft.com/office/drawing/2014/main" id="{117A6EB4-2832-EB04-0388-68A56AE7DBC8}"/>
              </a:ext>
            </a:extLst>
          </p:cNvPr>
          <p:cNvSpPr txBox="1"/>
          <p:nvPr/>
        </p:nvSpPr>
        <p:spPr>
          <a:xfrm>
            <a:off x="6169594" y="2949488"/>
            <a:ext cx="287258" cy="276999"/>
          </a:xfrm>
          <a:prstGeom prst="rect">
            <a:avLst/>
          </a:prstGeom>
          <a:noFill/>
        </p:spPr>
        <p:txBody>
          <a:bodyPr wrap="none" rtlCol="0">
            <a:spAutoFit/>
          </a:bodyPr>
          <a:lstStyle/>
          <a:p>
            <a:r>
              <a:rPr lang="fr-FR" sz="1200" dirty="0"/>
              <a:t>S</a:t>
            </a:r>
          </a:p>
        </p:txBody>
      </p:sp>
      <p:sp>
        <p:nvSpPr>
          <p:cNvPr id="18" name="ZoneTexte 17">
            <a:extLst>
              <a:ext uri="{FF2B5EF4-FFF2-40B4-BE49-F238E27FC236}">
                <a16:creationId xmlns:a16="http://schemas.microsoft.com/office/drawing/2014/main" id="{C138E13A-B865-2764-5B6C-68650D46ECA8}"/>
              </a:ext>
            </a:extLst>
          </p:cNvPr>
          <p:cNvSpPr txBox="1"/>
          <p:nvPr/>
        </p:nvSpPr>
        <p:spPr>
          <a:xfrm>
            <a:off x="5481213" y="3887873"/>
            <a:ext cx="287258" cy="276999"/>
          </a:xfrm>
          <a:prstGeom prst="rect">
            <a:avLst/>
          </a:prstGeom>
          <a:noFill/>
        </p:spPr>
        <p:txBody>
          <a:bodyPr wrap="none" rtlCol="0">
            <a:spAutoFit/>
          </a:bodyPr>
          <a:lstStyle/>
          <a:p>
            <a:r>
              <a:rPr lang="fr-FR" sz="1200" dirty="0"/>
              <a:t>S</a:t>
            </a:r>
          </a:p>
        </p:txBody>
      </p:sp>
      <p:sp>
        <p:nvSpPr>
          <p:cNvPr id="19" name="ZoneTexte 18">
            <a:extLst>
              <a:ext uri="{FF2B5EF4-FFF2-40B4-BE49-F238E27FC236}">
                <a16:creationId xmlns:a16="http://schemas.microsoft.com/office/drawing/2014/main" id="{5FA4C9F0-66C6-C68B-724A-BB9F77A03B9A}"/>
              </a:ext>
            </a:extLst>
          </p:cNvPr>
          <p:cNvSpPr txBox="1"/>
          <p:nvPr/>
        </p:nvSpPr>
        <p:spPr>
          <a:xfrm>
            <a:off x="4016784" y="4660118"/>
            <a:ext cx="287258" cy="276999"/>
          </a:xfrm>
          <a:prstGeom prst="rect">
            <a:avLst/>
          </a:prstGeom>
          <a:noFill/>
        </p:spPr>
        <p:txBody>
          <a:bodyPr wrap="none" rtlCol="0">
            <a:spAutoFit/>
          </a:bodyPr>
          <a:lstStyle/>
          <a:p>
            <a:r>
              <a:rPr lang="fr-FR" sz="1200" dirty="0"/>
              <a:t>S</a:t>
            </a:r>
          </a:p>
        </p:txBody>
      </p:sp>
      <p:sp>
        <p:nvSpPr>
          <p:cNvPr id="20" name="ZoneTexte 19">
            <a:extLst>
              <a:ext uri="{FF2B5EF4-FFF2-40B4-BE49-F238E27FC236}">
                <a16:creationId xmlns:a16="http://schemas.microsoft.com/office/drawing/2014/main" id="{F1068AE5-4EDA-A530-7FCC-3D86FCDD487C}"/>
              </a:ext>
            </a:extLst>
          </p:cNvPr>
          <p:cNvSpPr txBox="1"/>
          <p:nvPr/>
        </p:nvSpPr>
        <p:spPr>
          <a:xfrm>
            <a:off x="616174" y="5032829"/>
            <a:ext cx="740908" cy="276999"/>
          </a:xfrm>
          <a:prstGeom prst="rect">
            <a:avLst/>
          </a:prstGeom>
          <a:noFill/>
        </p:spPr>
        <p:txBody>
          <a:bodyPr wrap="none" rtlCol="0">
            <a:spAutoFit/>
          </a:bodyPr>
          <a:lstStyle/>
          <a:p>
            <a:r>
              <a:rPr lang="fr-FR" sz="1200" dirty="0"/>
              <a:t>C, Ph. 5</a:t>
            </a:r>
          </a:p>
        </p:txBody>
      </p:sp>
      <p:sp>
        <p:nvSpPr>
          <p:cNvPr id="21" name="ZoneTexte 20">
            <a:extLst>
              <a:ext uri="{FF2B5EF4-FFF2-40B4-BE49-F238E27FC236}">
                <a16:creationId xmlns:a16="http://schemas.microsoft.com/office/drawing/2014/main" id="{6C8DDE79-7749-7065-3F57-7E8E28E0815D}"/>
              </a:ext>
            </a:extLst>
          </p:cNvPr>
          <p:cNvSpPr txBox="1"/>
          <p:nvPr/>
        </p:nvSpPr>
        <p:spPr>
          <a:xfrm>
            <a:off x="3933588" y="5631861"/>
            <a:ext cx="740908" cy="276999"/>
          </a:xfrm>
          <a:prstGeom prst="rect">
            <a:avLst/>
          </a:prstGeom>
          <a:noFill/>
        </p:spPr>
        <p:txBody>
          <a:bodyPr wrap="none" rtlCol="0">
            <a:spAutoFit/>
          </a:bodyPr>
          <a:lstStyle/>
          <a:p>
            <a:r>
              <a:rPr lang="fr-FR" sz="1200" dirty="0"/>
              <a:t>C, Ph. 5</a:t>
            </a:r>
          </a:p>
        </p:txBody>
      </p:sp>
      <p:sp>
        <p:nvSpPr>
          <p:cNvPr id="22" name="ZoneTexte 21">
            <a:extLst>
              <a:ext uri="{FF2B5EF4-FFF2-40B4-BE49-F238E27FC236}">
                <a16:creationId xmlns:a16="http://schemas.microsoft.com/office/drawing/2014/main" id="{EA120156-55BD-A68C-B722-0FACB6B178B1}"/>
              </a:ext>
            </a:extLst>
          </p:cNvPr>
          <p:cNvSpPr txBox="1"/>
          <p:nvPr/>
        </p:nvSpPr>
        <p:spPr>
          <a:xfrm>
            <a:off x="2864270" y="2911332"/>
            <a:ext cx="295274" cy="276999"/>
          </a:xfrm>
          <a:prstGeom prst="rect">
            <a:avLst/>
          </a:prstGeom>
          <a:noFill/>
        </p:spPr>
        <p:txBody>
          <a:bodyPr wrap="none" rtlCol="0">
            <a:spAutoFit/>
          </a:bodyPr>
          <a:lstStyle/>
          <a:p>
            <a:r>
              <a:rPr lang="fr-FR" sz="1200" dirty="0"/>
              <a:t>C</a:t>
            </a:r>
          </a:p>
        </p:txBody>
      </p:sp>
      <p:sp>
        <p:nvSpPr>
          <p:cNvPr id="23" name="ZoneTexte 22">
            <a:extLst>
              <a:ext uri="{FF2B5EF4-FFF2-40B4-BE49-F238E27FC236}">
                <a16:creationId xmlns:a16="http://schemas.microsoft.com/office/drawing/2014/main" id="{37DC4171-97BE-DAEF-5565-54BD8DBE7828}"/>
              </a:ext>
            </a:extLst>
          </p:cNvPr>
          <p:cNvSpPr txBox="1"/>
          <p:nvPr/>
        </p:nvSpPr>
        <p:spPr>
          <a:xfrm>
            <a:off x="3662788" y="4026372"/>
            <a:ext cx="113974" cy="277000"/>
          </a:xfrm>
          <a:prstGeom prst="rect">
            <a:avLst/>
          </a:prstGeom>
          <a:noFill/>
        </p:spPr>
        <p:txBody>
          <a:bodyPr wrap="square" rtlCol="0">
            <a:spAutoFit/>
          </a:bodyPr>
          <a:lstStyle/>
          <a:p>
            <a:r>
              <a:rPr lang="fr-FR" sz="1200" dirty="0"/>
              <a:t>/</a:t>
            </a:r>
          </a:p>
        </p:txBody>
      </p:sp>
    </p:spTree>
    <p:extLst>
      <p:ext uri="{BB962C8B-B14F-4D97-AF65-F5344CB8AC3E}">
        <p14:creationId xmlns:p14="http://schemas.microsoft.com/office/powerpoint/2010/main" val="10582957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rre cuite, produit céramique&#10;&#10;Description générée automatiquement">
            <a:extLst>
              <a:ext uri="{FF2B5EF4-FFF2-40B4-BE49-F238E27FC236}">
                <a16:creationId xmlns:a16="http://schemas.microsoft.com/office/drawing/2014/main" id="{E5CA6642-9DB3-43EF-9AA1-9410771A5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480" y="3776380"/>
            <a:ext cx="2880360" cy="2320290"/>
          </a:xfrm>
          <a:prstGeom prst="rect">
            <a:avLst/>
          </a:prstGeom>
        </p:spPr>
      </p:pic>
      <p:pic>
        <p:nvPicPr>
          <p:cNvPr id="8" name="Image 7">
            <a:extLst>
              <a:ext uri="{FF2B5EF4-FFF2-40B4-BE49-F238E27FC236}">
                <a16:creationId xmlns:a16="http://schemas.microsoft.com/office/drawing/2014/main" id="{59991023-B8BE-75FB-2F6E-B2309F3F3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2822" y="3871630"/>
            <a:ext cx="3343656" cy="2225040"/>
          </a:xfrm>
          <a:prstGeom prst="rect">
            <a:avLst/>
          </a:prstGeom>
        </p:spPr>
      </p:pic>
      <p:pic>
        <p:nvPicPr>
          <p:cNvPr id="10" name="Image 9" descr="Une image contenant texte, dessin au trait&#10;&#10;Description générée automatiquement">
            <a:extLst>
              <a:ext uri="{FF2B5EF4-FFF2-40B4-BE49-F238E27FC236}">
                <a16:creationId xmlns:a16="http://schemas.microsoft.com/office/drawing/2014/main" id="{4A08B51A-ED21-93B7-9B84-9B677F52E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927" y="597281"/>
            <a:ext cx="6257636" cy="3178856"/>
          </a:xfrm>
          <a:prstGeom prst="rect">
            <a:avLst/>
          </a:prstGeom>
        </p:spPr>
      </p:pic>
      <p:pic>
        <p:nvPicPr>
          <p:cNvPr id="12" name="Image 11">
            <a:extLst>
              <a:ext uri="{FF2B5EF4-FFF2-40B4-BE49-F238E27FC236}">
                <a16:creationId xmlns:a16="http://schemas.microsoft.com/office/drawing/2014/main" id="{27B0C309-0085-D27D-DB62-F0C79F3C08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515" y="1503546"/>
            <a:ext cx="2523744" cy="1493520"/>
          </a:xfrm>
          <a:prstGeom prst="rect">
            <a:avLst/>
          </a:prstGeom>
        </p:spPr>
      </p:pic>
      <p:sp>
        <p:nvSpPr>
          <p:cNvPr id="14" name="Titre 1">
            <a:extLst>
              <a:ext uri="{FF2B5EF4-FFF2-40B4-BE49-F238E27FC236}">
                <a16:creationId xmlns:a16="http://schemas.microsoft.com/office/drawing/2014/main" id="{B8FF5D67-38FA-DF7A-B453-B51B3B1CDC3B}"/>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spTree>
    <p:extLst>
      <p:ext uri="{BB962C8B-B14F-4D97-AF65-F5344CB8AC3E}">
        <p14:creationId xmlns:p14="http://schemas.microsoft.com/office/powerpoint/2010/main" val="3771685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B8FF5D67-38FA-DF7A-B453-B51B3B1CDC3B}"/>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pic>
        <p:nvPicPr>
          <p:cNvPr id="3" name="Image 2" descr="Une image contenant contenant, viande&#10;&#10;Description générée automatiquement">
            <a:extLst>
              <a:ext uri="{FF2B5EF4-FFF2-40B4-BE49-F238E27FC236}">
                <a16:creationId xmlns:a16="http://schemas.microsoft.com/office/drawing/2014/main" id="{A0AFB922-FFC8-17D1-2AF3-D6775564C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789" y="827184"/>
            <a:ext cx="7454421" cy="5438611"/>
          </a:xfrm>
          <a:prstGeom prst="rect">
            <a:avLst/>
          </a:prstGeom>
        </p:spPr>
      </p:pic>
    </p:spTree>
    <p:extLst>
      <p:ext uri="{BB962C8B-B14F-4D97-AF65-F5344CB8AC3E}">
        <p14:creationId xmlns:p14="http://schemas.microsoft.com/office/powerpoint/2010/main" val="3848236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B8FF5D67-38FA-DF7A-B453-B51B3B1CDC3B}"/>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pic>
        <p:nvPicPr>
          <p:cNvPr id="7" name="Image 6">
            <a:extLst>
              <a:ext uri="{FF2B5EF4-FFF2-40B4-BE49-F238E27FC236}">
                <a16:creationId xmlns:a16="http://schemas.microsoft.com/office/drawing/2014/main" id="{5648F82A-7B5C-804F-E2B3-2DC01EAB5436}"/>
              </a:ext>
            </a:extLst>
          </p:cNvPr>
          <p:cNvPicPr>
            <a:picLocks noChangeAspect="1"/>
          </p:cNvPicPr>
          <p:nvPr/>
        </p:nvPicPr>
        <p:blipFill>
          <a:blip r:embed="rId3"/>
          <a:stretch>
            <a:fillRect/>
          </a:stretch>
        </p:blipFill>
        <p:spPr>
          <a:xfrm>
            <a:off x="746809" y="1131464"/>
            <a:ext cx="1986844" cy="417689"/>
          </a:xfrm>
          <a:prstGeom prst="rect">
            <a:avLst/>
          </a:prstGeom>
        </p:spPr>
      </p:pic>
      <p:pic>
        <p:nvPicPr>
          <p:cNvPr id="9" name="Image 8">
            <a:extLst>
              <a:ext uri="{FF2B5EF4-FFF2-40B4-BE49-F238E27FC236}">
                <a16:creationId xmlns:a16="http://schemas.microsoft.com/office/drawing/2014/main" id="{8C2F5310-A688-46D8-21F6-EAA9371AC8FD}"/>
              </a:ext>
            </a:extLst>
          </p:cNvPr>
          <p:cNvPicPr>
            <a:picLocks noChangeAspect="1"/>
          </p:cNvPicPr>
          <p:nvPr/>
        </p:nvPicPr>
        <p:blipFill>
          <a:blip r:embed="rId4"/>
          <a:stretch>
            <a:fillRect/>
          </a:stretch>
        </p:blipFill>
        <p:spPr>
          <a:xfrm>
            <a:off x="1237877" y="2989894"/>
            <a:ext cx="1004711" cy="1049867"/>
          </a:xfrm>
          <a:prstGeom prst="rect">
            <a:avLst/>
          </a:prstGeom>
        </p:spPr>
      </p:pic>
      <p:pic>
        <p:nvPicPr>
          <p:cNvPr id="11" name="Image 10">
            <a:extLst>
              <a:ext uri="{FF2B5EF4-FFF2-40B4-BE49-F238E27FC236}">
                <a16:creationId xmlns:a16="http://schemas.microsoft.com/office/drawing/2014/main" id="{2C229DBF-B432-FF66-EB6D-A9169274583B}"/>
              </a:ext>
            </a:extLst>
          </p:cNvPr>
          <p:cNvPicPr>
            <a:picLocks noChangeAspect="1"/>
          </p:cNvPicPr>
          <p:nvPr/>
        </p:nvPicPr>
        <p:blipFill>
          <a:blip r:embed="rId5"/>
          <a:stretch>
            <a:fillRect/>
          </a:stretch>
        </p:blipFill>
        <p:spPr>
          <a:xfrm>
            <a:off x="995165" y="2021168"/>
            <a:ext cx="1490133" cy="496711"/>
          </a:xfrm>
          <a:prstGeom prst="rect">
            <a:avLst/>
          </a:prstGeom>
        </p:spPr>
      </p:pic>
      <p:pic>
        <p:nvPicPr>
          <p:cNvPr id="13" name="Image 12">
            <a:extLst>
              <a:ext uri="{FF2B5EF4-FFF2-40B4-BE49-F238E27FC236}">
                <a16:creationId xmlns:a16="http://schemas.microsoft.com/office/drawing/2014/main" id="{0526841B-5ECC-50F3-E1FC-330B264BC24C}"/>
              </a:ext>
            </a:extLst>
          </p:cNvPr>
          <p:cNvPicPr>
            <a:picLocks noChangeAspect="1"/>
          </p:cNvPicPr>
          <p:nvPr/>
        </p:nvPicPr>
        <p:blipFill>
          <a:blip r:embed="rId6"/>
          <a:stretch>
            <a:fillRect/>
          </a:stretch>
        </p:blipFill>
        <p:spPr>
          <a:xfrm>
            <a:off x="3445111" y="2816277"/>
            <a:ext cx="1919111" cy="1083733"/>
          </a:xfrm>
          <a:prstGeom prst="rect">
            <a:avLst/>
          </a:prstGeom>
        </p:spPr>
      </p:pic>
      <p:pic>
        <p:nvPicPr>
          <p:cNvPr id="16" name="Image 15">
            <a:extLst>
              <a:ext uri="{FF2B5EF4-FFF2-40B4-BE49-F238E27FC236}">
                <a16:creationId xmlns:a16="http://schemas.microsoft.com/office/drawing/2014/main" id="{982B90DB-96ED-9550-D124-01EF56D0E6EE}"/>
              </a:ext>
            </a:extLst>
          </p:cNvPr>
          <p:cNvPicPr>
            <a:picLocks noChangeAspect="1"/>
          </p:cNvPicPr>
          <p:nvPr/>
        </p:nvPicPr>
        <p:blipFill>
          <a:blip r:embed="rId7"/>
          <a:stretch>
            <a:fillRect/>
          </a:stretch>
        </p:blipFill>
        <p:spPr>
          <a:xfrm>
            <a:off x="3270134" y="1549153"/>
            <a:ext cx="2269067" cy="225778"/>
          </a:xfrm>
          <a:prstGeom prst="rect">
            <a:avLst/>
          </a:prstGeom>
        </p:spPr>
      </p:pic>
      <p:pic>
        <p:nvPicPr>
          <p:cNvPr id="18" name="Image 17">
            <a:extLst>
              <a:ext uri="{FF2B5EF4-FFF2-40B4-BE49-F238E27FC236}">
                <a16:creationId xmlns:a16="http://schemas.microsoft.com/office/drawing/2014/main" id="{4BBCE502-A231-F47E-7DDA-66EDF30557CE}"/>
              </a:ext>
            </a:extLst>
          </p:cNvPr>
          <p:cNvPicPr>
            <a:picLocks noChangeAspect="1"/>
          </p:cNvPicPr>
          <p:nvPr/>
        </p:nvPicPr>
        <p:blipFill>
          <a:blip r:embed="rId8"/>
          <a:stretch>
            <a:fillRect/>
          </a:stretch>
        </p:blipFill>
        <p:spPr>
          <a:xfrm>
            <a:off x="5770694" y="1200869"/>
            <a:ext cx="2990895" cy="2972987"/>
          </a:xfrm>
          <a:prstGeom prst="rect">
            <a:avLst/>
          </a:prstGeom>
        </p:spPr>
      </p:pic>
      <p:pic>
        <p:nvPicPr>
          <p:cNvPr id="24" name="Image 23">
            <a:extLst>
              <a:ext uri="{FF2B5EF4-FFF2-40B4-BE49-F238E27FC236}">
                <a16:creationId xmlns:a16="http://schemas.microsoft.com/office/drawing/2014/main" id="{43A6DE20-8330-9CFC-0CF4-D809FFE909B5}"/>
              </a:ext>
            </a:extLst>
          </p:cNvPr>
          <p:cNvPicPr>
            <a:picLocks noChangeAspect="1"/>
          </p:cNvPicPr>
          <p:nvPr/>
        </p:nvPicPr>
        <p:blipFill>
          <a:blip r:embed="rId9"/>
          <a:stretch>
            <a:fillRect/>
          </a:stretch>
        </p:blipFill>
        <p:spPr>
          <a:xfrm>
            <a:off x="2733653" y="4255795"/>
            <a:ext cx="1230489" cy="541867"/>
          </a:xfrm>
          <a:prstGeom prst="rect">
            <a:avLst/>
          </a:prstGeom>
        </p:spPr>
      </p:pic>
      <p:pic>
        <p:nvPicPr>
          <p:cNvPr id="26" name="Image 25">
            <a:extLst>
              <a:ext uri="{FF2B5EF4-FFF2-40B4-BE49-F238E27FC236}">
                <a16:creationId xmlns:a16="http://schemas.microsoft.com/office/drawing/2014/main" id="{8C8EAFCF-C928-6A17-D8E6-82EC671D1752}"/>
              </a:ext>
            </a:extLst>
          </p:cNvPr>
          <p:cNvPicPr>
            <a:picLocks noChangeAspect="1"/>
          </p:cNvPicPr>
          <p:nvPr/>
        </p:nvPicPr>
        <p:blipFill>
          <a:blip r:embed="rId10"/>
          <a:stretch>
            <a:fillRect/>
          </a:stretch>
        </p:blipFill>
        <p:spPr>
          <a:xfrm>
            <a:off x="2637024" y="5153447"/>
            <a:ext cx="1641859" cy="695510"/>
          </a:xfrm>
          <a:prstGeom prst="rect">
            <a:avLst/>
          </a:prstGeom>
        </p:spPr>
      </p:pic>
      <p:pic>
        <p:nvPicPr>
          <p:cNvPr id="30" name="Image 29">
            <a:extLst>
              <a:ext uri="{FF2B5EF4-FFF2-40B4-BE49-F238E27FC236}">
                <a16:creationId xmlns:a16="http://schemas.microsoft.com/office/drawing/2014/main" id="{21E4651A-E93C-3104-2D65-1C8345BA05C1}"/>
              </a:ext>
            </a:extLst>
          </p:cNvPr>
          <p:cNvPicPr>
            <a:picLocks noChangeAspect="1"/>
          </p:cNvPicPr>
          <p:nvPr/>
        </p:nvPicPr>
        <p:blipFill>
          <a:blip r:embed="rId11"/>
          <a:stretch>
            <a:fillRect/>
          </a:stretch>
        </p:blipFill>
        <p:spPr>
          <a:xfrm>
            <a:off x="1401567" y="4867226"/>
            <a:ext cx="677333" cy="519289"/>
          </a:xfrm>
          <a:prstGeom prst="rect">
            <a:avLst/>
          </a:prstGeom>
        </p:spPr>
      </p:pic>
      <p:pic>
        <p:nvPicPr>
          <p:cNvPr id="17" name="Image 16">
            <a:extLst>
              <a:ext uri="{FF2B5EF4-FFF2-40B4-BE49-F238E27FC236}">
                <a16:creationId xmlns:a16="http://schemas.microsoft.com/office/drawing/2014/main" id="{0954B3EC-9DA2-F1B5-0B3D-0529EFA6F5B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41239" y="4039761"/>
            <a:ext cx="4220350" cy="2319582"/>
          </a:xfrm>
          <a:prstGeom prst="rect">
            <a:avLst/>
          </a:prstGeom>
        </p:spPr>
      </p:pic>
    </p:spTree>
    <p:extLst>
      <p:ext uri="{BB962C8B-B14F-4D97-AF65-F5344CB8AC3E}">
        <p14:creationId xmlns:p14="http://schemas.microsoft.com/office/powerpoint/2010/main" val="3941227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B8FF5D67-38FA-DF7A-B453-B51B3B1CDC3B}"/>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pic>
        <p:nvPicPr>
          <p:cNvPr id="3" name="Image 2">
            <a:extLst>
              <a:ext uri="{FF2B5EF4-FFF2-40B4-BE49-F238E27FC236}">
                <a16:creationId xmlns:a16="http://schemas.microsoft.com/office/drawing/2014/main" id="{D5972FE8-D9F2-2A48-72F6-65C57BDB5D94}"/>
              </a:ext>
            </a:extLst>
          </p:cNvPr>
          <p:cNvPicPr>
            <a:picLocks noChangeAspect="1"/>
          </p:cNvPicPr>
          <p:nvPr/>
        </p:nvPicPr>
        <p:blipFill>
          <a:blip r:embed="rId3"/>
          <a:stretch>
            <a:fillRect/>
          </a:stretch>
        </p:blipFill>
        <p:spPr>
          <a:xfrm>
            <a:off x="876821" y="1167530"/>
            <a:ext cx="2269067" cy="553156"/>
          </a:xfrm>
          <a:prstGeom prst="rect">
            <a:avLst/>
          </a:prstGeom>
        </p:spPr>
      </p:pic>
      <p:pic>
        <p:nvPicPr>
          <p:cNvPr id="6" name="Image 5">
            <a:extLst>
              <a:ext uri="{FF2B5EF4-FFF2-40B4-BE49-F238E27FC236}">
                <a16:creationId xmlns:a16="http://schemas.microsoft.com/office/drawing/2014/main" id="{16152165-9C82-C1A1-72A5-06343EC5654D}"/>
              </a:ext>
            </a:extLst>
          </p:cNvPr>
          <p:cNvPicPr>
            <a:picLocks noChangeAspect="1"/>
          </p:cNvPicPr>
          <p:nvPr/>
        </p:nvPicPr>
        <p:blipFill>
          <a:blip r:embed="rId4"/>
          <a:stretch>
            <a:fillRect/>
          </a:stretch>
        </p:blipFill>
        <p:spPr>
          <a:xfrm>
            <a:off x="498646" y="2076621"/>
            <a:ext cx="3025422" cy="406400"/>
          </a:xfrm>
          <a:prstGeom prst="rect">
            <a:avLst/>
          </a:prstGeom>
        </p:spPr>
      </p:pic>
      <p:pic>
        <p:nvPicPr>
          <p:cNvPr id="10" name="Image 9">
            <a:extLst>
              <a:ext uri="{FF2B5EF4-FFF2-40B4-BE49-F238E27FC236}">
                <a16:creationId xmlns:a16="http://schemas.microsoft.com/office/drawing/2014/main" id="{EA31059D-6509-19E1-279A-336B145B9EF8}"/>
              </a:ext>
            </a:extLst>
          </p:cNvPr>
          <p:cNvPicPr>
            <a:picLocks noChangeAspect="1"/>
          </p:cNvPicPr>
          <p:nvPr/>
        </p:nvPicPr>
        <p:blipFill>
          <a:blip r:embed="rId5"/>
          <a:stretch>
            <a:fillRect/>
          </a:stretch>
        </p:blipFill>
        <p:spPr>
          <a:xfrm>
            <a:off x="1537222" y="2772087"/>
            <a:ext cx="2540000" cy="812800"/>
          </a:xfrm>
          <a:prstGeom prst="rect">
            <a:avLst/>
          </a:prstGeom>
        </p:spPr>
      </p:pic>
      <p:pic>
        <p:nvPicPr>
          <p:cNvPr id="15" name="Image 14">
            <a:extLst>
              <a:ext uri="{FF2B5EF4-FFF2-40B4-BE49-F238E27FC236}">
                <a16:creationId xmlns:a16="http://schemas.microsoft.com/office/drawing/2014/main" id="{5E7E6AD3-F1C5-710A-55AC-A7B81710B6E1}"/>
              </a:ext>
            </a:extLst>
          </p:cNvPr>
          <p:cNvPicPr>
            <a:picLocks noChangeAspect="1"/>
          </p:cNvPicPr>
          <p:nvPr/>
        </p:nvPicPr>
        <p:blipFill>
          <a:blip r:embed="rId6"/>
          <a:stretch>
            <a:fillRect/>
          </a:stretch>
        </p:blipFill>
        <p:spPr>
          <a:xfrm>
            <a:off x="2011355" y="4625456"/>
            <a:ext cx="1591733" cy="1772356"/>
          </a:xfrm>
          <a:prstGeom prst="rect">
            <a:avLst/>
          </a:prstGeom>
        </p:spPr>
      </p:pic>
      <p:pic>
        <p:nvPicPr>
          <p:cNvPr id="21" name="Image 20" descr="Une image contenant intérieur, produit céramique, plante, porcelaine&#10;&#10;Description générée automatiquement">
            <a:extLst>
              <a:ext uri="{FF2B5EF4-FFF2-40B4-BE49-F238E27FC236}">
                <a16:creationId xmlns:a16="http://schemas.microsoft.com/office/drawing/2014/main" id="{48133AEE-B43B-87D9-4451-F21D85DAB1E1}"/>
              </a:ext>
            </a:extLst>
          </p:cNvPr>
          <p:cNvPicPr>
            <a:picLocks noChangeAspect="1"/>
          </p:cNvPicPr>
          <p:nvPr/>
        </p:nvPicPr>
        <p:blipFill rotWithShape="1">
          <a:blip r:embed="rId7">
            <a:extLst>
              <a:ext uri="{28A0092B-C50C-407E-A947-70E740481C1C}">
                <a14:useLocalDpi xmlns:a14="http://schemas.microsoft.com/office/drawing/2010/main" val="0"/>
              </a:ext>
            </a:extLst>
          </a:blip>
          <a:srcRect l="5335" t="-3" r="5351" b="-4011"/>
          <a:stretch/>
        </p:blipFill>
        <p:spPr>
          <a:xfrm>
            <a:off x="4386001" y="716692"/>
            <a:ext cx="3879586" cy="3011022"/>
          </a:xfrm>
          <a:prstGeom prst="rect">
            <a:avLst/>
          </a:prstGeom>
        </p:spPr>
      </p:pic>
      <p:pic>
        <p:nvPicPr>
          <p:cNvPr id="23" name="Image 22">
            <a:extLst>
              <a:ext uri="{FF2B5EF4-FFF2-40B4-BE49-F238E27FC236}">
                <a16:creationId xmlns:a16="http://schemas.microsoft.com/office/drawing/2014/main" id="{3F83B25B-B5DD-C810-0EE3-D14BA39F267F}"/>
              </a:ext>
            </a:extLst>
          </p:cNvPr>
          <p:cNvPicPr>
            <a:picLocks noChangeAspect="1"/>
          </p:cNvPicPr>
          <p:nvPr/>
        </p:nvPicPr>
        <p:blipFill>
          <a:blip r:embed="rId8"/>
          <a:stretch>
            <a:fillRect/>
          </a:stretch>
        </p:blipFill>
        <p:spPr>
          <a:xfrm>
            <a:off x="1384823" y="3874733"/>
            <a:ext cx="2844800" cy="564444"/>
          </a:xfrm>
          <a:prstGeom prst="rect">
            <a:avLst/>
          </a:prstGeom>
        </p:spPr>
      </p:pic>
      <p:pic>
        <p:nvPicPr>
          <p:cNvPr id="5" name="Image 4" descr="Une image contenant bol, intérieur, arts de la table, produit céramique&#10;&#10;Description générée automatiquement">
            <a:extLst>
              <a:ext uri="{FF2B5EF4-FFF2-40B4-BE49-F238E27FC236}">
                <a16:creationId xmlns:a16="http://schemas.microsoft.com/office/drawing/2014/main" id="{D6B365CD-14C5-CD14-277B-FE13316305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86001" y="3727713"/>
            <a:ext cx="3879586" cy="2585661"/>
          </a:xfrm>
          <a:prstGeom prst="rect">
            <a:avLst/>
          </a:prstGeom>
        </p:spPr>
      </p:pic>
      <p:sp>
        <p:nvSpPr>
          <p:cNvPr id="12" name="ZoneTexte 11">
            <a:extLst>
              <a:ext uri="{FF2B5EF4-FFF2-40B4-BE49-F238E27FC236}">
                <a16:creationId xmlns:a16="http://schemas.microsoft.com/office/drawing/2014/main" id="{DF7BFCD0-A531-E82B-EF1C-E619F5AD5EB8}"/>
              </a:ext>
            </a:extLst>
          </p:cNvPr>
          <p:cNvSpPr txBox="1"/>
          <p:nvPr/>
        </p:nvSpPr>
        <p:spPr>
          <a:xfrm>
            <a:off x="406400" y="712621"/>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Terra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Nigra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E5C55B57-6455-90CF-F0E0-DE8142FE42B2}"/>
              </a:ext>
            </a:extLst>
          </p:cNvPr>
          <p:cNvSpPr txBox="1"/>
          <p:nvPr/>
        </p:nvSpPr>
        <p:spPr>
          <a:xfrm>
            <a:off x="186217" y="2983267"/>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Grise fine</a:t>
            </a:r>
          </a:p>
        </p:txBody>
      </p:sp>
    </p:spTree>
    <p:extLst>
      <p:ext uri="{BB962C8B-B14F-4D97-AF65-F5344CB8AC3E}">
        <p14:creationId xmlns:p14="http://schemas.microsoft.com/office/powerpoint/2010/main" val="3654031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05AC3E-FA5A-456A-8AFB-AB280644B3C2}"/>
              </a:ext>
            </a:extLst>
          </p:cNvPr>
          <p:cNvSpPr/>
          <p:nvPr/>
        </p:nvSpPr>
        <p:spPr>
          <a:xfrm>
            <a:off x="94004" y="658025"/>
            <a:ext cx="8947446" cy="576617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5" name="Titre 4">
            <a:extLst>
              <a:ext uri="{FF2B5EF4-FFF2-40B4-BE49-F238E27FC236}">
                <a16:creationId xmlns:a16="http://schemas.microsoft.com/office/drawing/2014/main" id="{C12A46DD-52E4-47DC-B22B-63F3A41602DA}"/>
              </a:ext>
            </a:extLst>
          </p:cNvPr>
          <p:cNvSpPr>
            <a:spLocks noGrp="1"/>
          </p:cNvSpPr>
          <p:nvPr>
            <p:ph type="title"/>
          </p:nvPr>
        </p:nvSpPr>
        <p:spPr/>
        <p:txBody>
          <a:bodyPr/>
          <a:lstStyle/>
          <a:p>
            <a:r>
              <a:rPr lang="fr-FR" dirty="0"/>
              <a:t>Localisation du site</a:t>
            </a:r>
          </a:p>
        </p:txBody>
      </p:sp>
      <p:sp>
        <p:nvSpPr>
          <p:cNvPr id="31" name="Rectangle 30">
            <a:extLst>
              <a:ext uri="{FF2B5EF4-FFF2-40B4-BE49-F238E27FC236}">
                <a16:creationId xmlns:a16="http://schemas.microsoft.com/office/drawing/2014/main" id="{C3B7D1FF-35EB-4EF9-860D-03BB355A5FF6}"/>
              </a:ext>
            </a:extLst>
          </p:cNvPr>
          <p:cNvSpPr/>
          <p:nvPr/>
        </p:nvSpPr>
        <p:spPr>
          <a:xfrm>
            <a:off x="76200" y="601003"/>
            <a:ext cx="8947446" cy="5818791"/>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32" name="Image 31" descr="Une image contenant carte&#10;&#10;Description générée automatiquement">
            <a:extLst>
              <a:ext uri="{FF2B5EF4-FFF2-40B4-BE49-F238E27FC236}">
                <a16:creationId xmlns:a16="http://schemas.microsoft.com/office/drawing/2014/main" id="{32DD4D62-3A21-4FB7-B2F2-55F761AE353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19478" y="410507"/>
            <a:ext cx="5116083" cy="6018111"/>
          </a:xfrm>
          <a:prstGeom prst="rect">
            <a:avLst/>
          </a:prstGeom>
          <a:noFill/>
        </p:spPr>
      </p:pic>
      <p:sp>
        <p:nvSpPr>
          <p:cNvPr id="35" name="Ellipse 34">
            <a:extLst>
              <a:ext uri="{FF2B5EF4-FFF2-40B4-BE49-F238E27FC236}">
                <a16:creationId xmlns:a16="http://schemas.microsoft.com/office/drawing/2014/main" id="{69731CB3-0318-4841-89B1-75C6941B69BB}"/>
              </a:ext>
            </a:extLst>
          </p:cNvPr>
          <p:cNvSpPr/>
          <p:nvPr/>
        </p:nvSpPr>
        <p:spPr>
          <a:xfrm>
            <a:off x="3677124" y="2406632"/>
            <a:ext cx="95250" cy="95250"/>
          </a:xfrm>
          <a:prstGeom prst="ellipse">
            <a:avLst/>
          </a:prstGeom>
          <a:solidFill>
            <a:schemeClr val="tx1">
              <a:lumMod val="50000"/>
              <a:lumOff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CF704172-69A7-4C05-B25C-2D07F5DE56E9}"/>
              </a:ext>
            </a:extLst>
          </p:cNvPr>
          <p:cNvSpPr/>
          <p:nvPr/>
        </p:nvSpPr>
        <p:spPr>
          <a:xfrm>
            <a:off x="3609738" y="1901807"/>
            <a:ext cx="95250" cy="95250"/>
          </a:xfrm>
          <a:prstGeom prst="ellipse">
            <a:avLst/>
          </a:prstGeom>
          <a:solidFill>
            <a:schemeClr val="tx1">
              <a:lumMod val="50000"/>
              <a:lumOff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7E36BF62-0372-4786-BEB1-14047F3CB977}"/>
              </a:ext>
            </a:extLst>
          </p:cNvPr>
          <p:cNvSpPr/>
          <p:nvPr/>
        </p:nvSpPr>
        <p:spPr>
          <a:xfrm>
            <a:off x="3840947" y="1754130"/>
            <a:ext cx="95250" cy="95250"/>
          </a:xfrm>
          <a:prstGeom prst="ellipse">
            <a:avLst/>
          </a:prstGeom>
          <a:solidFill>
            <a:schemeClr val="tx1">
              <a:lumMod val="50000"/>
              <a:lumOff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93010B2B-CC6A-4FA7-A8CA-5917E9D4C662}"/>
              </a:ext>
            </a:extLst>
          </p:cNvPr>
          <p:cNvSpPr/>
          <p:nvPr/>
        </p:nvSpPr>
        <p:spPr>
          <a:xfrm>
            <a:off x="3379596" y="1758932"/>
            <a:ext cx="95250" cy="95250"/>
          </a:xfrm>
          <a:prstGeom prst="ellipse">
            <a:avLst/>
          </a:prstGeom>
          <a:solidFill>
            <a:schemeClr val="tx1">
              <a:lumMod val="50000"/>
              <a:lumOff val="5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2EB59630-0020-423F-A6EC-5DAA02F734AF}"/>
              </a:ext>
            </a:extLst>
          </p:cNvPr>
          <p:cNvSpPr/>
          <p:nvPr/>
        </p:nvSpPr>
        <p:spPr>
          <a:xfrm>
            <a:off x="4083117" y="1406507"/>
            <a:ext cx="95250" cy="95250"/>
          </a:xfrm>
          <a:prstGeom prst="ellipse">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89279DFE-57A9-423E-800B-D134999768E4}"/>
              </a:ext>
            </a:extLst>
          </p:cNvPr>
          <p:cNvSpPr/>
          <p:nvPr/>
        </p:nvSpPr>
        <p:spPr>
          <a:xfrm>
            <a:off x="3780013" y="1854182"/>
            <a:ext cx="95250" cy="95250"/>
          </a:xfrm>
          <a:prstGeom prst="ellipse">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759EBA38-D2F7-467F-BDB1-FBFA77371362}"/>
              </a:ext>
            </a:extLst>
          </p:cNvPr>
          <p:cNvSpPr/>
          <p:nvPr/>
        </p:nvSpPr>
        <p:spPr>
          <a:xfrm>
            <a:off x="4130742" y="2100296"/>
            <a:ext cx="95250" cy="95250"/>
          </a:xfrm>
          <a:prstGeom prst="ellipse">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42" name="Ellipse 41">
            <a:extLst>
              <a:ext uri="{FF2B5EF4-FFF2-40B4-BE49-F238E27FC236}">
                <a16:creationId xmlns:a16="http://schemas.microsoft.com/office/drawing/2014/main" id="{0C089B16-9BA4-404C-AF2D-FC013DF0F259}"/>
              </a:ext>
            </a:extLst>
          </p:cNvPr>
          <p:cNvSpPr/>
          <p:nvPr/>
        </p:nvSpPr>
        <p:spPr>
          <a:xfrm>
            <a:off x="4923374" y="1272235"/>
            <a:ext cx="95250" cy="95250"/>
          </a:xfrm>
          <a:prstGeom prst="ellipse">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43" name="Ellipse 42">
            <a:extLst>
              <a:ext uri="{FF2B5EF4-FFF2-40B4-BE49-F238E27FC236}">
                <a16:creationId xmlns:a16="http://schemas.microsoft.com/office/drawing/2014/main" id="{7FB7BC01-B8E8-4BF6-820F-A438799C632D}"/>
              </a:ext>
            </a:extLst>
          </p:cNvPr>
          <p:cNvSpPr/>
          <p:nvPr/>
        </p:nvSpPr>
        <p:spPr>
          <a:xfrm>
            <a:off x="3251313" y="1658880"/>
            <a:ext cx="95250" cy="95250"/>
          </a:xfrm>
          <a:prstGeom prst="ellipse">
            <a:avLst/>
          </a:prstGeom>
          <a:solidFill>
            <a:srgbClr val="00B050"/>
          </a:solidFill>
          <a:ln>
            <a:solidFill>
              <a:srgbClr val="00B05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cxnSp>
        <p:nvCxnSpPr>
          <p:cNvPr id="44" name="Connecteur droit 43">
            <a:extLst>
              <a:ext uri="{FF2B5EF4-FFF2-40B4-BE49-F238E27FC236}">
                <a16:creationId xmlns:a16="http://schemas.microsoft.com/office/drawing/2014/main" id="{7014B7C2-037C-447A-8C89-8FF39173CE9B}"/>
              </a:ext>
            </a:extLst>
          </p:cNvPr>
          <p:cNvCxnSpPr>
            <a:cxnSpLocks/>
          </p:cNvCxnSpPr>
          <p:nvPr/>
        </p:nvCxnSpPr>
        <p:spPr>
          <a:xfrm flipV="1">
            <a:off x="4561623" y="487498"/>
            <a:ext cx="409376" cy="641555"/>
          </a:xfrm>
          <a:prstGeom prst="line">
            <a:avLst/>
          </a:prstGeom>
        </p:spPr>
        <p:style>
          <a:lnRef idx="2">
            <a:schemeClr val="accent2"/>
          </a:lnRef>
          <a:fillRef idx="0">
            <a:schemeClr val="accent2"/>
          </a:fillRef>
          <a:effectRef idx="1">
            <a:schemeClr val="accent2"/>
          </a:effectRef>
          <a:fontRef idx="minor">
            <a:schemeClr val="tx1"/>
          </a:fontRef>
        </p:style>
      </p:cxnSp>
      <p:sp>
        <p:nvSpPr>
          <p:cNvPr id="45" name="Ellipse 44">
            <a:extLst>
              <a:ext uri="{FF2B5EF4-FFF2-40B4-BE49-F238E27FC236}">
                <a16:creationId xmlns:a16="http://schemas.microsoft.com/office/drawing/2014/main" id="{73D4C7BF-1B62-4670-AD71-5FEF4E0902DC}"/>
              </a:ext>
            </a:extLst>
          </p:cNvPr>
          <p:cNvSpPr/>
          <p:nvPr/>
        </p:nvSpPr>
        <p:spPr>
          <a:xfrm>
            <a:off x="3070338" y="1544540"/>
            <a:ext cx="95250" cy="95250"/>
          </a:xfrm>
          <a:prstGeom prst="ellipse">
            <a:avLst/>
          </a:prstGeom>
          <a:solidFill>
            <a:srgbClr val="FFFF00"/>
          </a:solidFill>
          <a:ln>
            <a:solidFill>
              <a:srgbClr val="FFFF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sp>
        <p:nvSpPr>
          <p:cNvPr id="46" name="Ellipse 45">
            <a:extLst>
              <a:ext uri="{FF2B5EF4-FFF2-40B4-BE49-F238E27FC236}">
                <a16:creationId xmlns:a16="http://schemas.microsoft.com/office/drawing/2014/main" id="{FFD78AC1-6C4C-4E4D-9CD0-046463B03A99}"/>
              </a:ext>
            </a:extLst>
          </p:cNvPr>
          <p:cNvSpPr/>
          <p:nvPr/>
        </p:nvSpPr>
        <p:spPr>
          <a:xfrm>
            <a:off x="4118346" y="964363"/>
            <a:ext cx="95250" cy="95250"/>
          </a:xfrm>
          <a:prstGeom prst="ellipse">
            <a:avLst/>
          </a:prstGeom>
          <a:solidFill>
            <a:srgbClr val="FFFF00"/>
          </a:solidFill>
          <a:ln>
            <a:solidFill>
              <a:srgbClr val="FFFF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fr-FR"/>
          </a:p>
        </p:txBody>
      </p:sp>
      <p:pic>
        <p:nvPicPr>
          <p:cNvPr id="47" name="Image 46" descr="Une image contenant carte&#10;&#10;Description générée automatiquement">
            <a:extLst>
              <a:ext uri="{FF2B5EF4-FFF2-40B4-BE49-F238E27FC236}">
                <a16:creationId xmlns:a16="http://schemas.microsoft.com/office/drawing/2014/main" id="{CFD6F7E7-9392-4429-94F9-FBE8E573B9A2}"/>
              </a:ext>
            </a:extLst>
          </p:cNvPr>
          <p:cNvPicPr>
            <a:picLocks noChangeAspect="1"/>
          </p:cNvPicPr>
          <p:nvPr/>
        </p:nvPicPr>
        <p:blipFill rotWithShape="1">
          <a:blip r:embed="rId4">
            <a:extLst>
              <a:ext uri="{28A0092B-C50C-407E-A947-70E740481C1C}">
                <a14:useLocalDpi xmlns:a14="http://schemas.microsoft.com/office/drawing/2010/main" val="0"/>
              </a:ext>
            </a:extLst>
          </a:blip>
          <a:srcRect l="17731" t="92193" b="1726"/>
          <a:stretch/>
        </p:blipFill>
        <p:spPr>
          <a:xfrm>
            <a:off x="5647404" y="6007829"/>
            <a:ext cx="1840992" cy="319735"/>
          </a:xfrm>
          <a:prstGeom prst="rect">
            <a:avLst/>
          </a:prstGeom>
        </p:spPr>
      </p:pic>
      <p:pic>
        <p:nvPicPr>
          <p:cNvPr id="3" name="Image 2" descr="Une image contenant texte&#10;&#10;Description générée automatiquement">
            <a:extLst>
              <a:ext uri="{FF2B5EF4-FFF2-40B4-BE49-F238E27FC236}">
                <a16:creationId xmlns:a16="http://schemas.microsoft.com/office/drawing/2014/main" id="{C8EECF83-4532-48B5-8D54-657384CAD6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7404" y="2654578"/>
            <a:ext cx="1840992" cy="3273552"/>
          </a:xfrm>
          <a:prstGeom prst="rect">
            <a:avLst/>
          </a:prstGeom>
        </p:spPr>
      </p:pic>
      <p:sp>
        <p:nvSpPr>
          <p:cNvPr id="34" name="ZoneTexte 33">
            <a:extLst>
              <a:ext uri="{FF2B5EF4-FFF2-40B4-BE49-F238E27FC236}">
                <a16:creationId xmlns:a16="http://schemas.microsoft.com/office/drawing/2014/main" id="{B8D3334B-B3B0-4127-B58C-F686605634BF}"/>
              </a:ext>
            </a:extLst>
          </p:cNvPr>
          <p:cNvSpPr txBox="1"/>
          <p:nvPr/>
        </p:nvSpPr>
        <p:spPr>
          <a:xfrm>
            <a:off x="7217396" y="2265192"/>
            <a:ext cx="430887" cy="3702788"/>
          </a:xfrm>
          <a:prstGeom prst="rect">
            <a:avLst/>
          </a:prstGeom>
          <a:noFill/>
        </p:spPr>
        <p:txBody>
          <a:bodyPr vert="vert270" wrap="square" rtlCol="0">
            <a:spAutoFit/>
          </a:bodyPr>
          <a:lstStyle/>
          <a:p>
            <a:r>
              <a:rPr lang="fr-FR" sz="800" dirty="0"/>
              <a:t>DAO : J. Ollivier d’après les données du PCR Atlas topographique d’</a:t>
            </a:r>
            <a:r>
              <a:rPr lang="fr-FR" sz="800" i="1" dirty="0" err="1"/>
              <a:t>Augustonemetum</a:t>
            </a:r>
            <a:endParaRPr lang="fr-FR" sz="800" i="1" dirty="0"/>
          </a:p>
        </p:txBody>
      </p:sp>
    </p:spTree>
    <p:extLst>
      <p:ext uri="{BB962C8B-B14F-4D97-AF65-F5344CB8AC3E}">
        <p14:creationId xmlns:p14="http://schemas.microsoft.com/office/powerpoint/2010/main" val="401706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5" grpId="0" animBg="1"/>
      <p:bldP spid="4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EDA80B5-0DCF-C012-3FDF-9E3A47B4649D}"/>
              </a:ext>
            </a:extLst>
          </p:cNvPr>
          <p:cNvPicPr>
            <a:picLocks noChangeAspect="1"/>
          </p:cNvPicPr>
          <p:nvPr/>
        </p:nvPicPr>
        <p:blipFill>
          <a:blip r:embed="rId3"/>
          <a:stretch>
            <a:fillRect/>
          </a:stretch>
        </p:blipFill>
        <p:spPr>
          <a:xfrm>
            <a:off x="2824600" y="2380642"/>
            <a:ext cx="2235200" cy="2822222"/>
          </a:xfrm>
          <a:prstGeom prst="rect">
            <a:avLst/>
          </a:prstGeom>
        </p:spPr>
      </p:pic>
      <p:pic>
        <p:nvPicPr>
          <p:cNvPr id="12" name="Image 11">
            <a:extLst>
              <a:ext uri="{FF2B5EF4-FFF2-40B4-BE49-F238E27FC236}">
                <a16:creationId xmlns:a16="http://schemas.microsoft.com/office/drawing/2014/main" id="{E4168100-48B5-09B7-C479-D4EBCFD95B48}"/>
              </a:ext>
            </a:extLst>
          </p:cNvPr>
          <p:cNvPicPr>
            <a:picLocks noChangeAspect="1"/>
          </p:cNvPicPr>
          <p:nvPr/>
        </p:nvPicPr>
        <p:blipFill>
          <a:blip r:embed="rId4"/>
          <a:stretch>
            <a:fillRect/>
          </a:stretch>
        </p:blipFill>
        <p:spPr>
          <a:xfrm>
            <a:off x="372140" y="1490523"/>
            <a:ext cx="2122311" cy="1320800"/>
          </a:xfrm>
          <a:prstGeom prst="rect">
            <a:avLst/>
          </a:prstGeom>
        </p:spPr>
      </p:pic>
      <p:pic>
        <p:nvPicPr>
          <p:cNvPr id="14" name="Image 13">
            <a:extLst>
              <a:ext uri="{FF2B5EF4-FFF2-40B4-BE49-F238E27FC236}">
                <a16:creationId xmlns:a16="http://schemas.microsoft.com/office/drawing/2014/main" id="{745B6AEF-530F-7718-645F-9D7C5435F187}"/>
              </a:ext>
            </a:extLst>
          </p:cNvPr>
          <p:cNvPicPr>
            <a:picLocks noChangeAspect="1"/>
          </p:cNvPicPr>
          <p:nvPr/>
        </p:nvPicPr>
        <p:blipFill>
          <a:blip r:embed="rId5"/>
          <a:stretch>
            <a:fillRect/>
          </a:stretch>
        </p:blipFill>
        <p:spPr>
          <a:xfrm>
            <a:off x="856074" y="3066446"/>
            <a:ext cx="1354667" cy="1004711"/>
          </a:xfrm>
          <a:prstGeom prst="rect">
            <a:avLst/>
          </a:prstGeom>
        </p:spPr>
      </p:pic>
      <p:pic>
        <p:nvPicPr>
          <p:cNvPr id="16" name="Image 15">
            <a:extLst>
              <a:ext uri="{FF2B5EF4-FFF2-40B4-BE49-F238E27FC236}">
                <a16:creationId xmlns:a16="http://schemas.microsoft.com/office/drawing/2014/main" id="{ABDCBBD7-35A0-A371-63B7-D845F4E5CD0A}"/>
              </a:ext>
            </a:extLst>
          </p:cNvPr>
          <p:cNvPicPr>
            <a:picLocks noChangeAspect="1"/>
          </p:cNvPicPr>
          <p:nvPr/>
        </p:nvPicPr>
        <p:blipFill>
          <a:blip r:embed="rId6"/>
          <a:stretch>
            <a:fillRect/>
          </a:stretch>
        </p:blipFill>
        <p:spPr>
          <a:xfrm>
            <a:off x="676421" y="4652683"/>
            <a:ext cx="1580444" cy="519289"/>
          </a:xfrm>
          <a:prstGeom prst="rect">
            <a:avLst/>
          </a:prstGeom>
        </p:spPr>
      </p:pic>
      <p:sp>
        <p:nvSpPr>
          <p:cNvPr id="17" name="ZoneTexte 16">
            <a:extLst>
              <a:ext uri="{FF2B5EF4-FFF2-40B4-BE49-F238E27FC236}">
                <a16:creationId xmlns:a16="http://schemas.microsoft.com/office/drawing/2014/main" id="{75BBD636-A7A1-3B67-C851-83C9B342DF37}"/>
              </a:ext>
            </a:extLst>
          </p:cNvPr>
          <p:cNvSpPr txBox="1"/>
          <p:nvPr/>
        </p:nvSpPr>
        <p:spPr>
          <a:xfrm>
            <a:off x="3342897" y="1478026"/>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Eng. blanc</a:t>
            </a:r>
          </a:p>
        </p:txBody>
      </p:sp>
      <p:sp>
        <p:nvSpPr>
          <p:cNvPr id="10" name="Titre 1">
            <a:extLst>
              <a:ext uri="{FF2B5EF4-FFF2-40B4-BE49-F238E27FC236}">
                <a16:creationId xmlns:a16="http://schemas.microsoft.com/office/drawing/2014/main" id="{A9D8F943-83E0-E547-A37B-A94A4B5F1155}"/>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pic>
        <p:nvPicPr>
          <p:cNvPr id="5" name="Image 4" descr="Une image contenant mur, blanc, produit céramique, vaisseau&#10;&#10;Description générée automatiquement">
            <a:extLst>
              <a:ext uri="{FF2B5EF4-FFF2-40B4-BE49-F238E27FC236}">
                <a16:creationId xmlns:a16="http://schemas.microsoft.com/office/drawing/2014/main" id="{5ADD02E2-1A86-36F5-EF64-C0A0E3101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1801" y="554470"/>
            <a:ext cx="3535800" cy="5303700"/>
          </a:xfrm>
          <a:prstGeom prst="rect">
            <a:avLst/>
          </a:prstGeom>
        </p:spPr>
      </p:pic>
    </p:spTree>
    <p:extLst>
      <p:ext uri="{BB962C8B-B14F-4D97-AF65-F5344CB8AC3E}">
        <p14:creationId xmlns:p14="http://schemas.microsoft.com/office/powerpoint/2010/main" val="3563630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0314A88-FE57-BC7C-D67B-8319A1E04871}"/>
              </a:ext>
            </a:extLst>
          </p:cNvPr>
          <p:cNvPicPr>
            <a:picLocks noChangeAspect="1"/>
          </p:cNvPicPr>
          <p:nvPr/>
        </p:nvPicPr>
        <p:blipFill>
          <a:blip r:embed="rId3"/>
          <a:stretch>
            <a:fillRect/>
          </a:stretch>
        </p:blipFill>
        <p:spPr>
          <a:xfrm>
            <a:off x="406400" y="1922087"/>
            <a:ext cx="1648178" cy="666044"/>
          </a:xfrm>
          <a:prstGeom prst="rect">
            <a:avLst/>
          </a:prstGeom>
        </p:spPr>
      </p:pic>
      <p:pic>
        <p:nvPicPr>
          <p:cNvPr id="8" name="Image 7">
            <a:extLst>
              <a:ext uri="{FF2B5EF4-FFF2-40B4-BE49-F238E27FC236}">
                <a16:creationId xmlns:a16="http://schemas.microsoft.com/office/drawing/2014/main" id="{A1EC17D6-1DD1-FD80-6238-3DA2D6EDDFF0}"/>
              </a:ext>
            </a:extLst>
          </p:cNvPr>
          <p:cNvPicPr>
            <a:picLocks noChangeAspect="1"/>
          </p:cNvPicPr>
          <p:nvPr/>
        </p:nvPicPr>
        <p:blipFill>
          <a:blip r:embed="rId4"/>
          <a:stretch>
            <a:fillRect/>
          </a:stretch>
        </p:blipFill>
        <p:spPr>
          <a:xfrm>
            <a:off x="3917398" y="2348059"/>
            <a:ext cx="801511" cy="699911"/>
          </a:xfrm>
          <a:prstGeom prst="rect">
            <a:avLst/>
          </a:prstGeom>
        </p:spPr>
      </p:pic>
      <p:pic>
        <p:nvPicPr>
          <p:cNvPr id="10" name="Image 9">
            <a:extLst>
              <a:ext uri="{FF2B5EF4-FFF2-40B4-BE49-F238E27FC236}">
                <a16:creationId xmlns:a16="http://schemas.microsoft.com/office/drawing/2014/main" id="{3DDFB02E-D4E1-3BBA-E29F-A5EBC2B7E5F4}"/>
              </a:ext>
            </a:extLst>
          </p:cNvPr>
          <p:cNvPicPr>
            <a:picLocks noChangeAspect="1"/>
          </p:cNvPicPr>
          <p:nvPr/>
        </p:nvPicPr>
        <p:blipFill>
          <a:blip r:embed="rId5"/>
          <a:stretch>
            <a:fillRect/>
          </a:stretch>
        </p:blipFill>
        <p:spPr>
          <a:xfrm>
            <a:off x="3779794" y="3677423"/>
            <a:ext cx="1027289" cy="801511"/>
          </a:xfrm>
          <a:prstGeom prst="rect">
            <a:avLst/>
          </a:prstGeom>
        </p:spPr>
      </p:pic>
      <p:pic>
        <p:nvPicPr>
          <p:cNvPr id="12" name="Image 11">
            <a:extLst>
              <a:ext uri="{FF2B5EF4-FFF2-40B4-BE49-F238E27FC236}">
                <a16:creationId xmlns:a16="http://schemas.microsoft.com/office/drawing/2014/main" id="{0A9CB199-C5EE-7E9F-46A7-5ADB8A35A827}"/>
              </a:ext>
            </a:extLst>
          </p:cNvPr>
          <p:cNvPicPr>
            <a:picLocks noChangeAspect="1"/>
          </p:cNvPicPr>
          <p:nvPr/>
        </p:nvPicPr>
        <p:blipFill>
          <a:blip r:embed="rId6"/>
          <a:stretch>
            <a:fillRect/>
          </a:stretch>
        </p:blipFill>
        <p:spPr>
          <a:xfrm>
            <a:off x="5204408" y="2495035"/>
            <a:ext cx="756356" cy="564444"/>
          </a:xfrm>
          <a:prstGeom prst="rect">
            <a:avLst/>
          </a:prstGeom>
        </p:spPr>
      </p:pic>
      <p:pic>
        <p:nvPicPr>
          <p:cNvPr id="14" name="Image 13">
            <a:extLst>
              <a:ext uri="{FF2B5EF4-FFF2-40B4-BE49-F238E27FC236}">
                <a16:creationId xmlns:a16="http://schemas.microsoft.com/office/drawing/2014/main" id="{3BDD41D8-7741-6367-6107-63FA823BDE77}"/>
              </a:ext>
            </a:extLst>
          </p:cNvPr>
          <p:cNvPicPr>
            <a:picLocks noChangeAspect="1"/>
          </p:cNvPicPr>
          <p:nvPr/>
        </p:nvPicPr>
        <p:blipFill>
          <a:blip r:embed="rId7"/>
          <a:stretch>
            <a:fillRect/>
          </a:stretch>
        </p:blipFill>
        <p:spPr>
          <a:xfrm>
            <a:off x="6392411" y="1922087"/>
            <a:ext cx="2269067" cy="1174044"/>
          </a:xfrm>
          <a:prstGeom prst="rect">
            <a:avLst/>
          </a:prstGeom>
        </p:spPr>
      </p:pic>
      <p:pic>
        <p:nvPicPr>
          <p:cNvPr id="15" name="Image 14">
            <a:extLst>
              <a:ext uri="{FF2B5EF4-FFF2-40B4-BE49-F238E27FC236}">
                <a16:creationId xmlns:a16="http://schemas.microsoft.com/office/drawing/2014/main" id="{720A7662-3BF7-C421-DD96-4F6CFF73218F}"/>
              </a:ext>
            </a:extLst>
          </p:cNvPr>
          <p:cNvPicPr>
            <a:picLocks noChangeAspect="1"/>
          </p:cNvPicPr>
          <p:nvPr/>
        </p:nvPicPr>
        <p:blipFill>
          <a:blip r:embed="rId8"/>
          <a:stretch>
            <a:fillRect/>
          </a:stretch>
        </p:blipFill>
        <p:spPr>
          <a:xfrm>
            <a:off x="5319051" y="3736940"/>
            <a:ext cx="903111" cy="666044"/>
          </a:xfrm>
          <a:prstGeom prst="rect">
            <a:avLst/>
          </a:prstGeom>
        </p:spPr>
      </p:pic>
      <p:pic>
        <p:nvPicPr>
          <p:cNvPr id="17" name="Image 16">
            <a:extLst>
              <a:ext uri="{FF2B5EF4-FFF2-40B4-BE49-F238E27FC236}">
                <a16:creationId xmlns:a16="http://schemas.microsoft.com/office/drawing/2014/main" id="{9FBC9A28-AE11-6F49-B6EC-F2348A17EEC0}"/>
              </a:ext>
            </a:extLst>
          </p:cNvPr>
          <p:cNvPicPr>
            <a:picLocks noChangeAspect="1"/>
          </p:cNvPicPr>
          <p:nvPr/>
        </p:nvPicPr>
        <p:blipFill>
          <a:blip r:embed="rId9"/>
          <a:stretch>
            <a:fillRect/>
          </a:stretch>
        </p:blipFill>
        <p:spPr>
          <a:xfrm>
            <a:off x="414062" y="4070255"/>
            <a:ext cx="2122311" cy="778933"/>
          </a:xfrm>
          <a:prstGeom prst="rect">
            <a:avLst/>
          </a:prstGeom>
        </p:spPr>
      </p:pic>
      <p:sp>
        <p:nvSpPr>
          <p:cNvPr id="18" name="ZoneTexte 17">
            <a:extLst>
              <a:ext uri="{FF2B5EF4-FFF2-40B4-BE49-F238E27FC236}">
                <a16:creationId xmlns:a16="http://schemas.microsoft.com/office/drawing/2014/main" id="{F553D0BB-E52F-A53B-FC7C-0068A301A17A}"/>
              </a:ext>
            </a:extLst>
          </p:cNvPr>
          <p:cNvSpPr txBox="1"/>
          <p:nvPr/>
        </p:nvSpPr>
        <p:spPr>
          <a:xfrm>
            <a:off x="935146" y="1401222"/>
            <a:ext cx="1198606"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Eng. rouge</a:t>
            </a:r>
          </a:p>
        </p:txBody>
      </p:sp>
      <p:sp>
        <p:nvSpPr>
          <p:cNvPr id="19" name="ZoneTexte 18">
            <a:extLst>
              <a:ext uri="{FF2B5EF4-FFF2-40B4-BE49-F238E27FC236}">
                <a16:creationId xmlns:a16="http://schemas.microsoft.com/office/drawing/2014/main" id="{36ECD07A-AC20-84A3-0D76-0A5DA67E70C3}"/>
              </a:ext>
            </a:extLst>
          </p:cNvPr>
          <p:cNvSpPr txBox="1"/>
          <p:nvPr/>
        </p:nvSpPr>
        <p:spPr>
          <a:xfrm>
            <a:off x="260139" y="3652909"/>
            <a:ext cx="2797284"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 grossière engobée</a:t>
            </a:r>
          </a:p>
        </p:txBody>
      </p:sp>
      <p:sp>
        <p:nvSpPr>
          <p:cNvPr id="20" name="ZoneTexte 19">
            <a:extLst>
              <a:ext uri="{FF2B5EF4-FFF2-40B4-BE49-F238E27FC236}">
                <a16:creationId xmlns:a16="http://schemas.microsoft.com/office/drawing/2014/main" id="{0625480F-AD22-AB7F-9978-9BD81E271DB1}"/>
              </a:ext>
            </a:extLst>
          </p:cNvPr>
          <p:cNvSpPr txBox="1"/>
          <p:nvPr/>
        </p:nvSpPr>
        <p:spPr>
          <a:xfrm>
            <a:off x="4572000" y="1588998"/>
            <a:ext cx="907689"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Claire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itre 1">
            <a:extLst>
              <a:ext uri="{FF2B5EF4-FFF2-40B4-BE49-F238E27FC236}">
                <a16:creationId xmlns:a16="http://schemas.microsoft.com/office/drawing/2014/main" id="{BF645669-1288-1D78-2BB1-D659227AC98A}"/>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spTree>
    <p:extLst>
      <p:ext uri="{BB962C8B-B14F-4D97-AF65-F5344CB8AC3E}">
        <p14:creationId xmlns:p14="http://schemas.microsoft.com/office/powerpoint/2010/main" val="3915907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6A17AA-D0DE-9666-256C-F474E78B8082}"/>
              </a:ext>
            </a:extLst>
          </p:cNvPr>
          <p:cNvSpPr>
            <a:spLocks noGrp="1"/>
          </p:cNvSpPr>
          <p:nvPr>
            <p:ph type="title"/>
          </p:nvPr>
        </p:nvSpPr>
        <p:spPr/>
        <p:txBody>
          <a:bodyPr/>
          <a:lstStyle/>
          <a:p>
            <a:pPr marL="0" indent="0">
              <a:buNone/>
            </a:pPr>
            <a:r>
              <a:rPr lang="fr-FR" dirty="0"/>
              <a:t>Première moitié du IIe s.	</a:t>
            </a:r>
          </a:p>
        </p:txBody>
      </p:sp>
      <p:sp>
        <p:nvSpPr>
          <p:cNvPr id="19" name="ZoneTexte 18">
            <a:extLst>
              <a:ext uri="{FF2B5EF4-FFF2-40B4-BE49-F238E27FC236}">
                <a16:creationId xmlns:a16="http://schemas.microsoft.com/office/drawing/2014/main" id="{36ECD07A-AC20-84A3-0D76-0A5DA67E70C3}"/>
              </a:ext>
            </a:extLst>
          </p:cNvPr>
          <p:cNvSpPr txBox="1"/>
          <p:nvPr/>
        </p:nvSpPr>
        <p:spPr>
          <a:xfrm>
            <a:off x="1106604" y="4898481"/>
            <a:ext cx="2797284"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 grossière engobée</a:t>
            </a:r>
          </a:p>
        </p:txBody>
      </p:sp>
      <p:sp>
        <p:nvSpPr>
          <p:cNvPr id="20" name="ZoneTexte 19">
            <a:extLst>
              <a:ext uri="{FF2B5EF4-FFF2-40B4-BE49-F238E27FC236}">
                <a16:creationId xmlns:a16="http://schemas.microsoft.com/office/drawing/2014/main" id="{0625480F-AD22-AB7F-9978-9BD81E271DB1}"/>
              </a:ext>
            </a:extLst>
          </p:cNvPr>
          <p:cNvSpPr txBox="1"/>
          <p:nvPr/>
        </p:nvSpPr>
        <p:spPr>
          <a:xfrm>
            <a:off x="393700" y="877438"/>
            <a:ext cx="907689"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Claire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CED6A4CF-C168-F65E-617B-4B3701FB1E3C}"/>
              </a:ext>
            </a:extLst>
          </p:cNvPr>
          <p:cNvPicPr>
            <a:picLocks noChangeAspect="1"/>
          </p:cNvPicPr>
          <p:nvPr/>
        </p:nvPicPr>
        <p:blipFill>
          <a:blip r:embed="rId3"/>
          <a:stretch>
            <a:fillRect/>
          </a:stretch>
        </p:blipFill>
        <p:spPr>
          <a:xfrm>
            <a:off x="393700" y="1346833"/>
            <a:ext cx="3793067" cy="1444978"/>
          </a:xfrm>
          <a:prstGeom prst="rect">
            <a:avLst/>
          </a:prstGeom>
        </p:spPr>
      </p:pic>
      <p:pic>
        <p:nvPicPr>
          <p:cNvPr id="9" name="Image 8">
            <a:extLst>
              <a:ext uri="{FF2B5EF4-FFF2-40B4-BE49-F238E27FC236}">
                <a16:creationId xmlns:a16="http://schemas.microsoft.com/office/drawing/2014/main" id="{94282336-4F6E-7C89-D121-37A624BDAF04}"/>
              </a:ext>
            </a:extLst>
          </p:cNvPr>
          <p:cNvPicPr>
            <a:picLocks noChangeAspect="1"/>
          </p:cNvPicPr>
          <p:nvPr/>
        </p:nvPicPr>
        <p:blipFill>
          <a:blip r:embed="rId4"/>
          <a:stretch>
            <a:fillRect/>
          </a:stretch>
        </p:blipFill>
        <p:spPr>
          <a:xfrm>
            <a:off x="5492044" y="1160034"/>
            <a:ext cx="2731911" cy="677333"/>
          </a:xfrm>
          <a:prstGeom prst="rect">
            <a:avLst/>
          </a:prstGeom>
        </p:spPr>
      </p:pic>
      <p:pic>
        <p:nvPicPr>
          <p:cNvPr id="13" name="Image 12">
            <a:extLst>
              <a:ext uri="{FF2B5EF4-FFF2-40B4-BE49-F238E27FC236}">
                <a16:creationId xmlns:a16="http://schemas.microsoft.com/office/drawing/2014/main" id="{314BBF9E-2CDC-2E31-C696-D900368C9B0C}"/>
              </a:ext>
            </a:extLst>
          </p:cNvPr>
          <p:cNvPicPr>
            <a:picLocks noChangeAspect="1"/>
          </p:cNvPicPr>
          <p:nvPr/>
        </p:nvPicPr>
        <p:blipFill>
          <a:blip r:embed="rId5"/>
          <a:stretch>
            <a:fillRect/>
          </a:stretch>
        </p:blipFill>
        <p:spPr>
          <a:xfrm>
            <a:off x="4865510" y="2316962"/>
            <a:ext cx="3984978" cy="1219200"/>
          </a:xfrm>
          <a:prstGeom prst="rect">
            <a:avLst/>
          </a:prstGeom>
        </p:spPr>
      </p:pic>
      <p:pic>
        <p:nvPicPr>
          <p:cNvPr id="21" name="Image 20">
            <a:extLst>
              <a:ext uri="{FF2B5EF4-FFF2-40B4-BE49-F238E27FC236}">
                <a16:creationId xmlns:a16="http://schemas.microsoft.com/office/drawing/2014/main" id="{8A580827-91CD-FD87-8AB0-C2FFEC4A6C29}"/>
              </a:ext>
            </a:extLst>
          </p:cNvPr>
          <p:cNvPicPr>
            <a:picLocks noChangeAspect="1"/>
          </p:cNvPicPr>
          <p:nvPr/>
        </p:nvPicPr>
        <p:blipFill>
          <a:blip r:embed="rId6"/>
          <a:stretch>
            <a:fillRect/>
          </a:stretch>
        </p:blipFill>
        <p:spPr>
          <a:xfrm>
            <a:off x="636601" y="3082138"/>
            <a:ext cx="1365956" cy="699911"/>
          </a:xfrm>
          <a:prstGeom prst="rect">
            <a:avLst/>
          </a:prstGeom>
        </p:spPr>
      </p:pic>
      <p:pic>
        <p:nvPicPr>
          <p:cNvPr id="23" name="Image 22">
            <a:extLst>
              <a:ext uri="{FF2B5EF4-FFF2-40B4-BE49-F238E27FC236}">
                <a16:creationId xmlns:a16="http://schemas.microsoft.com/office/drawing/2014/main" id="{D55D15CD-DF25-E3C6-791D-106738461B01}"/>
              </a:ext>
            </a:extLst>
          </p:cNvPr>
          <p:cNvPicPr>
            <a:picLocks noChangeAspect="1"/>
          </p:cNvPicPr>
          <p:nvPr/>
        </p:nvPicPr>
        <p:blipFill>
          <a:blip r:embed="rId7"/>
          <a:stretch>
            <a:fillRect/>
          </a:stretch>
        </p:blipFill>
        <p:spPr>
          <a:xfrm>
            <a:off x="2505246" y="3086663"/>
            <a:ext cx="1151467" cy="711200"/>
          </a:xfrm>
          <a:prstGeom prst="rect">
            <a:avLst/>
          </a:prstGeom>
        </p:spPr>
      </p:pic>
      <p:pic>
        <p:nvPicPr>
          <p:cNvPr id="25" name="Image 24">
            <a:extLst>
              <a:ext uri="{FF2B5EF4-FFF2-40B4-BE49-F238E27FC236}">
                <a16:creationId xmlns:a16="http://schemas.microsoft.com/office/drawing/2014/main" id="{DED277F8-8504-CD1E-743B-B77757C09E7E}"/>
              </a:ext>
            </a:extLst>
          </p:cNvPr>
          <p:cNvPicPr>
            <a:picLocks noChangeAspect="1"/>
          </p:cNvPicPr>
          <p:nvPr/>
        </p:nvPicPr>
        <p:blipFill>
          <a:blip r:embed="rId8"/>
          <a:stretch>
            <a:fillRect/>
          </a:stretch>
        </p:blipFill>
        <p:spPr>
          <a:xfrm>
            <a:off x="7235885" y="3803107"/>
            <a:ext cx="801511" cy="1309511"/>
          </a:xfrm>
          <a:prstGeom prst="rect">
            <a:avLst/>
          </a:prstGeom>
        </p:spPr>
      </p:pic>
      <p:pic>
        <p:nvPicPr>
          <p:cNvPr id="27" name="Image 26">
            <a:extLst>
              <a:ext uri="{FF2B5EF4-FFF2-40B4-BE49-F238E27FC236}">
                <a16:creationId xmlns:a16="http://schemas.microsoft.com/office/drawing/2014/main" id="{73DA5CB8-3AEB-31EE-E62E-3E3A666200B1}"/>
              </a:ext>
            </a:extLst>
          </p:cNvPr>
          <p:cNvPicPr>
            <a:picLocks noChangeAspect="1"/>
          </p:cNvPicPr>
          <p:nvPr/>
        </p:nvPicPr>
        <p:blipFill>
          <a:blip r:embed="rId9"/>
          <a:stretch>
            <a:fillRect/>
          </a:stretch>
        </p:blipFill>
        <p:spPr>
          <a:xfrm>
            <a:off x="726722" y="4078841"/>
            <a:ext cx="3127022" cy="575733"/>
          </a:xfrm>
          <a:prstGeom prst="rect">
            <a:avLst/>
          </a:prstGeom>
        </p:spPr>
      </p:pic>
      <p:pic>
        <p:nvPicPr>
          <p:cNvPr id="29" name="Image 28">
            <a:extLst>
              <a:ext uri="{FF2B5EF4-FFF2-40B4-BE49-F238E27FC236}">
                <a16:creationId xmlns:a16="http://schemas.microsoft.com/office/drawing/2014/main" id="{C022E0CC-5968-49B5-CC36-D1CD13F60DAD}"/>
              </a:ext>
            </a:extLst>
          </p:cNvPr>
          <p:cNvPicPr>
            <a:picLocks noChangeAspect="1"/>
          </p:cNvPicPr>
          <p:nvPr/>
        </p:nvPicPr>
        <p:blipFill>
          <a:blip r:embed="rId10"/>
          <a:stretch>
            <a:fillRect/>
          </a:stretch>
        </p:blipFill>
        <p:spPr>
          <a:xfrm>
            <a:off x="636601" y="5247205"/>
            <a:ext cx="6829778" cy="1027289"/>
          </a:xfrm>
          <a:prstGeom prst="rect">
            <a:avLst/>
          </a:prstGeom>
        </p:spPr>
      </p:pic>
    </p:spTree>
    <p:extLst>
      <p:ext uri="{BB962C8B-B14F-4D97-AF65-F5344CB8AC3E}">
        <p14:creationId xmlns:p14="http://schemas.microsoft.com/office/powerpoint/2010/main" val="2183549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458DE6D-6FC4-C98A-E815-9155FCCDF01A}"/>
              </a:ext>
            </a:extLst>
          </p:cNvPr>
          <p:cNvPicPr>
            <a:picLocks noChangeAspect="1"/>
          </p:cNvPicPr>
          <p:nvPr/>
        </p:nvPicPr>
        <p:blipFill>
          <a:blip r:embed="rId3"/>
          <a:stretch>
            <a:fillRect/>
          </a:stretch>
        </p:blipFill>
        <p:spPr>
          <a:xfrm>
            <a:off x="406400" y="3310962"/>
            <a:ext cx="3860800" cy="383822"/>
          </a:xfrm>
          <a:prstGeom prst="rect">
            <a:avLst/>
          </a:prstGeom>
        </p:spPr>
      </p:pic>
      <p:pic>
        <p:nvPicPr>
          <p:cNvPr id="12" name="Image 11">
            <a:extLst>
              <a:ext uri="{FF2B5EF4-FFF2-40B4-BE49-F238E27FC236}">
                <a16:creationId xmlns:a16="http://schemas.microsoft.com/office/drawing/2014/main" id="{B5A2E133-2DD2-D109-85A3-347A9C37D822}"/>
              </a:ext>
            </a:extLst>
          </p:cNvPr>
          <p:cNvPicPr>
            <a:picLocks noChangeAspect="1"/>
          </p:cNvPicPr>
          <p:nvPr/>
        </p:nvPicPr>
        <p:blipFill>
          <a:blip r:embed="rId4"/>
          <a:stretch>
            <a:fillRect/>
          </a:stretch>
        </p:blipFill>
        <p:spPr>
          <a:xfrm>
            <a:off x="5873121" y="313418"/>
            <a:ext cx="2167467" cy="2054578"/>
          </a:xfrm>
          <a:prstGeom prst="rect">
            <a:avLst/>
          </a:prstGeom>
        </p:spPr>
      </p:pic>
      <p:pic>
        <p:nvPicPr>
          <p:cNvPr id="14" name="Image 13">
            <a:extLst>
              <a:ext uri="{FF2B5EF4-FFF2-40B4-BE49-F238E27FC236}">
                <a16:creationId xmlns:a16="http://schemas.microsoft.com/office/drawing/2014/main" id="{70BC75E5-021D-7B1C-B050-F4D61217F28B}"/>
              </a:ext>
            </a:extLst>
          </p:cNvPr>
          <p:cNvPicPr>
            <a:picLocks noChangeAspect="1"/>
          </p:cNvPicPr>
          <p:nvPr/>
        </p:nvPicPr>
        <p:blipFill>
          <a:blip r:embed="rId5"/>
          <a:stretch>
            <a:fillRect/>
          </a:stretch>
        </p:blipFill>
        <p:spPr>
          <a:xfrm>
            <a:off x="1162754" y="4651670"/>
            <a:ext cx="2585156" cy="440267"/>
          </a:xfrm>
          <a:prstGeom prst="rect">
            <a:avLst/>
          </a:prstGeom>
        </p:spPr>
      </p:pic>
      <p:pic>
        <p:nvPicPr>
          <p:cNvPr id="16" name="Image 15">
            <a:extLst>
              <a:ext uri="{FF2B5EF4-FFF2-40B4-BE49-F238E27FC236}">
                <a16:creationId xmlns:a16="http://schemas.microsoft.com/office/drawing/2014/main" id="{4990FD57-540B-A8F5-6365-8A77D6C4227D}"/>
              </a:ext>
            </a:extLst>
          </p:cNvPr>
          <p:cNvPicPr>
            <a:picLocks noChangeAspect="1"/>
          </p:cNvPicPr>
          <p:nvPr/>
        </p:nvPicPr>
        <p:blipFill>
          <a:blip r:embed="rId6"/>
          <a:stretch>
            <a:fillRect/>
          </a:stretch>
        </p:blipFill>
        <p:spPr>
          <a:xfrm>
            <a:off x="609599" y="5338195"/>
            <a:ext cx="3691467" cy="654756"/>
          </a:xfrm>
          <a:prstGeom prst="rect">
            <a:avLst/>
          </a:prstGeom>
        </p:spPr>
      </p:pic>
      <p:pic>
        <p:nvPicPr>
          <p:cNvPr id="18" name="Image 17">
            <a:extLst>
              <a:ext uri="{FF2B5EF4-FFF2-40B4-BE49-F238E27FC236}">
                <a16:creationId xmlns:a16="http://schemas.microsoft.com/office/drawing/2014/main" id="{B2435A1B-F576-E465-AF9C-ACD9BBE725A7}"/>
              </a:ext>
            </a:extLst>
          </p:cNvPr>
          <p:cNvPicPr>
            <a:picLocks noChangeAspect="1"/>
          </p:cNvPicPr>
          <p:nvPr/>
        </p:nvPicPr>
        <p:blipFill>
          <a:blip r:embed="rId7"/>
          <a:stretch>
            <a:fillRect/>
          </a:stretch>
        </p:blipFill>
        <p:spPr>
          <a:xfrm>
            <a:off x="5549252" y="3744631"/>
            <a:ext cx="2799644" cy="688622"/>
          </a:xfrm>
          <a:prstGeom prst="rect">
            <a:avLst/>
          </a:prstGeom>
        </p:spPr>
      </p:pic>
      <p:pic>
        <p:nvPicPr>
          <p:cNvPr id="20" name="Image 19">
            <a:extLst>
              <a:ext uri="{FF2B5EF4-FFF2-40B4-BE49-F238E27FC236}">
                <a16:creationId xmlns:a16="http://schemas.microsoft.com/office/drawing/2014/main" id="{DDC718D5-48AB-2D1C-9445-5FC1E035C5E1}"/>
              </a:ext>
            </a:extLst>
          </p:cNvPr>
          <p:cNvPicPr>
            <a:picLocks noChangeAspect="1"/>
          </p:cNvPicPr>
          <p:nvPr/>
        </p:nvPicPr>
        <p:blipFill>
          <a:blip r:embed="rId8"/>
          <a:stretch>
            <a:fillRect/>
          </a:stretch>
        </p:blipFill>
        <p:spPr>
          <a:xfrm>
            <a:off x="5718585" y="4851590"/>
            <a:ext cx="2460978" cy="846667"/>
          </a:xfrm>
          <a:prstGeom prst="rect">
            <a:avLst/>
          </a:prstGeom>
        </p:spPr>
      </p:pic>
      <p:pic>
        <p:nvPicPr>
          <p:cNvPr id="22" name="Image 21">
            <a:extLst>
              <a:ext uri="{FF2B5EF4-FFF2-40B4-BE49-F238E27FC236}">
                <a16:creationId xmlns:a16="http://schemas.microsoft.com/office/drawing/2014/main" id="{C06D6288-63D0-F156-10E7-029BD1912348}"/>
              </a:ext>
            </a:extLst>
          </p:cNvPr>
          <p:cNvPicPr>
            <a:picLocks noChangeAspect="1"/>
          </p:cNvPicPr>
          <p:nvPr/>
        </p:nvPicPr>
        <p:blipFill>
          <a:blip r:embed="rId9"/>
          <a:stretch>
            <a:fillRect/>
          </a:stretch>
        </p:blipFill>
        <p:spPr>
          <a:xfrm>
            <a:off x="5557947" y="2587843"/>
            <a:ext cx="2799644" cy="711200"/>
          </a:xfrm>
          <a:prstGeom prst="rect">
            <a:avLst/>
          </a:prstGeom>
        </p:spPr>
      </p:pic>
      <p:pic>
        <p:nvPicPr>
          <p:cNvPr id="24" name="Image 23">
            <a:extLst>
              <a:ext uri="{FF2B5EF4-FFF2-40B4-BE49-F238E27FC236}">
                <a16:creationId xmlns:a16="http://schemas.microsoft.com/office/drawing/2014/main" id="{6BCDAC7C-46DF-C9DE-06A3-6681D9B9CBF2}"/>
              </a:ext>
            </a:extLst>
          </p:cNvPr>
          <p:cNvPicPr>
            <a:picLocks noChangeAspect="1"/>
          </p:cNvPicPr>
          <p:nvPr/>
        </p:nvPicPr>
        <p:blipFill>
          <a:blip r:embed="rId10"/>
          <a:stretch>
            <a:fillRect/>
          </a:stretch>
        </p:blipFill>
        <p:spPr>
          <a:xfrm>
            <a:off x="1357870" y="1855973"/>
            <a:ext cx="2099733" cy="936978"/>
          </a:xfrm>
          <a:prstGeom prst="rect">
            <a:avLst/>
          </a:prstGeom>
        </p:spPr>
      </p:pic>
      <p:sp>
        <p:nvSpPr>
          <p:cNvPr id="11" name="ZoneTexte 10">
            <a:extLst>
              <a:ext uri="{FF2B5EF4-FFF2-40B4-BE49-F238E27FC236}">
                <a16:creationId xmlns:a16="http://schemas.microsoft.com/office/drawing/2014/main" id="{CFCF5A23-FFA3-8F9A-5222-D94441F54073}"/>
              </a:ext>
            </a:extLst>
          </p:cNvPr>
          <p:cNvSpPr txBox="1"/>
          <p:nvPr/>
        </p:nvSpPr>
        <p:spPr>
          <a:xfrm>
            <a:off x="434573" y="4140829"/>
            <a:ext cx="2481621" cy="38382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Enduit rouge interne</a:t>
            </a:r>
          </a:p>
        </p:txBody>
      </p:sp>
      <p:sp>
        <p:nvSpPr>
          <p:cNvPr id="13" name="ZoneTexte 12">
            <a:extLst>
              <a:ext uri="{FF2B5EF4-FFF2-40B4-BE49-F238E27FC236}">
                <a16:creationId xmlns:a16="http://schemas.microsoft.com/office/drawing/2014/main" id="{5985A2DC-1E99-9AC3-1C93-F77603EA4E31}"/>
              </a:ext>
            </a:extLst>
          </p:cNvPr>
          <p:cNvSpPr txBox="1"/>
          <p:nvPr/>
        </p:nvSpPr>
        <p:spPr>
          <a:xfrm>
            <a:off x="1346732" y="1318185"/>
            <a:ext cx="2481621" cy="38382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Oxydante semi fine</a:t>
            </a:r>
          </a:p>
        </p:txBody>
      </p:sp>
      <p:sp>
        <p:nvSpPr>
          <p:cNvPr id="15" name="Titre 1">
            <a:extLst>
              <a:ext uri="{FF2B5EF4-FFF2-40B4-BE49-F238E27FC236}">
                <a16:creationId xmlns:a16="http://schemas.microsoft.com/office/drawing/2014/main" id="{AA1C803F-8C2B-A843-82C2-DAF4B2F8AB98}"/>
              </a:ext>
            </a:extLst>
          </p:cNvPr>
          <p:cNvSpPr>
            <a:spLocks noGrp="1"/>
          </p:cNvSpPr>
          <p:nvPr>
            <p:ph type="title"/>
          </p:nvPr>
        </p:nvSpPr>
        <p:spPr>
          <a:xfrm>
            <a:off x="406400" y="0"/>
            <a:ext cx="8343900" cy="969961"/>
          </a:xfrm>
        </p:spPr>
        <p:txBody>
          <a:bodyPr/>
          <a:lstStyle/>
          <a:p>
            <a:pPr marL="0" indent="0">
              <a:buNone/>
            </a:pPr>
            <a:r>
              <a:rPr lang="fr-FR" dirty="0"/>
              <a:t>Première moitié du IIe s.	</a:t>
            </a:r>
          </a:p>
        </p:txBody>
      </p:sp>
    </p:spTree>
    <p:extLst>
      <p:ext uri="{BB962C8B-B14F-4D97-AF65-F5344CB8AC3E}">
        <p14:creationId xmlns:p14="http://schemas.microsoft.com/office/powerpoint/2010/main" val="2687969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1CDC20A-43C9-022D-7F9D-1F48BD324E84}"/>
              </a:ext>
            </a:extLst>
          </p:cNvPr>
          <p:cNvPicPr>
            <a:picLocks noChangeAspect="1"/>
          </p:cNvPicPr>
          <p:nvPr/>
        </p:nvPicPr>
        <p:blipFill>
          <a:blip r:embed="rId3"/>
          <a:stretch>
            <a:fillRect/>
          </a:stretch>
        </p:blipFill>
        <p:spPr>
          <a:xfrm>
            <a:off x="406400" y="1889744"/>
            <a:ext cx="2167467" cy="1027289"/>
          </a:xfrm>
          <a:prstGeom prst="rect">
            <a:avLst/>
          </a:prstGeom>
        </p:spPr>
      </p:pic>
      <p:pic>
        <p:nvPicPr>
          <p:cNvPr id="8" name="Image 7">
            <a:extLst>
              <a:ext uri="{FF2B5EF4-FFF2-40B4-BE49-F238E27FC236}">
                <a16:creationId xmlns:a16="http://schemas.microsoft.com/office/drawing/2014/main" id="{8C8A9F9A-9CD7-C3AD-35D1-C891B1A68AD9}"/>
              </a:ext>
            </a:extLst>
          </p:cNvPr>
          <p:cNvPicPr>
            <a:picLocks noChangeAspect="1"/>
          </p:cNvPicPr>
          <p:nvPr/>
        </p:nvPicPr>
        <p:blipFill>
          <a:blip r:embed="rId4"/>
          <a:stretch>
            <a:fillRect/>
          </a:stretch>
        </p:blipFill>
        <p:spPr>
          <a:xfrm>
            <a:off x="3188195" y="1271906"/>
            <a:ext cx="4967111" cy="891822"/>
          </a:xfrm>
          <a:prstGeom prst="rect">
            <a:avLst/>
          </a:prstGeom>
        </p:spPr>
      </p:pic>
      <p:pic>
        <p:nvPicPr>
          <p:cNvPr id="10" name="Image 9">
            <a:extLst>
              <a:ext uri="{FF2B5EF4-FFF2-40B4-BE49-F238E27FC236}">
                <a16:creationId xmlns:a16="http://schemas.microsoft.com/office/drawing/2014/main" id="{C9FC15BB-E0E0-AA99-9EB3-57C3CC44DE0C}"/>
              </a:ext>
            </a:extLst>
          </p:cNvPr>
          <p:cNvPicPr>
            <a:picLocks noChangeAspect="1"/>
          </p:cNvPicPr>
          <p:nvPr/>
        </p:nvPicPr>
        <p:blipFill>
          <a:blip r:embed="rId5"/>
          <a:stretch>
            <a:fillRect/>
          </a:stretch>
        </p:blipFill>
        <p:spPr>
          <a:xfrm>
            <a:off x="2939839" y="2779446"/>
            <a:ext cx="5463822" cy="948267"/>
          </a:xfrm>
          <a:prstGeom prst="rect">
            <a:avLst/>
          </a:prstGeom>
        </p:spPr>
      </p:pic>
      <p:pic>
        <p:nvPicPr>
          <p:cNvPr id="12" name="Image 11">
            <a:extLst>
              <a:ext uri="{FF2B5EF4-FFF2-40B4-BE49-F238E27FC236}">
                <a16:creationId xmlns:a16="http://schemas.microsoft.com/office/drawing/2014/main" id="{AD55F76B-A86D-0E3F-11B4-C75B36E239ED}"/>
              </a:ext>
            </a:extLst>
          </p:cNvPr>
          <p:cNvPicPr>
            <a:picLocks noChangeAspect="1"/>
          </p:cNvPicPr>
          <p:nvPr/>
        </p:nvPicPr>
        <p:blipFill>
          <a:blip r:embed="rId6"/>
          <a:stretch>
            <a:fillRect/>
          </a:stretch>
        </p:blipFill>
        <p:spPr>
          <a:xfrm>
            <a:off x="1422400" y="4343431"/>
            <a:ext cx="6299200" cy="1083733"/>
          </a:xfrm>
          <a:prstGeom prst="rect">
            <a:avLst/>
          </a:prstGeom>
        </p:spPr>
      </p:pic>
      <p:sp>
        <p:nvSpPr>
          <p:cNvPr id="9" name="Titre 1">
            <a:extLst>
              <a:ext uri="{FF2B5EF4-FFF2-40B4-BE49-F238E27FC236}">
                <a16:creationId xmlns:a16="http://schemas.microsoft.com/office/drawing/2014/main" id="{9779E82F-3234-1D13-7112-0D11CF4DB7F0}"/>
              </a:ext>
            </a:extLst>
          </p:cNvPr>
          <p:cNvSpPr>
            <a:spLocks noGrp="1"/>
          </p:cNvSpPr>
          <p:nvPr>
            <p:ph type="title"/>
          </p:nvPr>
        </p:nvSpPr>
        <p:spPr>
          <a:xfrm>
            <a:off x="406400" y="0"/>
            <a:ext cx="8343900" cy="969963"/>
          </a:xfrm>
        </p:spPr>
        <p:txBody>
          <a:bodyPr/>
          <a:lstStyle/>
          <a:p>
            <a:pPr marL="0" indent="0">
              <a:buNone/>
            </a:pPr>
            <a:r>
              <a:rPr lang="fr-FR" dirty="0"/>
              <a:t>Première moitié du IIe s.	</a:t>
            </a:r>
          </a:p>
        </p:txBody>
      </p:sp>
      <p:sp>
        <p:nvSpPr>
          <p:cNvPr id="11" name="ZoneTexte 10">
            <a:extLst>
              <a:ext uri="{FF2B5EF4-FFF2-40B4-BE49-F238E27FC236}">
                <a16:creationId xmlns:a16="http://schemas.microsoft.com/office/drawing/2014/main" id="{72FB721D-3AE0-916D-C934-5549CC845135}"/>
              </a:ext>
            </a:extLst>
          </p:cNvPr>
          <p:cNvSpPr txBox="1"/>
          <p:nvPr/>
        </p:nvSpPr>
        <p:spPr>
          <a:xfrm>
            <a:off x="458218" y="1168682"/>
            <a:ext cx="2481621" cy="38382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Oxydante semi fine</a:t>
            </a:r>
          </a:p>
        </p:txBody>
      </p:sp>
    </p:spTree>
    <p:extLst>
      <p:ext uri="{BB962C8B-B14F-4D97-AF65-F5344CB8AC3E}">
        <p14:creationId xmlns:p14="http://schemas.microsoft.com/office/powerpoint/2010/main" val="2935314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DE472D47-6DE8-BEDD-686C-09DF170DD8CF}"/>
              </a:ext>
            </a:extLst>
          </p:cNvPr>
          <p:cNvPicPr>
            <a:picLocks noChangeAspect="1"/>
          </p:cNvPicPr>
          <p:nvPr/>
        </p:nvPicPr>
        <p:blipFill>
          <a:blip r:embed="rId3"/>
          <a:stretch>
            <a:fillRect/>
          </a:stretch>
        </p:blipFill>
        <p:spPr>
          <a:xfrm>
            <a:off x="563071" y="1566486"/>
            <a:ext cx="3544711" cy="462844"/>
          </a:xfrm>
          <a:prstGeom prst="rect">
            <a:avLst/>
          </a:prstGeom>
        </p:spPr>
      </p:pic>
      <p:pic>
        <p:nvPicPr>
          <p:cNvPr id="8" name="Image 7">
            <a:extLst>
              <a:ext uri="{FF2B5EF4-FFF2-40B4-BE49-F238E27FC236}">
                <a16:creationId xmlns:a16="http://schemas.microsoft.com/office/drawing/2014/main" id="{A216D655-6C17-2590-2802-6FF381BF98D2}"/>
              </a:ext>
            </a:extLst>
          </p:cNvPr>
          <p:cNvPicPr>
            <a:picLocks noChangeAspect="1"/>
          </p:cNvPicPr>
          <p:nvPr/>
        </p:nvPicPr>
        <p:blipFill>
          <a:blip r:embed="rId4"/>
          <a:stretch>
            <a:fillRect/>
          </a:stretch>
        </p:blipFill>
        <p:spPr>
          <a:xfrm>
            <a:off x="659026" y="2479099"/>
            <a:ext cx="3352800" cy="293511"/>
          </a:xfrm>
          <a:prstGeom prst="rect">
            <a:avLst/>
          </a:prstGeom>
        </p:spPr>
      </p:pic>
      <p:pic>
        <p:nvPicPr>
          <p:cNvPr id="10" name="Image 9">
            <a:extLst>
              <a:ext uri="{FF2B5EF4-FFF2-40B4-BE49-F238E27FC236}">
                <a16:creationId xmlns:a16="http://schemas.microsoft.com/office/drawing/2014/main" id="{EB810C7B-AAE1-DA10-6F38-73D4DF31671D}"/>
              </a:ext>
            </a:extLst>
          </p:cNvPr>
          <p:cNvPicPr>
            <a:picLocks noChangeAspect="1"/>
          </p:cNvPicPr>
          <p:nvPr/>
        </p:nvPicPr>
        <p:blipFill>
          <a:blip r:embed="rId5"/>
          <a:stretch>
            <a:fillRect/>
          </a:stretch>
        </p:blipFill>
        <p:spPr>
          <a:xfrm>
            <a:off x="4907463" y="1685155"/>
            <a:ext cx="2912533" cy="790222"/>
          </a:xfrm>
          <a:prstGeom prst="rect">
            <a:avLst/>
          </a:prstGeom>
        </p:spPr>
      </p:pic>
      <p:pic>
        <p:nvPicPr>
          <p:cNvPr id="12" name="Image 11">
            <a:extLst>
              <a:ext uri="{FF2B5EF4-FFF2-40B4-BE49-F238E27FC236}">
                <a16:creationId xmlns:a16="http://schemas.microsoft.com/office/drawing/2014/main" id="{200D1FF9-B9EA-E249-5CBF-AFB346B8E5C3}"/>
              </a:ext>
            </a:extLst>
          </p:cNvPr>
          <p:cNvPicPr>
            <a:picLocks noChangeAspect="1"/>
          </p:cNvPicPr>
          <p:nvPr/>
        </p:nvPicPr>
        <p:blipFill>
          <a:blip r:embed="rId6"/>
          <a:stretch>
            <a:fillRect/>
          </a:stretch>
        </p:blipFill>
        <p:spPr>
          <a:xfrm>
            <a:off x="4969247" y="2842386"/>
            <a:ext cx="632178" cy="361244"/>
          </a:xfrm>
          <a:prstGeom prst="rect">
            <a:avLst/>
          </a:prstGeom>
        </p:spPr>
      </p:pic>
      <p:pic>
        <p:nvPicPr>
          <p:cNvPr id="16" name="Image 15">
            <a:extLst>
              <a:ext uri="{FF2B5EF4-FFF2-40B4-BE49-F238E27FC236}">
                <a16:creationId xmlns:a16="http://schemas.microsoft.com/office/drawing/2014/main" id="{D6497D21-8AD7-98F4-FAF3-BC6EFBDD9C14}"/>
              </a:ext>
            </a:extLst>
          </p:cNvPr>
          <p:cNvPicPr>
            <a:picLocks noChangeAspect="1"/>
          </p:cNvPicPr>
          <p:nvPr/>
        </p:nvPicPr>
        <p:blipFill>
          <a:blip r:embed="rId7"/>
          <a:stretch>
            <a:fillRect/>
          </a:stretch>
        </p:blipFill>
        <p:spPr>
          <a:xfrm>
            <a:off x="659026" y="3292197"/>
            <a:ext cx="3420533" cy="643467"/>
          </a:xfrm>
          <a:prstGeom prst="rect">
            <a:avLst/>
          </a:prstGeom>
        </p:spPr>
      </p:pic>
      <p:pic>
        <p:nvPicPr>
          <p:cNvPr id="18" name="Image 17">
            <a:extLst>
              <a:ext uri="{FF2B5EF4-FFF2-40B4-BE49-F238E27FC236}">
                <a16:creationId xmlns:a16="http://schemas.microsoft.com/office/drawing/2014/main" id="{E2176CDC-C6A4-744B-2D55-503608C3DC4E}"/>
              </a:ext>
            </a:extLst>
          </p:cNvPr>
          <p:cNvPicPr>
            <a:picLocks noChangeAspect="1"/>
          </p:cNvPicPr>
          <p:nvPr/>
        </p:nvPicPr>
        <p:blipFill>
          <a:blip r:embed="rId8"/>
          <a:stretch>
            <a:fillRect/>
          </a:stretch>
        </p:blipFill>
        <p:spPr>
          <a:xfrm>
            <a:off x="563071" y="4723377"/>
            <a:ext cx="5994400" cy="812800"/>
          </a:xfrm>
          <a:prstGeom prst="rect">
            <a:avLst/>
          </a:prstGeom>
        </p:spPr>
      </p:pic>
      <p:sp>
        <p:nvSpPr>
          <p:cNvPr id="19" name="ZoneTexte 18">
            <a:extLst>
              <a:ext uri="{FF2B5EF4-FFF2-40B4-BE49-F238E27FC236}">
                <a16:creationId xmlns:a16="http://schemas.microsoft.com/office/drawing/2014/main" id="{1F3A00B0-4B4D-A0B6-E96B-6EA4E54B46F2}"/>
              </a:ext>
            </a:extLst>
          </p:cNvPr>
          <p:cNvSpPr txBox="1"/>
          <p:nvPr/>
        </p:nvSpPr>
        <p:spPr>
          <a:xfrm>
            <a:off x="918014" y="4382624"/>
            <a:ext cx="2797284"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 grossière engobée</a:t>
            </a:r>
          </a:p>
        </p:txBody>
      </p:sp>
      <p:pic>
        <p:nvPicPr>
          <p:cNvPr id="21" name="Image 20">
            <a:extLst>
              <a:ext uri="{FF2B5EF4-FFF2-40B4-BE49-F238E27FC236}">
                <a16:creationId xmlns:a16="http://schemas.microsoft.com/office/drawing/2014/main" id="{06A54090-77A8-F4C1-930D-2BF1C3B84A69}"/>
              </a:ext>
            </a:extLst>
          </p:cNvPr>
          <p:cNvPicPr>
            <a:picLocks noChangeAspect="1"/>
          </p:cNvPicPr>
          <p:nvPr/>
        </p:nvPicPr>
        <p:blipFill>
          <a:blip r:embed="rId9"/>
          <a:stretch>
            <a:fillRect/>
          </a:stretch>
        </p:blipFill>
        <p:spPr>
          <a:xfrm>
            <a:off x="4907463" y="3710098"/>
            <a:ext cx="3714044" cy="722489"/>
          </a:xfrm>
          <a:prstGeom prst="rect">
            <a:avLst/>
          </a:prstGeom>
        </p:spPr>
      </p:pic>
      <p:sp>
        <p:nvSpPr>
          <p:cNvPr id="22" name="ZoneTexte 21">
            <a:extLst>
              <a:ext uri="{FF2B5EF4-FFF2-40B4-BE49-F238E27FC236}">
                <a16:creationId xmlns:a16="http://schemas.microsoft.com/office/drawing/2014/main" id="{14B31168-DA3D-BADF-0FCA-9229E3CA9407}"/>
              </a:ext>
            </a:extLst>
          </p:cNvPr>
          <p:cNvSpPr txBox="1"/>
          <p:nvPr/>
        </p:nvSpPr>
        <p:spPr>
          <a:xfrm>
            <a:off x="5022712" y="3350937"/>
            <a:ext cx="2797284"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Rouge grossière</a:t>
            </a:r>
          </a:p>
        </p:txBody>
      </p:sp>
      <p:sp>
        <p:nvSpPr>
          <p:cNvPr id="13" name="Titre 1">
            <a:extLst>
              <a:ext uri="{FF2B5EF4-FFF2-40B4-BE49-F238E27FC236}">
                <a16:creationId xmlns:a16="http://schemas.microsoft.com/office/drawing/2014/main" id="{230B4520-F34F-A3EB-50B1-6C65A5D3705D}"/>
              </a:ext>
            </a:extLst>
          </p:cNvPr>
          <p:cNvSpPr>
            <a:spLocks noGrp="1"/>
          </p:cNvSpPr>
          <p:nvPr>
            <p:ph type="title"/>
          </p:nvPr>
        </p:nvSpPr>
        <p:spPr>
          <a:xfrm>
            <a:off x="400050" y="56830"/>
            <a:ext cx="8343900" cy="969963"/>
          </a:xfrm>
        </p:spPr>
        <p:txBody>
          <a:bodyPr/>
          <a:lstStyle/>
          <a:p>
            <a:pPr marL="0" indent="0">
              <a:buNone/>
            </a:pPr>
            <a:r>
              <a:rPr lang="fr-FR" dirty="0"/>
              <a:t>Première moitié du IIe s.	</a:t>
            </a:r>
          </a:p>
        </p:txBody>
      </p:sp>
      <p:sp>
        <p:nvSpPr>
          <p:cNvPr id="14" name="ZoneTexte 13">
            <a:extLst>
              <a:ext uri="{FF2B5EF4-FFF2-40B4-BE49-F238E27FC236}">
                <a16:creationId xmlns:a16="http://schemas.microsoft.com/office/drawing/2014/main" id="{933BADBD-5383-91CD-9990-8BCBD0918D54}"/>
              </a:ext>
            </a:extLst>
          </p:cNvPr>
          <p:cNvSpPr txBox="1"/>
          <p:nvPr/>
        </p:nvSpPr>
        <p:spPr>
          <a:xfrm>
            <a:off x="563071" y="933761"/>
            <a:ext cx="2729783" cy="38382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Oxydante semi fine</a:t>
            </a:r>
          </a:p>
        </p:txBody>
      </p:sp>
    </p:spTree>
    <p:extLst>
      <p:ext uri="{BB962C8B-B14F-4D97-AF65-F5344CB8AC3E}">
        <p14:creationId xmlns:p14="http://schemas.microsoft.com/office/powerpoint/2010/main" val="743970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677E-D792-B3BE-56BC-7175EAE118D2}"/>
              </a:ext>
            </a:extLst>
          </p:cNvPr>
          <p:cNvSpPr>
            <a:spLocks noGrp="1"/>
          </p:cNvSpPr>
          <p:nvPr>
            <p:ph type="title"/>
          </p:nvPr>
        </p:nvSpPr>
        <p:spPr/>
        <p:txBody>
          <a:bodyPr/>
          <a:lstStyle/>
          <a:p>
            <a:pPr marL="0" indent="0">
              <a:buNone/>
            </a:pPr>
            <a:r>
              <a:rPr lang="fr-FR" dirty="0"/>
              <a:t>Première moitié du IIe s.	</a:t>
            </a:r>
          </a:p>
        </p:txBody>
      </p:sp>
      <p:pic>
        <p:nvPicPr>
          <p:cNvPr id="6" name="Image 5">
            <a:extLst>
              <a:ext uri="{FF2B5EF4-FFF2-40B4-BE49-F238E27FC236}">
                <a16:creationId xmlns:a16="http://schemas.microsoft.com/office/drawing/2014/main" id="{50398A43-FBDB-2A98-8935-CC3374E3F3D4}"/>
              </a:ext>
            </a:extLst>
          </p:cNvPr>
          <p:cNvPicPr>
            <a:picLocks noChangeAspect="1"/>
          </p:cNvPicPr>
          <p:nvPr/>
        </p:nvPicPr>
        <p:blipFill>
          <a:blip r:embed="rId3"/>
          <a:stretch>
            <a:fillRect/>
          </a:stretch>
        </p:blipFill>
        <p:spPr>
          <a:xfrm>
            <a:off x="727676" y="1381286"/>
            <a:ext cx="2156178" cy="857956"/>
          </a:xfrm>
          <a:prstGeom prst="rect">
            <a:avLst/>
          </a:prstGeom>
        </p:spPr>
      </p:pic>
      <p:pic>
        <p:nvPicPr>
          <p:cNvPr id="8" name="Image 7">
            <a:extLst>
              <a:ext uri="{FF2B5EF4-FFF2-40B4-BE49-F238E27FC236}">
                <a16:creationId xmlns:a16="http://schemas.microsoft.com/office/drawing/2014/main" id="{0F7FFA9D-281A-E243-D7FB-4C2910ACA1EE}"/>
              </a:ext>
            </a:extLst>
          </p:cNvPr>
          <p:cNvPicPr>
            <a:picLocks noChangeAspect="1"/>
          </p:cNvPicPr>
          <p:nvPr/>
        </p:nvPicPr>
        <p:blipFill>
          <a:blip r:embed="rId4"/>
          <a:stretch>
            <a:fillRect/>
          </a:stretch>
        </p:blipFill>
        <p:spPr>
          <a:xfrm>
            <a:off x="727676" y="2707572"/>
            <a:ext cx="2156178" cy="993422"/>
          </a:xfrm>
          <a:prstGeom prst="rect">
            <a:avLst/>
          </a:prstGeom>
        </p:spPr>
      </p:pic>
      <p:pic>
        <p:nvPicPr>
          <p:cNvPr id="10" name="Image 9">
            <a:extLst>
              <a:ext uri="{FF2B5EF4-FFF2-40B4-BE49-F238E27FC236}">
                <a16:creationId xmlns:a16="http://schemas.microsoft.com/office/drawing/2014/main" id="{71A1F826-D695-86CA-5831-CBC4D3B8F7E0}"/>
              </a:ext>
            </a:extLst>
          </p:cNvPr>
          <p:cNvPicPr>
            <a:picLocks noChangeAspect="1"/>
          </p:cNvPicPr>
          <p:nvPr/>
        </p:nvPicPr>
        <p:blipFill>
          <a:blip r:embed="rId5"/>
          <a:stretch>
            <a:fillRect/>
          </a:stretch>
        </p:blipFill>
        <p:spPr>
          <a:xfrm>
            <a:off x="580921" y="4178492"/>
            <a:ext cx="2302933" cy="440267"/>
          </a:xfrm>
          <a:prstGeom prst="rect">
            <a:avLst/>
          </a:prstGeom>
        </p:spPr>
      </p:pic>
      <p:pic>
        <p:nvPicPr>
          <p:cNvPr id="12" name="Image 11">
            <a:extLst>
              <a:ext uri="{FF2B5EF4-FFF2-40B4-BE49-F238E27FC236}">
                <a16:creationId xmlns:a16="http://schemas.microsoft.com/office/drawing/2014/main" id="{4F6B9C5E-8316-6C44-7CBE-A4950ECB5763}"/>
              </a:ext>
            </a:extLst>
          </p:cNvPr>
          <p:cNvPicPr>
            <a:picLocks noChangeAspect="1"/>
          </p:cNvPicPr>
          <p:nvPr/>
        </p:nvPicPr>
        <p:blipFill>
          <a:blip r:embed="rId6"/>
          <a:stretch>
            <a:fillRect/>
          </a:stretch>
        </p:blipFill>
        <p:spPr>
          <a:xfrm>
            <a:off x="4792592" y="1906289"/>
            <a:ext cx="2935111" cy="869244"/>
          </a:xfrm>
          <a:prstGeom prst="rect">
            <a:avLst/>
          </a:prstGeom>
        </p:spPr>
      </p:pic>
      <p:pic>
        <p:nvPicPr>
          <p:cNvPr id="14" name="Image 13">
            <a:extLst>
              <a:ext uri="{FF2B5EF4-FFF2-40B4-BE49-F238E27FC236}">
                <a16:creationId xmlns:a16="http://schemas.microsoft.com/office/drawing/2014/main" id="{A6EBE982-387B-44DC-EE9F-B1AFBB7A5D20}"/>
              </a:ext>
            </a:extLst>
          </p:cNvPr>
          <p:cNvPicPr>
            <a:picLocks noChangeAspect="1"/>
          </p:cNvPicPr>
          <p:nvPr/>
        </p:nvPicPr>
        <p:blipFill>
          <a:blip r:embed="rId7"/>
          <a:stretch>
            <a:fillRect/>
          </a:stretch>
        </p:blipFill>
        <p:spPr>
          <a:xfrm>
            <a:off x="4939348" y="3518092"/>
            <a:ext cx="2641600" cy="880533"/>
          </a:xfrm>
          <a:prstGeom prst="rect">
            <a:avLst/>
          </a:prstGeom>
        </p:spPr>
      </p:pic>
    </p:spTree>
    <p:extLst>
      <p:ext uri="{BB962C8B-B14F-4D97-AF65-F5344CB8AC3E}">
        <p14:creationId xmlns:p14="http://schemas.microsoft.com/office/powerpoint/2010/main" val="2828045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C924D3-1466-07B9-AFE5-8F9E45A8AC4A}"/>
              </a:ext>
            </a:extLst>
          </p:cNvPr>
          <p:cNvSpPr>
            <a:spLocks noGrp="1"/>
          </p:cNvSpPr>
          <p:nvPr>
            <p:ph type="title"/>
          </p:nvPr>
        </p:nvSpPr>
        <p:spPr/>
        <p:txBody>
          <a:bodyPr/>
          <a:lstStyle/>
          <a:p>
            <a:pPr marL="0" indent="0">
              <a:buNone/>
            </a:pPr>
            <a:r>
              <a:rPr lang="fr-FR" dirty="0"/>
              <a:t>Phase 4. Espace L</a:t>
            </a:r>
          </a:p>
        </p:txBody>
      </p:sp>
      <p:pic>
        <p:nvPicPr>
          <p:cNvPr id="7" name="Image 6">
            <a:extLst>
              <a:ext uri="{FF2B5EF4-FFF2-40B4-BE49-F238E27FC236}">
                <a16:creationId xmlns:a16="http://schemas.microsoft.com/office/drawing/2014/main" id="{AA6FAB01-EA36-288F-A02B-C1298609D995}"/>
              </a:ext>
            </a:extLst>
          </p:cNvPr>
          <p:cNvPicPr>
            <a:picLocks noChangeAspect="1"/>
          </p:cNvPicPr>
          <p:nvPr/>
        </p:nvPicPr>
        <p:blipFill>
          <a:blip r:embed="rId3"/>
          <a:stretch>
            <a:fillRect/>
          </a:stretch>
        </p:blipFill>
        <p:spPr>
          <a:xfrm>
            <a:off x="494270" y="1396254"/>
            <a:ext cx="4289778" cy="869244"/>
          </a:xfrm>
          <a:prstGeom prst="rect">
            <a:avLst/>
          </a:prstGeom>
        </p:spPr>
      </p:pic>
      <p:pic>
        <p:nvPicPr>
          <p:cNvPr id="9" name="Image 8">
            <a:extLst>
              <a:ext uri="{FF2B5EF4-FFF2-40B4-BE49-F238E27FC236}">
                <a16:creationId xmlns:a16="http://schemas.microsoft.com/office/drawing/2014/main" id="{474568D3-F291-0AA7-AA5C-769E007749A5}"/>
              </a:ext>
            </a:extLst>
          </p:cNvPr>
          <p:cNvPicPr>
            <a:picLocks noChangeAspect="1"/>
          </p:cNvPicPr>
          <p:nvPr/>
        </p:nvPicPr>
        <p:blipFill>
          <a:blip r:embed="rId4"/>
          <a:stretch>
            <a:fillRect/>
          </a:stretch>
        </p:blipFill>
        <p:spPr>
          <a:xfrm>
            <a:off x="5979449" y="1578345"/>
            <a:ext cx="2144889" cy="857956"/>
          </a:xfrm>
          <a:prstGeom prst="rect">
            <a:avLst/>
          </a:prstGeom>
        </p:spPr>
      </p:pic>
      <p:pic>
        <p:nvPicPr>
          <p:cNvPr id="11" name="Image 10">
            <a:extLst>
              <a:ext uri="{FF2B5EF4-FFF2-40B4-BE49-F238E27FC236}">
                <a16:creationId xmlns:a16="http://schemas.microsoft.com/office/drawing/2014/main" id="{A1130053-657B-779A-EAAC-D5CAB245CEF1}"/>
              </a:ext>
            </a:extLst>
          </p:cNvPr>
          <p:cNvPicPr>
            <a:picLocks noChangeAspect="1"/>
          </p:cNvPicPr>
          <p:nvPr/>
        </p:nvPicPr>
        <p:blipFill>
          <a:blip r:embed="rId5"/>
          <a:stretch>
            <a:fillRect/>
          </a:stretch>
        </p:blipFill>
        <p:spPr>
          <a:xfrm>
            <a:off x="609970" y="2849687"/>
            <a:ext cx="5091289" cy="880533"/>
          </a:xfrm>
          <a:prstGeom prst="rect">
            <a:avLst/>
          </a:prstGeom>
        </p:spPr>
      </p:pic>
      <p:pic>
        <p:nvPicPr>
          <p:cNvPr id="13" name="Image 12">
            <a:extLst>
              <a:ext uri="{FF2B5EF4-FFF2-40B4-BE49-F238E27FC236}">
                <a16:creationId xmlns:a16="http://schemas.microsoft.com/office/drawing/2014/main" id="{23F0EA1B-962A-1B83-C450-C1F1D4EA73C2}"/>
              </a:ext>
            </a:extLst>
          </p:cNvPr>
          <p:cNvPicPr>
            <a:picLocks noChangeAspect="1"/>
          </p:cNvPicPr>
          <p:nvPr/>
        </p:nvPicPr>
        <p:blipFill>
          <a:blip r:embed="rId6"/>
          <a:stretch>
            <a:fillRect/>
          </a:stretch>
        </p:blipFill>
        <p:spPr>
          <a:xfrm>
            <a:off x="184436" y="4002909"/>
            <a:ext cx="4944533" cy="1275644"/>
          </a:xfrm>
          <a:prstGeom prst="rect">
            <a:avLst/>
          </a:prstGeom>
        </p:spPr>
      </p:pic>
      <p:pic>
        <p:nvPicPr>
          <p:cNvPr id="15" name="Image 14">
            <a:extLst>
              <a:ext uri="{FF2B5EF4-FFF2-40B4-BE49-F238E27FC236}">
                <a16:creationId xmlns:a16="http://schemas.microsoft.com/office/drawing/2014/main" id="{00F274FA-45F1-7953-897C-E6EE0A7AFFE2}"/>
              </a:ext>
            </a:extLst>
          </p:cNvPr>
          <p:cNvPicPr>
            <a:picLocks noChangeAspect="1"/>
          </p:cNvPicPr>
          <p:nvPr/>
        </p:nvPicPr>
        <p:blipFill>
          <a:blip r:embed="rId7"/>
          <a:stretch>
            <a:fillRect/>
          </a:stretch>
        </p:blipFill>
        <p:spPr>
          <a:xfrm>
            <a:off x="6233450" y="2764713"/>
            <a:ext cx="1636889" cy="1207911"/>
          </a:xfrm>
          <a:prstGeom prst="rect">
            <a:avLst/>
          </a:prstGeom>
        </p:spPr>
      </p:pic>
      <p:sp>
        <p:nvSpPr>
          <p:cNvPr id="26" name="ZoneTexte 25">
            <a:extLst>
              <a:ext uri="{FF2B5EF4-FFF2-40B4-BE49-F238E27FC236}">
                <a16:creationId xmlns:a16="http://schemas.microsoft.com/office/drawing/2014/main" id="{A7AA531A-08EE-109D-10CE-C45256F6F351}"/>
              </a:ext>
            </a:extLst>
          </p:cNvPr>
          <p:cNvSpPr txBox="1"/>
          <p:nvPr/>
        </p:nvSpPr>
        <p:spPr>
          <a:xfrm>
            <a:off x="494270" y="727662"/>
            <a:ext cx="8068480"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Remblais 459 NMI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ZoneTexte 26">
            <a:extLst>
              <a:ext uri="{FF2B5EF4-FFF2-40B4-BE49-F238E27FC236}">
                <a16:creationId xmlns:a16="http://schemas.microsoft.com/office/drawing/2014/main" id="{FCAEF025-1130-3976-55EF-ADFCF1CEBD1F}"/>
              </a:ext>
            </a:extLst>
          </p:cNvPr>
          <p:cNvSpPr txBox="1"/>
          <p:nvPr/>
        </p:nvSpPr>
        <p:spPr>
          <a:xfrm>
            <a:off x="7896857" y="2522538"/>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ph. 5</a:t>
            </a:r>
          </a:p>
        </p:txBody>
      </p:sp>
      <p:sp>
        <p:nvSpPr>
          <p:cNvPr id="28" name="ZoneTexte 27">
            <a:extLst>
              <a:ext uri="{FF2B5EF4-FFF2-40B4-BE49-F238E27FC236}">
                <a16:creationId xmlns:a16="http://schemas.microsoft.com/office/drawing/2014/main" id="{34154429-9EA8-850C-1274-545F7F7F5774}"/>
              </a:ext>
            </a:extLst>
          </p:cNvPr>
          <p:cNvSpPr txBox="1"/>
          <p:nvPr/>
        </p:nvSpPr>
        <p:spPr>
          <a:xfrm>
            <a:off x="10667" y="2330370"/>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Par. fine</a:t>
            </a:r>
          </a:p>
        </p:txBody>
      </p:sp>
      <p:sp>
        <p:nvSpPr>
          <p:cNvPr id="30" name="ZoneTexte 29">
            <a:extLst>
              <a:ext uri="{FF2B5EF4-FFF2-40B4-BE49-F238E27FC236}">
                <a16:creationId xmlns:a16="http://schemas.microsoft.com/office/drawing/2014/main" id="{41547EC6-8958-A6A7-DE0C-E14BEE3889CC}"/>
              </a:ext>
            </a:extLst>
          </p:cNvPr>
          <p:cNvSpPr txBox="1"/>
          <p:nvPr/>
        </p:nvSpPr>
        <p:spPr>
          <a:xfrm>
            <a:off x="2080921" y="2337791"/>
            <a:ext cx="1198606" cy="281231"/>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S</a:t>
            </a:r>
            <a:endParaRPr lang="fr-FR" sz="1200" dirty="0">
              <a:effectLst/>
              <a:latin typeface="+mj-lt"/>
              <a:ea typeface="Calibri" panose="020F0502020204030204" pitchFamily="34" charset="0"/>
              <a:cs typeface="Times New Roman" panose="02020603050405020304" pitchFamily="18" charset="0"/>
            </a:endParaRPr>
          </a:p>
        </p:txBody>
      </p:sp>
      <p:sp>
        <p:nvSpPr>
          <p:cNvPr id="31" name="ZoneTexte 30">
            <a:extLst>
              <a:ext uri="{FF2B5EF4-FFF2-40B4-BE49-F238E27FC236}">
                <a16:creationId xmlns:a16="http://schemas.microsoft.com/office/drawing/2014/main" id="{EDC927B3-CFB1-D8E3-B907-A2256E5FA89C}"/>
              </a:ext>
            </a:extLst>
          </p:cNvPr>
          <p:cNvSpPr txBox="1"/>
          <p:nvPr/>
        </p:nvSpPr>
        <p:spPr>
          <a:xfrm>
            <a:off x="4583500" y="2295483"/>
            <a:ext cx="1318467" cy="281231"/>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S</a:t>
            </a:r>
            <a:endParaRPr lang="fr-FR" sz="1200" dirty="0">
              <a:effectLst/>
              <a:latin typeface="+mj-lt"/>
              <a:ea typeface="Calibri" panose="020F0502020204030204" pitchFamily="34" charset="0"/>
              <a:cs typeface="Times New Roman" panose="02020603050405020304" pitchFamily="18" charset="0"/>
            </a:endParaRPr>
          </a:p>
        </p:txBody>
      </p:sp>
      <p:sp>
        <p:nvSpPr>
          <p:cNvPr id="32" name="ZoneTexte 31">
            <a:extLst>
              <a:ext uri="{FF2B5EF4-FFF2-40B4-BE49-F238E27FC236}">
                <a16:creationId xmlns:a16="http://schemas.microsoft.com/office/drawing/2014/main" id="{24A5849B-1B62-3225-E06A-8F758ADA8DEC}"/>
              </a:ext>
            </a:extLst>
          </p:cNvPr>
          <p:cNvSpPr txBox="1"/>
          <p:nvPr/>
        </p:nvSpPr>
        <p:spPr>
          <a:xfrm>
            <a:off x="98267" y="3465730"/>
            <a:ext cx="1318467"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n</a:t>
            </a:r>
            <a:r>
              <a:rPr lang="fr-FR" sz="1200" dirty="0">
                <a:latin typeface="+mj-lt"/>
                <a:ea typeface="Calibri" panose="020F0502020204030204" pitchFamily="34" charset="0"/>
                <a:cs typeface="Times New Roman" panose="02020603050405020304" pitchFamily="18" charset="0"/>
              </a:rPr>
              <a:t>. gr.</a:t>
            </a:r>
            <a:endParaRPr lang="fr-FR" sz="1200" dirty="0">
              <a:effectLst/>
              <a:latin typeface="+mj-lt"/>
              <a:ea typeface="Calibri" panose="020F0502020204030204" pitchFamily="34" charset="0"/>
              <a:cs typeface="Times New Roman" panose="02020603050405020304" pitchFamily="18" charset="0"/>
            </a:endParaRPr>
          </a:p>
        </p:txBody>
      </p:sp>
      <p:sp>
        <p:nvSpPr>
          <p:cNvPr id="33" name="ZoneTexte 32">
            <a:extLst>
              <a:ext uri="{FF2B5EF4-FFF2-40B4-BE49-F238E27FC236}">
                <a16:creationId xmlns:a16="http://schemas.microsoft.com/office/drawing/2014/main" id="{EA762BB3-98CA-B172-DF65-798571CEE834}"/>
              </a:ext>
            </a:extLst>
          </p:cNvPr>
          <p:cNvSpPr txBox="1"/>
          <p:nvPr/>
        </p:nvSpPr>
        <p:spPr>
          <a:xfrm>
            <a:off x="7903516" y="3749879"/>
            <a:ext cx="1318467"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n</a:t>
            </a:r>
            <a:r>
              <a:rPr lang="fr-FR" sz="1200" dirty="0">
                <a:latin typeface="+mj-lt"/>
                <a:ea typeface="Calibri" panose="020F0502020204030204" pitchFamily="34" charset="0"/>
                <a:cs typeface="Times New Roman" panose="02020603050405020304" pitchFamily="18" charset="0"/>
              </a:rPr>
              <a:t>. gr.</a:t>
            </a:r>
            <a:endParaRPr lang="fr-FR" sz="1200" dirty="0">
              <a:effectLst/>
              <a:latin typeface="+mj-lt"/>
              <a:ea typeface="Calibri" panose="020F0502020204030204" pitchFamily="34" charset="0"/>
              <a:cs typeface="Times New Roman" panose="02020603050405020304" pitchFamily="18" charset="0"/>
            </a:endParaRPr>
          </a:p>
        </p:txBody>
      </p:sp>
      <p:sp>
        <p:nvSpPr>
          <p:cNvPr id="34" name="ZoneTexte 33">
            <a:extLst>
              <a:ext uri="{FF2B5EF4-FFF2-40B4-BE49-F238E27FC236}">
                <a16:creationId xmlns:a16="http://schemas.microsoft.com/office/drawing/2014/main" id="{EA65C232-4040-163B-BE36-973752FDF8D2}"/>
              </a:ext>
            </a:extLst>
          </p:cNvPr>
          <p:cNvSpPr txBox="1"/>
          <p:nvPr/>
        </p:nvSpPr>
        <p:spPr>
          <a:xfrm>
            <a:off x="2323327" y="3503369"/>
            <a:ext cx="1198606" cy="281231"/>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a:t>
            </a:r>
            <a:endParaRPr lang="fr-FR" sz="1200" dirty="0">
              <a:effectLst/>
              <a:latin typeface="+mj-lt"/>
              <a:ea typeface="Calibri" panose="020F0502020204030204" pitchFamily="34" charset="0"/>
              <a:cs typeface="Times New Roman" panose="02020603050405020304" pitchFamily="18" charset="0"/>
            </a:endParaRPr>
          </a:p>
        </p:txBody>
      </p:sp>
      <p:sp>
        <p:nvSpPr>
          <p:cNvPr id="35" name="ZoneTexte 34">
            <a:extLst>
              <a:ext uri="{FF2B5EF4-FFF2-40B4-BE49-F238E27FC236}">
                <a16:creationId xmlns:a16="http://schemas.microsoft.com/office/drawing/2014/main" id="{E7CA42F4-FB33-45DA-4C2D-FE5F3668A9D2}"/>
              </a:ext>
            </a:extLst>
          </p:cNvPr>
          <p:cNvSpPr txBox="1"/>
          <p:nvPr/>
        </p:nvSpPr>
        <p:spPr>
          <a:xfrm>
            <a:off x="5144925" y="3694585"/>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ph. 5</a:t>
            </a:r>
          </a:p>
        </p:txBody>
      </p:sp>
      <p:sp>
        <p:nvSpPr>
          <p:cNvPr id="36" name="ZoneTexte 35">
            <a:extLst>
              <a:ext uri="{FF2B5EF4-FFF2-40B4-BE49-F238E27FC236}">
                <a16:creationId xmlns:a16="http://schemas.microsoft.com/office/drawing/2014/main" id="{8706BAEC-550B-E3FF-1350-8960F41868D1}"/>
              </a:ext>
            </a:extLst>
          </p:cNvPr>
          <p:cNvSpPr txBox="1"/>
          <p:nvPr/>
        </p:nvSpPr>
        <p:spPr>
          <a:xfrm>
            <a:off x="1575741" y="4581997"/>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ph. 5</a:t>
            </a:r>
          </a:p>
        </p:txBody>
      </p:sp>
      <p:sp>
        <p:nvSpPr>
          <p:cNvPr id="37" name="ZoneTexte 36">
            <a:extLst>
              <a:ext uri="{FF2B5EF4-FFF2-40B4-BE49-F238E27FC236}">
                <a16:creationId xmlns:a16="http://schemas.microsoft.com/office/drawing/2014/main" id="{5E5EB787-B1BF-3861-C825-345D27FF0CDE}"/>
              </a:ext>
            </a:extLst>
          </p:cNvPr>
          <p:cNvSpPr txBox="1"/>
          <p:nvPr/>
        </p:nvSpPr>
        <p:spPr>
          <a:xfrm>
            <a:off x="377135" y="5253270"/>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ph. 5</a:t>
            </a:r>
          </a:p>
        </p:txBody>
      </p:sp>
      <p:sp>
        <p:nvSpPr>
          <p:cNvPr id="38" name="ZoneTexte 37">
            <a:extLst>
              <a:ext uri="{FF2B5EF4-FFF2-40B4-BE49-F238E27FC236}">
                <a16:creationId xmlns:a16="http://schemas.microsoft.com/office/drawing/2014/main" id="{F05BD53C-5AE1-404A-DA62-A1D41538B3F7}"/>
              </a:ext>
            </a:extLst>
          </p:cNvPr>
          <p:cNvSpPr txBox="1"/>
          <p:nvPr/>
        </p:nvSpPr>
        <p:spPr>
          <a:xfrm>
            <a:off x="3373394" y="4941643"/>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 ph. 5</a:t>
            </a:r>
          </a:p>
        </p:txBody>
      </p:sp>
    </p:spTree>
    <p:extLst>
      <p:ext uri="{BB962C8B-B14F-4D97-AF65-F5344CB8AC3E}">
        <p14:creationId xmlns:p14="http://schemas.microsoft.com/office/powerpoint/2010/main" val="129717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896BAD-0590-84E7-8D65-0E28E722DACD}"/>
              </a:ext>
            </a:extLst>
          </p:cNvPr>
          <p:cNvSpPr>
            <a:spLocks noGrp="1"/>
          </p:cNvSpPr>
          <p:nvPr>
            <p:ph type="title"/>
          </p:nvPr>
        </p:nvSpPr>
        <p:spPr/>
        <p:txBody>
          <a:bodyPr/>
          <a:lstStyle/>
          <a:p>
            <a:pPr marL="0" indent="0">
              <a:buNone/>
            </a:pPr>
            <a:r>
              <a:rPr lang="fr-FR" dirty="0"/>
              <a:t>Phase 4. Espace L</a:t>
            </a:r>
          </a:p>
        </p:txBody>
      </p:sp>
      <p:pic>
        <p:nvPicPr>
          <p:cNvPr id="6" name="Image 5">
            <a:extLst>
              <a:ext uri="{FF2B5EF4-FFF2-40B4-BE49-F238E27FC236}">
                <a16:creationId xmlns:a16="http://schemas.microsoft.com/office/drawing/2014/main" id="{CB0C8768-4698-D72E-73D6-FD876757D90D}"/>
              </a:ext>
            </a:extLst>
          </p:cNvPr>
          <p:cNvPicPr>
            <a:picLocks noChangeAspect="1"/>
          </p:cNvPicPr>
          <p:nvPr/>
        </p:nvPicPr>
        <p:blipFill>
          <a:blip r:embed="rId3"/>
          <a:stretch>
            <a:fillRect/>
          </a:stretch>
        </p:blipFill>
        <p:spPr>
          <a:xfrm>
            <a:off x="185380" y="1192292"/>
            <a:ext cx="4504267" cy="1456267"/>
          </a:xfrm>
          <a:prstGeom prst="rect">
            <a:avLst/>
          </a:prstGeom>
        </p:spPr>
      </p:pic>
      <p:pic>
        <p:nvPicPr>
          <p:cNvPr id="16" name="Image 15">
            <a:extLst>
              <a:ext uri="{FF2B5EF4-FFF2-40B4-BE49-F238E27FC236}">
                <a16:creationId xmlns:a16="http://schemas.microsoft.com/office/drawing/2014/main" id="{3F411A36-CC65-5515-C38D-9241BB7B7872}"/>
              </a:ext>
            </a:extLst>
          </p:cNvPr>
          <p:cNvPicPr>
            <a:picLocks noChangeAspect="1"/>
          </p:cNvPicPr>
          <p:nvPr/>
        </p:nvPicPr>
        <p:blipFill>
          <a:blip r:embed="rId4"/>
          <a:stretch>
            <a:fillRect/>
          </a:stretch>
        </p:blipFill>
        <p:spPr>
          <a:xfrm>
            <a:off x="89811" y="2870890"/>
            <a:ext cx="6705600" cy="3691467"/>
          </a:xfrm>
          <a:prstGeom prst="rect">
            <a:avLst/>
          </a:prstGeom>
        </p:spPr>
      </p:pic>
      <p:pic>
        <p:nvPicPr>
          <p:cNvPr id="18" name="Image 17" descr="Une image contenant rouge, matériau de construction, produit céramique&#10;&#10;Description générée automatiquement">
            <a:extLst>
              <a:ext uri="{FF2B5EF4-FFF2-40B4-BE49-F238E27FC236}">
                <a16:creationId xmlns:a16="http://schemas.microsoft.com/office/drawing/2014/main" id="{22F94FBC-A094-7A29-2543-7D3E95FD65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0401" y="683217"/>
            <a:ext cx="3916417" cy="2937313"/>
          </a:xfrm>
          <a:prstGeom prst="rect">
            <a:avLst/>
          </a:prstGeom>
        </p:spPr>
      </p:pic>
    </p:spTree>
    <p:extLst>
      <p:ext uri="{BB962C8B-B14F-4D97-AF65-F5344CB8AC3E}">
        <p14:creationId xmlns:p14="http://schemas.microsoft.com/office/powerpoint/2010/main" val="559017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70D24E8-0E65-BCAA-F1AD-28106AB05C5E}"/>
              </a:ext>
            </a:extLst>
          </p:cNvPr>
          <p:cNvPicPr>
            <a:picLocks noChangeAspect="1"/>
          </p:cNvPicPr>
          <p:nvPr/>
        </p:nvPicPr>
        <p:blipFill>
          <a:blip r:embed="rId3"/>
          <a:stretch>
            <a:fillRect/>
          </a:stretch>
        </p:blipFill>
        <p:spPr>
          <a:xfrm>
            <a:off x="5614649" y="602533"/>
            <a:ext cx="3223741" cy="3371232"/>
          </a:xfrm>
          <a:prstGeom prst="rect">
            <a:avLst/>
          </a:prstGeom>
        </p:spPr>
      </p:pic>
      <p:pic>
        <p:nvPicPr>
          <p:cNvPr id="10" name="Image 9">
            <a:extLst>
              <a:ext uri="{FF2B5EF4-FFF2-40B4-BE49-F238E27FC236}">
                <a16:creationId xmlns:a16="http://schemas.microsoft.com/office/drawing/2014/main" id="{5AA72034-3BA5-74CE-5957-7DF5C3FB207E}"/>
              </a:ext>
            </a:extLst>
          </p:cNvPr>
          <p:cNvPicPr>
            <a:picLocks noChangeAspect="1"/>
          </p:cNvPicPr>
          <p:nvPr/>
        </p:nvPicPr>
        <p:blipFill>
          <a:blip r:embed="rId4"/>
          <a:stretch>
            <a:fillRect/>
          </a:stretch>
        </p:blipFill>
        <p:spPr>
          <a:xfrm>
            <a:off x="565817" y="4480392"/>
            <a:ext cx="4255911" cy="1253067"/>
          </a:xfrm>
          <a:prstGeom prst="rect">
            <a:avLst/>
          </a:prstGeom>
        </p:spPr>
      </p:pic>
      <p:pic>
        <p:nvPicPr>
          <p:cNvPr id="13" name="Image 12">
            <a:extLst>
              <a:ext uri="{FF2B5EF4-FFF2-40B4-BE49-F238E27FC236}">
                <a16:creationId xmlns:a16="http://schemas.microsoft.com/office/drawing/2014/main" id="{468E9658-2F65-76BF-5F19-D08C20FDB5A0}"/>
              </a:ext>
            </a:extLst>
          </p:cNvPr>
          <p:cNvPicPr>
            <a:picLocks noChangeAspect="1"/>
          </p:cNvPicPr>
          <p:nvPr/>
        </p:nvPicPr>
        <p:blipFill>
          <a:blip r:embed="rId5"/>
          <a:stretch>
            <a:fillRect/>
          </a:stretch>
        </p:blipFill>
        <p:spPr>
          <a:xfrm>
            <a:off x="210216" y="1520414"/>
            <a:ext cx="4967111" cy="2754489"/>
          </a:xfrm>
          <a:prstGeom prst="rect">
            <a:avLst/>
          </a:prstGeom>
        </p:spPr>
      </p:pic>
      <p:pic>
        <p:nvPicPr>
          <p:cNvPr id="17" name="Image 16" descr="Une image contenant texte&#10;&#10;Description générée automatiquement">
            <a:extLst>
              <a:ext uri="{FF2B5EF4-FFF2-40B4-BE49-F238E27FC236}">
                <a16:creationId xmlns:a16="http://schemas.microsoft.com/office/drawing/2014/main" id="{B0B8E553-641D-7E1D-020F-E5A24FA912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4649" y="4297255"/>
            <a:ext cx="3052273" cy="1958212"/>
          </a:xfrm>
          <a:prstGeom prst="rect">
            <a:avLst/>
          </a:prstGeom>
        </p:spPr>
      </p:pic>
      <p:sp>
        <p:nvSpPr>
          <p:cNvPr id="18" name="Titre 1">
            <a:extLst>
              <a:ext uri="{FF2B5EF4-FFF2-40B4-BE49-F238E27FC236}">
                <a16:creationId xmlns:a16="http://schemas.microsoft.com/office/drawing/2014/main" id="{5309C66C-4D24-53E7-B370-40CACC3CAD3F}"/>
              </a:ext>
            </a:extLst>
          </p:cNvPr>
          <p:cNvSpPr>
            <a:spLocks noGrp="1"/>
          </p:cNvSpPr>
          <p:nvPr>
            <p:ph type="title"/>
          </p:nvPr>
        </p:nvSpPr>
        <p:spPr>
          <a:xfrm>
            <a:off x="406400" y="0"/>
            <a:ext cx="8343900" cy="969963"/>
          </a:xfrm>
        </p:spPr>
        <p:txBody>
          <a:bodyPr/>
          <a:lstStyle/>
          <a:p>
            <a:pPr marL="0" indent="0">
              <a:buNone/>
            </a:pPr>
            <a:r>
              <a:rPr lang="fr-FR" dirty="0"/>
              <a:t>Phase 4. Espace L</a:t>
            </a:r>
          </a:p>
        </p:txBody>
      </p:sp>
    </p:spTree>
    <p:extLst>
      <p:ext uri="{BB962C8B-B14F-4D97-AF65-F5344CB8AC3E}">
        <p14:creationId xmlns:p14="http://schemas.microsoft.com/office/powerpoint/2010/main" val="4183907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E05AC3E-FA5A-456A-8AFB-AB280644B3C2}"/>
              </a:ext>
            </a:extLst>
          </p:cNvPr>
          <p:cNvSpPr/>
          <p:nvPr/>
        </p:nvSpPr>
        <p:spPr>
          <a:xfrm>
            <a:off x="94004" y="658025"/>
            <a:ext cx="8947446" cy="576617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4CB09F3D-18EF-42EC-A933-88ED3E8CE4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341" y="237425"/>
            <a:ext cx="8375134" cy="6067784"/>
          </a:xfrm>
          <a:prstGeom prst="rect">
            <a:avLst/>
          </a:prstGeom>
        </p:spPr>
      </p:pic>
      <p:sp>
        <p:nvSpPr>
          <p:cNvPr id="5" name="Titre 4">
            <a:extLst>
              <a:ext uri="{FF2B5EF4-FFF2-40B4-BE49-F238E27FC236}">
                <a16:creationId xmlns:a16="http://schemas.microsoft.com/office/drawing/2014/main" id="{C12A46DD-52E4-47DC-B22B-63F3A41602DA}"/>
              </a:ext>
            </a:extLst>
          </p:cNvPr>
          <p:cNvSpPr>
            <a:spLocks noGrp="1"/>
          </p:cNvSpPr>
          <p:nvPr>
            <p:ph type="title"/>
          </p:nvPr>
        </p:nvSpPr>
        <p:spPr/>
        <p:txBody>
          <a:bodyPr/>
          <a:lstStyle/>
          <a:p>
            <a:r>
              <a:rPr lang="fr-FR" dirty="0"/>
              <a:t>Plan général des vestiges</a:t>
            </a:r>
          </a:p>
        </p:txBody>
      </p:sp>
    </p:spTree>
    <p:extLst>
      <p:ext uri="{BB962C8B-B14F-4D97-AF65-F5344CB8AC3E}">
        <p14:creationId xmlns:p14="http://schemas.microsoft.com/office/powerpoint/2010/main" val="42779842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B86DF2-A953-B478-502D-6FC18D222CF6}"/>
              </a:ext>
            </a:extLst>
          </p:cNvPr>
          <p:cNvSpPr>
            <a:spLocks noGrp="1"/>
          </p:cNvSpPr>
          <p:nvPr>
            <p:ph type="title"/>
          </p:nvPr>
        </p:nvSpPr>
        <p:spPr/>
        <p:txBody>
          <a:bodyPr/>
          <a:lstStyle/>
          <a:p>
            <a:pPr marL="0" indent="0">
              <a:buNone/>
            </a:pPr>
            <a:r>
              <a:rPr lang="fr-FR" dirty="0"/>
              <a:t>Phase 4. Espace L</a:t>
            </a:r>
          </a:p>
        </p:txBody>
      </p:sp>
      <p:pic>
        <p:nvPicPr>
          <p:cNvPr id="5" name="Image 4">
            <a:extLst>
              <a:ext uri="{FF2B5EF4-FFF2-40B4-BE49-F238E27FC236}">
                <a16:creationId xmlns:a16="http://schemas.microsoft.com/office/drawing/2014/main" id="{4662EC08-5741-F816-F21B-06A3FC5CA73F}"/>
              </a:ext>
            </a:extLst>
          </p:cNvPr>
          <p:cNvPicPr>
            <a:picLocks noChangeAspect="1"/>
          </p:cNvPicPr>
          <p:nvPr/>
        </p:nvPicPr>
        <p:blipFill>
          <a:blip r:embed="rId3"/>
          <a:stretch>
            <a:fillRect/>
          </a:stretch>
        </p:blipFill>
        <p:spPr>
          <a:xfrm>
            <a:off x="5859923" y="2163747"/>
            <a:ext cx="1411111" cy="530578"/>
          </a:xfrm>
          <a:prstGeom prst="rect">
            <a:avLst/>
          </a:prstGeom>
        </p:spPr>
      </p:pic>
      <p:pic>
        <p:nvPicPr>
          <p:cNvPr id="6" name="Image 5">
            <a:extLst>
              <a:ext uri="{FF2B5EF4-FFF2-40B4-BE49-F238E27FC236}">
                <a16:creationId xmlns:a16="http://schemas.microsoft.com/office/drawing/2014/main" id="{18731BE7-CC02-1FFB-9079-8507396A81B7}"/>
              </a:ext>
            </a:extLst>
          </p:cNvPr>
          <p:cNvPicPr>
            <a:picLocks noChangeAspect="1"/>
          </p:cNvPicPr>
          <p:nvPr/>
        </p:nvPicPr>
        <p:blipFill>
          <a:blip r:embed="rId4"/>
          <a:stretch>
            <a:fillRect/>
          </a:stretch>
        </p:blipFill>
        <p:spPr>
          <a:xfrm>
            <a:off x="566150" y="1353688"/>
            <a:ext cx="4233333" cy="1309511"/>
          </a:xfrm>
          <a:prstGeom prst="rect">
            <a:avLst/>
          </a:prstGeom>
        </p:spPr>
      </p:pic>
      <p:pic>
        <p:nvPicPr>
          <p:cNvPr id="7" name="Image 6">
            <a:extLst>
              <a:ext uri="{FF2B5EF4-FFF2-40B4-BE49-F238E27FC236}">
                <a16:creationId xmlns:a16="http://schemas.microsoft.com/office/drawing/2014/main" id="{E20F056C-4DC9-9792-2798-2DAB5AE6B3F1}"/>
              </a:ext>
            </a:extLst>
          </p:cNvPr>
          <p:cNvPicPr>
            <a:picLocks noChangeAspect="1"/>
          </p:cNvPicPr>
          <p:nvPr/>
        </p:nvPicPr>
        <p:blipFill>
          <a:blip r:embed="rId5"/>
          <a:stretch>
            <a:fillRect/>
          </a:stretch>
        </p:blipFill>
        <p:spPr>
          <a:xfrm>
            <a:off x="6718872" y="3779190"/>
            <a:ext cx="2302933" cy="711200"/>
          </a:xfrm>
          <a:prstGeom prst="rect">
            <a:avLst/>
          </a:prstGeom>
        </p:spPr>
      </p:pic>
      <p:pic>
        <p:nvPicPr>
          <p:cNvPr id="8" name="Image 7">
            <a:extLst>
              <a:ext uri="{FF2B5EF4-FFF2-40B4-BE49-F238E27FC236}">
                <a16:creationId xmlns:a16="http://schemas.microsoft.com/office/drawing/2014/main" id="{C11CB321-EEB1-9729-1B72-64ADF4C0CFB4}"/>
              </a:ext>
            </a:extLst>
          </p:cNvPr>
          <p:cNvPicPr>
            <a:picLocks noChangeAspect="1"/>
          </p:cNvPicPr>
          <p:nvPr/>
        </p:nvPicPr>
        <p:blipFill>
          <a:blip r:embed="rId6"/>
          <a:stretch>
            <a:fillRect/>
          </a:stretch>
        </p:blipFill>
        <p:spPr>
          <a:xfrm>
            <a:off x="676446" y="4151307"/>
            <a:ext cx="4809067" cy="1196622"/>
          </a:xfrm>
          <a:prstGeom prst="rect">
            <a:avLst/>
          </a:prstGeom>
        </p:spPr>
      </p:pic>
      <p:sp>
        <p:nvSpPr>
          <p:cNvPr id="9" name="ZoneTexte 8">
            <a:extLst>
              <a:ext uri="{FF2B5EF4-FFF2-40B4-BE49-F238E27FC236}">
                <a16:creationId xmlns:a16="http://schemas.microsoft.com/office/drawing/2014/main" id="{DC5FD036-AF2C-965D-F202-7E82476129E8}"/>
              </a:ext>
            </a:extLst>
          </p:cNvPr>
          <p:cNvSpPr txBox="1"/>
          <p:nvPr/>
        </p:nvSpPr>
        <p:spPr>
          <a:xfrm>
            <a:off x="5903171" y="2751568"/>
            <a:ext cx="1198606" cy="281231"/>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Eng. rouge</a:t>
            </a:r>
            <a:endParaRPr lang="fr-FR" sz="1200" dirty="0">
              <a:effectLst/>
              <a:latin typeface="+mj-lt"/>
              <a:ea typeface="Calibri" panose="020F0502020204030204" pitchFamily="34" charset="0"/>
              <a:cs typeface="Times New Roman" panose="02020603050405020304" pitchFamily="18" charset="0"/>
            </a:endParaRPr>
          </a:p>
        </p:txBody>
      </p:sp>
      <p:sp>
        <p:nvSpPr>
          <p:cNvPr id="10" name="ZoneTexte 9">
            <a:extLst>
              <a:ext uri="{FF2B5EF4-FFF2-40B4-BE49-F238E27FC236}">
                <a16:creationId xmlns:a16="http://schemas.microsoft.com/office/drawing/2014/main" id="{3D5DD771-87AF-BEBE-C23D-8E38EB7A7C31}"/>
              </a:ext>
            </a:extLst>
          </p:cNvPr>
          <p:cNvSpPr txBox="1"/>
          <p:nvPr/>
        </p:nvSpPr>
        <p:spPr>
          <a:xfrm>
            <a:off x="7271035" y="3477664"/>
            <a:ext cx="1198606" cy="281231"/>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Dr. 20</a:t>
            </a:r>
            <a:endParaRPr lang="fr-FR" sz="1200" dirty="0">
              <a:effectLst/>
              <a:latin typeface="+mj-lt"/>
              <a:ea typeface="Calibri" panose="020F0502020204030204" pitchFamily="34" charset="0"/>
              <a:cs typeface="Times New Roman" panose="02020603050405020304" pitchFamily="18" charset="0"/>
            </a:endParaRPr>
          </a:p>
        </p:txBody>
      </p:sp>
      <p:sp>
        <p:nvSpPr>
          <p:cNvPr id="11" name="ZoneTexte 10">
            <a:extLst>
              <a:ext uri="{FF2B5EF4-FFF2-40B4-BE49-F238E27FC236}">
                <a16:creationId xmlns:a16="http://schemas.microsoft.com/office/drawing/2014/main" id="{14CAD57D-EFFC-69B9-3C37-F3BF619FD07C}"/>
              </a:ext>
            </a:extLst>
          </p:cNvPr>
          <p:cNvSpPr txBox="1"/>
          <p:nvPr/>
        </p:nvSpPr>
        <p:spPr>
          <a:xfrm>
            <a:off x="566150" y="2553709"/>
            <a:ext cx="1198606" cy="281231"/>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Claire</a:t>
            </a:r>
            <a:endParaRPr lang="fr-FR" sz="1200" dirty="0">
              <a:effectLst/>
              <a:latin typeface="+mj-lt"/>
              <a:ea typeface="Calibri" panose="020F0502020204030204" pitchFamily="34" charset="0"/>
              <a:cs typeface="Times New Roman" panose="02020603050405020304" pitchFamily="18" charset="0"/>
            </a:endParaRPr>
          </a:p>
        </p:txBody>
      </p:sp>
      <p:sp>
        <p:nvSpPr>
          <p:cNvPr id="12" name="ZoneTexte 11">
            <a:extLst>
              <a:ext uri="{FF2B5EF4-FFF2-40B4-BE49-F238E27FC236}">
                <a16:creationId xmlns:a16="http://schemas.microsoft.com/office/drawing/2014/main" id="{DAB424A1-C34B-C312-0D66-EA7B895B1CB9}"/>
              </a:ext>
            </a:extLst>
          </p:cNvPr>
          <p:cNvSpPr txBox="1"/>
          <p:nvPr/>
        </p:nvSpPr>
        <p:spPr>
          <a:xfrm>
            <a:off x="754075" y="3872158"/>
            <a:ext cx="1510851" cy="275653"/>
          </a:xfrm>
          <a:prstGeom prst="rect">
            <a:avLst/>
          </a:prstGeom>
          <a:noFill/>
        </p:spPr>
        <p:txBody>
          <a:bodyPr wrap="square">
            <a:spAutoFit/>
          </a:bodyPr>
          <a:lstStyle/>
          <a:p>
            <a:pPr algn="just">
              <a:lnSpc>
                <a:spcPct val="107000"/>
              </a:lnSpc>
              <a:spcAft>
                <a:spcPts val="800"/>
              </a:spcAft>
            </a:pPr>
            <a:r>
              <a:rPr lang="fr-FR" sz="1200" dirty="0">
                <a:latin typeface="+mj-lt"/>
                <a:ea typeface="Calibri" panose="020F0502020204030204" pitchFamily="34" charset="0"/>
                <a:cs typeface="Times New Roman" panose="02020603050405020304" pitchFamily="18" charset="0"/>
              </a:rPr>
              <a:t>Rouge grossière</a:t>
            </a:r>
            <a:endParaRPr lang="fr-FR" sz="1200" dirty="0">
              <a:effectLst/>
              <a:latin typeface="+mj-lt"/>
              <a:ea typeface="Calibri" panose="020F0502020204030204" pitchFamily="34" charset="0"/>
              <a:cs typeface="Times New Roman" panose="02020603050405020304" pitchFamily="18" charset="0"/>
            </a:endParaRPr>
          </a:p>
        </p:txBody>
      </p:sp>
      <p:pic>
        <p:nvPicPr>
          <p:cNvPr id="13" name="Image 12">
            <a:extLst>
              <a:ext uri="{FF2B5EF4-FFF2-40B4-BE49-F238E27FC236}">
                <a16:creationId xmlns:a16="http://schemas.microsoft.com/office/drawing/2014/main" id="{09B7DEB3-00CC-1889-AD00-09CFB80ED26C}"/>
              </a:ext>
            </a:extLst>
          </p:cNvPr>
          <p:cNvPicPr>
            <a:picLocks noChangeAspect="1"/>
          </p:cNvPicPr>
          <p:nvPr/>
        </p:nvPicPr>
        <p:blipFill>
          <a:blip r:embed="rId7"/>
          <a:stretch>
            <a:fillRect/>
          </a:stretch>
        </p:blipFill>
        <p:spPr>
          <a:xfrm>
            <a:off x="824069" y="5587098"/>
            <a:ext cx="1298222" cy="56444"/>
          </a:xfrm>
          <a:prstGeom prst="rect">
            <a:avLst/>
          </a:prstGeom>
        </p:spPr>
      </p:pic>
    </p:spTree>
    <p:extLst>
      <p:ext uri="{BB962C8B-B14F-4D97-AF65-F5344CB8AC3E}">
        <p14:creationId xmlns:p14="http://schemas.microsoft.com/office/powerpoint/2010/main" val="584223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3494D-04C1-42FF-6D4C-125B6DD9034E}"/>
              </a:ext>
            </a:extLst>
          </p:cNvPr>
          <p:cNvSpPr>
            <a:spLocks noGrp="1"/>
          </p:cNvSpPr>
          <p:nvPr>
            <p:ph type="title"/>
          </p:nvPr>
        </p:nvSpPr>
        <p:spPr/>
        <p:txBody>
          <a:bodyPr/>
          <a:lstStyle/>
          <a:p>
            <a:pPr marL="0" indent="0">
              <a:buNone/>
            </a:pPr>
            <a:r>
              <a:rPr lang="fr-FR" dirty="0"/>
              <a:t>Phase 5</a:t>
            </a:r>
          </a:p>
        </p:txBody>
      </p:sp>
      <p:pic>
        <p:nvPicPr>
          <p:cNvPr id="6" name="Image 5">
            <a:extLst>
              <a:ext uri="{FF2B5EF4-FFF2-40B4-BE49-F238E27FC236}">
                <a16:creationId xmlns:a16="http://schemas.microsoft.com/office/drawing/2014/main" id="{99C27BFE-A2B6-EFCC-39B0-A147A73D91D6}"/>
              </a:ext>
            </a:extLst>
          </p:cNvPr>
          <p:cNvPicPr>
            <a:picLocks noChangeAspect="1"/>
          </p:cNvPicPr>
          <p:nvPr/>
        </p:nvPicPr>
        <p:blipFill>
          <a:blip r:embed="rId3"/>
          <a:stretch>
            <a:fillRect/>
          </a:stretch>
        </p:blipFill>
        <p:spPr>
          <a:xfrm>
            <a:off x="466553" y="1171281"/>
            <a:ext cx="6818489" cy="417689"/>
          </a:xfrm>
          <a:prstGeom prst="rect">
            <a:avLst/>
          </a:prstGeom>
        </p:spPr>
      </p:pic>
      <p:pic>
        <p:nvPicPr>
          <p:cNvPr id="10" name="Image 9">
            <a:extLst>
              <a:ext uri="{FF2B5EF4-FFF2-40B4-BE49-F238E27FC236}">
                <a16:creationId xmlns:a16="http://schemas.microsoft.com/office/drawing/2014/main" id="{42D970B7-A021-C692-69D5-7A961F67BB3A}"/>
              </a:ext>
            </a:extLst>
          </p:cNvPr>
          <p:cNvPicPr>
            <a:picLocks noChangeAspect="1"/>
          </p:cNvPicPr>
          <p:nvPr/>
        </p:nvPicPr>
        <p:blipFill>
          <a:blip r:embed="rId4"/>
          <a:stretch>
            <a:fillRect/>
          </a:stretch>
        </p:blipFill>
        <p:spPr>
          <a:xfrm>
            <a:off x="838886" y="4901551"/>
            <a:ext cx="2032000" cy="1320800"/>
          </a:xfrm>
          <a:prstGeom prst="rect">
            <a:avLst/>
          </a:prstGeom>
        </p:spPr>
      </p:pic>
      <p:pic>
        <p:nvPicPr>
          <p:cNvPr id="12" name="Image 11">
            <a:extLst>
              <a:ext uri="{FF2B5EF4-FFF2-40B4-BE49-F238E27FC236}">
                <a16:creationId xmlns:a16="http://schemas.microsoft.com/office/drawing/2014/main" id="{FEC4F44B-1814-2276-356A-E2328E09D9A0}"/>
              </a:ext>
            </a:extLst>
          </p:cNvPr>
          <p:cNvPicPr>
            <a:picLocks noChangeAspect="1"/>
          </p:cNvPicPr>
          <p:nvPr/>
        </p:nvPicPr>
        <p:blipFill>
          <a:blip r:embed="rId5"/>
          <a:stretch>
            <a:fillRect/>
          </a:stretch>
        </p:blipFill>
        <p:spPr>
          <a:xfrm>
            <a:off x="4358922" y="2102320"/>
            <a:ext cx="4391378" cy="1591733"/>
          </a:xfrm>
          <a:prstGeom prst="rect">
            <a:avLst/>
          </a:prstGeom>
        </p:spPr>
      </p:pic>
      <p:pic>
        <p:nvPicPr>
          <p:cNvPr id="16" name="Image 15">
            <a:extLst>
              <a:ext uri="{FF2B5EF4-FFF2-40B4-BE49-F238E27FC236}">
                <a16:creationId xmlns:a16="http://schemas.microsoft.com/office/drawing/2014/main" id="{FC2165F8-A238-7820-F7EF-BA4197BF755D}"/>
              </a:ext>
            </a:extLst>
          </p:cNvPr>
          <p:cNvPicPr>
            <a:picLocks noChangeAspect="1"/>
          </p:cNvPicPr>
          <p:nvPr/>
        </p:nvPicPr>
        <p:blipFill>
          <a:blip r:embed="rId6"/>
          <a:stretch>
            <a:fillRect/>
          </a:stretch>
        </p:blipFill>
        <p:spPr>
          <a:xfrm>
            <a:off x="3875798" y="4224218"/>
            <a:ext cx="5192889" cy="1998133"/>
          </a:xfrm>
          <a:prstGeom prst="rect">
            <a:avLst/>
          </a:prstGeom>
        </p:spPr>
      </p:pic>
      <p:pic>
        <p:nvPicPr>
          <p:cNvPr id="18" name="Image 17">
            <a:extLst>
              <a:ext uri="{FF2B5EF4-FFF2-40B4-BE49-F238E27FC236}">
                <a16:creationId xmlns:a16="http://schemas.microsoft.com/office/drawing/2014/main" id="{129BC144-7D42-2EBD-7279-AEEADA6C8EEC}"/>
              </a:ext>
            </a:extLst>
          </p:cNvPr>
          <p:cNvPicPr>
            <a:picLocks noChangeAspect="1"/>
          </p:cNvPicPr>
          <p:nvPr/>
        </p:nvPicPr>
        <p:blipFill>
          <a:blip r:embed="rId7"/>
          <a:stretch>
            <a:fillRect/>
          </a:stretch>
        </p:blipFill>
        <p:spPr>
          <a:xfrm>
            <a:off x="-78187" y="1854053"/>
            <a:ext cx="4391378" cy="1606990"/>
          </a:xfrm>
          <a:prstGeom prst="rect">
            <a:avLst/>
          </a:prstGeom>
        </p:spPr>
      </p:pic>
      <p:sp>
        <p:nvSpPr>
          <p:cNvPr id="19" name="ZoneTexte 18">
            <a:extLst>
              <a:ext uri="{FF2B5EF4-FFF2-40B4-BE49-F238E27FC236}">
                <a16:creationId xmlns:a16="http://schemas.microsoft.com/office/drawing/2014/main" id="{D6874368-CBE3-ED37-FCD7-5EC17FF1C57B}"/>
              </a:ext>
            </a:extLst>
          </p:cNvPr>
          <p:cNvSpPr txBox="1"/>
          <p:nvPr/>
        </p:nvSpPr>
        <p:spPr>
          <a:xfrm>
            <a:off x="1337275" y="4515920"/>
            <a:ext cx="1198606" cy="281231"/>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Métallescente</a:t>
            </a:r>
          </a:p>
        </p:txBody>
      </p:sp>
      <p:pic>
        <p:nvPicPr>
          <p:cNvPr id="21" name="Image 20">
            <a:extLst>
              <a:ext uri="{FF2B5EF4-FFF2-40B4-BE49-F238E27FC236}">
                <a16:creationId xmlns:a16="http://schemas.microsoft.com/office/drawing/2014/main" id="{E66E15D4-0C6D-33CC-7351-115EAB67E093}"/>
              </a:ext>
            </a:extLst>
          </p:cNvPr>
          <p:cNvPicPr>
            <a:picLocks noChangeAspect="1"/>
          </p:cNvPicPr>
          <p:nvPr/>
        </p:nvPicPr>
        <p:blipFill>
          <a:blip r:embed="rId8"/>
          <a:stretch>
            <a:fillRect/>
          </a:stretch>
        </p:blipFill>
        <p:spPr>
          <a:xfrm>
            <a:off x="322725" y="3693608"/>
            <a:ext cx="3397956" cy="372533"/>
          </a:xfrm>
          <a:prstGeom prst="rect">
            <a:avLst/>
          </a:prstGeom>
        </p:spPr>
      </p:pic>
      <p:sp>
        <p:nvSpPr>
          <p:cNvPr id="22" name="ZoneTexte 21">
            <a:extLst>
              <a:ext uri="{FF2B5EF4-FFF2-40B4-BE49-F238E27FC236}">
                <a16:creationId xmlns:a16="http://schemas.microsoft.com/office/drawing/2014/main" id="{77BC420C-3D70-CECC-8E97-C544AF938B67}"/>
              </a:ext>
            </a:extLst>
          </p:cNvPr>
          <p:cNvSpPr txBox="1"/>
          <p:nvPr/>
        </p:nvSpPr>
        <p:spPr>
          <a:xfrm>
            <a:off x="466553" y="663308"/>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Puits F1015</a:t>
            </a:r>
          </a:p>
        </p:txBody>
      </p:sp>
    </p:spTree>
    <p:extLst>
      <p:ext uri="{BB962C8B-B14F-4D97-AF65-F5344CB8AC3E}">
        <p14:creationId xmlns:p14="http://schemas.microsoft.com/office/powerpoint/2010/main" val="1531051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F1343-9564-DC4F-EBA0-37110B694F4C}"/>
              </a:ext>
            </a:extLst>
          </p:cNvPr>
          <p:cNvSpPr>
            <a:spLocks noGrp="1"/>
          </p:cNvSpPr>
          <p:nvPr>
            <p:ph type="title"/>
          </p:nvPr>
        </p:nvSpPr>
        <p:spPr/>
        <p:txBody>
          <a:bodyPr/>
          <a:lstStyle/>
          <a:p>
            <a:pPr marL="0" indent="0">
              <a:buNone/>
            </a:pPr>
            <a:r>
              <a:rPr lang="fr-FR" dirty="0"/>
              <a:t>Phase 5</a:t>
            </a:r>
          </a:p>
        </p:txBody>
      </p:sp>
      <p:pic>
        <p:nvPicPr>
          <p:cNvPr id="6" name="Image 5">
            <a:extLst>
              <a:ext uri="{FF2B5EF4-FFF2-40B4-BE49-F238E27FC236}">
                <a16:creationId xmlns:a16="http://schemas.microsoft.com/office/drawing/2014/main" id="{0D6D1721-01E9-6C8D-3453-E44F7FD47734}"/>
              </a:ext>
            </a:extLst>
          </p:cNvPr>
          <p:cNvPicPr>
            <a:picLocks noChangeAspect="1"/>
          </p:cNvPicPr>
          <p:nvPr/>
        </p:nvPicPr>
        <p:blipFill>
          <a:blip r:embed="rId3"/>
          <a:stretch>
            <a:fillRect/>
          </a:stretch>
        </p:blipFill>
        <p:spPr>
          <a:xfrm>
            <a:off x="406400" y="1804468"/>
            <a:ext cx="3567289" cy="530578"/>
          </a:xfrm>
          <a:prstGeom prst="rect">
            <a:avLst/>
          </a:prstGeom>
        </p:spPr>
      </p:pic>
      <p:pic>
        <p:nvPicPr>
          <p:cNvPr id="8" name="Image 7">
            <a:extLst>
              <a:ext uri="{FF2B5EF4-FFF2-40B4-BE49-F238E27FC236}">
                <a16:creationId xmlns:a16="http://schemas.microsoft.com/office/drawing/2014/main" id="{BFC5DDE5-3C2B-3FA1-A366-677EBB1D38D9}"/>
              </a:ext>
            </a:extLst>
          </p:cNvPr>
          <p:cNvPicPr>
            <a:picLocks noChangeAspect="1"/>
          </p:cNvPicPr>
          <p:nvPr/>
        </p:nvPicPr>
        <p:blipFill>
          <a:blip r:embed="rId4"/>
          <a:stretch>
            <a:fillRect/>
          </a:stretch>
        </p:blipFill>
        <p:spPr>
          <a:xfrm>
            <a:off x="1174044" y="2768158"/>
            <a:ext cx="2032000" cy="959556"/>
          </a:xfrm>
          <a:prstGeom prst="rect">
            <a:avLst/>
          </a:prstGeom>
        </p:spPr>
      </p:pic>
      <p:pic>
        <p:nvPicPr>
          <p:cNvPr id="10" name="Image 9">
            <a:extLst>
              <a:ext uri="{FF2B5EF4-FFF2-40B4-BE49-F238E27FC236}">
                <a16:creationId xmlns:a16="http://schemas.microsoft.com/office/drawing/2014/main" id="{BAE324D5-A1E9-19F5-4129-5E3643FF62D8}"/>
              </a:ext>
            </a:extLst>
          </p:cNvPr>
          <p:cNvPicPr>
            <a:picLocks noChangeAspect="1"/>
          </p:cNvPicPr>
          <p:nvPr/>
        </p:nvPicPr>
        <p:blipFill>
          <a:blip r:embed="rId5"/>
          <a:stretch>
            <a:fillRect/>
          </a:stretch>
        </p:blipFill>
        <p:spPr>
          <a:xfrm>
            <a:off x="4888241" y="1804468"/>
            <a:ext cx="3420533" cy="1512711"/>
          </a:xfrm>
          <a:prstGeom prst="rect">
            <a:avLst/>
          </a:prstGeom>
        </p:spPr>
      </p:pic>
      <p:pic>
        <p:nvPicPr>
          <p:cNvPr id="12" name="Image 11">
            <a:extLst>
              <a:ext uri="{FF2B5EF4-FFF2-40B4-BE49-F238E27FC236}">
                <a16:creationId xmlns:a16="http://schemas.microsoft.com/office/drawing/2014/main" id="{E7EA2A2B-FA70-4F98-B799-33860CBD5DE4}"/>
              </a:ext>
            </a:extLst>
          </p:cNvPr>
          <p:cNvPicPr>
            <a:picLocks noChangeAspect="1"/>
          </p:cNvPicPr>
          <p:nvPr/>
        </p:nvPicPr>
        <p:blipFill>
          <a:blip r:embed="rId6"/>
          <a:stretch>
            <a:fillRect/>
          </a:stretch>
        </p:blipFill>
        <p:spPr>
          <a:xfrm>
            <a:off x="4786640" y="4604112"/>
            <a:ext cx="3623733" cy="417689"/>
          </a:xfrm>
          <a:prstGeom prst="rect">
            <a:avLst/>
          </a:prstGeom>
        </p:spPr>
      </p:pic>
      <p:pic>
        <p:nvPicPr>
          <p:cNvPr id="14" name="Image 13">
            <a:extLst>
              <a:ext uri="{FF2B5EF4-FFF2-40B4-BE49-F238E27FC236}">
                <a16:creationId xmlns:a16="http://schemas.microsoft.com/office/drawing/2014/main" id="{E26E13EE-EAA1-B9C0-D8FC-139801C2B6F7}"/>
              </a:ext>
            </a:extLst>
          </p:cNvPr>
          <p:cNvPicPr>
            <a:picLocks noChangeAspect="1"/>
          </p:cNvPicPr>
          <p:nvPr/>
        </p:nvPicPr>
        <p:blipFill>
          <a:blip r:embed="rId7"/>
          <a:stretch>
            <a:fillRect/>
          </a:stretch>
        </p:blipFill>
        <p:spPr>
          <a:xfrm>
            <a:off x="338666" y="4160826"/>
            <a:ext cx="3702756" cy="1433689"/>
          </a:xfrm>
          <a:prstGeom prst="rect">
            <a:avLst/>
          </a:prstGeom>
        </p:spPr>
      </p:pic>
      <p:sp>
        <p:nvSpPr>
          <p:cNvPr id="15" name="ZoneTexte 14">
            <a:extLst>
              <a:ext uri="{FF2B5EF4-FFF2-40B4-BE49-F238E27FC236}">
                <a16:creationId xmlns:a16="http://schemas.microsoft.com/office/drawing/2014/main" id="{DB012F3D-E768-800A-A67B-027D954DA1B2}"/>
              </a:ext>
            </a:extLst>
          </p:cNvPr>
          <p:cNvSpPr txBox="1"/>
          <p:nvPr/>
        </p:nvSpPr>
        <p:spPr>
          <a:xfrm>
            <a:off x="406400" y="1039884"/>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Puits F1015</a:t>
            </a:r>
          </a:p>
        </p:txBody>
      </p:sp>
    </p:spTree>
    <p:extLst>
      <p:ext uri="{BB962C8B-B14F-4D97-AF65-F5344CB8AC3E}">
        <p14:creationId xmlns:p14="http://schemas.microsoft.com/office/powerpoint/2010/main" val="2930434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3D0198-2651-BC5B-2A2B-2CE66B2B0116}"/>
              </a:ext>
            </a:extLst>
          </p:cNvPr>
          <p:cNvSpPr>
            <a:spLocks noGrp="1"/>
          </p:cNvSpPr>
          <p:nvPr>
            <p:ph type="title"/>
          </p:nvPr>
        </p:nvSpPr>
        <p:spPr/>
        <p:txBody>
          <a:bodyPr/>
          <a:lstStyle/>
          <a:p>
            <a:pPr marL="0" indent="0">
              <a:buNone/>
            </a:pPr>
            <a:r>
              <a:rPr lang="fr-FR" dirty="0"/>
              <a:t>Phase 5</a:t>
            </a:r>
          </a:p>
        </p:txBody>
      </p:sp>
      <p:sp>
        <p:nvSpPr>
          <p:cNvPr id="5" name="ZoneTexte 4">
            <a:extLst>
              <a:ext uri="{FF2B5EF4-FFF2-40B4-BE49-F238E27FC236}">
                <a16:creationId xmlns:a16="http://schemas.microsoft.com/office/drawing/2014/main" id="{D73CDFF9-29C2-E9D4-9E82-F9C3A94C716D}"/>
              </a:ext>
            </a:extLst>
          </p:cNvPr>
          <p:cNvSpPr txBox="1"/>
          <p:nvPr/>
        </p:nvSpPr>
        <p:spPr>
          <a:xfrm>
            <a:off x="406400" y="648183"/>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Puits F2251</a:t>
            </a:r>
          </a:p>
        </p:txBody>
      </p:sp>
      <p:pic>
        <p:nvPicPr>
          <p:cNvPr id="7" name="Image 6">
            <a:extLst>
              <a:ext uri="{FF2B5EF4-FFF2-40B4-BE49-F238E27FC236}">
                <a16:creationId xmlns:a16="http://schemas.microsoft.com/office/drawing/2014/main" id="{5BA68B48-B6B5-3043-0226-1BAB8157D6B8}"/>
              </a:ext>
            </a:extLst>
          </p:cNvPr>
          <p:cNvPicPr>
            <a:picLocks noChangeAspect="1"/>
          </p:cNvPicPr>
          <p:nvPr/>
        </p:nvPicPr>
        <p:blipFill>
          <a:blip r:embed="rId3"/>
          <a:stretch>
            <a:fillRect/>
          </a:stretch>
        </p:blipFill>
        <p:spPr>
          <a:xfrm>
            <a:off x="1633180" y="1169305"/>
            <a:ext cx="1682044" cy="1095022"/>
          </a:xfrm>
          <a:prstGeom prst="rect">
            <a:avLst/>
          </a:prstGeom>
        </p:spPr>
      </p:pic>
      <p:pic>
        <p:nvPicPr>
          <p:cNvPr id="9" name="Image 8" descr="Une image contenant objets métalliques&#10;&#10;Description générée automatiquement">
            <a:extLst>
              <a:ext uri="{FF2B5EF4-FFF2-40B4-BE49-F238E27FC236}">
                <a16:creationId xmlns:a16="http://schemas.microsoft.com/office/drawing/2014/main" id="{3B7CC9C1-C9D0-3A22-7807-BDD916C791A1}"/>
              </a:ext>
            </a:extLst>
          </p:cNvPr>
          <p:cNvPicPr>
            <a:picLocks noChangeAspect="1"/>
          </p:cNvPicPr>
          <p:nvPr/>
        </p:nvPicPr>
        <p:blipFill rotWithShape="1">
          <a:blip r:embed="rId4">
            <a:extLst>
              <a:ext uri="{28A0092B-C50C-407E-A947-70E740481C1C}">
                <a14:useLocalDpi xmlns:a14="http://schemas.microsoft.com/office/drawing/2010/main" val="0"/>
              </a:ext>
            </a:extLst>
          </a:blip>
          <a:srcRect l="20017" t="9745" r="16661" b="3247"/>
          <a:stretch/>
        </p:blipFill>
        <p:spPr>
          <a:xfrm>
            <a:off x="4576148" y="223106"/>
            <a:ext cx="3898732" cy="3570418"/>
          </a:xfrm>
          <a:prstGeom prst="rect">
            <a:avLst/>
          </a:prstGeom>
        </p:spPr>
      </p:pic>
      <p:pic>
        <p:nvPicPr>
          <p:cNvPr id="11" name="Image 10">
            <a:extLst>
              <a:ext uri="{FF2B5EF4-FFF2-40B4-BE49-F238E27FC236}">
                <a16:creationId xmlns:a16="http://schemas.microsoft.com/office/drawing/2014/main" id="{AD74314B-3052-CA10-2056-02AA953D8B06}"/>
              </a:ext>
            </a:extLst>
          </p:cNvPr>
          <p:cNvPicPr>
            <a:picLocks noChangeAspect="1"/>
          </p:cNvPicPr>
          <p:nvPr/>
        </p:nvPicPr>
        <p:blipFill>
          <a:blip r:embed="rId5"/>
          <a:stretch>
            <a:fillRect/>
          </a:stretch>
        </p:blipFill>
        <p:spPr>
          <a:xfrm>
            <a:off x="5096546" y="4352603"/>
            <a:ext cx="2641600" cy="1682044"/>
          </a:xfrm>
          <a:prstGeom prst="rect">
            <a:avLst/>
          </a:prstGeom>
        </p:spPr>
      </p:pic>
      <p:pic>
        <p:nvPicPr>
          <p:cNvPr id="13" name="Image 12">
            <a:extLst>
              <a:ext uri="{FF2B5EF4-FFF2-40B4-BE49-F238E27FC236}">
                <a16:creationId xmlns:a16="http://schemas.microsoft.com/office/drawing/2014/main" id="{52C0C90E-4C95-478B-23C9-CB9845C4A0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645" y="2430999"/>
            <a:ext cx="3741083" cy="3887794"/>
          </a:xfrm>
          <a:prstGeom prst="rect">
            <a:avLst/>
          </a:prstGeom>
        </p:spPr>
      </p:pic>
    </p:spTree>
    <p:extLst>
      <p:ext uri="{BB962C8B-B14F-4D97-AF65-F5344CB8AC3E}">
        <p14:creationId xmlns:p14="http://schemas.microsoft.com/office/powerpoint/2010/main" val="526095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02576B-61AB-60E4-A177-350513814FCE}"/>
              </a:ext>
            </a:extLst>
          </p:cNvPr>
          <p:cNvSpPr>
            <a:spLocks noGrp="1"/>
          </p:cNvSpPr>
          <p:nvPr>
            <p:ph type="title"/>
          </p:nvPr>
        </p:nvSpPr>
        <p:spPr/>
        <p:txBody>
          <a:bodyPr/>
          <a:lstStyle/>
          <a:p>
            <a:pPr marL="0" indent="0">
              <a:buNone/>
            </a:pPr>
            <a:r>
              <a:rPr lang="fr-FR" dirty="0"/>
              <a:t>Phase 5</a:t>
            </a:r>
          </a:p>
        </p:txBody>
      </p:sp>
      <p:pic>
        <p:nvPicPr>
          <p:cNvPr id="6" name="Image 5">
            <a:extLst>
              <a:ext uri="{FF2B5EF4-FFF2-40B4-BE49-F238E27FC236}">
                <a16:creationId xmlns:a16="http://schemas.microsoft.com/office/drawing/2014/main" id="{4F420032-33E3-2B8F-BA8A-4C8E4EB0C573}"/>
              </a:ext>
            </a:extLst>
          </p:cNvPr>
          <p:cNvPicPr>
            <a:picLocks noChangeAspect="1"/>
          </p:cNvPicPr>
          <p:nvPr/>
        </p:nvPicPr>
        <p:blipFill>
          <a:blip r:embed="rId3"/>
          <a:stretch>
            <a:fillRect/>
          </a:stretch>
        </p:blipFill>
        <p:spPr>
          <a:xfrm>
            <a:off x="1332089" y="2858911"/>
            <a:ext cx="6479822" cy="1140178"/>
          </a:xfrm>
          <a:prstGeom prst="rect">
            <a:avLst/>
          </a:prstGeom>
        </p:spPr>
      </p:pic>
      <p:pic>
        <p:nvPicPr>
          <p:cNvPr id="8" name="Image 7">
            <a:extLst>
              <a:ext uri="{FF2B5EF4-FFF2-40B4-BE49-F238E27FC236}">
                <a16:creationId xmlns:a16="http://schemas.microsoft.com/office/drawing/2014/main" id="{31441610-28F0-1996-BC6D-6B187CF0481C}"/>
              </a:ext>
            </a:extLst>
          </p:cNvPr>
          <p:cNvPicPr>
            <a:picLocks noChangeAspect="1"/>
          </p:cNvPicPr>
          <p:nvPr/>
        </p:nvPicPr>
        <p:blipFill>
          <a:blip r:embed="rId4"/>
          <a:stretch>
            <a:fillRect/>
          </a:stretch>
        </p:blipFill>
        <p:spPr>
          <a:xfrm>
            <a:off x="714022" y="1379389"/>
            <a:ext cx="5125156" cy="575733"/>
          </a:xfrm>
          <a:prstGeom prst="rect">
            <a:avLst/>
          </a:prstGeom>
        </p:spPr>
      </p:pic>
      <p:pic>
        <p:nvPicPr>
          <p:cNvPr id="10" name="Image 9">
            <a:extLst>
              <a:ext uri="{FF2B5EF4-FFF2-40B4-BE49-F238E27FC236}">
                <a16:creationId xmlns:a16="http://schemas.microsoft.com/office/drawing/2014/main" id="{2DC21666-8043-8108-047F-0FCF9C52FF3F}"/>
              </a:ext>
            </a:extLst>
          </p:cNvPr>
          <p:cNvPicPr>
            <a:picLocks noChangeAspect="1"/>
          </p:cNvPicPr>
          <p:nvPr/>
        </p:nvPicPr>
        <p:blipFill>
          <a:blip r:embed="rId5"/>
          <a:stretch>
            <a:fillRect/>
          </a:stretch>
        </p:blipFill>
        <p:spPr>
          <a:xfrm>
            <a:off x="6146800" y="932744"/>
            <a:ext cx="1975556" cy="1546578"/>
          </a:xfrm>
          <a:prstGeom prst="rect">
            <a:avLst/>
          </a:prstGeom>
        </p:spPr>
      </p:pic>
      <p:sp>
        <p:nvSpPr>
          <p:cNvPr id="11" name="ZoneTexte 10">
            <a:extLst>
              <a:ext uri="{FF2B5EF4-FFF2-40B4-BE49-F238E27FC236}">
                <a16:creationId xmlns:a16="http://schemas.microsoft.com/office/drawing/2014/main" id="{3EB83650-2D31-23DF-F02D-7B4C01E5B811}"/>
              </a:ext>
            </a:extLst>
          </p:cNvPr>
          <p:cNvSpPr txBox="1"/>
          <p:nvPr/>
        </p:nvSpPr>
        <p:spPr>
          <a:xfrm>
            <a:off x="1556370" y="2562722"/>
            <a:ext cx="1524610" cy="275653"/>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Oxydante semi fine</a:t>
            </a:r>
          </a:p>
        </p:txBody>
      </p:sp>
      <p:sp>
        <p:nvSpPr>
          <p:cNvPr id="12" name="ZoneTexte 11">
            <a:extLst>
              <a:ext uri="{FF2B5EF4-FFF2-40B4-BE49-F238E27FC236}">
                <a16:creationId xmlns:a16="http://schemas.microsoft.com/office/drawing/2014/main" id="{29851EAC-347C-B508-978C-C86F94F1BC64}"/>
              </a:ext>
            </a:extLst>
          </p:cNvPr>
          <p:cNvSpPr txBox="1"/>
          <p:nvPr/>
        </p:nvSpPr>
        <p:spPr>
          <a:xfrm>
            <a:off x="954703" y="1051768"/>
            <a:ext cx="1524610" cy="275653"/>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Oxydante semi fine</a:t>
            </a:r>
          </a:p>
        </p:txBody>
      </p:sp>
      <p:sp>
        <p:nvSpPr>
          <p:cNvPr id="13" name="ZoneTexte 12">
            <a:extLst>
              <a:ext uri="{FF2B5EF4-FFF2-40B4-BE49-F238E27FC236}">
                <a16:creationId xmlns:a16="http://schemas.microsoft.com/office/drawing/2014/main" id="{F07913BE-B19D-10E1-F998-54CF1692B192}"/>
              </a:ext>
            </a:extLst>
          </p:cNvPr>
          <p:cNvSpPr txBox="1"/>
          <p:nvPr/>
        </p:nvSpPr>
        <p:spPr>
          <a:xfrm>
            <a:off x="4970953" y="2695346"/>
            <a:ext cx="2282463" cy="275653"/>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Claire grossière engobée</a:t>
            </a:r>
          </a:p>
        </p:txBody>
      </p:sp>
      <p:sp>
        <p:nvSpPr>
          <p:cNvPr id="15" name="ZoneTexte 14">
            <a:extLst>
              <a:ext uri="{FF2B5EF4-FFF2-40B4-BE49-F238E27FC236}">
                <a16:creationId xmlns:a16="http://schemas.microsoft.com/office/drawing/2014/main" id="{3CF8B638-16E0-59E7-A812-47C618E3CA4A}"/>
              </a:ext>
            </a:extLst>
          </p:cNvPr>
          <p:cNvSpPr txBox="1"/>
          <p:nvPr/>
        </p:nvSpPr>
        <p:spPr>
          <a:xfrm>
            <a:off x="6491111" y="570889"/>
            <a:ext cx="1524610" cy="275653"/>
          </a:xfrm>
          <a:prstGeom prst="rect">
            <a:avLst/>
          </a:prstGeom>
          <a:noFill/>
        </p:spPr>
        <p:txBody>
          <a:bodyPr wrap="square">
            <a:spAutoFit/>
          </a:bodyPr>
          <a:lstStyle/>
          <a:p>
            <a:pPr algn="just">
              <a:lnSpc>
                <a:spcPct val="107000"/>
              </a:lnSpc>
              <a:spcAft>
                <a:spcPts val="800"/>
              </a:spcAft>
            </a:pPr>
            <a:r>
              <a:rPr lang="fr-FR" sz="1200" dirty="0">
                <a:effectLst/>
                <a:latin typeface="+mj-lt"/>
                <a:ea typeface="Calibri" panose="020F0502020204030204" pitchFamily="34" charset="0"/>
                <a:cs typeface="Times New Roman" panose="02020603050405020304" pitchFamily="18" charset="0"/>
              </a:rPr>
              <a:t>Oxydante semi fine</a:t>
            </a:r>
          </a:p>
        </p:txBody>
      </p:sp>
      <p:sp>
        <p:nvSpPr>
          <p:cNvPr id="16" name="ZoneTexte 15">
            <a:extLst>
              <a:ext uri="{FF2B5EF4-FFF2-40B4-BE49-F238E27FC236}">
                <a16:creationId xmlns:a16="http://schemas.microsoft.com/office/drawing/2014/main" id="{7D53BF82-9A66-ED80-5C9A-ED74716FC891}"/>
              </a:ext>
            </a:extLst>
          </p:cNvPr>
          <p:cNvSpPr txBox="1"/>
          <p:nvPr/>
        </p:nvSpPr>
        <p:spPr>
          <a:xfrm>
            <a:off x="406400" y="648183"/>
            <a:ext cx="8068480"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Puits F2251</a:t>
            </a:r>
          </a:p>
        </p:txBody>
      </p:sp>
    </p:spTree>
    <p:extLst>
      <p:ext uri="{BB962C8B-B14F-4D97-AF65-F5344CB8AC3E}">
        <p14:creationId xmlns:p14="http://schemas.microsoft.com/office/powerpoint/2010/main" val="2955307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EBBD40-C44E-8F38-0464-2BC3CA0D7919}"/>
              </a:ext>
            </a:extLst>
          </p:cNvPr>
          <p:cNvSpPr>
            <a:spLocks noGrp="1"/>
          </p:cNvSpPr>
          <p:nvPr>
            <p:ph type="title"/>
          </p:nvPr>
        </p:nvSpPr>
        <p:spPr/>
        <p:txBody>
          <a:bodyPr/>
          <a:lstStyle/>
          <a:p>
            <a:pPr marL="0" indent="0">
              <a:buNone/>
            </a:pPr>
            <a:r>
              <a:rPr lang="fr-FR" dirty="0"/>
              <a:t>Quelques points de discussion</a:t>
            </a:r>
          </a:p>
        </p:txBody>
      </p:sp>
      <p:pic>
        <p:nvPicPr>
          <p:cNvPr id="6" name="Image 5" descr="Une image contenant intérieur, mur, vaisseau, produit céramique&#10;&#10;Description générée automatiquement">
            <a:extLst>
              <a:ext uri="{FF2B5EF4-FFF2-40B4-BE49-F238E27FC236}">
                <a16:creationId xmlns:a16="http://schemas.microsoft.com/office/drawing/2014/main" id="{E9DA60A8-50F1-E5AF-70F3-3C6860C84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00" y="648485"/>
            <a:ext cx="8343900" cy="5561030"/>
          </a:xfrm>
          <a:prstGeom prst="rect">
            <a:avLst/>
          </a:prstGeom>
        </p:spPr>
      </p:pic>
    </p:spTree>
    <p:extLst>
      <p:ext uri="{BB962C8B-B14F-4D97-AF65-F5344CB8AC3E}">
        <p14:creationId xmlns:p14="http://schemas.microsoft.com/office/powerpoint/2010/main" val="42477543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BC07B8-2299-7245-588E-BF190F047F31}"/>
              </a:ext>
            </a:extLst>
          </p:cNvPr>
          <p:cNvSpPr>
            <a:spLocks noGrp="1"/>
          </p:cNvSpPr>
          <p:nvPr>
            <p:ph type="title"/>
          </p:nvPr>
        </p:nvSpPr>
        <p:spPr/>
        <p:txBody>
          <a:bodyPr/>
          <a:lstStyle/>
          <a:p>
            <a:pPr marL="0" indent="0">
              <a:buNone/>
            </a:pPr>
            <a:r>
              <a:rPr lang="fr-FR" dirty="0"/>
              <a:t>La vaisselle de table</a:t>
            </a:r>
          </a:p>
        </p:txBody>
      </p:sp>
      <p:pic>
        <p:nvPicPr>
          <p:cNvPr id="6" name="Image 5">
            <a:extLst>
              <a:ext uri="{FF2B5EF4-FFF2-40B4-BE49-F238E27FC236}">
                <a16:creationId xmlns:a16="http://schemas.microsoft.com/office/drawing/2014/main" id="{8061FC6A-1FF5-9002-A140-8B52BF622D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592029"/>
            <a:ext cx="6933514" cy="5722152"/>
          </a:xfrm>
          <a:prstGeom prst="rect">
            <a:avLst/>
          </a:prstGeom>
        </p:spPr>
      </p:pic>
    </p:spTree>
    <p:extLst>
      <p:ext uri="{BB962C8B-B14F-4D97-AF65-F5344CB8AC3E}">
        <p14:creationId xmlns:p14="http://schemas.microsoft.com/office/powerpoint/2010/main" val="531310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20061A-324B-5B7F-1025-7D8D6BF55234}"/>
              </a:ext>
            </a:extLst>
          </p:cNvPr>
          <p:cNvSpPr>
            <a:spLocks noGrp="1"/>
          </p:cNvSpPr>
          <p:nvPr>
            <p:ph type="title"/>
          </p:nvPr>
        </p:nvSpPr>
        <p:spPr/>
        <p:txBody>
          <a:bodyPr/>
          <a:lstStyle/>
          <a:p>
            <a:pPr marL="0" indent="0">
              <a:buNone/>
            </a:pPr>
            <a:r>
              <a:rPr lang="fr-FR" dirty="0"/>
              <a:t>Faciès des céramiques sigillées</a:t>
            </a:r>
          </a:p>
        </p:txBody>
      </p:sp>
      <p:pic>
        <p:nvPicPr>
          <p:cNvPr id="6" name="Image 5">
            <a:extLst>
              <a:ext uri="{FF2B5EF4-FFF2-40B4-BE49-F238E27FC236}">
                <a16:creationId xmlns:a16="http://schemas.microsoft.com/office/drawing/2014/main" id="{D4CA92DA-3B11-A4B5-B624-5A752BF5C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53" y="1306686"/>
            <a:ext cx="7369611" cy="4567405"/>
          </a:xfrm>
          <a:prstGeom prst="rect">
            <a:avLst/>
          </a:prstGeom>
        </p:spPr>
      </p:pic>
      <p:pic>
        <p:nvPicPr>
          <p:cNvPr id="7" name="Image 6">
            <a:extLst>
              <a:ext uri="{FF2B5EF4-FFF2-40B4-BE49-F238E27FC236}">
                <a16:creationId xmlns:a16="http://schemas.microsoft.com/office/drawing/2014/main" id="{78995CD3-EE9F-FFE8-D34C-E3E75D4E071E}"/>
              </a:ext>
            </a:extLst>
          </p:cNvPr>
          <p:cNvPicPr>
            <a:picLocks noChangeAspect="1"/>
          </p:cNvPicPr>
          <p:nvPr/>
        </p:nvPicPr>
        <p:blipFill rotWithShape="1">
          <a:blip r:embed="rId4"/>
          <a:srcRect l="1" t="17988" r="38828" b="-4675"/>
          <a:stretch/>
        </p:blipFill>
        <p:spPr>
          <a:xfrm>
            <a:off x="6508996" y="4007926"/>
            <a:ext cx="1271178" cy="583491"/>
          </a:xfrm>
          <a:prstGeom prst="rect">
            <a:avLst/>
          </a:prstGeom>
        </p:spPr>
      </p:pic>
      <p:pic>
        <p:nvPicPr>
          <p:cNvPr id="10" name="Image 9">
            <a:extLst>
              <a:ext uri="{FF2B5EF4-FFF2-40B4-BE49-F238E27FC236}">
                <a16:creationId xmlns:a16="http://schemas.microsoft.com/office/drawing/2014/main" id="{B60DB172-C9F7-C3E4-14A0-53195F262989}"/>
              </a:ext>
            </a:extLst>
          </p:cNvPr>
          <p:cNvPicPr>
            <a:picLocks noChangeAspect="1"/>
          </p:cNvPicPr>
          <p:nvPr/>
        </p:nvPicPr>
        <p:blipFill>
          <a:blip r:embed="rId5"/>
          <a:stretch>
            <a:fillRect/>
          </a:stretch>
        </p:blipFill>
        <p:spPr>
          <a:xfrm>
            <a:off x="1521968" y="2107467"/>
            <a:ext cx="1080215" cy="1037854"/>
          </a:xfrm>
          <a:prstGeom prst="rect">
            <a:avLst/>
          </a:prstGeom>
        </p:spPr>
      </p:pic>
      <p:pic>
        <p:nvPicPr>
          <p:cNvPr id="12" name="Image 11">
            <a:extLst>
              <a:ext uri="{FF2B5EF4-FFF2-40B4-BE49-F238E27FC236}">
                <a16:creationId xmlns:a16="http://schemas.microsoft.com/office/drawing/2014/main" id="{C5CCDAFD-236B-4421-6833-7850C758C085}"/>
              </a:ext>
            </a:extLst>
          </p:cNvPr>
          <p:cNvPicPr>
            <a:picLocks noChangeAspect="1"/>
          </p:cNvPicPr>
          <p:nvPr/>
        </p:nvPicPr>
        <p:blipFill>
          <a:blip r:embed="rId6"/>
          <a:stretch>
            <a:fillRect/>
          </a:stretch>
        </p:blipFill>
        <p:spPr>
          <a:xfrm>
            <a:off x="3204307" y="2850074"/>
            <a:ext cx="1392011" cy="448433"/>
          </a:xfrm>
          <a:prstGeom prst="rect">
            <a:avLst/>
          </a:prstGeom>
        </p:spPr>
      </p:pic>
      <p:pic>
        <p:nvPicPr>
          <p:cNvPr id="19" name="Image 18">
            <a:extLst>
              <a:ext uri="{FF2B5EF4-FFF2-40B4-BE49-F238E27FC236}">
                <a16:creationId xmlns:a16="http://schemas.microsoft.com/office/drawing/2014/main" id="{2AFEB2AC-5E8C-DC8E-C915-1A13317D4A1B}"/>
              </a:ext>
            </a:extLst>
          </p:cNvPr>
          <p:cNvPicPr>
            <a:picLocks noChangeAspect="1"/>
          </p:cNvPicPr>
          <p:nvPr/>
        </p:nvPicPr>
        <p:blipFill>
          <a:blip r:embed="rId7"/>
          <a:stretch>
            <a:fillRect/>
          </a:stretch>
        </p:blipFill>
        <p:spPr>
          <a:xfrm>
            <a:off x="6340870" y="1911985"/>
            <a:ext cx="1641594" cy="813267"/>
          </a:xfrm>
          <a:prstGeom prst="rect">
            <a:avLst/>
          </a:prstGeom>
        </p:spPr>
      </p:pic>
    </p:spTree>
    <p:extLst>
      <p:ext uri="{BB962C8B-B14F-4D97-AF65-F5344CB8AC3E}">
        <p14:creationId xmlns:p14="http://schemas.microsoft.com/office/powerpoint/2010/main" val="12994265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A4EC0F-022F-ABB5-4E80-98F80953D9F4}"/>
              </a:ext>
            </a:extLst>
          </p:cNvPr>
          <p:cNvSpPr>
            <a:spLocks noGrp="1"/>
          </p:cNvSpPr>
          <p:nvPr>
            <p:ph type="title"/>
          </p:nvPr>
        </p:nvSpPr>
        <p:spPr/>
        <p:txBody>
          <a:bodyPr>
            <a:normAutofit/>
          </a:bodyPr>
          <a:lstStyle/>
          <a:p>
            <a:pPr marL="0" indent="0">
              <a:buNone/>
            </a:pPr>
            <a:r>
              <a:rPr lang="fr-FR" dirty="0"/>
              <a:t>Les coupes</a:t>
            </a:r>
          </a:p>
        </p:txBody>
      </p:sp>
      <p:pic>
        <p:nvPicPr>
          <p:cNvPr id="6" name="Image 5">
            <a:extLst>
              <a:ext uri="{FF2B5EF4-FFF2-40B4-BE49-F238E27FC236}">
                <a16:creationId xmlns:a16="http://schemas.microsoft.com/office/drawing/2014/main" id="{C022623F-72FB-3AD3-6C4E-355A4D4CB044}"/>
              </a:ext>
            </a:extLst>
          </p:cNvPr>
          <p:cNvPicPr>
            <a:picLocks noChangeAspect="1"/>
          </p:cNvPicPr>
          <p:nvPr/>
        </p:nvPicPr>
        <p:blipFill>
          <a:blip r:embed="rId3"/>
          <a:stretch>
            <a:fillRect/>
          </a:stretch>
        </p:blipFill>
        <p:spPr>
          <a:xfrm>
            <a:off x="101599" y="1295363"/>
            <a:ext cx="4402667" cy="1704622"/>
          </a:xfrm>
          <a:prstGeom prst="rect">
            <a:avLst/>
          </a:prstGeom>
        </p:spPr>
      </p:pic>
      <p:pic>
        <p:nvPicPr>
          <p:cNvPr id="7" name="Image 6">
            <a:extLst>
              <a:ext uri="{FF2B5EF4-FFF2-40B4-BE49-F238E27FC236}">
                <a16:creationId xmlns:a16="http://schemas.microsoft.com/office/drawing/2014/main" id="{A42ADF7D-44AF-7749-9049-413F601D8DE9}"/>
              </a:ext>
            </a:extLst>
          </p:cNvPr>
          <p:cNvPicPr>
            <a:picLocks noChangeAspect="1"/>
          </p:cNvPicPr>
          <p:nvPr/>
        </p:nvPicPr>
        <p:blipFill>
          <a:blip r:embed="rId4"/>
          <a:stretch>
            <a:fillRect/>
          </a:stretch>
        </p:blipFill>
        <p:spPr>
          <a:xfrm>
            <a:off x="406398" y="4228412"/>
            <a:ext cx="3793067" cy="1444978"/>
          </a:xfrm>
          <a:prstGeom prst="rect">
            <a:avLst/>
          </a:prstGeom>
        </p:spPr>
      </p:pic>
      <p:pic>
        <p:nvPicPr>
          <p:cNvPr id="10" name="Image 9" descr="Une image contenant mur, intérieur, bol, vaisselle&#10;&#10;Description générée automatiquement">
            <a:extLst>
              <a:ext uri="{FF2B5EF4-FFF2-40B4-BE49-F238E27FC236}">
                <a16:creationId xmlns:a16="http://schemas.microsoft.com/office/drawing/2014/main" id="{2BDD6794-4F2D-5634-0CC3-5CDF21A164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8350" y="3174199"/>
            <a:ext cx="4421864" cy="2947078"/>
          </a:xfrm>
          <a:prstGeom prst="rect">
            <a:avLst/>
          </a:prstGeom>
        </p:spPr>
      </p:pic>
      <p:pic>
        <p:nvPicPr>
          <p:cNvPr id="13" name="Image 12" descr="Une image contenant bol, intérieur, arts de la table, produit céramique&#10;&#10;Description générée automatiquement">
            <a:extLst>
              <a:ext uri="{FF2B5EF4-FFF2-40B4-BE49-F238E27FC236}">
                <a16:creationId xmlns:a16="http://schemas.microsoft.com/office/drawing/2014/main" id="{8EF2E988-55C7-534A-CB6A-C6540A664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8349" y="131503"/>
            <a:ext cx="4389967" cy="2925818"/>
          </a:xfrm>
          <a:prstGeom prst="rect">
            <a:avLst/>
          </a:prstGeom>
        </p:spPr>
      </p:pic>
    </p:spTree>
    <p:extLst>
      <p:ext uri="{BB962C8B-B14F-4D97-AF65-F5344CB8AC3E}">
        <p14:creationId xmlns:p14="http://schemas.microsoft.com/office/powerpoint/2010/main" val="2548840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05E2067-FB11-7AF4-A653-C0AC27A360FE}"/>
              </a:ext>
            </a:extLst>
          </p:cNvPr>
          <p:cNvSpPr>
            <a:spLocks noGrp="1"/>
          </p:cNvSpPr>
          <p:nvPr>
            <p:ph type="title"/>
          </p:nvPr>
        </p:nvSpPr>
        <p:spPr/>
        <p:txBody>
          <a:bodyPr/>
          <a:lstStyle/>
          <a:p>
            <a:pPr marL="0" indent="0">
              <a:buNone/>
            </a:pPr>
            <a:r>
              <a:rPr lang="fr-FR" dirty="0"/>
              <a:t>Les cruches</a:t>
            </a:r>
          </a:p>
        </p:txBody>
      </p:sp>
      <p:pic>
        <p:nvPicPr>
          <p:cNvPr id="6" name="Image 5">
            <a:extLst>
              <a:ext uri="{FF2B5EF4-FFF2-40B4-BE49-F238E27FC236}">
                <a16:creationId xmlns:a16="http://schemas.microsoft.com/office/drawing/2014/main" id="{81088C5E-841F-7F1F-4FED-E9087D96BC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0769" y="1142578"/>
            <a:ext cx="5000790" cy="2990316"/>
          </a:xfrm>
          <a:prstGeom prst="rect">
            <a:avLst/>
          </a:prstGeom>
        </p:spPr>
      </p:pic>
      <p:pic>
        <p:nvPicPr>
          <p:cNvPr id="8" name="Image 7" descr="Une image contenant mur, intérieur, vaisseau, bocal&#10;&#10;Description générée automatiquement">
            <a:extLst>
              <a:ext uri="{FF2B5EF4-FFF2-40B4-BE49-F238E27FC236}">
                <a16:creationId xmlns:a16="http://schemas.microsoft.com/office/drawing/2014/main" id="{CF6A5255-97BA-D2D4-7F7D-CC658486CE0D}"/>
              </a:ext>
            </a:extLst>
          </p:cNvPr>
          <p:cNvPicPr>
            <a:picLocks noChangeAspect="1"/>
          </p:cNvPicPr>
          <p:nvPr/>
        </p:nvPicPr>
        <p:blipFill rotWithShape="1">
          <a:blip r:embed="rId4">
            <a:extLst>
              <a:ext uri="{28A0092B-C50C-407E-A947-70E740481C1C}">
                <a14:useLocalDpi xmlns:a14="http://schemas.microsoft.com/office/drawing/2010/main" val="0"/>
              </a:ext>
            </a:extLst>
          </a:blip>
          <a:srcRect l="31145" t="19239" r="31526" b="16752"/>
          <a:stretch/>
        </p:blipFill>
        <p:spPr>
          <a:xfrm>
            <a:off x="335816" y="4062979"/>
            <a:ext cx="2073250" cy="2369429"/>
          </a:xfrm>
          <a:prstGeom prst="rect">
            <a:avLst/>
          </a:prstGeom>
        </p:spPr>
      </p:pic>
      <p:pic>
        <p:nvPicPr>
          <p:cNvPr id="9" name="Image 8" descr="Une image contenant mur, blanc, produit céramique, vaisseau&#10;&#10;Description générée automatiquement">
            <a:extLst>
              <a:ext uri="{FF2B5EF4-FFF2-40B4-BE49-F238E27FC236}">
                <a16:creationId xmlns:a16="http://schemas.microsoft.com/office/drawing/2014/main" id="{B4061495-007B-111E-E9DF-FAAFE83A9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816" y="969961"/>
            <a:ext cx="2073250" cy="3109875"/>
          </a:xfrm>
          <a:prstGeom prst="rect">
            <a:avLst/>
          </a:prstGeom>
        </p:spPr>
      </p:pic>
      <p:pic>
        <p:nvPicPr>
          <p:cNvPr id="10" name="Image 9" descr="Une image contenant intérieur, produit céramique, plante, porcelaine&#10;&#10;Description générée automatiquement">
            <a:extLst>
              <a:ext uri="{FF2B5EF4-FFF2-40B4-BE49-F238E27FC236}">
                <a16:creationId xmlns:a16="http://schemas.microsoft.com/office/drawing/2014/main" id="{7AA45738-830F-31EC-F2ED-1A338019A272}"/>
              </a:ext>
            </a:extLst>
          </p:cNvPr>
          <p:cNvPicPr>
            <a:picLocks noChangeAspect="1"/>
          </p:cNvPicPr>
          <p:nvPr/>
        </p:nvPicPr>
        <p:blipFill rotWithShape="1">
          <a:blip r:embed="rId6">
            <a:extLst>
              <a:ext uri="{28A0092B-C50C-407E-A947-70E740481C1C}">
                <a14:useLocalDpi xmlns:a14="http://schemas.microsoft.com/office/drawing/2010/main" val="0"/>
              </a:ext>
            </a:extLst>
          </a:blip>
          <a:srcRect l="5335" t="-3" r="5351" b="-4011"/>
          <a:stretch/>
        </p:blipFill>
        <p:spPr>
          <a:xfrm>
            <a:off x="2770769" y="4305511"/>
            <a:ext cx="2740425" cy="2126897"/>
          </a:xfrm>
          <a:prstGeom prst="rect">
            <a:avLst/>
          </a:prstGeom>
        </p:spPr>
      </p:pic>
      <p:pic>
        <p:nvPicPr>
          <p:cNvPr id="12" name="Image 11">
            <a:extLst>
              <a:ext uri="{FF2B5EF4-FFF2-40B4-BE49-F238E27FC236}">
                <a16:creationId xmlns:a16="http://schemas.microsoft.com/office/drawing/2014/main" id="{39CE866E-C8FC-4836-6FD3-CB715257C92C}"/>
              </a:ext>
            </a:extLst>
          </p:cNvPr>
          <p:cNvPicPr>
            <a:picLocks noChangeAspect="1"/>
          </p:cNvPicPr>
          <p:nvPr/>
        </p:nvPicPr>
        <p:blipFill>
          <a:blip r:embed="rId7"/>
          <a:stretch>
            <a:fillRect/>
          </a:stretch>
        </p:blipFill>
        <p:spPr>
          <a:xfrm>
            <a:off x="6425846" y="4524100"/>
            <a:ext cx="1688017" cy="1794695"/>
          </a:xfrm>
          <a:prstGeom prst="rect">
            <a:avLst/>
          </a:prstGeom>
        </p:spPr>
      </p:pic>
      <p:sp>
        <p:nvSpPr>
          <p:cNvPr id="11" name="ZoneTexte 10">
            <a:extLst>
              <a:ext uri="{FF2B5EF4-FFF2-40B4-BE49-F238E27FC236}">
                <a16:creationId xmlns:a16="http://schemas.microsoft.com/office/drawing/2014/main" id="{CA8E062E-A481-3D21-3F8C-AE54698B7726}"/>
              </a:ext>
            </a:extLst>
          </p:cNvPr>
          <p:cNvSpPr txBox="1"/>
          <p:nvPr/>
        </p:nvSpPr>
        <p:spPr>
          <a:xfrm>
            <a:off x="303918" y="3772849"/>
            <a:ext cx="2286000" cy="369332"/>
          </a:xfrm>
          <a:prstGeom prst="rect">
            <a:avLst/>
          </a:prstGeom>
          <a:noFill/>
        </p:spPr>
        <p:txBody>
          <a:bodyPr wrap="square">
            <a:spAutoFit/>
          </a:bodyPr>
          <a:lstStyle/>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Cr. 2t</a:t>
            </a:r>
            <a:endParaRPr lang="fr-FR" dirty="0"/>
          </a:p>
        </p:txBody>
      </p:sp>
      <p:sp>
        <p:nvSpPr>
          <p:cNvPr id="13" name="ZoneTexte 12">
            <a:extLst>
              <a:ext uri="{FF2B5EF4-FFF2-40B4-BE49-F238E27FC236}">
                <a16:creationId xmlns:a16="http://schemas.microsoft.com/office/drawing/2014/main" id="{A6AA434E-9C40-C5D8-1D4F-12BC373B42AE}"/>
              </a:ext>
            </a:extLst>
          </p:cNvPr>
          <p:cNvSpPr txBox="1"/>
          <p:nvPr/>
        </p:nvSpPr>
        <p:spPr>
          <a:xfrm>
            <a:off x="271006" y="4470622"/>
            <a:ext cx="2286000" cy="369332"/>
          </a:xfrm>
          <a:prstGeom prst="rect">
            <a:avLst/>
          </a:prstGeom>
          <a:noFill/>
        </p:spPr>
        <p:txBody>
          <a:bodyPr wrap="square">
            <a:spAutoFit/>
          </a:bodyPr>
          <a:lstStyle/>
          <a:p>
            <a:r>
              <a:rPr lang="fr-FR" sz="1800" dirty="0">
                <a:effectLst/>
                <a:latin typeface="Adobe Garamond Pro" panose="02020502060506020403" pitchFamily="18" charset="0"/>
                <a:ea typeface="Calibri" panose="020F0502020204030204" pitchFamily="34" charset="0"/>
                <a:cs typeface="Times New Roman" panose="02020603050405020304" pitchFamily="18" charset="0"/>
              </a:rPr>
              <a:t>Cr. 2f</a:t>
            </a:r>
            <a:endParaRPr lang="fr-FR" dirty="0"/>
          </a:p>
        </p:txBody>
      </p:sp>
    </p:spTree>
    <p:extLst>
      <p:ext uri="{BB962C8B-B14F-4D97-AF65-F5344CB8AC3E}">
        <p14:creationId xmlns:p14="http://schemas.microsoft.com/office/powerpoint/2010/main" val="3176314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4708163-DBA7-439E-BF0A-DD4BFFA95E2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325982" y="231909"/>
            <a:ext cx="6793890" cy="6142240"/>
          </a:xfrm>
          <a:prstGeom prst="rect">
            <a:avLst/>
          </a:prstGeom>
        </p:spPr>
      </p:pic>
    </p:spTree>
    <p:extLst>
      <p:ext uri="{BB962C8B-B14F-4D97-AF65-F5344CB8AC3E}">
        <p14:creationId xmlns:p14="http://schemas.microsoft.com/office/powerpoint/2010/main" val="28475048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intérieur, tasse, produit céramique, arts de la table&#10;&#10;Description générée automatiquement">
            <a:extLst>
              <a:ext uri="{FF2B5EF4-FFF2-40B4-BE49-F238E27FC236}">
                <a16:creationId xmlns:a16="http://schemas.microsoft.com/office/drawing/2014/main" id="{884E4AB4-AD03-9D89-50DD-521D515B1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176" y="815546"/>
            <a:ext cx="7233648" cy="4821071"/>
          </a:xfrm>
          <a:prstGeom prst="rect">
            <a:avLst/>
          </a:prstGeom>
        </p:spPr>
      </p:pic>
      <p:sp>
        <p:nvSpPr>
          <p:cNvPr id="11" name="Titre 1">
            <a:extLst>
              <a:ext uri="{FF2B5EF4-FFF2-40B4-BE49-F238E27FC236}">
                <a16:creationId xmlns:a16="http://schemas.microsoft.com/office/drawing/2014/main" id="{828BFDB6-2AB2-F364-FBA8-508342301225}"/>
              </a:ext>
            </a:extLst>
          </p:cNvPr>
          <p:cNvSpPr>
            <a:spLocks noGrp="1"/>
          </p:cNvSpPr>
          <p:nvPr>
            <p:ph type="title"/>
          </p:nvPr>
        </p:nvSpPr>
        <p:spPr>
          <a:xfrm>
            <a:off x="406400" y="0"/>
            <a:ext cx="8343900" cy="969961"/>
          </a:xfrm>
        </p:spPr>
        <p:txBody>
          <a:bodyPr/>
          <a:lstStyle/>
          <a:p>
            <a:pPr marL="0" indent="0">
              <a:buNone/>
            </a:pPr>
            <a:r>
              <a:rPr lang="fr-FR" dirty="0"/>
              <a:t>La batterie de cuisine</a:t>
            </a:r>
          </a:p>
        </p:txBody>
      </p:sp>
    </p:spTree>
    <p:extLst>
      <p:ext uri="{BB962C8B-B14F-4D97-AF65-F5344CB8AC3E}">
        <p14:creationId xmlns:p14="http://schemas.microsoft.com/office/powerpoint/2010/main" val="2093300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4B4740E-EEE0-9F63-F8E3-B16AA6FF1A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812" y="594908"/>
            <a:ext cx="7098874" cy="5791435"/>
          </a:xfrm>
          <a:prstGeom prst="rect">
            <a:avLst/>
          </a:prstGeom>
        </p:spPr>
      </p:pic>
      <p:pic>
        <p:nvPicPr>
          <p:cNvPr id="10" name="Image 9">
            <a:extLst>
              <a:ext uri="{FF2B5EF4-FFF2-40B4-BE49-F238E27FC236}">
                <a16:creationId xmlns:a16="http://schemas.microsoft.com/office/drawing/2014/main" id="{E742785F-7FD1-056B-8042-6878F28CC551}"/>
              </a:ext>
            </a:extLst>
          </p:cNvPr>
          <p:cNvPicPr>
            <a:picLocks noChangeAspect="1"/>
          </p:cNvPicPr>
          <p:nvPr/>
        </p:nvPicPr>
        <p:blipFill>
          <a:blip r:embed="rId4"/>
          <a:stretch>
            <a:fillRect/>
          </a:stretch>
        </p:blipFill>
        <p:spPr>
          <a:xfrm>
            <a:off x="4283183" y="3927771"/>
            <a:ext cx="1552897" cy="525162"/>
          </a:xfrm>
          <a:prstGeom prst="rect">
            <a:avLst/>
          </a:prstGeom>
        </p:spPr>
      </p:pic>
      <p:pic>
        <p:nvPicPr>
          <p:cNvPr id="12" name="Image 11">
            <a:extLst>
              <a:ext uri="{FF2B5EF4-FFF2-40B4-BE49-F238E27FC236}">
                <a16:creationId xmlns:a16="http://schemas.microsoft.com/office/drawing/2014/main" id="{F97BB4A4-5CC1-FA9E-3DD9-94D887A7828A}"/>
              </a:ext>
            </a:extLst>
          </p:cNvPr>
          <p:cNvPicPr>
            <a:picLocks noChangeAspect="1"/>
          </p:cNvPicPr>
          <p:nvPr/>
        </p:nvPicPr>
        <p:blipFill>
          <a:blip r:embed="rId5"/>
          <a:stretch>
            <a:fillRect/>
          </a:stretch>
        </p:blipFill>
        <p:spPr>
          <a:xfrm>
            <a:off x="3764386" y="3313289"/>
            <a:ext cx="1128889" cy="231422"/>
          </a:xfrm>
          <a:prstGeom prst="rect">
            <a:avLst/>
          </a:prstGeom>
        </p:spPr>
      </p:pic>
      <p:pic>
        <p:nvPicPr>
          <p:cNvPr id="14" name="Image 13">
            <a:extLst>
              <a:ext uri="{FF2B5EF4-FFF2-40B4-BE49-F238E27FC236}">
                <a16:creationId xmlns:a16="http://schemas.microsoft.com/office/drawing/2014/main" id="{B4883ABF-2275-F0B1-EEED-B5E6BD702C66}"/>
              </a:ext>
            </a:extLst>
          </p:cNvPr>
          <p:cNvPicPr>
            <a:picLocks noChangeAspect="1"/>
          </p:cNvPicPr>
          <p:nvPr/>
        </p:nvPicPr>
        <p:blipFill>
          <a:blip r:embed="rId6"/>
          <a:stretch>
            <a:fillRect/>
          </a:stretch>
        </p:blipFill>
        <p:spPr>
          <a:xfrm>
            <a:off x="6862731" y="963827"/>
            <a:ext cx="1061730" cy="1001217"/>
          </a:xfrm>
          <a:prstGeom prst="rect">
            <a:avLst/>
          </a:prstGeom>
        </p:spPr>
      </p:pic>
      <p:pic>
        <p:nvPicPr>
          <p:cNvPr id="16" name="Image 15">
            <a:extLst>
              <a:ext uri="{FF2B5EF4-FFF2-40B4-BE49-F238E27FC236}">
                <a16:creationId xmlns:a16="http://schemas.microsoft.com/office/drawing/2014/main" id="{8A7E659F-2008-83BA-9566-BE65000DB06E}"/>
              </a:ext>
            </a:extLst>
          </p:cNvPr>
          <p:cNvPicPr>
            <a:picLocks noChangeAspect="1"/>
          </p:cNvPicPr>
          <p:nvPr/>
        </p:nvPicPr>
        <p:blipFill>
          <a:blip r:embed="rId7"/>
          <a:stretch>
            <a:fillRect/>
          </a:stretch>
        </p:blipFill>
        <p:spPr>
          <a:xfrm>
            <a:off x="2193705" y="1768160"/>
            <a:ext cx="1444978" cy="677333"/>
          </a:xfrm>
          <a:prstGeom prst="rect">
            <a:avLst/>
          </a:prstGeom>
        </p:spPr>
      </p:pic>
      <p:pic>
        <p:nvPicPr>
          <p:cNvPr id="18" name="Image 17">
            <a:extLst>
              <a:ext uri="{FF2B5EF4-FFF2-40B4-BE49-F238E27FC236}">
                <a16:creationId xmlns:a16="http://schemas.microsoft.com/office/drawing/2014/main" id="{116AFBA5-63DC-5E49-E9A2-9310B2EDA56B}"/>
              </a:ext>
            </a:extLst>
          </p:cNvPr>
          <p:cNvPicPr>
            <a:picLocks noChangeAspect="1"/>
          </p:cNvPicPr>
          <p:nvPr/>
        </p:nvPicPr>
        <p:blipFill>
          <a:blip r:embed="rId8"/>
          <a:stretch>
            <a:fillRect/>
          </a:stretch>
        </p:blipFill>
        <p:spPr>
          <a:xfrm>
            <a:off x="7072946" y="4892957"/>
            <a:ext cx="1885703" cy="312912"/>
          </a:xfrm>
          <a:prstGeom prst="rect">
            <a:avLst/>
          </a:prstGeom>
        </p:spPr>
      </p:pic>
      <p:pic>
        <p:nvPicPr>
          <p:cNvPr id="20" name="Image 19">
            <a:extLst>
              <a:ext uri="{FF2B5EF4-FFF2-40B4-BE49-F238E27FC236}">
                <a16:creationId xmlns:a16="http://schemas.microsoft.com/office/drawing/2014/main" id="{5E5BB95D-73C8-725A-9D90-36BB5FB55402}"/>
              </a:ext>
            </a:extLst>
          </p:cNvPr>
          <p:cNvPicPr>
            <a:picLocks noChangeAspect="1"/>
          </p:cNvPicPr>
          <p:nvPr/>
        </p:nvPicPr>
        <p:blipFill>
          <a:blip r:embed="rId9"/>
          <a:stretch>
            <a:fillRect/>
          </a:stretch>
        </p:blipFill>
        <p:spPr>
          <a:xfrm>
            <a:off x="1519323" y="4412508"/>
            <a:ext cx="1552897" cy="681635"/>
          </a:xfrm>
          <a:prstGeom prst="rect">
            <a:avLst/>
          </a:prstGeom>
        </p:spPr>
      </p:pic>
    </p:spTree>
    <p:extLst>
      <p:ext uri="{BB962C8B-B14F-4D97-AF65-F5344CB8AC3E}">
        <p14:creationId xmlns:p14="http://schemas.microsoft.com/office/powerpoint/2010/main" val="33670822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C3A5432A-2B29-BB80-9794-20AEB95A302F}"/>
              </a:ext>
            </a:extLst>
          </p:cNvPr>
          <p:cNvPicPr>
            <a:picLocks noChangeAspect="1"/>
          </p:cNvPicPr>
          <p:nvPr/>
        </p:nvPicPr>
        <p:blipFill>
          <a:blip r:embed="rId3"/>
          <a:stretch>
            <a:fillRect/>
          </a:stretch>
        </p:blipFill>
        <p:spPr>
          <a:xfrm>
            <a:off x="1329829" y="3373395"/>
            <a:ext cx="2257778" cy="462844"/>
          </a:xfrm>
          <a:prstGeom prst="rect">
            <a:avLst/>
          </a:prstGeom>
        </p:spPr>
      </p:pic>
      <p:pic>
        <p:nvPicPr>
          <p:cNvPr id="10" name="Image 9">
            <a:extLst>
              <a:ext uri="{FF2B5EF4-FFF2-40B4-BE49-F238E27FC236}">
                <a16:creationId xmlns:a16="http://schemas.microsoft.com/office/drawing/2014/main" id="{F6FA4727-48D4-922F-DBC4-FD1E46A446A6}"/>
              </a:ext>
            </a:extLst>
          </p:cNvPr>
          <p:cNvPicPr>
            <a:picLocks noChangeAspect="1"/>
          </p:cNvPicPr>
          <p:nvPr/>
        </p:nvPicPr>
        <p:blipFill>
          <a:blip r:embed="rId4"/>
          <a:stretch>
            <a:fillRect/>
          </a:stretch>
        </p:blipFill>
        <p:spPr>
          <a:xfrm>
            <a:off x="758186" y="1229611"/>
            <a:ext cx="3330222" cy="1072444"/>
          </a:xfrm>
          <a:prstGeom prst="rect">
            <a:avLst/>
          </a:prstGeom>
        </p:spPr>
      </p:pic>
      <p:pic>
        <p:nvPicPr>
          <p:cNvPr id="12" name="Image 11">
            <a:extLst>
              <a:ext uri="{FF2B5EF4-FFF2-40B4-BE49-F238E27FC236}">
                <a16:creationId xmlns:a16="http://schemas.microsoft.com/office/drawing/2014/main" id="{5395C567-96E7-83BD-4C34-99E552FA3BAC}"/>
              </a:ext>
            </a:extLst>
          </p:cNvPr>
          <p:cNvPicPr>
            <a:picLocks noChangeAspect="1"/>
          </p:cNvPicPr>
          <p:nvPr/>
        </p:nvPicPr>
        <p:blipFill>
          <a:blip r:embed="rId5"/>
          <a:stretch>
            <a:fillRect/>
          </a:stretch>
        </p:blipFill>
        <p:spPr>
          <a:xfrm>
            <a:off x="528318" y="4839232"/>
            <a:ext cx="3860800" cy="383822"/>
          </a:xfrm>
          <a:prstGeom prst="rect">
            <a:avLst/>
          </a:prstGeom>
        </p:spPr>
      </p:pic>
      <p:pic>
        <p:nvPicPr>
          <p:cNvPr id="13" name="Image 12">
            <a:extLst>
              <a:ext uri="{FF2B5EF4-FFF2-40B4-BE49-F238E27FC236}">
                <a16:creationId xmlns:a16="http://schemas.microsoft.com/office/drawing/2014/main" id="{BBEC7A3A-58DC-19C0-7C03-1F4016A13082}"/>
              </a:ext>
            </a:extLst>
          </p:cNvPr>
          <p:cNvPicPr>
            <a:picLocks noChangeAspect="1"/>
          </p:cNvPicPr>
          <p:nvPr/>
        </p:nvPicPr>
        <p:blipFill>
          <a:blip r:embed="rId6"/>
          <a:stretch>
            <a:fillRect/>
          </a:stretch>
        </p:blipFill>
        <p:spPr>
          <a:xfrm>
            <a:off x="5036216" y="3101623"/>
            <a:ext cx="3544712" cy="462844"/>
          </a:xfrm>
          <a:prstGeom prst="rect">
            <a:avLst/>
          </a:prstGeom>
        </p:spPr>
      </p:pic>
      <p:pic>
        <p:nvPicPr>
          <p:cNvPr id="14" name="Image 13">
            <a:extLst>
              <a:ext uri="{FF2B5EF4-FFF2-40B4-BE49-F238E27FC236}">
                <a16:creationId xmlns:a16="http://schemas.microsoft.com/office/drawing/2014/main" id="{84832EC5-10FF-55D3-C4D2-EFD50B7B6064}"/>
              </a:ext>
            </a:extLst>
          </p:cNvPr>
          <p:cNvPicPr>
            <a:picLocks noChangeAspect="1"/>
          </p:cNvPicPr>
          <p:nvPr/>
        </p:nvPicPr>
        <p:blipFill>
          <a:blip r:embed="rId7"/>
          <a:stretch>
            <a:fillRect/>
          </a:stretch>
        </p:blipFill>
        <p:spPr>
          <a:xfrm>
            <a:off x="5132172" y="3881191"/>
            <a:ext cx="3352800" cy="293511"/>
          </a:xfrm>
          <a:prstGeom prst="rect">
            <a:avLst/>
          </a:prstGeom>
        </p:spPr>
      </p:pic>
      <p:pic>
        <p:nvPicPr>
          <p:cNvPr id="15" name="Image 14">
            <a:extLst>
              <a:ext uri="{FF2B5EF4-FFF2-40B4-BE49-F238E27FC236}">
                <a16:creationId xmlns:a16="http://schemas.microsoft.com/office/drawing/2014/main" id="{29243AF5-86A6-42C8-0601-56F5EAEB9891}"/>
              </a:ext>
            </a:extLst>
          </p:cNvPr>
          <p:cNvPicPr>
            <a:picLocks noChangeAspect="1"/>
          </p:cNvPicPr>
          <p:nvPr/>
        </p:nvPicPr>
        <p:blipFill>
          <a:blip r:embed="rId8"/>
          <a:stretch>
            <a:fillRect/>
          </a:stretch>
        </p:blipFill>
        <p:spPr>
          <a:xfrm>
            <a:off x="5352306" y="1511833"/>
            <a:ext cx="2912533" cy="790222"/>
          </a:xfrm>
          <a:prstGeom prst="rect">
            <a:avLst/>
          </a:prstGeom>
        </p:spPr>
      </p:pic>
      <p:pic>
        <p:nvPicPr>
          <p:cNvPr id="16" name="Image 15">
            <a:extLst>
              <a:ext uri="{FF2B5EF4-FFF2-40B4-BE49-F238E27FC236}">
                <a16:creationId xmlns:a16="http://schemas.microsoft.com/office/drawing/2014/main" id="{B03A8E40-0228-FEF0-834A-69D543EE04EF}"/>
              </a:ext>
            </a:extLst>
          </p:cNvPr>
          <p:cNvPicPr>
            <a:picLocks noChangeAspect="1"/>
          </p:cNvPicPr>
          <p:nvPr/>
        </p:nvPicPr>
        <p:blipFill>
          <a:blip r:embed="rId9"/>
          <a:stretch>
            <a:fillRect/>
          </a:stretch>
        </p:blipFill>
        <p:spPr>
          <a:xfrm>
            <a:off x="5109288" y="4839232"/>
            <a:ext cx="632178" cy="361244"/>
          </a:xfrm>
          <a:prstGeom prst="rect">
            <a:avLst/>
          </a:prstGeom>
        </p:spPr>
      </p:pic>
      <p:sp>
        <p:nvSpPr>
          <p:cNvPr id="17" name="Titre 1">
            <a:extLst>
              <a:ext uri="{FF2B5EF4-FFF2-40B4-BE49-F238E27FC236}">
                <a16:creationId xmlns:a16="http://schemas.microsoft.com/office/drawing/2014/main" id="{8DB3BD13-40FB-C066-3074-25302E130B08}"/>
              </a:ext>
            </a:extLst>
          </p:cNvPr>
          <p:cNvSpPr>
            <a:spLocks noGrp="1"/>
          </p:cNvSpPr>
          <p:nvPr>
            <p:ph type="title"/>
          </p:nvPr>
        </p:nvSpPr>
        <p:spPr>
          <a:xfrm>
            <a:off x="406400" y="0"/>
            <a:ext cx="8343900" cy="969961"/>
          </a:xfrm>
        </p:spPr>
        <p:txBody>
          <a:bodyPr/>
          <a:lstStyle/>
          <a:p>
            <a:pPr marL="0" indent="0">
              <a:buNone/>
            </a:pPr>
            <a:r>
              <a:rPr lang="fr-FR" dirty="0"/>
              <a:t>Les couvercles</a:t>
            </a:r>
          </a:p>
        </p:txBody>
      </p:sp>
    </p:spTree>
    <p:extLst>
      <p:ext uri="{BB962C8B-B14F-4D97-AF65-F5344CB8AC3E}">
        <p14:creationId xmlns:p14="http://schemas.microsoft.com/office/powerpoint/2010/main" val="17530779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mur, intérieur, assis, café&#10;&#10;Description générée automatiquement">
            <a:extLst>
              <a:ext uri="{FF2B5EF4-FFF2-40B4-BE49-F238E27FC236}">
                <a16:creationId xmlns:a16="http://schemas.microsoft.com/office/drawing/2014/main" id="{30AA6254-5F9A-A3D3-F59A-9EA7135370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52" y="306983"/>
            <a:ext cx="5401056" cy="3599688"/>
          </a:xfrm>
          <a:prstGeom prst="rect">
            <a:avLst/>
          </a:prstGeom>
        </p:spPr>
      </p:pic>
      <p:pic>
        <p:nvPicPr>
          <p:cNvPr id="10" name="Image 9">
            <a:extLst>
              <a:ext uri="{FF2B5EF4-FFF2-40B4-BE49-F238E27FC236}">
                <a16:creationId xmlns:a16="http://schemas.microsoft.com/office/drawing/2014/main" id="{680E0130-FC6A-56C4-9956-E96B420E3F34}"/>
              </a:ext>
            </a:extLst>
          </p:cNvPr>
          <p:cNvPicPr>
            <a:picLocks noChangeAspect="1"/>
          </p:cNvPicPr>
          <p:nvPr/>
        </p:nvPicPr>
        <p:blipFill>
          <a:blip r:embed="rId4"/>
          <a:stretch>
            <a:fillRect/>
          </a:stretch>
        </p:blipFill>
        <p:spPr>
          <a:xfrm>
            <a:off x="6167104" y="306983"/>
            <a:ext cx="2596444" cy="2381956"/>
          </a:xfrm>
          <a:prstGeom prst="rect">
            <a:avLst/>
          </a:prstGeom>
        </p:spPr>
      </p:pic>
      <p:pic>
        <p:nvPicPr>
          <p:cNvPr id="12" name="Image 11">
            <a:extLst>
              <a:ext uri="{FF2B5EF4-FFF2-40B4-BE49-F238E27FC236}">
                <a16:creationId xmlns:a16="http://schemas.microsoft.com/office/drawing/2014/main" id="{B979DD7E-81FF-4800-38FA-0C19E6760E64}"/>
              </a:ext>
            </a:extLst>
          </p:cNvPr>
          <p:cNvPicPr>
            <a:picLocks noChangeAspect="1"/>
          </p:cNvPicPr>
          <p:nvPr/>
        </p:nvPicPr>
        <p:blipFill>
          <a:blip r:embed="rId5"/>
          <a:stretch>
            <a:fillRect/>
          </a:stretch>
        </p:blipFill>
        <p:spPr>
          <a:xfrm>
            <a:off x="6370304" y="3077214"/>
            <a:ext cx="2190044" cy="2359378"/>
          </a:xfrm>
          <a:prstGeom prst="rect">
            <a:avLst/>
          </a:prstGeom>
        </p:spPr>
      </p:pic>
      <p:pic>
        <p:nvPicPr>
          <p:cNvPr id="14" name="Image 13">
            <a:extLst>
              <a:ext uri="{FF2B5EF4-FFF2-40B4-BE49-F238E27FC236}">
                <a16:creationId xmlns:a16="http://schemas.microsoft.com/office/drawing/2014/main" id="{66412C48-0DF8-C7F4-6CDF-FD12E3240914}"/>
              </a:ext>
            </a:extLst>
          </p:cNvPr>
          <p:cNvPicPr>
            <a:picLocks noChangeAspect="1"/>
          </p:cNvPicPr>
          <p:nvPr/>
        </p:nvPicPr>
        <p:blipFill>
          <a:blip r:embed="rId6"/>
          <a:stretch>
            <a:fillRect/>
          </a:stretch>
        </p:blipFill>
        <p:spPr>
          <a:xfrm>
            <a:off x="4100460" y="4256903"/>
            <a:ext cx="2178756" cy="2054578"/>
          </a:xfrm>
          <a:prstGeom prst="rect">
            <a:avLst/>
          </a:prstGeom>
        </p:spPr>
      </p:pic>
      <p:pic>
        <p:nvPicPr>
          <p:cNvPr id="15" name="Image 14">
            <a:extLst>
              <a:ext uri="{FF2B5EF4-FFF2-40B4-BE49-F238E27FC236}">
                <a16:creationId xmlns:a16="http://schemas.microsoft.com/office/drawing/2014/main" id="{F3E3176B-27C7-393B-87DF-791061F3426E}"/>
              </a:ext>
            </a:extLst>
          </p:cNvPr>
          <p:cNvPicPr>
            <a:picLocks noChangeAspect="1"/>
          </p:cNvPicPr>
          <p:nvPr/>
        </p:nvPicPr>
        <p:blipFill>
          <a:blip r:embed="rId7"/>
          <a:stretch>
            <a:fillRect/>
          </a:stretch>
        </p:blipFill>
        <p:spPr>
          <a:xfrm>
            <a:off x="742473" y="4219255"/>
            <a:ext cx="2799644" cy="688622"/>
          </a:xfrm>
          <a:prstGeom prst="rect">
            <a:avLst/>
          </a:prstGeom>
        </p:spPr>
      </p:pic>
      <p:pic>
        <p:nvPicPr>
          <p:cNvPr id="16" name="Image 15">
            <a:extLst>
              <a:ext uri="{FF2B5EF4-FFF2-40B4-BE49-F238E27FC236}">
                <a16:creationId xmlns:a16="http://schemas.microsoft.com/office/drawing/2014/main" id="{CC48F20D-DAFA-BD82-DC22-26A17E446C1D}"/>
              </a:ext>
            </a:extLst>
          </p:cNvPr>
          <p:cNvPicPr>
            <a:picLocks noChangeAspect="1"/>
          </p:cNvPicPr>
          <p:nvPr/>
        </p:nvPicPr>
        <p:blipFill>
          <a:blip r:embed="rId8"/>
          <a:stretch>
            <a:fillRect/>
          </a:stretch>
        </p:blipFill>
        <p:spPr>
          <a:xfrm>
            <a:off x="911806" y="5326214"/>
            <a:ext cx="2460978" cy="846667"/>
          </a:xfrm>
          <a:prstGeom prst="rect">
            <a:avLst/>
          </a:prstGeom>
        </p:spPr>
      </p:pic>
    </p:spTree>
    <p:extLst>
      <p:ext uri="{BB962C8B-B14F-4D97-AF65-F5344CB8AC3E}">
        <p14:creationId xmlns:p14="http://schemas.microsoft.com/office/powerpoint/2010/main" val="32924100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828BFDB6-2AB2-F364-FBA8-508342301225}"/>
              </a:ext>
            </a:extLst>
          </p:cNvPr>
          <p:cNvSpPr>
            <a:spLocks noGrp="1"/>
          </p:cNvSpPr>
          <p:nvPr>
            <p:ph type="title"/>
          </p:nvPr>
        </p:nvSpPr>
        <p:spPr>
          <a:xfrm>
            <a:off x="406400" y="0"/>
            <a:ext cx="8343900" cy="969961"/>
          </a:xfrm>
        </p:spPr>
        <p:txBody>
          <a:bodyPr/>
          <a:lstStyle/>
          <a:p>
            <a:pPr marL="0" indent="0">
              <a:buNone/>
            </a:pPr>
            <a:r>
              <a:rPr lang="fr-FR" dirty="0"/>
              <a:t>Les marmites</a:t>
            </a:r>
          </a:p>
        </p:txBody>
      </p:sp>
      <p:pic>
        <p:nvPicPr>
          <p:cNvPr id="4" name="Image 3" descr="Une image contenant pierre, vieux, table&#10;&#10;Description générée automatiquement">
            <a:extLst>
              <a:ext uri="{FF2B5EF4-FFF2-40B4-BE49-F238E27FC236}">
                <a16:creationId xmlns:a16="http://schemas.microsoft.com/office/drawing/2014/main" id="{6411D57C-1ADD-9DA4-B53C-552E13482578}"/>
              </a:ext>
            </a:extLst>
          </p:cNvPr>
          <p:cNvPicPr>
            <a:picLocks noChangeAspect="1"/>
          </p:cNvPicPr>
          <p:nvPr/>
        </p:nvPicPr>
        <p:blipFill rotWithShape="1">
          <a:blip r:embed="rId3">
            <a:extLst>
              <a:ext uri="{28A0092B-C50C-407E-A947-70E740481C1C}">
                <a14:useLocalDpi xmlns:a14="http://schemas.microsoft.com/office/drawing/2010/main" val="0"/>
              </a:ext>
            </a:extLst>
          </a:blip>
          <a:srcRect r="86" b="1"/>
          <a:stretch/>
        </p:blipFill>
        <p:spPr>
          <a:xfrm>
            <a:off x="4928306" y="734320"/>
            <a:ext cx="4030133" cy="2692401"/>
          </a:xfrm>
          <a:prstGeom prst="rect">
            <a:avLst/>
          </a:prstGeom>
          <a:noFill/>
        </p:spPr>
      </p:pic>
      <p:pic>
        <p:nvPicPr>
          <p:cNvPr id="5" name="Image 4" descr="Une image contenant mur, intérieur, pierre, porcelaine&#10;&#10;Description générée automatiquement">
            <a:extLst>
              <a:ext uri="{FF2B5EF4-FFF2-40B4-BE49-F238E27FC236}">
                <a16:creationId xmlns:a16="http://schemas.microsoft.com/office/drawing/2014/main" id="{B98210BB-F0AE-01FF-F025-B8938EEF51A5}"/>
              </a:ext>
            </a:extLst>
          </p:cNvPr>
          <p:cNvPicPr>
            <a:picLocks noChangeAspect="1"/>
          </p:cNvPicPr>
          <p:nvPr/>
        </p:nvPicPr>
        <p:blipFill rotWithShape="1">
          <a:blip r:embed="rId4">
            <a:extLst>
              <a:ext uri="{28A0092B-C50C-407E-A947-70E740481C1C}">
                <a14:useLocalDpi xmlns:a14="http://schemas.microsoft.com/office/drawing/2010/main" val="0"/>
              </a:ext>
            </a:extLst>
          </a:blip>
          <a:srcRect l="85" r="1" b="1"/>
          <a:stretch/>
        </p:blipFill>
        <p:spPr>
          <a:xfrm>
            <a:off x="4928306" y="3723962"/>
            <a:ext cx="4030133" cy="2692401"/>
          </a:xfrm>
          <a:prstGeom prst="rect">
            <a:avLst/>
          </a:prstGeom>
          <a:noFill/>
        </p:spPr>
      </p:pic>
      <p:pic>
        <p:nvPicPr>
          <p:cNvPr id="3" name="Image 2">
            <a:extLst>
              <a:ext uri="{FF2B5EF4-FFF2-40B4-BE49-F238E27FC236}">
                <a16:creationId xmlns:a16="http://schemas.microsoft.com/office/drawing/2014/main" id="{CE62E186-521F-8DD4-5544-C25603E79022}"/>
              </a:ext>
            </a:extLst>
          </p:cNvPr>
          <p:cNvPicPr>
            <a:picLocks noChangeAspect="1"/>
          </p:cNvPicPr>
          <p:nvPr/>
        </p:nvPicPr>
        <p:blipFill>
          <a:blip r:embed="rId5"/>
          <a:stretch>
            <a:fillRect/>
          </a:stretch>
        </p:blipFill>
        <p:spPr>
          <a:xfrm>
            <a:off x="335432" y="734320"/>
            <a:ext cx="4228315" cy="2472405"/>
          </a:xfrm>
          <a:prstGeom prst="rect">
            <a:avLst/>
          </a:prstGeom>
        </p:spPr>
      </p:pic>
      <p:pic>
        <p:nvPicPr>
          <p:cNvPr id="7" name="Image 6">
            <a:extLst>
              <a:ext uri="{FF2B5EF4-FFF2-40B4-BE49-F238E27FC236}">
                <a16:creationId xmlns:a16="http://schemas.microsoft.com/office/drawing/2014/main" id="{77CE2CDD-3AC2-9E88-9DF0-744B9F843583}"/>
              </a:ext>
            </a:extLst>
          </p:cNvPr>
          <p:cNvPicPr>
            <a:picLocks noChangeAspect="1"/>
          </p:cNvPicPr>
          <p:nvPr/>
        </p:nvPicPr>
        <p:blipFill>
          <a:blip r:embed="rId6"/>
          <a:stretch>
            <a:fillRect/>
          </a:stretch>
        </p:blipFill>
        <p:spPr>
          <a:xfrm>
            <a:off x="1041835" y="5649413"/>
            <a:ext cx="2815513" cy="766950"/>
          </a:xfrm>
          <a:prstGeom prst="rect">
            <a:avLst/>
          </a:prstGeom>
        </p:spPr>
      </p:pic>
      <p:pic>
        <p:nvPicPr>
          <p:cNvPr id="13" name="Image 12">
            <a:extLst>
              <a:ext uri="{FF2B5EF4-FFF2-40B4-BE49-F238E27FC236}">
                <a16:creationId xmlns:a16="http://schemas.microsoft.com/office/drawing/2014/main" id="{DEEA202D-4F31-1600-5A3F-7206CCB7284F}"/>
              </a:ext>
            </a:extLst>
          </p:cNvPr>
          <p:cNvPicPr>
            <a:picLocks noChangeAspect="1"/>
          </p:cNvPicPr>
          <p:nvPr/>
        </p:nvPicPr>
        <p:blipFill>
          <a:blip r:embed="rId7"/>
          <a:stretch>
            <a:fillRect/>
          </a:stretch>
        </p:blipFill>
        <p:spPr>
          <a:xfrm>
            <a:off x="103873" y="4370179"/>
            <a:ext cx="1937558" cy="908230"/>
          </a:xfrm>
          <a:prstGeom prst="rect">
            <a:avLst/>
          </a:prstGeom>
        </p:spPr>
      </p:pic>
      <p:pic>
        <p:nvPicPr>
          <p:cNvPr id="17" name="Image 16">
            <a:extLst>
              <a:ext uri="{FF2B5EF4-FFF2-40B4-BE49-F238E27FC236}">
                <a16:creationId xmlns:a16="http://schemas.microsoft.com/office/drawing/2014/main" id="{C1ED44B4-9E55-4808-9EB1-0E03A530940B}"/>
              </a:ext>
            </a:extLst>
          </p:cNvPr>
          <p:cNvPicPr>
            <a:picLocks noChangeAspect="1"/>
          </p:cNvPicPr>
          <p:nvPr/>
        </p:nvPicPr>
        <p:blipFill>
          <a:blip r:embed="rId8"/>
          <a:stretch>
            <a:fillRect/>
          </a:stretch>
        </p:blipFill>
        <p:spPr>
          <a:xfrm>
            <a:off x="2449590" y="3133541"/>
            <a:ext cx="2270577" cy="1766004"/>
          </a:xfrm>
          <a:prstGeom prst="rect">
            <a:avLst/>
          </a:prstGeom>
        </p:spPr>
      </p:pic>
      <p:pic>
        <p:nvPicPr>
          <p:cNvPr id="19" name="Image 18">
            <a:extLst>
              <a:ext uri="{FF2B5EF4-FFF2-40B4-BE49-F238E27FC236}">
                <a16:creationId xmlns:a16="http://schemas.microsoft.com/office/drawing/2014/main" id="{BC7D69A5-BB81-A2FD-F42E-7E2B7D0E42B2}"/>
              </a:ext>
            </a:extLst>
          </p:cNvPr>
          <p:cNvPicPr>
            <a:picLocks noChangeAspect="1"/>
          </p:cNvPicPr>
          <p:nvPr/>
        </p:nvPicPr>
        <p:blipFill>
          <a:blip r:embed="rId9"/>
          <a:stretch>
            <a:fillRect/>
          </a:stretch>
        </p:blipFill>
        <p:spPr>
          <a:xfrm>
            <a:off x="2656465" y="4692372"/>
            <a:ext cx="1856829" cy="817408"/>
          </a:xfrm>
          <a:prstGeom prst="rect">
            <a:avLst/>
          </a:prstGeom>
        </p:spPr>
      </p:pic>
      <p:pic>
        <p:nvPicPr>
          <p:cNvPr id="21" name="Image 20">
            <a:extLst>
              <a:ext uri="{FF2B5EF4-FFF2-40B4-BE49-F238E27FC236}">
                <a16:creationId xmlns:a16="http://schemas.microsoft.com/office/drawing/2014/main" id="{0B4EB744-06CB-41A3-F358-17A3D7E0B4FC}"/>
              </a:ext>
            </a:extLst>
          </p:cNvPr>
          <p:cNvPicPr>
            <a:picLocks noChangeAspect="1"/>
          </p:cNvPicPr>
          <p:nvPr/>
        </p:nvPicPr>
        <p:blipFill>
          <a:blip r:embed="rId10"/>
          <a:stretch>
            <a:fillRect/>
          </a:stretch>
        </p:blipFill>
        <p:spPr>
          <a:xfrm>
            <a:off x="395982" y="3525098"/>
            <a:ext cx="1291705" cy="643461"/>
          </a:xfrm>
          <a:prstGeom prst="rect">
            <a:avLst/>
          </a:prstGeom>
        </p:spPr>
      </p:pic>
    </p:spTree>
    <p:extLst>
      <p:ext uri="{BB962C8B-B14F-4D97-AF65-F5344CB8AC3E}">
        <p14:creationId xmlns:p14="http://schemas.microsoft.com/office/powerpoint/2010/main" val="19107609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828BFDB6-2AB2-F364-FBA8-508342301225}"/>
              </a:ext>
            </a:extLst>
          </p:cNvPr>
          <p:cNvSpPr>
            <a:spLocks noGrp="1"/>
          </p:cNvSpPr>
          <p:nvPr>
            <p:ph type="title"/>
          </p:nvPr>
        </p:nvSpPr>
        <p:spPr>
          <a:xfrm>
            <a:off x="406400" y="0"/>
            <a:ext cx="8343900" cy="969961"/>
          </a:xfrm>
        </p:spPr>
        <p:txBody>
          <a:bodyPr/>
          <a:lstStyle/>
          <a:p>
            <a:pPr marL="0" indent="0">
              <a:buNone/>
            </a:pPr>
            <a:r>
              <a:rPr lang="fr-FR" dirty="0"/>
              <a:t>Les jattes et mortiers</a:t>
            </a:r>
          </a:p>
        </p:txBody>
      </p:sp>
      <p:pic>
        <p:nvPicPr>
          <p:cNvPr id="12" name="Image 11" descr="Une image contenant banane, intérieur, bol, plante&#10;&#10;Description générée automatiquement">
            <a:extLst>
              <a:ext uri="{FF2B5EF4-FFF2-40B4-BE49-F238E27FC236}">
                <a16:creationId xmlns:a16="http://schemas.microsoft.com/office/drawing/2014/main" id="{AB7F726D-2683-3F29-6B06-C14084979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08" y="638879"/>
            <a:ext cx="4319016" cy="2880360"/>
          </a:xfrm>
          <a:prstGeom prst="rect">
            <a:avLst/>
          </a:prstGeom>
        </p:spPr>
      </p:pic>
      <p:pic>
        <p:nvPicPr>
          <p:cNvPr id="6" name="Image 5">
            <a:extLst>
              <a:ext uri="{FF2B5EF4-FFF2-40B4-BE49-F238E27FC236}">
                <a16:creationId xmlns:a16="http://schemas.microsoft.com/office/drawing/2014/main" id="{C400499E-7214-540B-D3EF-241DE776175B}"/>
              </a:ext>
            </a:extLst>
          </p:cNvPr>
          <p:cNvPicPr>
            <a:picLocks noChangeAspect="1"/>
          </p:cNvPicPr>
          <p:nvPr/>
        </p:nvPicPr>
        <p:blipFill>
          <a:blip r:embed="rId4"/>
          <a:stretch>
            <a:fillRect/>
          </a:stretch>
        </p:blipFill>
        <p:spPr>
          <a:xfrm>
            <a:off x="5327821" y="1608840"/>
            <a:ext cx="3104444" cy="1049867"/>
          </a:xfrm>
          <a:prstGeom prst="rect">
            <a:avLst/>
          </a:prstGeom>
        </p:spPr>
      </p:pic>
      <p:pic>
        <p:nvPicPr>
          <p:cNvPr id="14" name="Image 13">
            <a:extLst>
              <a:ext uri="{FF2B5EF4-FFF2-40B4-BE49-F238E27FC236}">
                <a16:creationId xmlns:a16="http://schemas.microsoft.com/office/drawing/2014/main" id="{9CDF7D82-4FAE-AC0C-0083-28CD99E38F00}"/>
              </a:ext>
            </a:extLst>
          </p:cNvPr>
          <p:cNvPicPr>
            <a:picLocks noChangeAspect="1"/>
          </p:cNvPicPr>
          <p:nvPr/>
        </p:nvPicPr>
        <p:blipFill>
          <a:blip r:embed="rId5"/>
          <a:stretch>
            <a:fillRect/>
          </a:stretch>
        </p:blipFill>
        <p:spPr>
          <a:xfrm>
            <a:off x="3625144" y="3770160"/>
            <a:ext cx="5125156" cy="575733"/>
          </a:xfrm>
          <a:prstGeom prst="rect">
            <a:avLst/>
          </a:prstGeom>
        </p:spPr>
      </p:pic>
      <p:pic>
        <p:nvPicPr>
          <p:cNvPr id="9" name="Image 8">
            <a:extLst>
              <a:ext uri="{FF2B5EF4-FFF2-40B4-BE49-F238E27FC236}">
                <a16:creationId xmlns:a16="http://schemas.microsoft.com/office/drawing/2014/main" id="{FE02CDAF-3E10-2DB8-BB4C-3DEF1C8C8793}"/>
              </a:ext>
            </a:extLst>
          </p:cNvPr>
          <p:cNvPicPr>
            <a:picLocks noChangeAspect="1"/>
          </p:cNvPicPr>
          <p:nvPr/>
        </p:nvPicPr>
        <p:blipFill>
          <a:blip r:embed="rId6"/>
          <a:stretch>
            <a:fillRect/>
          </a:stretch>
        </p:blipFill>
        <p:spPr>
          <a:xfrm>
            <a:off x="569858" y="5151232"/>
            <a:ext cx="3160889" cy="1049867"/>
          </a:xfrm>
          <a:prstGeom prst="rect">
            <a:avLst/>
          </a:prstGeom>
        </p:spPr>
      </p:pic>
      <p:pic>
        <p:nvPicPr>
          <p:cNvPr id="15" name="Image 14">
            <a:extLst>
              <a:ext uri="{FF2B5EF4-FFF2-40B4-BE49-F238E27FC236}">
                <a16:creationId xmlns:a16="http://schemas.microsoft.com/office/drawing/2014/main" id="{34990F12-1206-BBA4-0D18-4E354DC65465}"/>
              </a:ext>
            </a:extLst>
          </p:cNvPr>
          <p:cNvPicPr>
            <a:picLocks noChangeAspect="1"/>
          </p:cNvPicPr>
          <p:nvPr/>
        </p:nvPicPr>
        <p:blipFill>
          <a:blip r:embed="rId7"/>
          <a:stretch>
            <a:fillRect/>
          </a:stretch>
        </p:blipFill>
        <p:spPr>
          <a:xfrm>
            <a:off x="4508861" y="4699677"/>
            <a:ext cx="3420533" cy="1501422"/>
          </a:xfrm>
          <a:prstGeom prst="rect">
            <a:avLst/>
          </a:prstGeom>
        </p:spPr>
      </p:pic>
    </p:spTree>
    <p:extLst>
      <p:ext uri="{BB962C8B-B14F-4D97-AF65-F5344CB8AC3E}">
        <p14:creationId xmlns:p14="http://schemas.microsoft.com/office/powerpoint/2010/main" val="3509993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a:extLst>
              <a:ext uri="{FF2B5EF4-FFF2-40B4-BE49-F238E27FC236}">
                <a16:creationId xmlns:a16="http://schemas.microsoft.com/office/drawing/2014/main" id="{828BFDB6-2AB2-F364-FBA8-508342301225}"/>
              </a:ext>
            </a:extLst>
          </p:cNvPr>
          <p:cNvSpPr>
            <a:spLocks noGrp="1"/>
          </p:cNvSpPr>
          <p:nvPr>
            <p:ph type="title"/>
          </p:nvPr>
        </p:nvSpPr>
        <p:spPr>
          <a:xfrm>
            <a:off x="406400" y="0"/>
            <a:ext cx="8343900" cy="969961"/>
          </a:xfrm>
        </p:spPr>
        <p:txBody>
          <a:bodyPr/>
          <a:lstStyle/>
          <a:p>
            <a:pPr marL="0" indent="0">
              <a:buNone/>
            </a:pPr>
            <a:r>
              <a:rPr lang="fr-FR" dirty="0"/>
              <a:t>Les amphores</a:t>
            </a:r>
          </a:p>
        </p:txBody>
      </p:sp>
      <p:pic>
        <p:nvPicPr>
          <p:cNvPr id="5" name="Image 4">
            <a:extLst>
              <a:ext uri="{FF2B5EF4-FFF2-40B4-BE49-F238E27FC236}">
                <a16:creationId xmlns:a16="http://schemas.microsoft.com/office/drawing/2014/main" id="{B7728621-C6B9-4DA0-9B95-CADFAA849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238" y="62019"/>
            <a:ext cx="5009058" cy="3062757"/>
          </a:xfrm>
          <a:prstGeom prst="rect">
            <a:avLst/>
          </a:prstGeom>
        </p:spPr>
      </p:pic>
      <p:pic>
        <p:nvPicPr>
          <p:cNvPr id="8" name="Image 7">
            <a:extLst>
              <a:ext uri="{FF2B5EF4-FFF2-40B4-BE49-F238E27FC236}">
                <a16:creationId xmlns:a16="http://schemas.microsoft.com/office/drawing/2014/main" id="{B92C922C-E371-72AD-2689-8E732A0D10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704" y="3124776"/>
            <a:ext cx="5231480" cy="3143065"/>
          </a:xfrm>
          <a:prstGeom prst="rect">
            <a:avLst/>
          </a:prstGeom>
        </p:spPr>
      </p:pic>
      <p:pic>
        <p:nvPicPr>
          <p:cNvPr id="13" name="Image 12" descr="Une image contenant beignet, donut, vaisseau, produit céramique&#10;&#10;Description générée automatiquement">
            <a:extLst>
              <a:ext uri="{FF2B5EF4-FFF2-40B4-BE49-F238E27FC236}">
                <a16:creationId xmlns:a16="http://schemas.microsoft.com/office/drawing/2014/main" id="{71993874-B71A-8764-2DB4-03F015C5DF2F}"/>
              </a:ext>
            </a:extLst>
          </p:cNvPr>
          <p:cNvPicPr>
            <a:picLocks noChangeAspect="1"/>
          </p:cNvPicPr>
          <p:nvPr/>
        </p:nvPicPr>
        <p:blipFill rotWithShape="1">
          <a:blip r:embed="rId5">
            <a:extLst>
              <a:ext uri="{28A0092B-C50C-407E-A947-70E740481C1C}">
                <a14:useLocalDpi xmlns:a14="http://schemas.microsoft.com/office/drawing/2010/main" val="0"/>
              </a:ext>
            </a:extLst>
          </a:blip>
          <a:srcRect l="12401" t="-1" r="14100" b="15248"/>
          <a:stretch/>
        </p:blipFill>
        <p:spPr>
          <a:xfrm>
            <a:off x="5896646" y="3523160"/>
            <a:ext cx="2930650" cy="2534616"/>
          </a:xfrm>
          <a:prstGeom prst="rect">
            <a:avLst/>
          </a:prstGeom>
        </p:spPr>
      </p:pic>
    </p:spTree>
    <p:extLst>
      <p:ext uri="{BB962C8B-B14F-4D97-AF65-F5344CB8AC3E}">
        <p14:creationId xmlns:p14="http://schemas.microsoft.com/office/powerpoint/2010/main" val="25845503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Image 34">
            <a:extLst>
              <a:ext uri="{FF2B5EF4-FFF2-40B4-BE49-F238E27FC236}">
                <a16:creationId xmlns:a16="http://schemas.microsoft.com/office/drawing/2014/main" id="{CA912BE5-3172-5771-2701-5D61BF37AA0E}"/>
              </a:ext>
            </a:extLst>
          </p:cNvPr>
          <p:cNvPicPr>
            <a:picLocks noChangeAspect="1"/>
          </p:cNvPicPr>
          <p:nvPr/>
        </p:nvPicPr>
        <p:blipFill>
          <a:blip r:embed="rId3"/>
          <a:stretch>
            <a:fillRect/>
          </a:stretch>
        </p:blipFill>
        <p:spPr>
          <a:xfrm>
            <a:off x="737745" y="415629"/>
            <a:ext cx="3036711" cy="1603022"/>
          </a:xfrm>
          <a:prstGeom prst="rect">
            <a:avLst/>
          </a:prstGeom>
        </p:spPr>
      </p:pic>
      <p:pic>
        <p:nvPicPr>
          <p:cNvPr id="37" name="Image 36">
            <a:extLst>
              <a:ext uri="{FF2B5EF4-FFF2-40B4-BE49-F238E27FC236}">
                <a16:creationId xmlns:a16="http://schemas.microsoft.com/office/drawing/2014/main" id="{9F9BEA7E-E570-4492-FCE0-E2037F8DBC81}"/>
              </a:ext>
            </a:extLst>
          </p:cNvPr>
          <p:cNvPicPr>
            <a:picLocks noChangeAspect="1"/>
          </p:cNvPicPr>
          <p:nvPr/>
        </p:nvPicPr>
        <p:blipFill>
          <a:blip r:embed="rId4"/>
          <a:stretch>
            <a:fillRect/>
          </a:stretch>
        </p:blipFill>
        <p:spPr>
          <a:xfrm>
            <a:off x="4423567" y="415629"/>
            <a:ext cx="3183467" cy="1478844"/>
          </a:xfrm>
          <a:prstGeom prst="rect">
            <a:avLst/>
          </a:prstGeom>
        </p:spPr>
      </p:pic>
      <p:pic>
        <p:nvPicPr>
          <p:cNvPr id="39" name="Image 38">
            <a:extLst>
              <a:ext uri="{FF2B5EF4-FFF2-40B4-BE49-F238E27FC236}">
                <a16:creationId xmlns:a16="http://schemas.microsoft.com/office/drawing/2014/main" id="{9755096A-84C3-73DE-2A94-7B5758894B72}"/>
              </a:ext>
            </a:extLst>
          </p:cNvPr>
          <p:cNvPicPr>
            <a:picLocks noChangeAspect="1"/>
          </p:cNvPicPr>
          <p:nvPr/>
        </p:nvPicPr>
        <p:blipFill>
          <a:blip r:embed="rId5"/>
          <a:stretch>
            <a:fillRect/>
          </a:stretch>
        </p:blipFill>
        <p:spPr>
          <a:xfrm>
            <a:off x="469861" y="4162017"/>
            <a:ext cx="3081867" cy="1603022"/>
          </a:xfrm>
          <a:prstGeom prst="rect">
            <a:avLst/>
          </a:prstGeom>
        </p:spPr>
      </p:pic>
      <p:pic>
        <p:nvPicPr>
          <p:cNvPr id="41" name="Image 40">
            <a:extLst>
              <a:ext uri="{FF2B5EF4-FFF2-40B4-BE49-F238E27FC236}">
                <a16:creationId xmlns:a16="http://schemas.microsoft.com/office/drawing/2014/main" id="{D24E76C5-B8D1-607F-7E1A-96B7F6B6C779}"/>
              </a:ext>
            </a:extLst>
          </p:cNvPr>
          <p:cNvPicPr>
            <a:picLocks noChangeAspect="1"/>
          </p:cNvPicPr>
          <p:nvPr/>
        </p:nvPicPr>
        <p:blipFill>
          <a:blip r:embed="rId6"/>
          <a:stretch>
            <a:fillRect/>
          </a:stretch>
        </p:blipFill>
        <p:spPr>
          <a:xfrm>
            <a:off x="3646772" y="2357317"/>
            <a:ext cx="1298222" cy="1919111"/>
          </a:xfrm>
          <a:prstGeom prst="rect">
            <a:avLst/>
          </a:prstGeom>
        </p:spPr>
      </p:pic>
      <p:pic>
        <p:nvPicPr>
          <p:cNvPr id="43" name="Image 42">
            <a:extLst>
              <a:ext uri="{FF2B5EF4-FFF2-40B4-BE49-F238E27FC236}">
                <a16:creationId xmlns:a16="http://schemas.microsoft.com/office/drawing/2014/main" id="{C69755A3-D9C2-4FDF-E2CA-38FE2C6FDFA7}"/>
              </a:ext>
            </a:extLst>
          </p:cNvPr>
          <p:cNvPicPr>
            <a:picLocks noChangeAspect="1"/>
          </p:cNvPicPr>
          <p:nvPr/>
        </p:nvPicPr>
        <p:blipFill>
          <a:blip r:embed="rId7"/>
          <a:stretch>
            <a:fillRect/>
          </a:stretch>
        </p:blipFill>
        <p:spPr>
          <a:xfrm>
            <a:off x="4144853" y="4500683"/>
            <a:ext cx="903111" cy="925689"/>
          </a:xfrm>
          <a:prstGeom prst="rect">
            <a:avLst/>
          </a:prstGeom>
        </p:spPr>
      </p:pic>
      <p:pic>
        <p:nvPicPr>
          <p:cNvPr id="45" name="Image 44">
            <a:extLst>
              <a:ext uri="{FF2B5EF4-FFF2-40B4-BE49-F238E27FC236}">
                <a16:creationId xmlns:a16="http://schemas.microsoft.com/office/drawing/2014/main" id="{53B1D832-2749-1BE4-E20D-38702085D281}"/>
              </a:ext>
            </a:extLst>
          </p:cNvPr>
          <p:cNvPicPr>
            <a:picLocks noChangeAspect="1"/>
          </p:cNvPicPr>
          <p:nvPr/>
        </p:nvPicPr>
        <p:blipFill>
          <a:blip r:embed="rId8"/>
          <a:stretch>
            <a:fillRect/>
          </a:stretch>
        </p:blipFill>
        <p:spPr>
          <a:xfrm>
            <a:off x="396941" y="2358309"/>
            <a:ext cx="2889956" cy="1467556"/>
          </a:xfrm>
          <a:prstGeom prst="rect">
            <a:avLst/>
          </a:prstGeom>
        </p:spPr>
      </p:pic>
      <p:pic>
        <p:nvPicPr>
          <p:cNvPr id="47" name="Image 46">
            <a:extLst>
              <a:ext uri="{FF2B5EF4-FFF2-40B4-BE49-F238E27FC236}">
                <a16:creationId xmlns:a16="http://schemas.microsoft.com/office/drawing/2014/main" id="{0BEFF78E-2E18-FFE6-4A94-57D746023527}"/>
              </a:ext>
            </a:extLst>
          </p:cNvPr>
          <p:cNvPicPr>
            <a:picLocks noChangeAspect="1"/>
          </p:cNvPicPr>
          <p:nvPr/>
        </p:nvPicPr>
        <p:blipFill>
          <a:blip r:embed="rId9"/>
          <a:stretch>
            <a:fillRect/>
          </a:stretch>
        </p:blipFill>
        <p:spPr>
          <a:xfrm>
            <a:off x="5265356" y="2321928"/>
            <a:ext cx="2878667" cy="1840089"/>
          </a:xfrm>
          <a:prstGeom prst="rect">
            <a:avLst/>
          </a:prstGeom>
        </p:spPr>
      </p:pic>
      <p:pic>
        <p:nvPicPr>
          <p:cNvPr id="49" name="Image 48">
            <a:extLst>
              <a:ext uri="{FF2B5EF4-FFF2-40B4-BE49-F238E27FC236}">
                <a16:creationId xmlns:a16="http://schemas.microsoft.com/office/drawing/2014/main" id="{2DF54E03-0F67-75BD-D1F7-6F23A326355F}"/>
              </a:ext>
            </a:extLst>
          </p:cNvPr>
          <p:cNvPicPr>
            <a:picLocks noChangeAspect="1"/>
          </p:cNvPicPr>
          <p:nvPr/>
        </p:nvPicPr>
        <p:blipFill>
          <a:blip r:embed="rId10"/>
          <a:stretch>
            <a:fillRect/>
          </a:stretch>
        </p:blipFill>
        <p:spPr>
          <a:xfrm>
            <a:off x="5922853" y="4162017"/>
            <a:ext cx="1433689" cy="2144889"/>
          </a:xfrm>
          <a:prstGeom prst="rect">
            <a:avLst/>
          </a:prstGeom>
        </p:spPr>
      </p:pic>
    </p:spTree>
    <p:extLst>
      <p:ext uri="{BB962C8B-B14F-4D97-AF65-F5344CB8AC3E}">
        <p14:creationId xmlns:p14="http://schemas.microsoft.com/office/powerpoint/2010/main" val="2578756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1B8527DC-FBA3-C1FC-11F4-E50CE5B6A451}"/>
              </a:ext>
            </a:extLst>
          </p:cNvPr>
          <p:cNvPicPr>
            <a:picLocks noChangeAspect="1"/>
          </p:cNvPicPr>
          <p:nvPr/>
        </p:nvPicPr>
        <p:blipFill>
          <a:blip r:embed="rId3"/>
          <a:stretch>
            <a:fillRect/>
          </a:stretch>
        </p:blipFill>
        <p:spPr>
          <a:xfrm>
            <a:off x="714860" y="787159"/>
            <a:ext cx="8527449" cy="4526246"/>
          </a:xfrm>
          <a:prstGeom prst="rect">
            <a:avLst/>
          </a:prstGeom>
        </p:spPr>
      </p:pic>
      <p:sp>
        <p:nvSpPr>
          <p:cNvPr id="13" name="ZoneTexte 12">
            <a:extLst>
              <a:ext uri="{FF2B5EF4-FFF2-40B4-BE49-F238E27FC236}">
                <a16:creationId xmlns:a16="http://schemas.microsoft.com/office/drawing/2014/main" id="{83A1EC9F-B513-F714-F1A7-4FAF5850F451}"/>
              </a:ext>
            </a:extLst>
          </p:cNvPr>
          <p:cNvSpPr txBox="1"/>
          <p:nvPr/>
        </p:nvSpPr>
        <p:spPr>
          <a:xfrm>
            <a:off x="2842054" y="2401157"/>
            <a:ext cx="1291996" cy="230832"/>
          </a:xfrm>
          <a:prstGeom prst="rect">
            <a:avLst/>
          </a:prstGeom>
          <a:noFill/>
        </p:spPr>
        <p:txBody>
          <a:bodyPr wrap="square">
            <a:spAutoFit/>
          </a:bodyPr>
          <a:lstStyle/>
          <a:p>
            <a:r>
              <a:rPr lang="fr-FR" sz="900" dirty="0"/>
              <a:t>Miroir</a:t>
            </a:r>
          </a:p>
        </p:txBody>
      </p:sp>
    </p:spTree>
    <p:extLst>
      <p:ext uri="{BB962C8B-B14F-4D97-AF65-F5344CB8AC3E}">
        <p14:creationId xmlns:p14="http://schemas.microsoft.com/office/powerpoint/2010/main" val="2923260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65EB4E-37BD-2A20-C63D-73C2CE9BDBA6}"/>
              </a:ext>
            </a:extLst>
          </p:cNvPr>
          <p:cNvSpPr>
            <a:spLocks noGrp="1"/>
          </p:cNvSpPr>
          <p:nvPr>
            <p:ph type="title"/>
          </p:nvPr>
        </p:nvSpPr>
        <p:spPr/>
        <p:txBody>
          <a:bodyPr/>
          <a:lstStyle/>
          <a:p>
            <a:pPr marL="0" indent="0">
              <a:buNone/>
            </a:pPr>
            <a:r>
              <a:rPr lang="fr-FR" dirty="0"/>
              <a:t>Des objets énigmatiques</a:t>
            </a:r>
          </a:p>
        </p:txBody>
      </p:sp>
      <p:pic>
        <p:nvPicPr>
          <p:cNvPr id="6" name="Image 5">
            <a:extLst>
              <a:ext uri="{FF2B5EF4-FFF2-40B4-BE49-F238E27FC236}">
                <a16:creationId xmlns:a16="http://schemas.microsoft.com/office/drawing/2014/main" id="{244CD180-2DE5-9659-825D-F5267052BA11}"/>
              </a:ext>
            </a:extLst>
          </p:cNvPr>
          <p:cNvPicPr>
            <a:picLocks noChangeAspect="1"/>
          </p:cNvPicPr>
          <p:nvPr/>
        </p:nvPicPr>
        <p:blipFill>
          <a:blip r:embed="rId3"/>
          <a:stretch>
            <a:fillRect/>
          </a:stretch>
        </p:blipFill>
        <p:spPr>
          <a:xfrm>
            <a:off x="535154" y="969961"/>
            <a:ext cx="4391378" cy="3601156"/>
          </a:xfrm>
          <a:prstGeom prst="rect">
            <a:avLst/>
          </a:prstGeom>
        </p:spPr>
      </p:pic>
      <p:pic>
        <p:nvPicPr>
          <p:cNvPr id="8" name="Image 7">
            <a:extLst>
              <a:ext uri="{FF2B5EF4-FFF2-40B4-BE49-F238E27FC236}">
                <a16:creationId xmlns:a16="http://schemas.microsoft.com/office/drawing/2014/main" id="{98163CD1-A9D7-5185-2C18-5504BB6F0777}"/>
              </a:ext>
            </a:extLst>
          </p:cNvPr>
          <p:cNvPicPr>
            <a:picLocks noChangeAspect="1"/>
          </p:cNvPicPr>
          <p:nvPr/>
        </p:nvPicPr>
        <p:blipFill>
          <a:blip r:embed="rId4"/>
          <a:stretch>
            <a:fillRect/>
          </a:stretch>
        </p:blipFill>
        <p:spPr>
          <a:xfrm>
            <a:off x="636754" y="4905906"/>
            <a:ext cx="4188178" cy="982133"/>
          </a:xfrm>
          <a:prstGeom prst="rect">
            <a:avLst/>
          </a:prstGeom>
        </p:spPr>
      </p:pic>
      <p:pic>
        <p:nvPicPr>
          <p:cNvPr id="12" name="Image 11">
            <a:extLst>
              <a:ext uri="{FF2B5EF4-FFF2-40B4-BE49-F238E27FC236}">
                <a16:creationId xmlns:a16="http://schemas.microsoft.com/office/drawing/2014/main" id="{9399991F-5452-DD2A-6A46-31A2FFDC354D}"/>
              </a:ext>
            </a:extLst>
          </p:cNvPr>
          <p:cNvPicPr>
            <a:picLocks noChangeAspect="1"/>
          </p:cNvPicPr>
          <p:nvPr/>
        </p:nvPicPr>
        <p:blipFill>
          <a:blip r:embed="rId5"/>
          <a:stretch>
            <a:fillRect/>
          </a:stretch>
        </p:blipFill>
        <p:spPr>
          <a:xfrm>
            <a:off x="636754" y="6102086"/>
            <a:ext cx="2144889" cy="56444"/>
          </a:xfrm>
          <a:prstGeom prst="rect">
            <a:avLst/>
          </a:prstGeom>
        </p:spPr>
      </p:pic>
      <p:pic>
        <p:nvPicPr>
          <p:cNvPr id="14" name="Image 13">
            <a:extLst>
              <a:ext uri="{FF2B5EF4-FFF2-40B4-BE49-F238E27FC236}">
                <a16:creationId xmlns:a16="http://schemas.microsoft.com/office/drawing/2014/main" id="{4B99BF3A-2A13-A5B5-1C0E-B1634DA8E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7681" y="0"/>
            <a:ext cx="2559565" cy="3612325"/>
          </a:xfrm>
          <a:prstGeom prst="rect">
            <a:avLst/>
          </a:prstGeom>
        </p:spPr>
      </p:pic>
      <p:pic>
        <p:nvPicPr>
          <p:cNvPr id="16" name="Image 15">
            <a:extLst>
              <a:ext uri="{FF2B5EF4-FFF2-40B4-BE49-F238E27FC236}">
                <a16:creationId xmlns:a16="http://schemas.microsoft.com/office/drawing/2014/main" id="{E2625AFE-AAAB-E111-261B-85A57ABA208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16802" y="3166918"/>
            <a:ext cx="2790444" cy="3174492"/>
          </a:xfrm>
          <a:prstGeom prst="rect">
            <a:avLst/>
          </a:prstGeom>
        </p:spPr>
      </p:pic>
    </p:spTree>
    <p:extLst>
      <p:ext uri="{BB962C8B-B14F-4D97-AF65-F5344CB8AC3E}">
        <p14:creationId xmlns:p14="http://schemas.microsoft.com/office/powerpoint/2010/main" val="253708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7D6D36D-721D-EFBE-4669-7CABC0CEF61F}"/>
              </a:ext>
            </a:extLst>
          </p:cNvPr>
          <p:cNvSpPr>
            <a:spLocks noGrp="1"/>
          </p:cNvSpPr>
          <p:nvPr>
            <p:ph type="title"/>
          </p:nvPr>
        </p:nvSpPr>
        <p:spPr/>
        <p:txBody>
          <a:bodyPr/>
          <a:lstStyle/>
          <a:p>
            <a:pPr marL="0" indent="0">
              <a:buNone/>
            </a:pPr>
            <a:r>
              <a:rPr lang="fr-FR" dirty="0"/>
              <a:t>Approche quantitative</a:t>
            </a:r>
          </a:p>
        </p:txBody>
      </p:sp>
      <p:graphicFrame>
        <p:nvGraphicFramePr>
          <p:cNvPr id="9" name="Graphique 8">
            <a:extLst>
              <a:ext uri="{FF2B5EF4-FFF2-40B4-BE49-F238E27FC236}">
                <a16:creationId xmlns:a16="http://schemas.microsoft.com/office/drawing/2014/main" id="{A8E3BA7E-D14F-4B14-ED6B-5746CFF55D5D}"/>
              </a:ext>
            </a:extLst>
          </p:cNvPr>
          <p:cNvGraphicFramePr>
            <a:graphicFrameLocks/>
          </p:cNvGraphicFramePr>
          <p:nvPr>
            <p:extLst>
              <p:ext uri="{D42A27DB-BD31-4B8C-83A1-F6EECF244321}">
                <p14:modId xmlns:p14="http://schemas.microsoft.com/office/powerpoint/2010/main" val="1876070096"/>
              </p:ext>
            </p:extLst>
          </p:nvPr>
        </p:nvGraphicFramePr>
        <p:xfrm>
          <a:off x="702962" y="787591"/>
          <a:ext cx="7193005" cy="32484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au 9">
            <a:extLst>
              <a:ext uri="{FF2B5EF4-FFF2-40B4-BE49-F238E27FC236}">
                <a16:creationId xmlns:a16="http://schemas.microsoft.com/office/drawing/2014/main" id="{9879681D-7003-CA26-4448-39B2D61DACAB}"/>
              </a:ext>
            </a:extLst>
          </p:cNvPr>
          <p:cNvGraphicFramePr>
            <a:graphicFrameLocks noGrp="1"/>
          </p:cNvGraphicFramePr>
          <p:nvPr>
            <p:extLst>
              <p:ext uri="{D42A27DB-BD31-4B8C-83A1-F6EECF244321}">
                <p14:modId xmlns:p14="http://schemas.microsoft.com/office/powerpoint/2010/main" val="3796421914"/>
              </p:ext>
            </p:extLst>
          </p:nvPr>
        </p:nvGraphicFramePr>
        <p:xfrm>
          <a:off x="4214946" y="3925877"/>
          <a:ext cx="4083389" cy="2271985"/>
        </p:xfrm>
        <a:graphic>
          <a:graphicData uri="http://schemas.openxmlformats.org/drawingml/2006/table">
            <a:tbl>
              <a:tblPr>
                <a:tableStyleId>{5C22544A-7EE6-4342-B048-85BDC9FD1C3A}</a:tableStyleId>
              </a:tblPr>
              <a:tblGrid>
                <a:gridCol w="309775">
                  <a:extLst>
                    <a:ext uri="{9D8B030D-6E8A-4147-A177-3AD203B41FA5}">
                      <a16:colId xmlns:a16="http://schemas.microsoft.com/office/drawing/2014/main" val="3198430586"/>
                    </a:ext>
                  </a:extLst>
                </a:gridCol>
                <a:gridCol w="1251119">
                  <a:extLst>
                    <a:ext uri="{9D8B030D-6E8A-4147-A177-3AD203B41FA5}">
                      <a16:colId xmlns:a16="http://schemas.microsoft.com/office/drawing/2014/main" val="1222569071"/>
                    </a:ext>
                  </a:extLst>
                </a:gridCol>
                <a:gridCol w="297753">
                  <a:extLst>
                    <a:ext uri="{9D8B030D-6E8A-4147-A177-3AD203B41FA5}">
                      <a16:colId xmlns:a16="http://schemas.microsoft.com/office/drawing/2014/main" val="694798924"/>
                    </a:ext>
                  </a:extLst>
                </a:gridCol>
                <a:gridCol w="468366">
                  <a:extLst>
                    <a:ext uri="{9D8B030D-6E8A-4147-A177-3AD203B41FA5}">
                      <a16:colId xmlns:a16="http://schemas.microsoft.com/office/drawing/2014/main" val="435262566"/>
                    </a:ext>
                  </a:extLst>
                </a:gridCol>
                <a:gridCol w="1756376">
                  <a:extLst>
                    <a:ext uri="{9D8B030D-6E8A-4147-A177-3AD203B41FA5}">
                      <a16:colId xmlns:a16="http://schemas.microsoft.com/office/drawing/2014/main" val="325312553"/>
                    </a:ext>
                  </a:extLst>
                </a:gridCol>
              </a:tblGrid>
              <a:tr h="214994">
                <a:tc>
                  <a:txBody>
                    <a:bodyPr/>
                    <a:lstStyle/>
                    <a:p>
                      <a:pPr algn="ctr" fontAlgn="ctr"/>
                      <a:r>
                        <a:rPr lang="fr-FR" sz="800" u="none" strike="noStrike" dirty="0">
                          <a:effectLst/>
                        </a:rPr>
                        <a:t>Phase</a:t>
                      </a:r>
                      <a:endParaRPr lang="fr-FR" sz="800" b="1"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Structure</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NR</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NMI</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dirty="0">
                          <a:effectLst/>
                        </a:rPr>
                        <a:t>Chronologie</a:t>
                      </a:r>
                      <a:endParaRPr lang="fr-FR" sz="800" b="1" i="0" u="none" strike="noStrike" dirty="0">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684174146"/>
                  </a:ext>
                </a:extLst>
              </a:tr>
              <a:tr h="129320">
                <a:tc>
                  <a:txBody>
                    <a:bodyPr/>
                    <a:lstStyle/>
                    <a:p>
                      <a:pPr algn="ctr" fontAlgn="ctr"/>
                      <a:r>
                        <a:rPr lang="fr-FR" sz="800" u="none" strike="noStrike">
                          <a:effectLst/>
                        </a:rPr>
                        <a:t>1</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Fosse F1137</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202</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17</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Mi Ier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159373956"/>
                  </a:ext>
                </a:extLst>
              </a:tr>
              <a:tr h="129320">
                <a:tc rowSpan="3">
                  <a:txBody>
                    <a:bodyPr/>
                    <a:lstStyle/>
                    <a:p>
                      <a:pPr algn="ctr" fontAlgn="ctr"/>
                      <a:r>
                        <a:rPr lang="fr-FR" sz="800" u="none" strike="noStrike" dirty="0">
                          <a:effectLst/>
                        </a:rPr>
                        <a:t>2</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Fosse F1239</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183</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12</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Mi Ier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2875078844"/>
                  </a:ext>
                </a:extLst>
              </a:tr>
              <a:tr h="129320">
                <a:tc vMerge="1">
                  <a:txBody>
                    <a:bodyPr/>
                    <a:lstStyle/>
                    <a:p>
                      <a:endParaRPr lang="fr-FR"/>
                    </a:p>
                  </a:txBody>
                  <a:tcPr/>
                </a:tc>
                <a:tc>
                  <a:txBody>
                    <a:bodyPr/>
                    <a:lstStyle/>
                    <a:p>
                      <a:pPr algn="ctr" fontAlgn="ctr"/>
                      <a:r>
                        <a:rPr lang="fr-FR" sz="800" u="none" strike="noStrike">
                          <a:effectLst/>
                        </a:rPr>
                        <a:t>Cellier F2328</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298</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36</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Flaviens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2109393156"/>
                  </a:ext>
                </a:extLst>
              </a:tr>
              <a:tr h="214994">
                <a:tc vMerge="1">
                  <a:txBody>
                    <a:bodyPr/>
                    <a:lstStyle/>
                    <a:p>
                      <a:endParaRPr lang="fr-FR"/>
                    </a:p>
                  </a:txBody>
                  <a:tcPr/>
                </a:tc>
                <a:tc>
                  <a:txBody>
                    <a:bodyPr/>
                    <a:lstStyle/>
                    <a:p>
                      <a:pPr algn="ctr" fontAlgn="ctr"/>
                      <a:r>
                        <a:rPr lang="fr-FR" sz="800" u="none" strike="noStrike">
                          <a:effectLst/>
                        </a:rPr>
                        <a:t>Dépression F2310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897</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178</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dirty="0">
                          <a:effectLst/>
                        </a:rPr>
                        <a:t>fin Ier s.</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601297581"/>
                  </a:ext>
                </a:extLst>
              </a:tr>
              <a:tr h="129320">
                <a:tc rowSpan="2">
                  <a:txBody>
                    <a:bodyPr/>
                    <a:lstStyle/>
                    <a:p>
                      <a:pPr algn="ctr" fontAlgn="ctr"/>
                      <a:r>
                        <a:rPr lang="fr-FR" sz="800" u="none" strike="noStrike">
                          <a:effectLst/>
                        </a:rPr>
                        <a:t>3</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Ens. L US1175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765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123</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début 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784425124"/>
                  </a:ext>
                </a:extLst>
              </a:tr>
              <a:tr h="214994">
                <a:tc vMerge="1">
                  <a:txBody>
                    <a:bodyPr/>
                    <a:lstStyle/>
                    <a:p>
                      <a:endParaRPr lang="fr-FR"/>
                    </a:p>
                  </a:txBody>
                  <a:tcPr/>
                </a:tc>
                <a:tc>
                  <a:txBody>
                    <a:bodyPr/>
                    <a:lstStyle/>
                    <a:p>
                      <a:pPr algn="ctr" fontAlgn="ctr"/>
                      <a:r>
                        <a:rPr lang="fr-FR" sz="800" u="none" strike="noStrike">
                          <a:effectLst/>
                        </a:rPr>
                        <a:t>Structure excavée F2056</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2690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406</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première moitié 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14555651"/>
                  </a:ext>
                </a:extLst>
              </a:tr>
              <a:tr h="129320">
                <a:tc rowSpan="2">
                  <a:txBody>
                    <a:bodyPr/>
                    <a:lstStyle/>
                    <a:p>
                      <a:pPr algn="ctr" fontAlgn="ctr"/>
                      <a:r>
                        <a:rPr lang="fr-FR" sz="800" u="none" strike="noStrike">
                          <a:effectLst/>
                        </a:rPr>
                        <a:t>4</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dirty="0" err="1">
                          <a:effectLst/>
                        </a:rPr>
                        <a:t>Ens</a:t>
                      </a:r>
                      <a:r>
                        <a:rPr lang="fr-FR" sz="800" u="none" strike="noStrike" dirty="0">
                          <a:effectLst/>
                        </a:rPr>
                        <a:t> L</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3259</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459</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Milieu 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204088778"/>
                  </a:ext>
                </a:extLst>
              </a:tr>
              <a:tr h="129320">
                <a:tc vMerge="1">
                  <a:txBody>
                    <a:bodyPr/>
                    <a:lstStyle/>
                    <a:p>
                      <a:endParaRPr lang="fr-FR"/>
                    </a:p>
                  </a:txBody>
                  <a:tcPr/>
                </a:tc>
                <a:tc>
                  <a:txBody>
                    <a:bodyPr/>
                    <a:lstStyle/>
                    <a:p>
                      <a:pPr algn="ctr" fontAlgn="ctr"/>
                      <a:r>
                        <a:rPr lang="fr-FR" sz="800" u="none" strike="noStrike">
                          <a:effectLst/>
                        </a:rPr>
                        <a:t>cave F2202</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300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84</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Milieu 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907636015"/>
                  </a:ext>
                </a:extLst>
              </a:tr>
              <a:tr h="129320">
                <a:tc rowSpan="5">
                  <a:txBody>
                    <a:bodyPr/>
                    <a:lstStyle/>
                    <a:p>
                      <a:pPr algn="ctr" fontAlgn="ctr"/>
                      <a:r>
                        <a:rPr lang="fr-FR" sz="800" u="none" strike="noStrike">
                          <a:effectLst/>
                        </a:rPr>
                        <a:t>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Puits F1015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466</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75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160/210</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268385699"/>
                  </a:ext>
                </a:extLst>
              </a:tr>
              <a:tr h="214994">
                <a:tc vMerge="1">
                  <a:txBody>
                    <a:bodyPr/>
                    <a:lstStyle/>
                    <a:p>
                      <a:endParaRPr lang="fr-FR"/>
                    </a:p>
                  </a:txBody>
                  <a:tcPr/>
                </a:tc>
                <a:tc>
                  <a:txBody>
                    <a:bodyPr/>
                    <a:lstStyle/>
                    <a:p>
                      <a:pPr algn="ctr" fontAlgn="ctr"/>
                      <a:r>
                        <a:rPr lang="fr-FR" sz="800" u="none" strike="noStrike" dirty="0">
                          <a:effectLst/>
                        </a:rPr>
                        <a:t>Puits F2251</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88</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34</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fin IIe s./début IIIe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966085759"/>
                  </a:ext>
                </a:extLst>
              </a:tr>
              <a:tr h="229004">
                <a:tc vMerge="1">
                  <a:txBody>
                    <a:bodyPr/>
                    <a:lstStyle/>
                    <a:p>
                      <a:endParaRPr lang="fr-FR"/>
                    </a:p>
                  </a:txBody>
                  <a:tcPr/>
                </a:tc>
                <a:tc>
                  <a:txBody>
                    <a:bodyPr/>
                    <a:lstStyle/>
                    <a:p>
                      <a:pPr algn="ctr" fontAlgn="ctr"/>
                      <a:r>
                        <a:rPr lang="fr-FR" sz="800" u="none" strike="noStrike">
                          <a:effectLst/>
                        </a:rPr>
                        <a:t>Puits F2155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280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52</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Début IIIe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275841396"/>
                  </a:ext>
                </a:extLst>
              </a:tr>
              <a:tr h="129320">
                <a:tc vMerge="1">
                  <a:txBody>
                    <a:bodyPr/>
                    <a:lstStyle/>
                    <a:p>
                      <a:endParaRPr lang="fr-FR"/>
                    </a:p>
                  </a:txBody>
                  <a:tcPr/>
                </a:tc>
                <a:tc>
                  <a:txBody>
                    <a:bodyPr/>
                    <a:lstStyle/>
                    <a:p>
                      <a:pPr algn="ctr" fontAlgn="ctr"/>
                      <a:r>
                        <a:rPr lang="fr-FR" sz="800" u="none" strike="noStrike">
                          <a:effectLst/>
                        </a:rPr>
                        <a:t>Puits 2274</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299</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39</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Début IIIe s.</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2905199378"/>
                  </a:ext>
                </a:extLst>
              </a:tr>
              <a:tr h="129320">
                <a:tc vMerge="1">
                  <a:txBody>
                    <a:bodyPr/>
                    <a:lstStyle/>
                    <a:p>
                      <a:endParaRPr lang="fr-FR"/>
                    </a:p>
                  </a:txBody>
                  <a:tcPr/>
                </a:tc>
                <a:tc>
                  <a:txBody>
                    <a:bodyPr/>
                    <a:lstStyle/>
                    <a:p>
                      <a:pPr algn="ctr" fontAlgn="ctr"/>
                      <a:r>
                        <a:rPr lang="fr-FR" sz="800" u="none" strike="noStrike">
                          <a:effectLst/>
                        </a:rPr>
                        <a:t>Silo F2888</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100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dirty="0">
                          <a:effectLst/>
                        </a:rPr>
                        <a:t>Début IIIe s.</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4196795543"/>
                  </a:ext>
                </a:extLst>
              </a:tr>
            </a:tbl>
          </a:graphicData>
        </a:graphic>
      </p:graphicFrame>
      <p:graphicFrame>
        <p:nvGraphicFramePr>
          <p:cNvPr id="14" name="Tableau 13">
            <a:extLst>
              <a:ext uri="{FF2B5EF4-FFF2-40B4-BE49-F238E27FC236}">
                <a16:creationId xmlns:a16="http://schemas.microsoft.com/office/drawing/2014/main" id="{FEE795F9-6E43-23F0-3F7C-AADA1D1893F7}"/>
              </a:ext>
            </a:extLst>
          </p:cNvPr>
          <p:cNvGraphicFramePr>
            <a:graphicFrameLocks noGrp="1"/>
          </p:cNvGraphicFramePr>
          <p:nvPr>
            <p:extLst>
              <p:ext uri="{D42A27DB-BD31-4B8C-83A1-F6EECF244321}">
                <p14:modId xmlns:p14="http://schemas.microsoft.com/office/powerpoint/2010/main" val="3638308037"/>
              </p:ext>
            </p:extLst>
          </p:nvPr>
        </p:nvGraphicFramePr>
        <p:xfrm>
          <a:off x="963411" y="3925877"/>
          <a:ext cx="2184399" cy="2051685"/>
        </p:xfrm>
        <a:graphic>
          <a:graphicData uri="http://schemas.openxmlformats.org/drawingml/2006/table">
            <a:tbl>
              <a:tblPr>
                <a:tableStyleId>{5C22544A-7EE6-4342-B048-85BDC9FD1C3A}</a:tableStyleId>
              </a:tblPr>
              <a:tblGrid>
                <a:gridCol w="800617">
                  <a:extLst>
                    <a:ext uri="{9D8B030D-6E8A-4147-A177-3AD203B41FA5}">
                      <a16:colId xmlns:a16="http://schemas.microsoft.com/office/drawing/2014/main" val="543909070"/>
                    </a:ext>
                  </a:extLst>
                </a:gridCol>
                <a:gridCol w="800617">
                  <a:extLst>
                    <a:ext uri="{9D8B030D-6E8A-4147-A177-3AD203B41FA5}">
                      <a16:colId xmlns:a16="http://schemas.microsoft.com/office/drawing/2014/main" val="448929427"/>
                    </a:ext>
                  </a:extLst>
                </a:gridCol>
                <a:gridCol w="326177">
                  <a:extLst>
                    <a:ext uri="{9D8B030D-6E8A-4147-A177-3AD203B41FA5}">
                      <a16:colId xmlns:a16="http://schemas.microsoft.com/office/drawing/2014/main" val="614612435"/>
                    </a:ext>
                  </a:extLst>
                </a:gridCol>
                <a:gridCol w="256988">
                  <a:extLst>
                    <a:ext uri="{9D8B030D-6E8A-4147-A177-3AD203B41FA5}">
                      <a16:colId xmlns:a16="http://schemas.microsoft.com/office/drawing/2014/main" val="4025125328"/>
                    </a:ext>
                  </a:extLst>
                </a:gridCol>
              </a:tblGrid>
              <a:tr h="152400">
                <a:tc>
                  <a:txBody>
                    <a:bodyPr/>
                    <a:lstStyle/>
                    <a:p>
                      <a:pPr algn="ctr" fontAlgn="ctr"/>
                      <a:r>
                        <a:rPr lang="fr-FR" sz="800" u="none" strike="noStrike" dirty="0" err="1">
                          <a:effectLst/>
                        </a:rPr>
                        <a:t>Etatv</a:t>
                      </a:r>
                      <a:endParaRPr lang="fr-FR" sz="800" b="1"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Phase</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NR</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NMI</a:t>
                      </a:r>
                      <a:endParaRPr lang="fr-FR" sz="800" b="1"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2007633282"/>
                  </a:ext>
                </a:extLst>
              </a:tr>
              <a:tr h="152400">
                <a:tc>
                  <a:txBody>
                    <a:bodyPr/>
                    <a:lstStyle/>
                    <a:p>
                      <a:pPr algn="ctr" fontAlgn="ctr"/>
                      <a:r>
                        <a:rPr lang="fr-FR" sz="800" u="none" strike="noStrike">
                          <a:effectLst/>
                        </a:rPr>
                        <a:t>1</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1 - Mi Ier s.</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329</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27</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10406320"/>
                  </a:ext>
                </a:extLst>
              </a:tr>
              <a:tr h="152400">
                <a:tc rowSpan="5">
                  <a:txBody>
                    <a:bodyPr/>
                    <a:lstStyle/>
                    <a:p>
                      <a:pPr algn="ctr" fontAlgn="ctr"/>
                      <a:r>
                        <a:rPr lang="fr-FR" sz="800" u="none" strike="noStrike" dirty="0">
                          <a:effectLst/>
                        </a:rPr>
                        <a:t>2</a:t>
                      </a:r>
                      <a:endParaRPr lang="fr-FR" sz="800" b="1"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2 - Flaviens</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2990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447</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568856211"/>
                  </a:ext>
                </a:extLst>
              </a:tr>
              <a:tr h="304800">
                <a:tc vMerge="1">
                  <a:txBody>
                    <a:bodyPr/>
                    <a:lstStyle/>
                    <a:p>
                      <a:endParaRPr lang="fr-FR"/>
                    </a:p>
                  </a:txBody>
                  <a:tcPr/>
                </a:tc>
                <a:tc>
                  <a:txBody>
                    <a:bodyPr/>
                    <a:lstStyle/>
                    <a:p>
                      <a:pPr algn="ctr" fontAlgn="ctr"/>
                      <a:r>
                        <a:rPr lang="fr-FR" sz="800" u="none" strike="noStrike" dirty="0">
                          <a:effectLst/>
                        </a:rPr>
                        <a:t>3 - Première moitié IIe s.</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5387</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829</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129322617"/>
                  </a:ext>
                </a:extLst>
              </a:tr>
              <a:tr h="152400">
                <a:tc vMerge="1">
                  <a:txBody>
                    <a:bodyPr/>
                    <a:lstStyle/>
                    <a:p>
                      <a:endParaRPr lang="fr-FR"/>
                    </a:p>
                  </a:txBody>
                  <a:tcPr/>
                </a:tc>
                <a:tc>
                  <a:txBody>
                    <a:bodyPr/>
                    <a:lstStyle/>
                    <a:p>
                      <a:pPr algn="ctr" fontAlgn="ctr"/>
                      <a:r>
                        <a:rPr lang="fr-FR" sz="800" u="none" strike="noStrike">
                          <a:effectLst/>
                        </a:rPr>
                        <a:t>4 - Milieu IIe s.</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4760</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618</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2494700697"/>
                  </a:ext>
                </a:extLst>
              </a:tr>
              <a:tr h="304800">
                <a:tc vMerge="1">
                  <a:txBody>
                    <a:bodyPr/>
                    <a:lstStyle/>
                    <a:p>
                      <a:endParaRPr lang="fr-FR"/>
                    </a:p>
                  </a:txBody>
                  <a:tcPr/>
                </a:tc>
                <a:tc>
                  <a:txBody>
                    <a:bodyPr/>
                    <a:lstStyle/>
                    <a:p>
                      <a:pPr algn="ctr" fontAlgn="ctr"/>
                      <a:r>
                        <a:rPr lang="fr-FR" sz="800" u="none" strike="noStrike" dirty="0">
                          <a:effectLst/>
                        </a:rPr>
                        <a:t>5 - seconde moitié </a:t>
                      </a:r>
                      <a:r>
                        <a:rPr lang="fr-FR" sz="800" u="none" strike="noStrike" dirty="0" err="1">
                          <a:effectLst/>
                        </a:rPr>
                        <a:t>IIes</a:t>
                      </a:r>
                      <a:r>
                        <a:rPr lang="fr-FR" sz="800" u="none" strike="noStrike" dirty="0">
                          <a:effectLst/>
                        </a:rPr>
                        <a:t>./début IIIe s.</a:t>
                      </a:r>
                      <a:endParaRPr lang="fr-FR" sz="800" b="0" i="0" u="none" strike="noStrike" dirty="0">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6045</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1150</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508232262"/>
                  </a:ext>
                </a:extLst>
              </a:tr>
              <a:tr h="152400">
                <a:tc vMerge="1">
                  <a:txBody>
                    <a:bodyPr/>
                    <a:lstStyle/>
                    <a:p>
                      <a:endParaRPr lang="fr-FR"/>
                    </a:p>
                  </a:txBody>
                  <a:tcPr/>
                </a:tc>
                <a:tc>
                  <a:txBody>
                    <a:bodyPr/>
                    <a:lstStyle/>
                    <a:p>
                      <a:pPr algn="ctr" fontAlgn="ctr"/>
                      <a:r>
                        <a:rPr lang="fr-FR" sz="800" u="none" strike="noStrike">
                          <a:effectLst/>
                        </a:rPr>
                        <a:t>Indéterminée</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382</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38</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190116213"/>
                  </a:ext>
                </a:extLst>
              </a:tr>
              <a:tr h="152400">
                <a:tc>
                  <a:txBody>
                    <a:bodyPr/>
                    <a:lstStyle/>
                    <a:p>
                      <a:pPr algn="ctr" fontAlgn="ctr"/>
                      <a:r>
                        <a:rPr lang="fr-FR" sz="800" u="none" strike="noStrike">
                          <a:effectLst/>
                        </a:rPr>
                        <a:t>3</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6</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652</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93</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1813910780"/>
                  </a:ext>
                </a:extLst>
              </a:tr>
              <a:tr h="152400">
                <a:tc rowSpan="2">
                  <a:txBody>
                    <a:bodyPr/>
                    <a:lstStyle/>
                    <a:p>
                      <a:pPr algn="ctr" fontAlgn="ctr"/>
                      <a:r>
                        <a:rPr lang="fr-FR" sz="800" u="none" strike="noStrike">
                          <a:effectLst/>
                        </a:rPr>
                        <a:t>Indét.</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Haut-Empire</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44</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3</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4103737821"/>
                  </a:ext>
                </a:extLst>
              </a:tr>
              <a:tr h="152400">
                <a:tc vMerge="1">
                  <a:txBody>
                    <a:bodyPr/>
                    <a:lstStyle/>
                    <a:p>
                      <a:endParaRPr lang="fr-FR"/>
                    </a:p>
                  </a:txBody>
                  <a:tcPr/>
                </a:tc>
                <a:tc>
                  <a:txBody>
                    <a:bodyPr/>
                    <a:lstStyle/>
                    <a:p>
                      <a:pPr algn="ctr" fontAlgn="ctr"/>
                      <a:r>
                        <a:rPr lang="fr-FR" sz="800" u="none" strike="noStrike">
                          <a:effectLst/>
                        </a:rPr>
                        <a:t>Indéterminée</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453</a:t>
                      </a:r>
                      <a:endParaRPr lang="fr-FR" sz="800" b="0"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a:effectLst/>
                        </a:rPr>
                        <a:t>43</a:t>
                      </a:r>
                      <a:endParaRPr lang="fr-FR" sz="800" b="0" i="0" u="none" strike="noStrike">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3478593656"/>
                  </a:ext>
                </a:extLst>
              </a:tr>
              <a:tr h="152400">
                <a:tc gridSpan="2">
                  <a:txBody>
                    <a:bodyPr/>
                    <a:lstStyle/>
                    <a:p>
                      <a:pPr algn="ctr" fontAlgn="ctr"/>
                      <a:r>
                        <a:rPr lang="fr-FR" sz="800" u="none" strike="noStrike">
                          <a:effectLst/>
                        </a:rPr>
                        <a:t>Total</a:t>
                      </a:r>
                      <a:endParaRPr lang="fr-FR" sz="800" b="1" i="0" u="none" strike="noStrike">
                        <a:solidFill>
                          <a:srgbClr val="000000"/>
                        </a:solidFill>
                        <a:effectLst/>
                        <a:latin typeface="Adobe Garamond Pro" panose="02020502060506020403" pitchFamily="18" charset="0"/>
                      </a:endParaRPr>
                    </a:p>
                  </a:txBody>
                  <a:tcPr marL="9525" marR="9525" marT="9525" marB="0" anchor="ctr"/>
                </a:tc>
                <a:tc hMerge="1">
                  <a:txBody>
                    <a:bodyPr/>
                    <a:lstStyle/>
                    <a:p>
                      <a:endParaRPr lang="fr-FR"/>
                    </a:p>
                  </a:txBody>
                  <a:tcPr/>
                </a:tc>
                <a:tc>
                  <a:txBody>
                    <a:bodyPr/>
                    <a:lstStyle/>
                    <a:p>
                      <a:pPr algn="ctr" fontAlgn="ctr"/>
                      <a:r>
                        <a:rPr lang="fr-FR" sz="800" u="none" strike="noStrike">
                          <a:effectLst/>
                        </a:rPr>
                        <a:t>21042</a:t>
                      </a:r>
                      <a:endParaRPr lang="fr-FR" sz="800" b="1" i="0" u="none" strike="noStrike">
                        <a:solidFill>
                          <a:srgbClr val="000000"/>
                        </a:solidFill>
                        <a:effectLst/>
                        <a:latin typeface="Adobe Garamond Pro" panose="02020502060506020403" pitchFamily="18" charset="0"/>
                      </a:endParaRPr>
                    </a:p>
                  </a:txBody>
                  <a:tcPr marL="9525" marR="9525" marT="9525" marB="0" anchor="ctr"/>
                </a:tc>
                <a:tc>
                  <a:txBody>
                    <a:bodyPr/>
                    <a:lstStyle/>
                    <a:p>
                      <a:pPr algn="ctr" fontAlgn="ctr"/>
                      <a:r>
                        <a:rPr lang="fr-FR" sz="800" u="none" strike="noStrike" dirty="0">
                          <a:effectLst/>
                        </a:rPr>
                        <a:t>3248</a:t>
                      </a:r>
                      <a:endParaRPr lang="fr-FR" sz="800" b="1" i="0" u="none" strike="noStrike" dirty="0">
                        <a:solidFill>
                          <a:srgbClr val="000000"/>
                        </a:solidFill>
                        <a:effectLst/>
                        <a:latin typeface="Adobe Garamond Pro" panose="02020502060506020403" pitchFamily="18" charset="0"/>
                      </a:endParaRPr>
                    </a:p>
                  </a:txBody>
                  <a:tcPr marL="9525" marR="9525" marT="9525" marB="0" anchor="ctr"/>
                </a:tc>
                <a:extLst>
                  <a:ext uri="{0D108BD9-81ED-4DB2-BD59-A6C34878D82A}">
                    <a16:rowId xmlns:a16="http://schemas.microsoft.com/office/drawing/2014/main" val="2181812142"/>
                  </a:ext>
                </a:extLst>
              </a:tr>
            </a:tbl>
          </a:graphicData>
        </a:graphic>
      </p:graphicFrame>
    </p:spTree>
    <p:extLst>
      <p:ext uri="{BB962C8B-B14F-4D97-AF65-F5344CB8AC3E}">
        <p14:creationId xmlns:p14="http://schemas.microsoft.com/office/powerpoint/2010/main" val="7176881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CCF509-E0AA-5043-5052-D4C98E09ECCE}"/>
              </a:ext>
            </a:extLst>
          </p:cNvPr>
          <p:cNvSpPr>
            <a:spLocks noGrp="1"/>
          </p:cNvSpPr>
          <p:nvPr>
            <p:ph type="title"/>
          </p:nvPr>
        </p:nvSpPr>
        <p:spPr>
          <a:xfrm>
            <a:off x="558800" y="2459039"/>
            <a:ext cx="7850909" cy="969961"/>
          </a:xfrm>
        </p:spPr>
        <p:txBody>
          <a:bodyPr/>
          <a:lstStyle/>
          <a:p>
            <a:pPr marL="0" indent="0" algn="ctr">
              <a:buNone/>
            </a:pPr>
            <a:r>
              <a:rPr lang="fr-FR" dirty="0"/>
              <a:t>Merci de votre attention !!</a:t>
            </a:r>
          </a:p>
        </p:txBody>
      </p:sp>
    </p:spTree>
    <p:extLst>
      <p:ext uri="{BB962C8B-B14F-4D97-AF65-F5344CB8AC3E}">
        <p14:creationId xmlns:p14="http://schemas.microsoft.com/office/powerpoint/2010/main" val="26100097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8571913-98A7-CD95-2E11-7F805F401F40}"/>
              </a:ext>
            </a:extLst>
          </p:cNvPr>
          <p:cNvSpPr>
            <a:spLocks noGrp="1"/>
          </p:cNvSpPr>
          <p:nvPr>
            <p:ph type="title"/>
          </p:nvPr>
        </p:nvSpPr>
        <p:spPr>
          <a:xfrm>
            <a:off x="406400" y="0"/>
            <a:ext cx="8343900" cy="969961"/>
          </a:xfrm>
        </p:spPr>
        <p:txBody>
          <a:bodyPr/>
          <a:lstStyle/>
          <a:p>
            <a:pPr marL="0" indent="0">
              <a:buNone/>
            </a:pPr>
            <a:r>
              <a:rPr lang="fr-FR" dirty="0"/>
              <a:t>Milieu du Ier s. apr. J.-C.</a:t>
            </a:r>
          </a:p>
        </p:txBody>
      </p:sp>
      <p:pic>
        <p:nvPicPr>
          <p:cNvPr id="27" name="Image 26">
            <a:extLst>
              <a:ext uri="{FF2B5EF4-FFF2-40B4-BE49-F238E27FC236}">
                <a16:creationId xmlns:a16="http://schemas.microsoft.com/office/drawing/2014/main" id="{88EE01A7-7C72-4DD9-7673-2167C4890FD0}"/>
              </a:ext>
            </a:extLst>
          </p:cNvPr>
          <p:cNvPicPr>
            <a:picLocks noChangeAspect="1"/>
          </p:cNvPicPr>
          <p:nvPr/>
        </p:nvPicPr>
        <p:blipFill>
          <a:blip r:embed="rId3"/>
          <a:stretch>
            <a:fillRect/>
          </a:stretch>
        </p:blipFill>
        <p:spPr>
          <a:xfrm>
            <a:off x="1032933" y="1737740"/>
            <a:ext cx="7078133" cy="891822"/>
          </a:xfrm>
          <a:prstGeom prst="rect">
            <a:avLst/>
          </a:prstGeom>
        </p:spPr>
      </p:pic>
      <p:pic>
        <p:nvPicPr>
          <p:cNvPr id="29" name="Image 28">
            <a:extLst>
              <a:ext uri="{FF2B5EF4-FFF2-40B4-BE49-F238E27FC236}">
                <a16:creationId xmlns:a16="http://schemas.microsoft.com/office/drawing/2014/main" id="{8A22B1F7-0653-B120-4DE6-97272C9B19B6}"/>
              </a:ext>
            </a:extLst>
          </p:cNvPr>
          <p:cNvPicPr>
            <a:picLocks noChangeAspect="1"/>
          </p:cNvPicPr>
          <p:nvPr/>
        </p:nvPicPr>
        <p:blipFill>
          <a:blip r:embed="rId4"/>
          <a:stretch>
            <a:fillRect/>
          </a:stretch>
        </p:blipFill>
        <p:spPr>
          <a:xfrm>
            <a:off x="1036083" y="3993925"/>
            <a:ext cx="2291644" cy="225778"/>
          </a:xfrm>
          <a:prstGeom prst="rect">
            <a:avLst/>
          </a:prstGeom>
        </p:spPr>
      </p:pic>
      <p:pic>
        <p:nvPicPr>
          <p:cNvPr id="31" name="Image 30">
            <a:extLst>
              <a:ext uri="{FF2B5EF4-FFF2-40B4-BE49-F238E27FC236}">
                <a16:creationId xmlns:a16="http://schemas.microsoft.com/office/drawing/2014/main" id="{E14286E4-B3BC-5B5A-0B6B-2C13F012C6F7}"/>
              </a:ext>
            </a:extLst>
          </p:cNvPr>
          <p:cNvPicPr>
            <a:picLocks noChangeAspect="1"/>
          </p:cNvPicPr>
          <p:nvPr/>
        </p:nvPicPr>
        <p:blipFill>
          <a:blip r:embed="rId5"/>
          <a:stretch>
            <a:fillRect/>
          </a:stretch>
        </p:blipFill>
        <p:spPr>
          <a:xfrm>
            <a:off x="3732282" y="3012432"/>
            <a:ext cx="3522133" cy="643467"/>
          </a:xfrm>
          <a:prstGeom prst="rect">
            <a:avLst/>
          </a:prstGeom>
        </p:spPr>
      </p:pic>
      <p:pic>
        <p:nvPicPr>
          <p:cNvPr id="33" name="Image 32">
            <a:extLst>
              <a:ext uri="{FF2B5EF4-FFF2-40B4-BE49-F238E27FC236}">
                <a16:creationId xmlns:a16="http://schemas.microsoft.com/office/drawing/2014/main" id="{E9517056-1820-F6BB-2705-6D6869A9F372}"/>
              </a:ext>
            </a:extLst>
          </p:cNvPr>
          <p:cNvPicPr>
            <a:picLocks noChangeAspect="1"/>
          </p:cNvPicPr>
          <p:nvPr/>
        </p:nvPicPr>
        <p:blipFill>
          <a:blip r:embed="rId6"/>
          <a:stretch>
            <a:fillRect/>
          </a:stretch>
        </p:blipFill>
        <p:spPr>
          <a:xfrm>
            <a:off x="4017817" y="4542327"/>
            <a:ext cx="3352800" cy="406400"/>
          </a:xfrm>
          <a:prstGeom prst="rect">
            <a:avLst/>
          </a:prstGeom>
        </p:spPr>
      </p:pic>
      <p:sp>
        <p:nvSpPr>
          <p:cNvPr id="34" name="ZoneTexte 33">
            <a:extLst>
              <a:ext uri="{FF2B5EF4-FFF2-40B4-BE49-F238E27FC236}">
                <a16:creationId xmlns:a16="http://schemas.microsoft.com/office/drawing/2014/main" id="{A45FA690-1CB8-DD6A-9C7C-A7BD61203143}"/>
              </a:ext>
            </a:extLst>
          </p:cNvPr>
          <p:cNvSpPr txBox="1"/>
          <p:nvPr/>
        </p:nvSpPr>
        <p:spPr>
          <a:xfrm>
            <a:off x="517235" y="767779"/>
            <a:ext cx="6430094" cy="369332"/>
          </a:xfrm>
          <a:prstGeom prst="rect">
            <a:avLst/>
          </a:prstGeom>
          <a:noFill/>
        </p:spPr>
        <p:txBody>
          <a:bodyPr wrap="none" rtlCol="0">
            <a:spAutoFit/>
          </a:bodyPr>
          <a:lstStyle/>
          <a:p>
            <a:r>
              <a:rPr lang="fr-FR" dirty="0"/>
              <a:t>Fosse F.1239 (12 NMI). Datation second quart Ier s. apr. J-C.</a:t>
            </a:r>
          </a:p>
        </p:txBody>
      </p:sp>
      <p:sp>
        <p:nvSpPr>
          <p:cNvPr id="8" name="ZoneTexte 7">
            <a:extLst>
              <a:ext uri="{FF2B5EF4-FFF2-40B4-BE49-F238E27FC236}">
                <a16:creationId xmlns:a16="http://schemas.microsoft.com/office/drawing/2014/main" id="{7C6E9FA4-2024-4A9B-B496-B2C632E1DF84}"/>
              </a:ext>
            </a:extLst>
          </p:cNvPr>
          <p:cNvSpPr txBox="1"/>
          <p:nvPr/>
        </p:nvSpPr>
        <p:spPr>
          <a:xfrm>
            <a:off x="940957" y="1314194"/>
            <a:ext cx="1148972" cy="375552"/>
          </a:xfrm>
          <a:prstGeom prst="rect">
            <a:avLst/>
          </a:prstGeom>
          <a:noFill/>
        </p:spPr>
        <p:txBody>
          <a:bodyPr wrap="square">
            <a:spAutoFit/>
          </a:bodyPr>
          <a:lstStyle/>
          <a:p>
            <a:pPr algn="just">
              <a:lnSpc>
                <a:spcPct val="107000"/>
              </a:lnSpc>
              <a:spcAft>
                <a:spcPts val="80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Sig</a:t>
            </a:r>
            <a:r>
              <a:rPr lang="fr-FR" sz="1800" dirty="0">
                <a:effectLst/>
                <a:latin typeface="Calibri" panose="020F0502020204030204" pitchFamily="34" charset="0"/>
                <a:ea typeface="Calibri" panose="020F0502020204030204" pitchFamily="34" charset="0"/>
                <a:cs typeface="Times New Roman" panose="02020603050405020304" pitchFamily="18" charset="0"/>
              </a:rPr>
              <a:t>. SG.</a:t>
            </a:r>
          </a:p>
        </p:txBody>
      </p:sp>
      <p:sp>
        <p:nvSpPr>
          <p:cNvPr id="9" name="ZoneTexte 8">
            <a:extLst>
              <a:ext uri="{FF2B5EF4-FFF2-40B4-BE49-F238E27FC236}">
                <a16:creationId xmlns:a16="http://schemas.microsoft.com/office/drawing/2014/main" id="{EB5C04DB-1E04-FC08-5180-9918DF8B37C2}"/>
              </a:ext>
            </a:extLst>
          </p:cNvPr>
          <p:cNvSpPr txBox="1"/>
          <p:nvPr/>
        </p:nvSpPr>
        <p:spPr>
          <a:xfrm>
            <a:off x="3184686" y="1330156"/>
            <a:ext cx="4061241"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Terra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Nigra</a:t>
            </a:r>
            <a:r>
              <a:rPr lang="fr-FR" sz="1800" dirty="0">
                <a:effectLst/>
                <a:latin typeface="Calibri" panose="020F0502020204030204" pitchFamily="34" charset="0"/>
                <a:ea typeface="Calibri" panose="020F0502020204030204" pitchFamily="34" charset="0"/>
                <a:cs typeface="Times New Roman" panose="02020603050405020304" pitchFamily="18" charset="0"/>
              </a:rPr>
              <a:t> et g</a:t>
            </a:r>
            <a:r>
              <a:rPr lang="fr-FR" dirty="0">
                <a:latin typeface="Calibri" panose="020F0502020204030204" pitchFamily="34" charset="0"/>
                <a:ea typeface="Calibri" panose="020F0502020204030204" pitchFamily="34" charset="0"/>
                <a:cs typeface="Times New Roman" panose="02020603050405020304" pitchFamily="18" charset="0"/>
              </a:rPr>
              <a:t>rise fine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ZoneTexte 13">
            <a:extLst>
              <a:ext uri="{FF2B5EF4-FFF2-40B4-BE49-F238E27FC236}">
                <a16:creationId xmlns:a16="http://schemas.microsoft.com/office/drawing/2014/main" id="{DAD9CCB5-F243-F633-8CBE-039E4FDDCDB8}"/>
              </a:ext>
            </a:extLst>
          </p:cNvPr>
          <p:cNvSpPr txBox="1"/>
          <p:nvPr/>
        </p:nvSpPr>
        <p:spPr>
          <a:xfrm>
            <a:off x="1032933" y="3499913"/>
            <a:ext cx="1908726" cy="375552"/>
          </a:xfrm>
          <a:prstGeom prst="rect">
            <a:avLst/>
          </a:prstGeom>
          <a:noFill/>
        </p:spPr>
        <p:txBody>
          <a:bodyPr wrap="square">
            <a:spAutoFit/>
          </a:bodyPr>
          <a:lstStyle/>
          <a:p>
            <a:pPr algn="just">
              <a:lnSpc>
                <a:spcPct val="107000"/>
              </a:lnSpc>
              <a:spcAft>
                <a:spcPts val="80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Sig</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r>
              <a:rPr lang="fr-FR" dirty="0">
                <a:latin typeface="Calibri" panose="020F0502020204030204" pitchFamily="34" charset="0"/>
                <a:ea typeface="Calibri" panose="020F0502020204030204" pitchFamily="34" charset="0"/>
                <a:cs typeface="Times New Roman" panose="02020603050405020304" pitchFamily="18" charset="0"/>
              </a:rPr>
              <a:t>Non grésée</a:t>
            </a:r>
            <a:r>
              <a:rPr lang="fr-FR" sz="18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17" name="ZoneTexte 16">
            <a:extLst>
              <a:ext uri="{FF2B5EF4-FFF2-40B4-BE49-F238E27FC236}">
                <a16:creationId xmlns:a16="http://schemas.microsoft.com/office/drawing/2014/main" id="{E9FE031E-F15C-A57D-1D10-FA92C5A47D41}"/>
              </a:ext>
            </a:extLst>
          </p:cNvPr>
          <p:cNvSpPr txBox="1"/>
          <p:nvPr/>
        </p:nvSpPr>
        <p:spPr>
          <a:xfrm>
            <a:off x="5694217" y="4106814"/>
            <a:ext cx="2757334"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Oxydante semi fine</a:t>
            </a:r>
          </a:p>
        </p:txBody>
      </p:sp>
      <p:sp>
        <p:nvSpPr>
          <p:cNvPr id="18" name="ZoneTexte 17">
            <a:extLst>
              <a:ext uri="{FF2B5EF4-FFF2-40B4-BE49-F238E27FC236}">
                <a16:creationId xmlns:a16="http://schemas.microsoft.com/office/drawing/2014/main" id="{FF42BFAC-DCBC-0F46-E01F-24CC8479EBF8}"/>
              </a:ext>
            </a:extLst>
          </p:cNvPr>
          <p:cNvSpPr txBox="1"/>
          <p:nvPr/>
        </p:nvSpPr>
        <p:spPr>
          <a:xfrm>
            <a:off x="4017817" y="4054201"/>
            <a:ext cx="2757334"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 fine</a:t>
            </a:r>
          </a:p>
        </p:txBody>
      </p:sp>
    </p:spTree>
    <p:extLst>
      <p:ext uri="{BB962C8B-B14F-4D97-AF65-F5344CB8AC3E}">
        <p14:creationId xmlns:p14="http://schemas.microsoft.com/office/powerpoint/2010/main" val="2461226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4517C03-3D24-6DB1-DC44-66F1E98D4A3A}"/>
              </a:ext>
            </a:extLst>
          </p:cNvPr>
          <p:cNvPicPr>
            <a:picLocks noChangeAspect="1"/>
          </p:cNvPicPr>
          <p:nvPr/>
        </p:nvPicPr>
        <p:blipFill>
          <a:blip r:embed="rId3"/>
          <a:stretch>
            <a:fillRect/>
          </a:stretch>
        </p:blipFill>
        <p:spPr>
          <a:xfrm>
            <a:off x="710391" y="1669872"/>
            <a:ext cx="2404533" cy="598311"/>
          </a:xfrm>
          <a:prstGeom prst="rect">
            <a:avLst/>
          </a:prstGeom>
        </p:spPr>
      </p:pic>
      <p:pic>
        <p:nvPicPr>
          <p:cNvPr id="5" name="Image 4">
            <a:extLst>
              <a:ext uri="{FF2B5EF4-FFF2-40B4-BE49-F238E27FC236}">
                <a16:creationId xmlns:a16="http://schemas.microsoft.com/office/drawing/2014/main" id="{968B9486-F273-4323-CE75-E1CF025FD22A}"/>
              </a:ext>
            </a:extLst>
          </p:cNvPr>
          <p:cNvPicPr>
            <a:picLocks noChangeAspect="1"/>
          </p:cNvPicPr>
          <p:nvPr/>
        </p:nvPicPr>
        <p:blipFill>
          <a:blip r:embed="rId4"/>
          <a:stretch>
            <a:fillRect/>
          </a:stretch>
        </p:blipFill>
        <p:spPr>
          <a:xfrm>
            <a:off x="3445297" y="1884393"/>
            <a:ext cx="982133" cy="395111"/>
          </a:xfrm>
          <a:prstGeom prst="rect">
            <a:avLst/>
          </a:prstGeom>
        </p:spPr>
      </p:pic>
      <p:pic>
        <p:nvPicPr>
          <p:cNvPr id="6" name="Image 5">
            <a:extLst>
              <a:ext uri="{FF2B5EF4-FFF2-40B4-BE49-F238E27FC236}">
                <a16:creationId xmlns:a16="http://schemas.microsoft.com/office/drawing/2014/main" id="{96A278F3-740D-3DED-03EF-BD31C1FD83D5}"/>
              </a:ext>
            </a:extLst>
          </p:cNvPr>
          <p:cNvPicPr>
            <a:picLocks noChangeAspect="1"/>
          </p:cNvPicPr>
          <p:nvPr/>
        </p:nvPicPr>
        <p:blipFill>
          <a:blip r:embed="rId5"/>
          <a:stretch>
            <a:fillRect/>
          </a:stretch>
        </p:blipFill>
        <p:spPr>
          <a:xfrm>
            <a:off x="550947" y="3151881"/>
            <a:ext cx="2393244" cy="327378"/>
          </a:xfrm>
          <a:prstGeom prst="rect">
            <a:avLst/>
          </a:prstGeom>
        </p:spPr>
      </p:pic>
      <p:pic>
        <p:nvPicPr>
          <p:cNvPr id="7" name="Image 6">
            <a:extLst>
              <a:ext uri="{FF2B5EF4-FFF2-40B4-BE49-F238E27FC236}">
                <a16:creationId xmlns:a16="http://schemas.microsoft.com/office/drawing/2014/main" id="{9EFC85AF-341E-E1FA-2A26-8E9B251D1B55}"/>
              </a:ext>
            </a:extLst>
          </p:cNvPr>
          <p:cNvPicPr>
            <a:picLocks noChangeAspect="1"/>
          </p:cNvPicPr>
          <p:nvPr/>
        </p:nvPicPr>
        <p:blipFill>
          <a:blip r:embed="rId6"/>
          <a:stretch>
            <a:fillRect/>
          </a:stretch>
        </p:blipFill>
        <p:spPr>
          <a:xfrm>
            <a:off x="3076986" y="2835792"/>
            <a:ext cx="1715911" cy="632178"/>
          </a:xfrm>
          <a:prstGeom prst="rect">
            <a:avLst/>
          </a:prstGeom>
        </p:spPr>
      </p:pic>
      <p:pic>
        <p:nvPicPr>
          <p:cNvPr id="8" name="Image 7">
            <a:extLst>
              <a:ext uri="{FF2B5EF4-FFF2-40B4-BE49-F238E27FC236}">
                <a16:creationId xmlns:a16="http://schemas.microsoft.com/office/drawing/2014/main" id="{18139FD0-DE3B-B59E-B07E-CF3C1F82FAD7}"/>
              </a:ext>
            </a:extLst>
          </p:cNvPr>
          <p:cNvPicPr>
            <a:picLocks noChangeAspect="1"/>
          </p:cNvPicPr>
          <p:nvPr/>
        </p:nvPicPr>
        <p:blipFill>
          <a:blip r:embed="rId7"/>
          <a:stretch>
            <a:fillRect/>
          </a:stretch>
        </p:blipFill>
        <p:spPr>
          <a:xfrm>
            <a:off x="4952012" y="3027703"/>
            <a:ext cx="1174044" cy="440267"/>
          </a:xfrm>
          <a:prstGeom prst="rect">
            <a:avLst/>
          </a:prstGeom>
        </p:spPr>
      </p:pic>
      <p:pic>
        <p:nvPicPr>
          <p:cNvPr id="9" name="Image 8">
            <a:extLst>
              <a:ext uri="{FF2B5EF4-FFF2-40B4-BE49-F238E27FC236}">
                <a16:creationId xmlns:a16="http://schemas.microsoft.com/office/drawing/2014/main" id="{C213F432-BDA3-CF7F-068F-3DF5B5736225}"/>
              </a:ext>
            </a:extLst>
          </p:cNvPr>
          <p:cNvPicPr>
            <a:picLocks noChangeAspect="1"/>
          </p:cNvPicPr>
          <p:nvPr/>
        </p:nvPicPr>
        <p:blipFill>
          <a:blip r:embed="rId8"/>
          <a:stretch>
            <a:fillRect/>
          </a:stretch>
        </p:blipFill>
        <p:spPr>
          <a:xfrm>
            <a:off x="6755031" y="1800185"/>
            <a:ext cx="1286933" cy="282222"/>
          </a:xfrm>
          <a:prstGeom prst="rect">
            <a:avLst/>
          </a:prstGeom>
        </p:spPr>
      </p:pic>
      <p:pic>
        <p:nvPicPr>
          <p:cNvPr id="10" name="Image 9">
            <a:extLst>
              <a:ext uri="{FF2B5EF4-FFF2-40B4-BE49-F238E27FC236}">
                <a16:creationId xmlns:a16="http://schemas.microsoft.com/office/drawing/2014/main" id="{414E5905-4E18-09FB-F360-8B64AEE1DC75}"/>
              </a:ext>
            </a:extLst>
          </p:cNvPr>
          <p:cNvPicPr>
            <a:picLocks noChangeAspect="1"/>
          </p:cNvPicPr>
          <p:nvPr/>
        </p:nvPicPr>
        <p:blipFill>
          <a:blip r:embed="rId9"/>
          <a:stretch>
            <a:fillRect/>
          </a:stretch>
        </p:blipFill>
        <p:spPr>
          <a:xfrm>
            <a:off x="4579480" y="1473432"/>
            <a:ext cx="1512711" cy="835378"/>
          </a:xfrm>
          <a:prstGeom prst="rect">
            <a:avLst/>
          </a:prstGeom>
        </p:spPr>
      </p:pic>
      <p:pic>
        <p:nvPicPr>
          <p:cNvPr id="17" name="Image 16">
            <a:extLst>
              <a:ext uri="{FF2B5EF4-FFF2-40B4-BE49-F238E27FC236}">
                <a16:creationId xmlns:a16="http://schemas.microsoft.com/office/drawing/2014/main" id="{4666492A-1032-754F-A652-94A936DB386F}"/>
              </a:ext>
            </a:extLst>
          </p:cNvPr>
          <p:cNvPicPr>
            <a:picLocks noChangeAspect="1"/>
          </p:cNvPicPr>
          <p:nvPr/>
        </p:nvPicPr>
        <p:blipFill>
          <a:blip r:embed="rId10"/>
          <a:stretch>
            <a:fillRect/>
          </a:stretch>
        </p:blipFill>
        <p:spPr>
          <a:xfrm>
            <a:off x="323567" y="4130855"/>
            <a:ext cx="1388533" cy="1930400"/>
          </a:xfrm>
          <a:prstGeom prst="rect">
            <a:avLst/>
          </a:prstGeom>
        </p:spPr>
      </p:pic>
      <p:pic>
        <p:nvPicPr>
          <p:cNvPr id="19" name="Image 18">
            <a:extLst>
              <a:ext uri="{FF2B5EF4-FFF2-40B4-BE49-F238E27FC236}">
                <a16:creationId xmlns:a16="http://schemas.microsoft.com/office/drawing/2014/main" id="{E3DC106B-D6B6-9C88-578E-5F93201DF2F3}"/>
              </a:ext>
            </a:extLst>
          </p:cNvPr>
          <p:cNvPicPr>
            <a:picLocks noChangeAspect="1"/>
          </p:cNvPicPr>
          <p:nvPr/>
        </p:nvPicPr>
        <p:blipFill>
          <a:blip r:embed="rId11"/>
          <a:stretch>
            <a:fillRect/>
          </a:stretch>
        </p:blipFill>
        <p:spPr>
          <a:xfrm>
            <a:off x="6573944" y="3596395"/>
            <a:ext cx="2246489" cy="2291644"/>
          </a:xfrm>
          <a:prstGeom prst="rect">
            <a:avLst/>
          </a:prstGeom>
        </p:spPr>
      </p:pic>
      <p:pic>
        <p:nvPicPr>
          <p:cNvPr id="21" name="Image 20">
            <a:extLst>
              <a:ext uri="{FF2B5EF4-FFF2-40B4-BE49-F238E27FC236}">
                <a16:creationId xmlns:a16="http://schemas.microsoft.com/office/drawing/2014/main" id="{8E9EF30E-E86A-D410-6DB0-99619AE6050D}"/>
              </a:ext>
            </a:extLst>
          </p:cNvPr>
          <p:cNvPicPr>
            <a:picLocks noChangeAspect="1"/>
          </p:cNvPicPr>
          <p:nvPr/>
        </p:nvPicPr>
        <p:blipFill>
          <a:blip r:embed="rId12"/>
          <a:stretch>
            <a:fillRect/>
          </a:stretch>
        </p:blipFill>
        <p:spPr>
          <a:xfrm>
            <a:off x="2280049" y="4468772"/>
            <a:ext cx="1004711" cy="643467"/>
          </a:xfrm>
          <a:prstGeom prst="rect">
            <a:avLst/>
          </a:prstGeom>
        </p:spPr>
      </p:pic>
      <p:pic>
        <p:nvPicPr>
          <p:cNvPr id="23" name="Image 22">
            <a:extLst>
              <a:ext uri="{FF2B5EF4-FFF2-40B4-BE49-F238E27FC236}">
                <a16:creationId xmlns:a16="http://schemas.microsoft.com/office/drawing/2014/main" id="{4A91E791-FCA0-4BE9-1036-1AD5AB16C265}"/>
              </a:ext>
            </a:extLst>
          </p:cNvPr>
          <p:cNvPicPr>
            <a:picLocks noChangeAspect="1"/>
          </p:cNvPicPr>
          <p:nvPr/>
        </p:nvPicPr>
        <p:blipFill>
          <a:blip r:embed="rId13"/>
          <a:stretch>
            <a:fillRect/>
          </a:stretch>
        </p:blipFill>
        <p:spPr>
          <a:xfrm>
            <a:off x="3814880" y="4493287"/>
            <a:ext cx="1930400" cy="756356"/>
          </a:xfrm>
          <a:prstGeom prst="rect">
            <a:avLst/>
          </a:prstGeom>
        </p:spPr>
      </p:pic>
      <p:sp>
        <p:nvSpPr>
          <p:cNvPr id="24" name="ZoneTexte 23">
            <a:extLst>
              <a:ext uri="{FF2B5EF4-FFF2-40B4-BE49-F238E27FC236}">
                <a16:creationId xmlns:a16="http://schemas.microsoft.com/office/drawing/2014/main" id="{4632E3F9-B135-64B6-A380-190BC16B8683}"/>
              </a:ext>
            </a:extLst>
          </p:cNvPr>
          <p:cNvSpPr txBox="1"/>
          <p:nvPr/>
        </p:nvSpPr>
        <p:spPr>
          <a:xfrm>
            <a:off x="517235" y="767779"/>
            <a:ext cx="6412974" cy="369332"/>
          </a:xfrm>
          <a:prstGeom prst="rect">
            <a:avLst/>
          </a:prstGeom>
          <a:noFill/>
        </p:spPr>
        <p:txBody>
          <a:bodyPr wrap="none" rtlCol="0">
            <a:spAutoFit/>
          </a:bodyPr>
          <a:lstStyle/>
          <a:p>
            <a:r>
              <a:rPr lang="fr-FR" dirty="0"/>
              <a:t>Fosse F.1137 (17 NMI). Datation second quart Ier s. apr. J-C.</a:t>
            </a:r>
          </a:p>
        </p:txBody>
      </p:sp>
      <p:sp>
        <p:nvSpPr>
          <p:cNvPr id="14" name="ZoneTexte 13">
            <a:extLst>
              <a:ext uri="{FF2B5EF4-FFF2-40B4-BE49-F238E27FC236}">
                <a16:creationId xmlns:a16="http://schemas.microsoft.com/office/drawing/2014/main" id="{635CCBA3-C42A-58B4-2CCD-D1B2628C0928}"/>
              </a:ext>
            </a:extLst>
          </p:cNvPr>
          <p:cNvSpPr txBox="1"/>
          <p:nvPr/>
        </p:nvSpPr>
        <p:spPr>
          <a:xfrm>
            <a:off x="598597" y="1275133"/>
            <a:ext cx="1148972" cy="375552"/>
          </a:xfrm>
          <a:prstGeom prst="rect">
            <a:avLst/>
          </a:prstGeom>
          <a:noFill/>
        </p:spPr>
        <p:txBody>
          <a:bodyPr wrap="square">
            <a:spAutoFit/>
          </a:bodyPr>
          <a:lstStyle/>
          <a:p>
            <a:pPr algn="just">
              <a:lnSpc>
                <a:spcPct val="107000"/>
              </a:lnSpc>
              <a:spcAft>
                <a:spcPts val="80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Sig</a:t>
            </a:r>
            <a:r>
              <a:rPr lang="fr-FR" sz="1800" dirty="0">
                <a:effectLst/>
                <a:latin typeface="Calibri" panose="020F0502020204030204" pitchFamily="34" charset="0"/>
                <a:ea typeface="Calibri" panose="020F0502020204030204" pitchFamily="34" charset="0"/>
                <a:cs typeface="Times New Roman" panose="02020603050405020304" pitchFamily="18" charset="0"/>
              </a:rPr>
              <a:t>. SG.</a:t>
            </a:r>
          </a:p>
        </p:txBody>
      </p:sp>
      <p:sp>
        <p:nvSpPr>
          <p:cNvPr id="15" name="ZoneTexte 14">
            <a:extLst>
              <a:ext uri="{FF2B5EF4-FFF2-40B4-BE49-F238E27FC236}">
                <a16:creationId xmlns:a16="http://schemas.microsoft.com/office/drawing/2014/main" id="{E7FD60DE-9353-5DB4-E5AB-D5A6472EEAA3}"/>
              </a:ext>
            </a:extLst>
          </p:cNvPr>
          <p:cNvSpPr txBox="1"/>
          <p:nvPr/>
        </p:nvSpPr>
        <p:spPr>
          <a:xfrm>
            <a:off x="5849125" y="1210410"/>
            <a:ext cx="2192839" cy="375552"/>
          </a:xfrm>
          <a:prstGeom prst="rect">
            <a:avLst/>
          </a:prstGeom>
          <a:noFill/>
        </p:spPr>
        <p:txBody>
          <a:bodyPr wrap="square">
            <a:spAutoFit/>
          </a:bodyPr>
          <a:lstStyle/>
          <a:p>
            <a:pPr algn="just">
              <a:lnSpc>
                <a:spcPct val="107000"/>
              </a:lnSpc>
              <a:spcAft>
                <a:spcPts val="800"/>
              </a:spcAft>
            </a:pPr>
            <a:r>
              <a:rPr lang="fr-FR" sz="1800" dirty="0" err="1">
                <a:effectLst/>
                <a:latin typeface="Calibri" panose="020F0502020204030204" pitchFamily="34" charset="0"/>
                <a:ea typeface="Calibri" panose="020F0502020204030204" pitchFamily="34" charset="0"/>
                <a:cs typeface="Times New Roman" panose="02020603050405020304" pitchFamily="18" charset="0"/>
              </a:rPr>
              <a:t>Sig</a:t>
            </a:r>
            <a:r>
              <a:rPr lang="fr-FR" sz="1800" dirty="0">
                <a:effectLst/>
                <a:latin typeface="Calibri" panose="020F0502020204030204" pitchFamily="34" charset="0"/>
                <a:ea typeface="Calibri" panose="020F0502020204030204" pitchFamily="34" charset="0"/>
                <a:cs typeface="Times New Roman" panose="02020603050405020304" pitchFamily="18" charset="0"/>
              </a:rPr>
              <a:t>. CG non grésée</a:t>
            </a:r>
          </a:p>
        </p:txBody>
      </p:sp>
      <p:sp>
        <p:nvSpPr>
          <p:cNvPr id="16" name="ZoneTexte 15">
            <a:extLst>
              <a:ext uri="{FF2B5EF4-FFF2-40B4-BE49-F238E27FC236}">
                <a16:creationId xmlns:a16="http://schemas.microsoft.com/office/drawing/2014/main" id="{F4DF53C7-48A3-91A5-7F8C-2AAEBDF9DCF9}"/>
              </a:ext>
            </a:extLst>
          </p:cNvPr>
          <p:cNvSpPr txBox="1"/>
          <p:nvPr/>
        </p:nvSpPr>
        <p:spPr>
          <a:xfrm>
            <a:off x="87210" y="3649705"/>
            <a:ext cx="2192839"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 micacée</a:t>
            </a:r>
          </a:p>
        </p:txBody>
      </p:sp>
      <p:sp>
        <p:nvSpPr>
          <p:cNvPr id="18" name="ZoneTexte 17">
            <a:extLst>
              <a:ext uri="{FF2B5EF4-FFF2-40B4-BE49-F238E27FC236}">
                <a16:creationId xmlns:a16="http://schemas.microsoft.com/office/drawing/2014/main" id="{97A43098-943D-199A-C64B-332C006320D0}"/>
              </a:ext>
            </a:extLst>
          </p:cNvPr>
          <p:cNvSpPr txBox="1"/>
          <p:nvPr/>
        </p:nvSpPr>
        <p:spPr>
          <a:xfrm>
            <a:off x="1980568" y="3994951"/>
            <a:ext cx="1715912"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Engobe blanc</a:t>
            </a:r>
          </a:p>
        </p:txBody>
      </p:sp>
      <p:sp>
        <p:nvSpPr>
          <p:cNvPr id="20" name="ZoneTexte 19">
            <a:extLst>
              <a:ext uri="{FF2B5EF4-FFF2-40B4-BE49-F238E27FC236}">
                <a16:creationId xmlns:a16="http://schemas.microsoft.com/office/drawing/2014/main" id="{88834F96-9F13-3EAD-9C15-391489655C0B}"/>
              </a:ext>
            </a:extLst>
          </p:cNvPr>
          <p:cNvSpPr txBox="1"/>
          <p:nvPr/>
        </p:nvSpPr>
        <p:spPr>
          <a:xfrm>
            <a:off x="7398497" y="3127794"/>
            <a:ext cx="1715912" cy="375552"/>
          </a:xfrm>
          <a:prstGeom prst="rect">
            <a:avLst/>
          </a:prstGeom>
          <a:noFill/>
        </p:spPr>
        <p:txBody>
          <a:bodyPr wrap="square">
            <a:spAutoFit/>
          </a:bodyPr>
          <a:lstStyle/>
          <a:p>
            <a:pPr algn="just">
              <a:lnSpc>
                <a:spcPct val="107000"/>
              </a:lnSpc>
              <a:spcAft>
                <a:spcPts val="8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Claire</a:t>
            </a:r>
          </a:p>
        </p:txBody>
      </p:sp>
      <p:sp>
        <p:nvSpPr>
          <p:cNvPr id="22" name="ZoneTexte 21">
            <a:extLst>
              <a:ext uri="{FF2B5EF4-FFF2-40B4-BE49-F238E27FC236}">
                <a16:creationId xmlns:a16="http://schemas.microsoft.com/office/drawing/2014/main" id="{297640EC-D3C8-DD79-3E60-06DE76AAB563}"/>
              </a:ext>
            </a:extLst>
          </p:cNvPr>
          <p:cNvSpPr txBox="1"/>
          <p:nvPr/>
        </p:nvSpPr>
        <p:spPr>
          <a:xfrm>
            <a:off x="3731610" y="4032865"/>
            <a:ext cx="2360581"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Oxydante semi fine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77215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98E4061-31C7-87E0-4BBF-CEEDC4E9D112}"/>
              </a:ext>
            </a:extLst>
          </p:cNvPr>
          <p:cNvPicPr>
            <a:picLocks noChangeAspect="1"/>
          </p:cNvPicPr>
          <p:nvPr/>
        </p:nvPicPr>
        <p:blipFill>
          <a:blip r:embed="rId3"/>
          <a:stretch>
            <a:fillRect/>
          </a:stretch>
        </p:blipFill>
        <p:spPr>
          <a:xfrm>
            <a:off x="5821557" y="368948"/>
            <a:ext cx="3036711" cy="3228622"/>
          </a:xfrm>
          <a:prstGeom prst="rect">
            <a:avLst/>
          </a:prstGeom>
        </p:spPr>
      </p:pic>
      <p:pic>
        <p:nvPicPr>
          <p:cNvPr id="6" name="Image 5">
            <a:extLst>
              <a:ext uri="{FF2B5EF4-FFF2-40B4-BE49-F238E27FC236}">
                <a16:creationId xmlns:a16="http://schemas.microsoft.com/office/drawing/2014/main" id="{72149081-7588-A045-F265-7871499C05D3}"/>
              </a:ext>
            </a:extLst>
          </p:cNvPr>
          <p:cNvPicPr>
            <a:picLocks noChangeAspect="1"/>
          </p:cNvPicPr>
          <p:nvPr/>
        </p:nvPicPr>
        <p:blipFill>
          <a:blip r:embed="rId4"/>
          <a:stretch>
            <a:fillRect/>
          </a:stretch>
        </p:blipFill>
        <p:spPr>
          <a:xfrm>
            <a:off x="3080646" y="2956697"/>
            <a:ext cx="4391378" cy="2946400"/>
          </a:xfrm>
          <a:prstGeom prst="rect">
            <a:avLst/>
          </a:prstGeom>
        </p:spPr>
      </p:pic>
      <p:pic>
        <p:nvPicPr>
          <p:cNvPr id="8" name="Image 7">
            <a:extLst>
              <a:ext uri="{FF2B5EF4-FFF2-40B4-BE49-F238E27FC236}">
                <a16:creationId xmlns:a16="http://schemas.microsoft.com/office/drawing/2014/main" id="{725DAEE9-9AA2-2081-149E-BE1F028A0F39}"/>
              </a:ext>
            </a:extLst>
          </p:cNvPr>
          <p:cNvPicPr>
            <a:picLocks noChangeAspect="1"/>
          </p:cNvPicPr>
          <p:nvPr/>
        </p:nvPicPr>
        <p:blipFill>
          <a:blip r:embed="rId5"/>
          <a:stretch>
            <a:fillRect/>
          </a:stretch>
        </p:blipFill>
        <p:spPr>
          <a:xfrm>
            <a:off x="285732" y="476345"/>
            <a:ext cx="2935111" cy="3409244"/>
          </a:xfrm>
          <a:prstGeom prst="rect">
            <a:avLst/>
          </a:prstGeom>
        </p:spPr>
      </p:pic>
      <p:sp>
        <p:nvSpPr>
          <p:cNvPr id="7" name="ZoneTexte 6">
            <a:extLst>
              <a:ext uri="{FF2B5EF4-FFF2-40B4-BE49-F238E27FC236}">
                <a16:creationId xmlns:a16="http://schemas.microsoft.com/office/drawing/2014/main" id="{0C830F12-076D-271F-42F7-BFE071C27381}"/>
              </a:ext>
            </a:extLst>
          </p:cNvPr>
          <p:cNvSpPr txBox="1"/>
          <p:nvPr/>
        </p:nvSpPr>
        <p:spPr>
          <a:xfrm>
            <a:off x="572996" y="-6604"/>
            <a:ext cx="2360581" cy="375552"/>
          </a:xfrm>
          <a:prstGeom prst="rect">
            <a:avLst/>
          </a:prstGeom>
          <a:noFill/>
        </p:spPr>
        <p:txBody>
          <a:bodyPr wrap="square">
            <a:spAutoFit/>
          </a:bodyPr>
          <a:lstStyle/>
          <a:p>
            <a:pPr algn="just">
              <a:lnSpc>
                <a:spcPct val="107000"/>
              </a:lnSpc>
              <a:spcAft>
                <a:spcPts val="800"/>
              </a:spcAft>
            </a:pPr>
            <a:r>
              <a:rPr lang="fr-FR" dirty="0">
                <a:latin typeface="Calibri" panose="020F0502020204030204" pitchFamily="34" charset="0"/>
                <a:ea typeface="Calibri" panose="020F0502020204030204" pitchFamily="34" charset="0"/>
                <a:cs typeface="Times New Roman" panose="02020603050405020304" pitchFamily="18" charset="0"/>
              </a:rPr>
              <a:t>Oxydante semi fine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1818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B74B8BA-D390-6FD8-B3F4-15E80236FF5A}"/>
              </a:ext>
            </a:extLst>
          </p:cNvPr>
          <p:cNvPicPr>
            <a:picLocks noChangeAspect="1"/>
          </p:cNvPicPr>
          <p:nvPr/>
        </p:nvPicPr>
        <p:blipFill>
          <a:blip r:embed="rId3"/>
          <a:stretch>
            <a:fillRect/>
          </a:stretch>
        </p:blipFill>
        <p:spPr>
          <a:xfrm>
            <a:off x="557734" y="1615063"/>
            <a:ext cx="3680178" cy="2856089"/>
          </a:xfrm>
          <a:prstGeom prst="rect">
            <a:avLst/>
          </a:prstGeom>
        </p:spPr>
      </p:pic>
      <p:pic>
        <p:nvPicPr>
          <p:cNvPr id="10" name="Image 9">
            <a:extLst>
              <a:ext uri="{FF2B5EF4-FFF2-40B4-BE49-F238E27FC236}">
                <a16:creationId xmlns:a16="http://schemas.microsoft.com/office/drawing/2014/main" id="{E3CC4B1F-834C-55A2-0F1C-23E99D78B39C}"/>
              </a:ext>
            </a:extLst>
          </p:cNvPr>
          <p:cNvPicPr>
            <a:picLocks noChangeAspect="1"/>
          </p:cNvPicPr>
          <p:nvPr/>
        </p:nvPicPr>
        <p:blipFill>
          <a:blip r:embed="rId4"/>
          <a:stretch>
            <a:fillRect/>
          </a:stretch>
        </p:blipFill>
        <p:spPr>
          <a:xfrm>
            <a:off x="4906089" y="2179442"/>
            <a:ext cx="3014133" cy="1535289"/>
          </a:xfrm>
          <a:prstGeom prst="rect">
            <a:avLst/>
          </a:prstGeom>
        </p:spPr>
      </p:pic>
    </p:spTree>
    <p:extLst>
      <p:ext uri="{BB962C8B-B14F-4D97-AF65-F5344CB8AC3E}">
        <p14:creationId xmlns:p14="http://schemas.microsoft.com/office/powerpoint/2010/main" val="200859267"/>
      </p:ext>
    </p:extLst>
  </p:cSld>
  <p:clrMapOvr>
    <a:masterClrMapping/>
  </p:clrMapOvr>
</p:sld>
</file>

<file path=ppt/theme/theme1.xml><?xml version="1.0" encoding="utf-8"?>
<a:theme xmlns:a="http://schemas.openxmlformats.org/drawingml/2006/main" name="theme archeodunum">
  <a:themeElements>
    <a:clrScheme name="Archeodunum 2">
      <a:dk1>
        <a:srgbClr val="230D03"/>
      </a:dk1>
      <a:lt1>
        <a:sysClr val="window" lastClr="FFFFFF"/>
      </a:lt1>
      <a:dk2>
        <a:srgbClr val="704B3F"/>
      </a:dk2>
      <a:lt2>
        <a:srgbClr val="EEECE1"/>
      </a:lt2>
      <a:accent1>
        <a:srgbClr val="008096"/>
      </a:accent1>
      <a:accent2>
        <a:srgbClr val="D13F28"/>
      </a:accent2>
      <a:accent3>
        <a:srgbClr val="B6CC27"/>
      </a:accent3>
      <a:accent4>
        <a:srgbClr val="700F5B"/>
      </a:accent4>
      <a:accent5>
        <a:srgbClr val="129DBD"/>
      </a:accent5>
      <a:accent6>
        <a:srgbClr val="E17722"/>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3127</TotalTime>
  <Words>7046</Words>
  <Application>Microsoft Office PowerPoint</Application>
  <PresentationFormat>Affichage à l'écran (4:3)</PresentationFormat>
  <Paragraphs>511</Paragraphs>
  <Slides>50</Slides>
  <Notes>49</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50</vt:i4>
      </vt:variant>
    </vt:vector>
  </HeadingPairs>
  <TitlesOfParts>
    <vt:vector size="58" baseType="lpstr">
      <vt:lpstr>Adobe Garamond Pro</vt:lpstr>
      <vt:lpstr>Adobe Garamond Pro Bold</vt:lpstr>
      <vt:lpstr>Arial</vt:lpstr>
      <vt:lpstr>Calibri</vt:lpstr>
      <vt:lpstr>Courier New</vt:lpstr>
      <vt:lpstr>Lucida Grande</vt:lpstr>
      <vt:lpstr>Times New Roman</vt:lpstr>
      <vt:lpstr>theme archeodunum</vt:lpstr>
      <vt:lpstr>Evolution du faciès à Augustonemetum entre le milieu du Ier s. et le IIIe s. : le mobilier céramique de la Place des Carmes  à Clermont-Ferrand (Puy-de-Dôme). </vt:lpstr>
      <vt:lpstr>Localisation du site</vt:lpstr>
      <vt:lpstr>Plan général des vestiges</vt:lpstr>
      <vt:lpstr>Présentation PowerPoint</vt:lpstr>
      <vt:lpstr>Approche quantitative</vt:lpstr>
      <vt:lpstr>Milieu du Ier s. apr. J.-C.</vt:lpstr>
      <vt:lpstr>Présentation PowerPoint</vt:lpstr>
      <vt:lpstr>Présentation PowerPoint</vt:lpstr>
      <vt:lpstr>Présentation PowerPoint</vt:lpstr>
      <vt:lpstr>La période flavienne (phase 2)</vt:lpstr>
      <vt:lpstr>La période flavienne (phase 2)</vt:lpstr>
      <vt:lpstr>La période flavienne (phase 2)</vt:lpstr>
      <vt:lpstr>La période flavienne (phase 2)</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Première moitié du IIe s. </vt:lpstr>
      <vt:lpstr>Phase 4. Espace L</vt:lpstr>
      <vt:lpstr>Phase 4. Espace L</vt:lpstr>
      <vt:lpstr>Phase 4. Espace L</vt:lpstr>
      <vt:lpstr>Phase 4. Espace L</vt:lpstr>
      <vt:lpstr>Phase 5</vt:lpstr>
      <vt:lpstr>Phase 5</vt:lpstr>
      <vt:lpstr>Phase 5</vt:lpstr>
      <vt:lpstr>Phase 5</vt:lpstr>
      <vt:lpstr>Quelques points de discussion</vt:lpstr>
      <vt:lpstr>La vaisselle de table</vt:lpstr>
      <vt:lpstr>Faciès des céramiques sigillées</vt:lpstr>
      <vt:lpstr>Les coupes</vt:lpstr>
      <vt:lpstr>Les cruches</vt:lpstr>
      <vt:lpstr>La batterie de cuisine</vt:lpstr>
      <vt:lpstr>Présentation PowerPoint</vt:lpstr>
      <vt:lpstr>Les couvercles</vt:lpstr>
      <vt:lpstr>Présentation PowerPoint</vt:lpstr>
      <vt:lpstr>Les marmites</vt:lpstr>
      <vt:lpstr>Les jattes et mortiers</vt:lpstr>
      <vt:lpstr>Les amphores</vt:lpstr>
      <vt:lpstr>Présentation PowerPoint</vt:lpstr>
      <vt:lpstr>Présentation PowerPoint</vt:lpstr>
      <vt:lpstr>Des objets énigmatiques</vt:lpstr>
      <vt:lpstr>Merci de votre attention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Benjamin CLEMENT</dc:creator>
  <cp:lastModifiedBy>Amaury GILLES</cp:lastModifiedBy>
  <cp:revision>126</cp:revision>
  <dcterms:created xsi:type="dcterms:W3CDTF">2018-02-15T10:06:40Z</dcterms:created>
  <dcterms:modified xsi:type="dcterms:W3CDTF">2022-05-27T05:28:13Z</dcterms:modified>
</cp:coreProperties>
</file>