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sldIdLst>
    <p:sldId id="262" r:id="rId2"/>
    <p:sldId id="257" r:id="rId3"/>
    <p:sldId id="263" r:id="rId4"/>
    <p:sldId id="259" r:id="rId5"/>
    <p:sldId id="266" r:id="rId6"/>
    <p:sldId id="264" r:id="rId7"/>
    <p:sldId id="261"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vetlana FAYER" initials="SF" lastIdx="1" clrIdx="0">
    <p:extLst>
      <p:ext uri="{19B8F6BF-5375-455C-9EA6-DF929625EA0E}">
        <p15:presenceInfo xmlns:p15="http://schemas.microsoft.com/office/powerpoint/2012/main" userId="c02b5bd77f0349f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4" d="100"/>
          <a:sy n="84" d="100"/>
        </p:scale>
        <p:origin x="114"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6831A7-9A99-28BE-0AF1-24900BB8C61A}"/>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2D9D8F3-6C21-ED69-87F1-E20FF547C4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3C258308-9D44-5167-7826-1A769A768174}"/>
              </a:ext>
            </a:extLst>
          </p:cNvPr>
          <p:cNvSpPr>
            <a:spLocks noGrp="1"/>
          </p:cNvSpPr>
          <p:nvPr>
            <p:ph type="dt" sz="half" idx="10"/>
          </p:nvPr>
        </p:nvSpPr>
        <p:spPr/>
        <p:txBody>
          <a:bodyPr/>
          <a:lstStyle/>
          <a:p>
            <a:fld id="{7453957C-CDD0-411F-8229-2D00C0A2A1D1}" type="datetimeFigureOut">
              <a:rPr lang="fr-FR" smtClean="0"/>
              <a:t>16/03/2024</a:t>
            </a:fld>
            <a:endParaRPr lang="fr-FR"/>
          </a:p>
        </p:txBody>
      </p:sp>
      <p:sp>
        <p:nvSpPr>
          <p:cNvPr id="5" name="Espace réservé du pied de page 4">
            <a:extLst>
              <a:ext uri="{FF2B5EF4-FFF2-40B4-BE49-F238E27FC236}">
                <a16:creationId xmlns:a16="http://schemas.microsoft.com/office/drawing/2014/main" id="{67235E4A-4627-764B-6D22-62656A2767B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44191B7-0E34-9976-9950-DE25E54B5D49}"/>
              </a:ext>
            </a:extLst>
          </p:cNvPr>
          <p:cNvSpPr>
            <a:spLocks noGrp="1"/>
          </p:cNvSpPr>
          <p:nvPr>
            <p:ph type="sldNum" sz="quarter" idx="12"/>
          </p:nvPr>
        </p:nvSpPr>
        <p:spPr/>
        <p:txBody>
          <a:bodyPr/>
          <a:lstStyle/>
          <a:p>
            <a:fld id="{E4950D37-F2E9-43DC-A9E1-54FE614984E5}" type="slidenum">
              <a:rPr lang="fr-FR" smtClean="0"/>
              <a:t>‹N°›</a:t>
            </a:fld>
            <a:endParaRPr lang="fr-FR"/>
          </a:p>
        </p:txBody>
      </p:sp>
    </p:spTree>
    <p:extLst>
      <p:ext uri="{BB962C8B-B14F-4D97-AF65-F5344CB8AC3E}">
        <p14:creationId xmlns:p14="http://schemas.microsoft.com/office/powerpoint/2010/main" val="264749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DC1CA1-AA71-A921-F6C2-D004FC48AB8F}"/>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74063239-CBB3-6C33-7249-F8DD4EA230A1}"/>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26A0CCC-3582-200B-5A54-378FF8BFF75E}"/>
              </a:ext>
            </a:extLst>
          </p:cNvPr>
          <p:cNvSpPr>
            <a:spLocks noGrp="1"/>
          </p:cNvSpPr>
          <p:nvPr>
            <p:ph type="dt" sz="half" idx="10"/>
          </p:nvPr>
        </p:nvSpPr>
        <p:spPr/>
        <p:txBody>
          <a:bodyPr/>
          <a:lstStyle/>
          <a:p>
            <a:fld id="{7453957C-CDD0-411F-8229-2D00C0A2A1D1}" type="datetimeFigureOut">
              <a:rPr lang="fr-FR" smtClean="0"/>
              <a:t>16/03/2024</a:t>
            </a:fld>
            <a:endParaRPr lang="fr-FR"/>
          </a:p>
        </p:txBody>
      </p:sp>
      <p:sp>
        <p:nvSpPr>
          <p:cNvPr id="5" name="Espace réservé du pied de page 4">
            <a:extLst>
              <a:ext uri="{FF2B5EF4-FFF2-40B4-BE49-F238E27FC236}">
                <a16:creationId xmlns:a16="http://schemas.microsoft.com/office/drawing/2014/main" id="{3BAB9FD4-CF6E-211B-C0B5-1CEBA63012C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C38AA43-B17B-1C20-7960-E230C575F280}"/>
              </a:ext>
            </a:extLst>
          </p:cNvPr>
          <p:cNvSpPr>
            <a:spLocks noGrp="1"/>
          </p:cNvSpPr>
          <p:nvPr>
            <p:ph type="sldNum" sz="quarter" idx="12"/>
          </p:nvPr>
        </p:nvSpPr>
        <p:spPr/>
        <p:txBody>
          <a:bodyPr/>
          <a:lstStyle/>
          <a:p>
            <a:fld id="{E4950D37-F2E9-43DC-A9E1-54FE614984E5}" type="slidenum">
              <a:rPr lang="fr-FR" smtClean="0"/>
              <a:t>‹N°›</a:t>
            </a:fld>
            <a:endParaRPr lang="fr-FR"/>
          </a:p>
        </p:txBody>
      </p:sp>
    </p:spTree>
    <p:extLst>
      <p:ext uri="{BB962C8B-B14F-4D97-AF65-F5344CB8AC3E}">
        <p14:creationId xmlns:p14="http://schemas.microsoft.com/office/powerpoint/2010/main" val="4135044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EE38CCBA-74A9-28CA-9EFB-59AA238DAC81}"/>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156DDE3A-D34F-7A0E-38A5-D306C87992F0}"/>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ABA21FC-1B0B-BA87-CF68-C8A61FD0C5DF}"/>
              </a:ext>
            </a:extLst>
          </p:cNvPr>
          <p:cNvSpPr>
            <a:spLocks noGrp="1"/>
          </p:cNvSpPr>
          <p:nvPr>
            <p:ph type="dt" sz="half" idx="10"/>
          </p:nvPr>
        </p:nvSpPr>
        <p:spPr/>
        <p:txBody>
          <a:bodyPr/>
          <a:lstStyle/>
          <a:p>
            <a:fld id="{7453957C-CDD0-411F-8229-2D00C0A2A1D1}" type="datetimeFigureOut">
              <a:rPr lang="fr-FR" smtClean="0"/>
              <a:t>16/03/2024</a:t>
            </a:fld>
            <a:endParaRPr lang="fr-FR"/>
          </a:p>
        </p:txBody>
      </p:sp>
      <p:sp>
        <p:nvSpPr>
          <p:cNvPr id="5" name="Espace réservé du pied de page 4">
            <a:extLst>
              <a:ext uri="{FF2B5EF4-FFF2-40B4-BE49-F238E27FC236}">
                <a16:creationId xmlns:a16="http://schemas.microsoft.com/office/drawing/2014/main" id="{C29A9549-175C-D39E-B42A-7DFE01DD19C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434B420-6049-FF8B-0B90-72C937F79CDF}"/>
              </a:ext>
            </a:extLst>
          </p:cNvPr>
          <p:cNvSpPr>
            <a:spLocks noGrp="1"/>
          </p:cNvSpPr>
          <p:nvPr>
            <p:ph type="sldNum" sz="quarter" idx="12"/>
          </p:nvPr>
        </p:nvSpPr>
        <p:spPr/>
        <p:txBody>
          <a:bodyPr/>
          <a:lstStyle/>
          <a:p>
            <a:fld id="{E4950D37-F2E9-43DC-A9E1-54FE614984E5}" type="slidenum">
              <a:rPr lang="fr-FR" smtClean="0"/>
              <a:t>‹N°›</a:t>
            </a:fld>
            <a:endParaRPr lang="fr-FR"/>
          </a:p>
        </p:txBody>
      </p:sp>
    </p:spTree>
    <p:extLst>
      <p:ext uri="{BB962C8B-B14F-4D97-AF65-F5344CB8AC3E}">
        <p14:creationId xmlns:p14="http://schemas.microsoft.com/office/powerpoint/2010/main" val="3168664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B19245-29AA-2274-E6E6-B0ACB2134B1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0A72FA7-2CF9-9C8E-AB09-F134690CE05E}"/>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8D5CC88-E82A-8A5A-840A-B46F563760C2}"/>
              </a:ext>
            </a:extLst>
          </p:cNvPr>
          <p:cNvSpPr>
            <a:spLocks noGrp="1"/>
          </p:cNvSpPr>
          <p:nvPr>
            <p:ph type="dt" sz="half" idx="10"/>
          </p:nvPr>
        </p:nvSpPr>
        <p:spPr/>
        <p:txBody>
          <a:bodyPr/>
          <a:lstStyle/>
          <a:p>
            <a:fld id="{7453957C-CDD0-411F-8229-2D00C0A2A1D1}" type="datetimeFigureOut">
              <a:rPr lang="fr-FR" smtClean="0"/>
              <a:t>16/03/2024</a:t>
            </a:fld>
            <a:endParaRPr lang="fr-FR"/>
          </a:p>
        </p:txBody>
      </p:sp>
      <p:sp>
        <p:nvSpPr>
          <p:cNvPr id="5" name="Espace réservé du pied de page 4">
            <a:extLst>
              <a:ext uri="{FF2B5EF4-FFF2-40B4-BE49-F238E27FC236}">
                <a16:creationId xmlns:a16="http://schemas.microsoft.com/office/drawing/2014/main" id="{72DD98FD-6586-AF3B-7FDE-F323CABE375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7610042-A413-8EB7-5558-C96B4D8A57F1}"/>
              </a:ext>
            </a:extLst>
          </p:cNvPr>
          <p:cNvSpPr>
            <a:spLocks noGrp="1"/>
          </p:cNvSpPr>
          <p:nvPr>
            <p:ph type="sldNum" sz="quarter" idx="12"/>
          </p:nvPr>
        </p:nvSpPr>
        <p:spPr/>
        <p:txBody>
          <a:bodyPr/>
          <a:lstStyle/>
          <a:p>
            <a:fld id="{E4950D37-F2E9-43DC-A9E1-54FE614984E5}" type="slidenum">
              <a:rPr lang="fr-FR" smtClean="0"/>
              <a:t>‹N°›</a:t>
            </a:fld>
            <a:endParaRPr lang="fr-FR"/>
          </a:p>
        </p:txBody>
      </p:sp>
    </p:spTree>
    <p:extLst>
      <p:ext uri="{BB962C8B-B14F-4D97-AF65-F5344CB8AC3E}">
        <p14:creationId xmlns:p14="http://schemas.microsoft.com/office/powerpoint/2010/main" val="1862219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F2D13B-B250-0CC5-5429-DEAD815F546D}"/>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16F18CD9-3F43-1CC6-09B3-6811ED9741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5715B3F9-9830-EFAE-4B4E-4CB9E175FC52}"/>
              </a:ext>
            </a:extLst>
          </p:cNvPr>
          <p:cNvSpPr>
            <a:spLocks noGrp="1"/>
          </p:cNvSpPr>
          <p:nvPr>
            <p:ph type="dt" sz="half" idx="10"/>
          </p:nvPr>
        </p:nvSpPr>
        <p:spPr/>
        <p:txBody>
          <a:bodyPr/>
          <a:lstStyle/>
          <a:p>
            <a:fld id="{7453957C-CDD0-411F-8229-2D00C0A2A1D1}" type="datetimeFigureOut">
              <a:rPr lang="fr-FR" smtClean="0"/>
              <a:t>16/03/2024</a:t>
            </a:fld>
            <a:endParaRPr lang="fr-FR"/>
          </a:p>
        </p:txBody>
      </p:sp>
      <p:sp>
        <p:nvSpPr>
          <p:cNvPr id="5" name="Espace réservé du pied de page 4">
            <a:extLst>
              <a:ext uri="{FF2B5EF4-FFF2-40B4-BE49-F238E27FC236}">
                <a16:creationId xmlns:a16="http://schemas.microsoft.com/office/drawing/2014/main" id="{8E261955-82F6-3F9F-0E0F-A4635F9C3A4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4A02EE1-BC03-D758-31B7-8376E3F9EDFB}"/>
              </a:ext>
            </a:extLst>
          </p:cNvPr>
          <p:cNvSpPr>
            <a:spLocks noGrp="1"/>
          </p:cNvSpPr>
          <p:nvPr>
            <p:ph type="sldNum" sz="quarter" idx="12"/>
          </p:nvPr>
        </p:nvSpPr>
        <p:spPr/>
        <p:txBody>
          <a:bodyPr/>
          <a:lstStyle/>
          <a:p>
            <a:fld id="{E4950D37-F2E9-43DC-A9E1-54FE614984E5}" type="slidenum">
              <a:rPr lang="fr-FR" smtClean="0"/>
              <a:t>‹N°›</a:t>
            </a:fld>
            <a:endParaRPr lang="fr-FR"/>
          </a:p>
        </p:txBody>
      </p:sp>
    </p:spTree>
    <p:extLst>
      <p:ext uri="{BB962C8B-B14F-4D97-AF65-F5344CB8AC3E}">
        <p14:creationId xmlns:p14="http://schemas.microsoft.com/office/powerpoint/2010/main" val="3889321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040E19-6669-B3B5-753C-5BF175EF72D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32ED2C8-807F-94C0-ACFB-677D184040D4}"/>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6908846F-4AE9-3646-9A52-0000B68BEF66}"/>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DC009942-2414-8841-42A2-ED69C81E0CB7}"/>
              </a:ext>
            </a:extLst>
          </p:cNvPr>
          <p:cNvSpPr>
            <a:spLocks noGrp="1"/>
          </p:cNvSpPr>
          <p:nvPr>
            <p:ph type="dt" sz="half" idx="10"/>
          </p:nvPr>
        </p:nvSpPr>
        <p:spPr/>
        <p:txBody>
          <a:bodyPr/>
          <a:lstStyle/>
          <a:p>
            <a:fld id="{7453957C-CDD0-411F-8229-2D00C0A2A1D1}" type="datetimeFigureOut">
              <a:rPr lang="fr-FR" smtClean="0"/>
              <a:t>16/03/2024</a:t>
            </a:fld>
            <a:endParaRPr lang="fr-FR"/>
          </a:p>
        </p:txBody>
      </p:sp>
      <p:sp>
        <p:nvSpPr>
          <p:cNvPr id="6" name="Espace réservé du pied de page 5">
            <a:extLst>
              <a:ext uri="{FF2B5EF4-FFF2-40B4-BE49-F238E27FC236}">
                <a16:creationId xmlns:a16="http://schemas.microsoft.com/office/drawing/2014/main" id="{05884DF3-4B08-967D-19CA-9E78C785ED7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5689E46-D8F6-E49A-01F0-FC1D189DA679}"/>
              </a:ext>
            </a:extLst>
          </p:cNvPr>
          <p:cNvSpPr>
            <a:spLocks noGrp="1"/>
          </p:cNvSpPr>
          <p:nvPr>
            <p:ph type="sldNum" sz="quarter" idx="12"/>
          </p:nvPr>
        </p:nvSpPr>
        <p:spPr/>
        <p:txBody>
          <a:bodyPr/>
          <a:lstStyle/>
          <a:p>
            <a:fld id="{E4950D37-F2E9-43DC-A9E1-54FE614984E5}" type="slidenum">
              <a:rPr lang="fr-FR" smtClean="0"/>
              <a:t>‹N°›</a:t>
            </a:fld>
            <a:endParaRPr lang="fr-FR"/>
          </a:p>
        </p:txBody>
      </p:sp>
    </p:spTree>
    <p:extLst>
      <p:ext uri="{BB962C8B-B14F-4D97-AF65-F5344CB8AC3E}">
        <p14:creationId xmlns:p14="http://schemas.microsoft.com/office/powerpoint/2010/main" val="3019880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29FF4C-9BA7-FA91-373D-48F57F3F9DF3}"/>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7D9B420-AEF1-A401-8701-61398F8812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DC78A31F-8842-DCF8-DED7-03E7EED80A3F}"/>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96B51F88-E2D2-15FB-F565-9D7E51424E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2433111C-A4D6-C4A9-50FB-D6B9125FA3B9}"/>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F74B3CC-E18C-0AA4-7F03-376AC14DB503}"/>
              </a:ext>
            </a:extLst>
          </p:cNvPr>
          <p:cNvSpPr>
            <a:spLocks noGrp="1"/>
          </p:cNvSpPr>
          <p:nvPr>
            <p:ph type="dt" sz="half" idx="10"/>
          </p:nvPr>
        </p:nvSpPr>
        <p:spPr/>
        <p:txBody>
          <a:bodyPr/>
          <a:lstStyle/>
          <a:p>
            <a:fld id="{7453957C-CDD0-411F-8229-2D00C0A2A1D1}" type="datetimeFigureOut">
              <a:rPr lang="fr-FR" smtClean="0"/>
              <a:t>16/03/2024</a:t>
            </a:fld>
            <a:endParaRPr lang="fr-FR"/>
          </a:p>
        </p:txBody>
      </p:sp>
      <p:sp>
        <p:nvSpPr>
          <p:cNvPr id="8" name="Espace réservé du pied de page 7">
            <a:extLst>
              <a:ext uri="{FF2B5EF4-FFF2-40B4-BE49-F238E27FC236}">
                <a16:creationId xmlns:a16="http://schemas.microsoft.com/office/drawing/2014/main" id="{7D70CBCC-154D-F931-BC0A-73399BF4FE7D}"/>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E1A36805-7EE5-E3BD-CA9D-C9CF0BE548C5}"/>
              </a:ext>
            </a:extLst>
          </p:cNvPr>
          <p:cNvSpPr>
            <a:spLocks noGrp="1"/>
          </p:cNvSpPr>
          <p:nvPr>
            <p:ph type="sldNum" sz="quarter" idx="12"/>
          </p:nvPr>
        </p:nvSpPr>
        <p:spPr/>
        <p:txBody>
          <a:bodyPr/>
          <a:lstStyle/>
          <a:p>
            <a:fld id="{E4950D37-F2E9-43DC-A9E1-54FE614984E5}" type="slidenum">
              <a:rPr lang="fr-FR" smtClean="0"/>
              <a:t>‹N°›</a:t>
            </a:fld>
            <a:endParaRPr lang="fr-FR"/>
          </a:p>
        </p:txBody>
      </p:sp>
    </p:spTree>
    <p:extLst>
      <p:ext uri="{BB962C8B-B14F-4D97-AF65-F5344CB8AC3E}">
        <p14:creationId xmlns:p14="http://schemas.microsoft.com/office/powerpoint/2010/main" val="3527824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066074-CCEF-F3E3-24C5-DBE76CDA6145}"/>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644F2283-A040-89EE-9BD8-726BE1741D39}"/>
              </a:ext>
            </a:extLst>
          </p:cNvPr>
          <p:cNvSpPr>
            <a:spLocks noGrp="1"/>
          </p:cNvSpPr>
          <p:nvPr>
            <p:ph type="dt" sz="half" idx="10"/>
          </p:nvPr>
        </p:nvSpPr>
        <p:spPr/>
        <p:txBody>
          <a:bodyPr/>
          <a:lstStyle/>
          <a:p>
            <a:fld id="{7453957C-CDD0-411F-8229-2D00C0A2A1D1}" type="datetimeFigureOut">
              <a:rPr lang="fr-FR" smtClean="0"/>
              <a:t>16/03/2024</a:t>
            </a:fld>
            <a:endParaRPr lang="fr-FR"/>
          </a:p>
        </p:txBody>
      </p:sp>
      <p:sp>
        <p:nvSpPr>
          <p:cNvPr id="4" name="Espace réservé du pied de page 3">
            <a:extLst>
              <a:ext uri="{FF2B5EF4-FFF2-40B4-BE49-F238E27FC236}">
                <a16:creationId xmlns:a16="http://schemas.microsoft.com/office/drawing/2014/main" id="{FBF90309-8975-8469-6CD5-5C7BB65E2440}"/>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148B9BD2-095E-2DCD-B608-837B17DEDD85}"/>
              </a:ext>
            </a:extLst>
          </p:cNvPr>
          <p:cNvSpPr>
            <a:spLocks noGrp="1"/>
          </p:cNvSpPr>
          <p:nvPr>
            <p:ph type="sldNum" sz="quarter" idx="12"/>
          </p:nvPr>
        </p:nvSpPr>
        <p:spPr/>
        <p:txBody>
          <a:bodyPr/>
          <a:lstStyle/>
          <a:p>
            <a:fld id="{E4950D37-F2E9-43DC-A9E1-54FE614984E5}" type="slidenum">
              <a:rPr lang="fr-FR" smtClean="0"/>
              <a:t>‹N°›</a:t>
            </a:fld>
            <a:endParaRPr lang="fr-FR"/>
          </a:p>
        </p:txBody>
      </p:sp>
    </p:spTree>
    <p:extLst>
      <p:ext uri="{BB962C8B-B14F-4D97-AF65-F5344CB8AC3E}">
        <p14:creationId xmlns:p14="http://schemas.microsoft.com/office/powerpoint/2010/main" val="2635443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2751026-A9BE-19CD-5B57-12F9B164E9C1}"/>
              </a:ext>
            </a:extLst>
          </p:cNvPr>
          <p:cNvSpPr>
            <a:spLocks noGrp="1"/>
          </p:cNvSpPr>
          <p:nvPr>
            <p:ph type="dt" sz="half" idx="10"/>
          </p:nvPr>
        </p:nvSpPr>
        <p:spPr/>
        <p:txBody>
          <a:bodyPr/>
          <a:lstStyle/>
          <a:p>
            <a:fld id="{7453957C-CDD0-411F-8229-2D00C0A2A1D1}" type="datetimeFigureOut">
              <a:rPr lang="fr-FR" smtClean="0"/>
              <a:t>16/03/2024</a:t>
            </a:fld>
            <a:endParaRPr lang="fr-FR"/>
          </a:p>
        </p:txBody>
      </p:sp>
      <p:sp>
        <p:nvSpPr>
          <p:cNvPr id="3" name="Espace réservé du pied de page 2">
            <a:extLst>
              <a:ext uri="{FF2B5EF4-FFF2-40B4-BE49-F238E27FC236}">
                <a16:creationId xmlns:a16="http://schemas.microsoft.com/office/drawing/2014/main" id="{B389497F-9D3D-BAC2-2117-DA8259206348}"/>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3D6D7EBC-036C-EEC7-FBFE-E92166EEA9F6}"/>
              </a:ext>
            </a:extLst>
          </p:cNvPr>
          <p:cNvSpPr>
            <a:spLocks noGrp="1"/>
          </p:cNvSpPr>
          <p:nvPr>
            <p:ph type="sldNum" sz="quarter" idx="12"/>
          </p:nvPr>
        </p:nvSpPr>
        <p:spPr/>
        <p:txBody>
          <a:bodyPr/>
          <a:lstStyle/>
          <a:p>
            <a:fld id="{E4950D37-F2E9-43DC-A9E1-54FE614984E5}" type="slidenum">
              <a:rPr lang="fr-FR" smtClean="0"/>
              <a:t>‹N°›</a:t>
            </a:fld>
            <a:endParaRPr lang="fr-FR"/>
          </a:p>
        </p:txBody>
      </p:sp>
    </p:spTree>
    <p:extLst>
      <p:ext uri="{BB962C8B-B14F-4D97-AF65-F5344CB8AC3E}">
        <p14:creationId xmlns:p14="http://schemas.microsoft.com/office/powerpoint/2010/main" val="832689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9DD1EF-D2B5-9B02-136D-599E60301D6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D557FF97-4CDC-5B89-EB7D-F45E8729D9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FC7656CA-C7DE-62C0-0B73-9A25254B6C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FF7AB4E-D21F-6503-3B44-55540D735D83}"/>
              </a:ext>
            </a:extLst>
          </p:cNvPr>
          <p:cNvSpPr>
            <a:spLocks noGrp="1"/>
          </p:cNvSpPr>
          <p:nvPr>
            <p:ph type="dt" sz="half" idx="10"/>
          </p:nvPr>
        </p:nvSpPr>
        <p:spPr/>
        <p:txBody>
          <a:bodyPr/>
          <a:lstStyle/>
          <a:p>
            <a:fld id="{7453957C-CDD0-411F-8229-2D00C0A2A1D1}" type="datetimeFigureOut">
              <a:rPr lang="fr-FR" smtClean="0"/>
              <a:t>16/03/2024</a:t>
            </a:fld>
            <a:endParaRPr lang="fr-FR"/>
          </a:p>
        </p:txBody>
      </p:sp>
      <p:sp>
        <p:nvSpPr>
          <p:cNvPr id="6" name="Espace réservé du pied de page 5">
            <a:extLst>
              <a:ext uri="{FF2B5EF4-FFF2-40B4-BE49-F238E27FC236}">
                <a16:creationId xmlns:a16="http://schemas.microsoft.com/office/drawing/2014/main" id="{BA876B42-12D0-DC8B-D357-535D1CEAB91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765005B-8EB6-819A-D2A8-D64D6D488EF2}"/>
              </a:ext>
            </a:extLst>
          </p:cNvPr>
          <p:cNvSpPr>
            <a:spLocks noGrp="1"/>
          </p:cNvSpPr>
          <p:nvPr>
            <p:ph type="sldNum" sz="quarter" idx="12"/>
          </p:nvPr>
        </p:nvSpPr>
        <p:spPr/>
        <p:txBody>
          <a:bodyPr/>
          <a:lstStyle/>
          <a:p>
            <a:fld id="{E4950D37-F2E9-43DC-A9E1-54FE614984E5}" type="slidenum">
              <a:rPr lang="fr-FR" smtClean="0"/>
              <a:t>‹N°›</a:t>
            </a:fld>
            <a:endParaRPr lang="fr-FR"/>
          </a:p>
        </p:txBody>
      </p:sp>
    </p:spTree>
    <p:extLst>
      <p:ext uri="{BB962C8B-B14F-4D97-AF65-F5344CB8AC3E}">
        <p14:creationId xmlns:p14="http://schemas.microsoft.com/office/powerpoint/2010/main" val="2682683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BFB837-FA6F-39DC-A6AC-216038D00D1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A83D6E3E-CF7C-871A-C21F-9C0102C071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7E933917-C70B-89AD-C81F-6881401644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D66ED98-78CE-A20E-1F8C-24796389C18F}"/>
              </a:ext>
            </a:extLst>
          </p:cNvPr>
          <p:cNvSpPr>
            <a:spLocks noGrp="1"/>
          </p:cNvSpPr>
          <p:nvPr>
            <p:ph type="dt" sz="half" idx="10"/>
          </p:nvPr>
        </p:nvSpPr>
        <p:spPr/>
        <p:txBody>
          <a:bodyPr/>
          <a:lstStyle/>
          <a:p>
            <a:fld id="{7453957C-CDD0-411F-8229-2D00C0A2A1D1}" type="datetimeFigureOut">
              <a:rPr lang="fr-FR" smtClean="0"/>
              <a:t>16/03/2024</a:t>
            </a:fld>
            <a:endParaRPr lang="fr-FR"/>
          </a:p>
        </p:txBody>
      </p:sp>
      <p:sp>
        <p:nvSpPr>
          <p:cNvPr id="6" name="Espace réservé du pied de page 5">
            <a:extLst>
              <a:ext uri="{FF2B5EF4-FFF2-40B4-BE49-F238E27FC236}">
                <a16:creationId xmlns:a16="http://schemas.microsoft.com/office/drawing/2014/main" id="{F97CC44C-4390-4082-CEF2-664015E5E07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F893E34-63E5-DC28-971E-3E42F1BA5E91}"/>
              </a:ext>
            </a:extLst>
          </p:cNvPr>
          <p:cNvSpPr>
            <a:spLocks noGrp="1"/>
          </p:cNvSpPr>
          <p:nvPr>
            <p:ph type="sldNum" sz="quarter" idx="12"/>
          </p:nvPr>
        </p:nvSpPr>
        <p:spPr/>
        <p:txBody>
          <a:bodyPr/>
          <a:lstStyle/>
          <a:p>
            <a:fld id="{E4950D37-F2E9-43DC-A9E1-54FE614984E5}" type="slidenum">
              <a:rPr lang="fr-FR" smtClean="0"/>
              <a:t>‹N°›</a:t>
            </a:fld>
            <a:endParaRPr lang="fr-FR"/>
          </a:p>
        </p:txBody>
      </p:sp>
    </p:spTree>
    <p:extLst>
      <p:ext uri="{BB962C8B-B14F-4D97-AF65-F5344CB8AC3E}">
        <p14:creationId xmlns:p14="http://schemas.microsoft.com/office/powerpoint/2010/main" val="3595154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DE46706-27BB-2F60-A6DE-4AE870A796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D3E9AC79-48BA-D5DD-B1CE-C19248336F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F879B92-53FB-44A6-7953-7C268D5976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53957C-CDD0-411F-8229-2D00C0A2A1D1}" type="datetimeFigureOut">
              <a:rPr lang="fr-FR" smtClean="0"/>
              <a:t>16/03/2024</a:t>
            </a:fld>
            <a:endParaRPr lang="fr-FR"/>
          </a:p>
        </p:txBody>
      </p:sp>
      <p:sp>
        <p:nvSpPr>
          <p:cNvPr id="5" name="Espace réservé du pied de page 4">
            <a:extLst>
              <a:ext uri="{FF2B5EF4-FFF2-40B4-BE49-F238E27FC236}">
                <a16:creationId xmlns:a16="http://schemas.microsoft.com/office/drawing/2014/main" id="{B5AD5F93-103C-ABEB-013F-B623F2CC8A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C1BCEC06-68A8-032F-1623-59CEFAE41F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950D37-F2E9-43DC-A9E1-54FE614984E5}" type="slidenum">
              <a:rPr lang="fr-FR" smtClean="0"/>
              <a:t>‹N°›</a:t>
            </a:fld>
            <a:endParaRPr lang="fr-FR"/>
          </a:p>
        </p:txBody>
      </p:sp>
    </p:spTree>
    <p:extLst>
      <p:ext uri="{BB962C8B-B14F-4D97-AF65-F5344CB8AC3E}">
        <p14:creationId xmlns:p14="http://schemas.microsoft.com/office/powerpoint/2010/main" val="12854537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hs.hal.science/halshs-04181547/document"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s://cv.hal.science/svetlana-tyaglova-fayer"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www.britishmuseum.org/blog/virtual-autopsy-discover-how-ancient-egyptian-gebelein-man-die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photo.rmn.fr/" TargetMode="Externa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8" Type="http://schemas.openxmlformats.org/officeDocument/2006/relationships/hyperlink" Target="https://www.academia.edu/1651408/" TargetMode="External"/><Relationship Id="rId3" Type="http://schemas.openxmlformats.org/officeDocument/2006/relationships/hyperlink" Target="https://www.cairn.info/collection-que-sais-je.htm" TargetMode="External"/><Relationship Id="rId7" Type="http://schemas.openxmlformats.org/officeDocument/2006/relationships/hyperlink" Target="https://doi.org/10.4000/aaa.920" TargetMode="External"/><Relationship Id="rId2" Type="http://schemas.openxmlformats.org/officeDocument/2006/relationships/hyperlink" Target="https://www.nationalgeographic.fr/histoire/le-mystere-des-momies-tatouees" TargetMode="External"/><Relationship Id="rId1" Type="http://schemas.openxmlformats.org/officeDocument/2006/relationships/slideLayout" Target="../slideLayouts/slideLayout2.xml"/><Relationship Id="rId6" Type="http://schemas.openxmlformats.org/officeDocument/2006/relationships/hyperlink" Target="https://fr.wikipedia.org/wiki/Culture_de_Nagada#Gwenola_Graff,_2015" TargetMode="External"/><Relationship Id="rId5" Type="http://schemas.openxmlformats.org/officeDocument/2006/relationships/hyperlink" Target="https://www.sciencedirect.com/journal/journal-of-archaeological-science/vol/92/suppl/C" TargetMode="External"/><Relationship Id="rId4" Type="http://schemas.openxmlformats.org/officeDocument/2006/relationships/hyperlink" Target="https://www.cairn.info/editeur.php?ID_EDITEUR=PU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3771AE5E-2B9D-6D65-19C4-CB5530377F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609" y="627552"/>
            <a:ext cx="1743739" cy="2078661"/>
          </a:xfrm>
          <a:prstGeom prst="rect">
            <a:avLst/>
          </a:prstGeom>
        </p:spPr>
      </p:pic>
      <p:sp>
        <p:nvSpPr>
          <p:cNvPr id="9" name="ZoneTexte 8">
            <a:extLst>
              <a:ext uri="{FF2B5EF4-FFF2-40B4-BE49-F238E27FC236}">
                <a16:creationId xmlns:a16="http://schemas.microsoft.com/office/drawing/2014/main" id="{02C29F2E-A50B-D2ED-0661-B07AF6C94529}"/>
              </a:ext>
            </a:extLst>
          </p:cNvPr>
          <p:cNvSpPr txBox="1"/>
          <p:nvPr/>
        </p:nvSpPr>
        <p:spPr>
          <a:xfrm>
            <a:off x="425302" y="0"/>
            <a:ext cx="11573609" cy="766364"/>
          </a:xfrm>
          <a:prstGeom prst="rect">
            <a:avLst/>
          </a:prstGeom>
          <a:noFill/>
        </p:spPr>
        <p:txBody>
          <a:bodyPr wrap="square" rtlCol="0">
            <a:spAutoFit/>
          </a:bodyPr>
          <a:lstStyle/>
          <a:p>
            <a:pPr algn="ctr">
              <a:lnSpc>
                <a:spcPct val="107000"/>
              </a:lnSpc>
              <a:spcAft>
                <a:spcPts val="800"/>
              </a:spcAft>
            </a:pPr>
            <a:r>
              <a:rPr lang="fr-FR" sz="1800" b="1" dirty="0">
                <a:effectLst/>
                <a:latin typeface="Times New Roman" panose="02020603050405020304" pitchFamily="18" charset="0"/>
                <a:ea typeface="Times New Roman" panose="02020603050405020304" pitchFamily="18" charset="0"/>
                <a:cs typeface="Arial" panose="020B0604020202020204" pitchFamily="34" charset="0"/>
              </a:rPr>
              <a:t>Une nouvelle technologie pour comprendre les secrets des croyances sahariennes ancestrales à travers les tatouages des tous premiers tatoués</a:t>
            </a:r>
            <a:r>
              <a:rPr lang="fr-FR" sz="2400" b="1" dirty="0"/>
              <a:t>/ </a:t>
            </a:r>
            <a:r>
              <a:rPr lang="fr-FR" sz="2400" b="1" dirty="0">
                <a:solidFill>
                  <a:schemeClr val="accent1">
                    <a:lumMod val="75000"/>
                  </a:schemeClr>
                </a:solidFill>
              </a:rPr>
              <a:t>Colloque international/ NSE, </a:t>
            </a:r>
            <a:r>
              <a:rPr lang="fr-FR" sz="2400" dirty="0"/>
              <a:t>Libreville, Gabon</a:t>
            </a:r>
            <a:r>
              <a:rPr lang="fr-FR" sz="2400" b="1" dirty="0"/>
              <a:t>/ 2024</a:t>
            </a:r>
          </a:p>
        </p:txBody>
      </p:sp>
      <p:sp>
        <p:nvSpPr>
          <p:cNvPr id="10" name="ZoneTexte 9">
            <a:extLst>
              <a:ext uri="{FF2B5EF4-FFF2-40B4-BE49-F238E27FC236}">
                <a16:creationId xmlns:a16="http://schemas.microsoft.com/office/drawing/2014/main" id="{2FF21934-A9CF-1F16-0CC2-66D2F7756FA1}"/>
              </a:ext>
            </a:extLst>
          </p:cNvPr>
          <p:cNvSpPr txBox="1"/>
          <p:nvPr/>
        </p:nvSpPr>
        <p:spPr>
          <a:xfrm>
            <a:off x="193092" y="2659830"/>
            <a:ext cx="2120775" cy="677108"/>
          </a:xfrm>
          <a:prstGeom prst="rect">
            <a:avLst/>
          </a:prstGeom>
          <a:noFill/>
        </p:spPr>
        <p:txBody>
          <a:bodyPr wrap="square" rtlCol="0">
            <a:spAutoFit/>
          </a:bodyPr>
          <a:lstStyle/>
          <a:p>
            <a:pPr algn="ctr"/>
            <a:r>
              <a:rPr lang="fr-FR" sz="1400" b="1" dirty="0" err="1"/>
              <a:t>Tyaglova-Fayer</a:t>
            </a:r>
            <a:r>
              <a:rPr lang="fr-FR" sz="1400" b="1" dirty="0"/>
              <a:t> Svetlana</a:t>
            </a:r>
          </a:p>
          <a:p>
            <a:pPr algn="ctr"/>
            <a:r>
              <a:rPr lang="fr-FR" sz="1200" dirty="0"/>
              <a:t>Chercheur indépendant,</a:t>
            </a:r>
          </a:p>
          <a:p>
            <a:pPr algn="ctr"/>
            <a:r>
              <a:rPr lang="fr-FR" sz="1200" dirty="0"/>
              <a:t>Professeur en libéral</a:t>
            </a:r>
          </a:p>
        </p:txBody>
      </p:sp>
      <p:sp>
        <p:nvSpPr>
          <p:cNvPr id="2" name="ZoneTexte 1">
            <a:extLst>
              <a:ext uri="{FF2B5EF4-FFF2-40B4-BE49-F238E27FC236}">
                <a16:creationId xmlns:a16="http://schemas.microsoft.com/office/drawing/2014/main" id="{EBA59490-8501-8E83-676B-77FDADB760DD}"/>
              </a:ext>
            </a:extLst>
          </p:cNvPr>
          <p:cNvSpPr txBox="1"/>
          <p:nvPr/>
        </p:nvSpPr>
        <p:spPr>
          <a:xfrm>
            <a:off x="2286000" y="678971"/>
            <a:ext cx="8739963" cy="646331"/>
          </a:xfrm>
          <a:prstGeom prst="rect">
            <a:avLst/>
          </a:prstGeom>
          <a:noFill/>
        </p:spPr>
        <p:txBody>
          <a:bodyPr wrap="square" rtlCol="0">
            <a:spAutoFit/>
          </a:bodyPr>
          <a:lstStyle/>
          <a:p>
            <a:endParaRPr lang="fr-FR" altLang="fr-FR" sz="800" b="1" dirty="0"/>
          </a:p>
          <a:p>
            <a:r>
              <a:rPr lang="fr-FR" altLang="fr-FR" sz="1400" b="1" dirty="0"/>
              <a:t>Sciences et savoirs ancestraux ; </a:t>
            </a:r>
            <a:r>
              <a:rPr lang="fr-FR" altLang="fr-FR" sz="1400" dirty="0">
                <a:latin typeface="Times New Roman" panose="02020603050405020304" pitchFamily="18" charset="0"/>
                <a:ea typeface="Times New Roman" panose="02020603050405020304" pitchFamily="18" charset="0"/>
                <a:cs typeface="Times New Roman" panose="02020603050405020304" pitchFamily="18" charset="0"/>
              </a:rPr>
              <a:t>30 mars 2024 </a:t>
            </a:r>
            <a:r>
              <a:rPr lang="fr-FR" sz="1400" dirty="0">
                <a:latin typeface="Times New Roman" panose="02020603050405020304" pitchFamily="18" charset="0"/>
                <a:cs typeface="Times New Roman" panose="02020603050405020304" pitchFamily="18" charset="0"/>
              </a:rPr>
              <a:t>(Salle 2; 11h 30 – 13h 45) </a:t>
            </a:r>
            <a:r>
              <a:rPr lang="fr-FR" altLang="fr-FR" sz="14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1400" dirty="0">
                <a:latin typeface="Times New Roman" panose="02020603050405020304" pitchFamily="18" charset="0"/>
                <a:cs typeface="Times New Roman" panose="02020603050405020304" pitchFamily="18" charset="0"/>
              </a:rPr>
              <a:t>Septième séance (pour voir l’intégralité de l’article en anglais : </a:t>
            </a:r>
            <a:r>
              <a:rPr lang="fr-FR" sz="1400" dirty="0">
                <a:latin typeface="Times New Roman" panose="02020603050405020304" pitchFamily="18" charset="0"/>
                <a:cs typeface="Times New Roman" panose="02020603050405020304" pitchFamily="18" charset="0"/>
                <a:hlinkClick r:id="rId3"/>
              </a:rPr>
              <a:t>https://shs.hal.science/halshs-04181547/document</a:t>
            </a:r>
            <a:r>
              <a:rPr lang="fr-FR" sz="1200" b="1" dirty="0">
                <a:latin typeface="Times New Roman" panose="02020603050405020304" pitchFamily="18" charset="0"/>
                <a:cs typeface="Times New Roman" panose="02020603050405020304" pitchFamily="18" charset="0"/>
              </a:rPr>
              <a:t>)</a:t>
            </a:r>
          </a:p>
        </p:txBody>
      </p:sp>
      <p:sp>
        <p:nvSpPr>
          <p:cNvPr id="3" name="ZoneTexte 2">
            <a:extLst>
              <a:ext uri="{FF2B5EF4-FFF2-40B4-BE49-F238E27FC236}">
                <a16:creationId xmlns:a16="http://schemas.microsoft.com/office/drawing/2014/main" id="{C4F068DF-45F3-86D6-BA8B-317E7B301857}"/>
              </a:ext>
            </a:extLst>
          </p:cNvPr>
          <p:cNvSpPr txBox="1"/>
          <p:nvPr/>
        </p:nvSpPr>
        <p:spPr>
          <a:xfrm>
            <a:off x="2125348" y="1105462"/>
            <a:ext cx="9410977" cy="2462213"/>
          </a:xfrm>
          <a:prstGeom prst="rect">
            <a:avLst/>
          </a:prstGeom>
          <a:noFill/>
        </p:spPr>
        <p:txBody>
          <a:bodyPr wrap="square" rtlCol="0">
            <a:spAutoFit/>
          </a:bodyPr>
          <a:lstStyle/>
          <a:p>
            <a:pPr algn="just"/>
            <a:endParaRPr lang="fr-FR" sz="1400" b="1" i="1" dirty="0"/>
          </a:p>
          <a:p>
            <a:pPr algn="just"/>
            <a:r>
              <a:rPr lang="fr-FR" sz="1400" b="1" i="1" dirty="0"/>
              <a:t>Résumé :</a:t>
            </a:r>
            <a:r>
              <a:rPr lang="fr-FR" sz="1400" dirty="0"/>
              <a:t> Plusieurs corps humains (estimées entre 3 351 et 3 017 BC) naturellement momifiés ont été exhumés près de </a:t>
            </a:r>
            <a:r>
              <a:rPr lang="fr-FR" sz="1400" dirty="0" err="1"/>
              <a:t>Gebelein</a:t>
            </a:r>
            <a:r>
              <a:rPr lang="fr-FR" sz="1400" dirty="0"/>
              <a:t> (40 km au sud de Thèbes). Six d'entre eux ont été obtenus pour le musée britannique (British Museum) en 1899. Tous les corps avaient été enterrés en position fœtale, à une faible profondeur dans le sable, conformément aux traditions prédynastiques et entourés d'objets faisant écho à l'art rupestre saharien.</a:t>
            </a:r>
            <a:r>
              <a:rPr lang="fr-FR" sz="1400" b="1" i="1" dirty="0"/>
              <a:t> </a:t>
            </a:r>
            <a:r>
              <a:rPr lang="fr-FR" sz="1400" dirty="0"/>
              <a:t>La première approche pour comprendre ces traditions montre que, jusqu'à présent, les chercheurs se sont plutôt attachés à mettre en évidence une éventuelle communauté de formes entre l'art rupestre saharien et l'art égyptien, ou un contenu mythologique commun qui aurait été véhiculé par ces deux formes d'art (D'HUY &amp; LE QUELLEC, 2009 : 85). Cette quête des origines semble ignorer la violence qui a pu en résulter et les changements brutaux liés au processus de formation de l'État en Égypte, ainsi que la rupture avec certaines traditions, </a:t>
            </a:r>
            <a:r>
              <a:rPr lang="fr-FR" sz="1400" dirty="0">
                <a:highlight>
                  <a:srgbClr val="FFFF00"/>
                </a:highlight>
              </a:rPr>
              <a:t>notamment, celle liée aux tatouages sur le corps</a:t>
            </a:r>
            <a:r>
              <a:rPr lang="fr-FR" sz="1400" dirty="0"/>
              <a:t> A noter qu’il faut attendre l’époque ramesside (1296-1069 BC) pour retrouver des tatouages sur un corps momifié (BLAKEMORE, 2023). </a:t>
            </a:r>
          </a:p>
        </p:txBody>
      </p:sp>
      <p:sp>
        <p:nvSpPr>
          <p:cNvPr id="5" name="ZoneTexte 4">
            <a:extLst>
              <a:ext uri="{FF2B5EF4-FFF2-40B4-BE49-F238E27FC236}">
                <a16:creationId xmlns:a16="http://schemas.microsoft.com/office/drawing/2014/main" id="{96C51D61-E1D9-E8B4-1CAE-E53965747B02}"/>
              </a:ext>
            </a:extLst>
          </p:cNvPr>
          <p:cNvSpPr txBox="1"/>
          <p:nvPr/>
        </p:nvSpPr>
        <p:spPr>
          <a:xfrm>
            <a:off x="6687878" y="3173880"/>
            <a:ext cx="4848448" cy="2308324"/>
          </a:xfrm>
          <a:prstGeom prst="rect">
            <a:avLst/>
          </a:prstGeom>
          <a:noFill/>
        </p:spPr>
        <p:txBody>
          <a:bodyPr wrap="square" rtlCol="0">
            <a:spAutoFit/>
          </a:bodyPr>
          <a:lstStyle/>
          <a:p>
            <a:pPr algn="ctr"/>
            <a:endParaRPr lang="fr-FR" sz="1200" b="1" i="1" dirty="0">
              <a:highlight>
                <a:srgbClr val="FFFF00"/>
              </a:highlight>
            </a:endParaRPr>
          </a:p>
          <a:p>
            <a:pPr algn="ctr"/>
            <a:endParaRPr lang="fr-FR" sz="1200" b="1" i="1" dirty="0">
              <a:highlight>
                <a:srgbClr val="FFFF00"/>
              </a:highlight>
            </a:endParaRPr>
          </a:p>
          <a:p>
            <a:pPr algn="ctr"/>
            <a:endParaRPr lang="fr-FR" sz="1200" b="1" i="1" dirty="0">
              <a:highlight>
                <a:srgbClr val="FFFF00"/>
              </a:highlight>
            </a:endParaRPr>
          </a:p>
          <a:p>
            <a:pPr algn="ctr"/>
            <a:endParaRPr lang="fr-FR" sz="1200" b="1" i="1" dirty="0">
              <a:highlight>
                <a:srgbClr val="FFFF00"/>
              </a:highlight>
            </a:endParaRPr>
          </a:p>
          <a:p>
            <a:pPr algn="ctr"/>
            <a:endParaRPr lang="fr-FR" sz="1200" b="1" i="1" dirty="0">
              <a:highlight>
                <a:srgbClr val="FFFF00"/>
              </a:highlight>
            </a:endParaRPr>
          </a:p>
          <a:p>
            <a:pPr algn="ctr"/>
            <a:r>
              <a:rPr lang="fr-FR" sz="1200" b="1" i="1" dirty="0">
                <a:highlight>
                  <a:srgbClr val="FFFF00"/>
                </a:highlight>
              </a:rPr>
              <a:t>Nouvelle technologie </a:t>
            </a:r>
            <a:r>
              <a:rPr lang="fr-FR" sz="1200" b="1" i="1" dirty="0"/>
              <a:t>:</a:t>
            </a:r>
            <a:r>
              <a:rPr lang="fr-FR" sz="1200" dirty="0"/>
              <a:t> </a:t>
            </a:r>
            <a:r>
              <a:rPr lang="fr-FR" sz="1200" dirty="0">
                <a:effectLst/>
                <a:latin typeface="Calibri" panose="020F0502020204030204" pitchFamily="34" charset="0"/>
                <a:ea typeface="Calibri" panose="020F0502020204030204" pitchFamily="34" charset="0"/>
                <a:cs typeface="Arial" panose="020B0604020202020204" pitchFamily="34" charset="0"/>
              </a:rPr>
              <a:t>Dans le cadre d'un programme continu de réanalyse et de conservation, la peau de chaque  de </a:t>
            </a:r>
            <a:r>
              <a:rPr lang="fr-FR" sz="1200" dirty="0">
                <a:effectLst/>
                <a:highlight>
                  <a:srgbClr val="FFFF00"/>
                </a:highlight>
                <a:latin typeface="Calibri" panose="020F0502020204030204" pitchFamily="34" charset="0"/>
                <a:ea typeface="Calibri" panose="020F0502020204030204" pitchFamily="34" charset="0"/>
                <a:cs typeface="Arial" panose="020B0604020202020204" pitchFamily="34" charset="0"/>
              </a:rPr>
              <a:t>6 momies prédynastiques </a:t>
            </a:r>
            <a:r>
              <a:rPr lang="fr-FR" sz="1200" dirty="0">
                <a:effectLst/>
                <a:latin typeface="Calibri" panose="020F0502020204030204" pitchFamily="34" charset="0"/>
                <a:ea typeface="Calibri" panose="020F0502020204030204" pitchFamily="34" charset="0"/>
                <a:cs typeface="Arial" panose="020B0604020202020204" pitchFamily="34" charset="0"/>
              </a:rPr>
              <a:t>a été examinée par imagerie infrarouge dans des conditions de flash et de lumière ambiante avec un appareil photo portable Panasonic </a:t>
            </a:r>
            <a:r>
              <a:rPr lang="fr-FR" sz="1200" dirty="0" err="1">
                <a:effectLst/>
                <a:latin typeface="Calibri" panose="020F0502020204030204" pitchFamily="34" charset="0"/>
                <a:ea typeface="Calibri" panose="020F0502020204030204" pitchFamily="34" charset="0"/>
                <a:cs typeface="Arial" panose="020B0604020202020204" pitchFamily="34" charset="0"/>
              </a:rPr>
              <a:t>Lumix</a:t>
            </a:r>
            <a:r>
              <a:rPr lang="fr-FR" sz="1200" dirty="0">
                <a:effectLst/>
                <a:latin typeface="Calibri" panose="020F0502020204030204" pitchFamily="34" charset="0"/>
                <a:ea typeface="Calibri" panose="020F0502020204030204" pitchFamily="34" charset="0"/>
                <a:cs typeface="Arial" panose="020B0604020202020204" pitchFamily="34" charset="0"/>
              </a:rPr>
              <a:t> DMC ZS19, converti en infrarouge 720 nm par </a:t>
            </a:r>
            <a:r>
              <a:rPr lang="fr-FR" sz="1200" dirty="0" err="1">
                <a:effectLst/>
                <a:latin typeface="Calibri" panose="020F0502020204030204" pitchFamily="34" charset="0"/>
                <a:ea typeface="Calibri" panose="020F0502020204030204" pitchFamily="34" charset="0"/>
                <a:cs typeface="Arial" panose="020B0604020202020204" pitchFamily="34" charset="0"/>
              </a:rPr>
              <a:t>Kolari</a:t>
            </a:r>
            <a:r>
              <a:rPr lang="fr-FR" sz="1200" dirty="0">
                <a:effectLst/>
                <a:latin typeface="Calibri" panose="020F0502020204030204" pitchFamily="34" charset="0"/>
                <a:ea typeface="Calibri" panose="020F0502020204030204" pitchFamily="34" charset="0"/>
                <a:cs typeface="Arial" panose="020B0604020202020204" pitchFamily="34" charset="0"/>
              </a:rPr>
              <a:t> Vision. Des tatouages ont été détectés sur les zones observables du corps de deux individus (FRIEDMAN &amp; All, 2018 : 116-125).</a:t>
            </a:r>
            <a:r>
              <a:rPr lang="fr-FR" sz="1200" dirty="0"/>
              <a:t>.</a:t>
            </a:r>
          </a:p>
        </p:txBody>
      </p:sp>
      <p:sp>
        <p:nvSpPr>
          <p:cNvPr id="33" name="ZoneTexte 32">
            <a:extLst>
              <a:ext uri="{FF2B5EF4-FFF2-40B4-BE49-F238E27FC236}">
                <a16:creationId xmlns:a16="http://schemas.microsoft.com/office/drawing/2014/main" id="{91A85ED2-2196-F0EC-1BCF-AAAB6505130F}"/>
              </a:ext>
            </a:extLst>
          </p:cNvPr>
          <p:cNvSpPr txBox="1"/>
          <p:nvPr/>
        </p:nvSpPr>
        <p:spPr>
          <a:xfrm>
            <a:off x="425301" y="3333766"/>
            <a:ext cx="6232275" cy="2923877"/>
          </a:xfrm>
          <a:prstGeom prst="rect">
            <a:avLst/>
          </a:prstGeom>
          <a:noFill/>
        </p:spPr>
        <p:txBody>
          <a:bodyPr wrap="square" rtlCol="0">
            <a:spAutoFit/>
          </a:bodyPr>
          <a:lstStyle/>
          <a:p>
            <a:pPr algn="just"/>
            <a:endParaRPr lang="fr-FR" sz="1400" b="1" i="1" dirty="0"/>
          </a:p>
          <a:p>
            <a:pPr algn="just"/>
            <a:r>
              <a:rPr lang="fr-FR" sz="1400" b="1" i="1" dirty="0"/>
              <a:t>Notre méthode : </a:t>
            </a:r>
            <a:r>
              <a:rPr lang="fr-FR" sz="1400" dirty="0"/>
              <a:t>En FLE (enseignement du français langue étrangère), il est courant de faire des parallèles avec la langue maternelle pour mieux avancer dans l’apprentissage d’une langue étrangère. Nous avons appliqué nos méthodes linguistiques à l'archéologie et anthropologie. Notre méthode de comparaison par </a:t>
            </a:r>
            <a:r>
              <a:rPr lang="fr-FR" sz="1400" dirty="0">
                <a:solidFill>
                  <a:srgbClr val="FF0000"/>
                </a:solidFill>
              </a:rPr>
              <a:t>parallélisme </a:t>
            </a:r>
            <a:r>
              <a:rPr lang="fr-FR" sz="1400" dirty="0"/>
              <a:t>permet de "lire" les artefacts archéologiques dans leur contexte global en suivant l'évolution anthropologique dans l'espace-temps.</a:t>
            </a:r>
            <a:r>
              <a:rPr lang="fr-FR" sz="1800" dirty="0">
                <a:effectLst/>
                <a:latin typeface="Times New Roman" panose="02020603050405020304" pitchFamily="18" charset="0"/>
                <a:ea typeface="Calibri" panose="020F0502020204030204" pitchFamily="34" charset="0"/>
              </a:rPr>
              <a:t> </a:t>
            </a:r>
          </a:p>
          <a:p>
            <a:r>
              <a:rPr lang="fr-FR" sz="1200" dirty="0">
                <a:solidFill>
                  <a:srgbClr val="000000"/>
                </a:solidFill>
                <a:effectLst/>
                <a:ea typeface="Times New Roman" panose="02020603050405020304" pitchFamily="18" charset="0"/>
                <a:cs typeface="Times New Roman" panose="02020603050405020304" pitchFamily="18" charset="0"/>
              </a:rPr>
              <a:t> </a:t>
            </a:r>
          </a:p>
          <a:p>
            <a:pPr algn="ctr"/>
            <a:r>
              <a:rPr lang="fr-FR" sz="1400" b="1" i="1" dirty="0"/>
              <a:t>Notre  hypothèse </a:t>
            </a:r>
            <a:r>
              <a:rPr lang="fr-FR" b="1" i="1" dirty="0"/>
              <a:t>: </a:t>
            </a:r>
            <a:r>
              <a:rPr lang="fr-FR" sz="1400" dirty="0"/>
              <a:t>Selon nous, les tatouages des momies de </a:t>
            </a:r>
            <a:r>
              <a:rPr lang="fr-FR" sz="1400" dirty="0" err="1"/>
              <a:t>Gebelein</a:t>
            </a:r>
            <a:r>
              <a:rPr lang="fr-FR" sz="1400" dirty="0"/>
              <a:t> pourraient refléter un code culturel dont l'iconographie reflète des croyances ancestrales, dans lesquelles le féminin était associé au serpent et le masculin à la bête à cornes.</a:t>
            </a:r>
          </a:p>
          <a:p>
            <a:pPr algn="ctr"/>
            <a:r>
              <a:rPr lang="fr-FR" sz="1200" dirty="0">
                <a:solidFill>
                  <a:srgbClr val="000000"/>
                </a:solidFill>
                <a:effectLst/>
                <a:ea typeface="Times New Roman" panose="02020603050405020304" pitchFamily="18" charset="0"/>
                <a:cs typeface="Times New Roman" panose="02020603050405020304" pitchFamily="18" charset="0"/>
              </a:rPr>
              <a:t>Si notre hypothèse vous intéresse</a:t>
            </a:r>
            <a:r>
              <a:rPr lang="fr-FR" sz="1200" dirty="0">
                <a:solidFill>
                  <a:srgbClr val="000000"/>
                </a:solidFill>
                <a:ea typeface="Times New Roman" panose="02020603050405020304" pitchFamily="18" charset="0"/>
                <a:cs typeface="Times New Roman" panose="02020603050405020304" pitchFamily="18" charset="0"/>
              </a:rPr>
              <a:t>, veillez consulté l’intégralité de notre article référencé </a:t>
            </a:r>
            <a:r>
              <a:rPr lang="fr-FR" sz="1200" dirty="0">
                <a:solidFill>
                  <a:srgbClr val="000000"/>
                </a:solidFill>
                <a:ea typeface="Times New Roman" panose="02020603050405020304" pitchFamily="18" charset="0"/>
                <a:cs typeface="Times New Roman" panose="02020603050405020304" pitchFamily="18" charset="0"/>
                <a:hlinkClick r:id="rId4"/>
              </a:rPr>
              <a:t>ht</a:t>
            </a:r>
            <a:r>
              <a:rPr lang="fr-FR" sz="1200" dirty="0">
                <a:hlinkClick r:id="rId4"/>
              </a:rPr>
              <a:t>tps://cv.hal.science/svetlana-tyaglova-fayer</a:t>
            </a:r>
            <a:endParaRPr lang="fr-FR" sz="1200" dirty="0"/>
          </a:p>
        </p:txBody>
      </p:sp>
    </p:spTree>
    <p:extLst>
      <p:ext uri="{BB962C8B-B14F-4D97-AF65-F5344CB8AC3E}">
        <p14:creationId xmlns:p14="http://schemas.microsoft.com/office/powerpoint/2010/main" val="1971474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8C5420-D31F-18A8-8FA6-67BDE74369E5}"/>
              </a:ext>
            </a:extLst>
          </p:cNvPr>
          <p:cNvSpPr>
            <a:spLocks noGrp="1"/>
          </p:cNvSpPr>
          <p:nvPr>
            <p:ph type="title"/>
          </p:nvPr>
        </p:nvSpPr>
        <p:spPr>
          <a:xfrm>
            <a:off x="997688" y="365126"/>
            <a:ext cx="10515600" cy="570540"/>
          </a:xfrm>
        </p:spPr>
        <p:txBody>
          <a:bodyPr>
            <a:noAutofit/>
          </a:bodyPr>
          <a:lstStyle/>
          <a:p>
            <a:pPr indent="449580" algn="just">
              <a:lnSpc>
                <a:spcPct val="107000"/>
              </a:lnSpc>
              <a:spcBef>
                <a:spcPts val="1200"/>
              </a:spcBef>
              <a:spcAft>
                <a:spcPts val="600"/>
              </a:spcAft>
            </a:pPr>
            <a:r>
              <a:rPr lang="fr-FR" sz="2400" b="1" i="1" dirty="0">
                <a:solidFill>
                  <a:srgbClr val="2E74B5"/>
                </a:solidFill>
                <a:effectLst/>
                <a:latin typeface="Times New Roman" panose="02020603050405020304" pitchFamily="18" charset="0"/>
                <a:ea typeface="Times New Roman" panose="02020603050405020304" pitchFamily="18" charset="0"/>
                <a:cs typeface="Arial" panose="020B0604020202020204" pitchFamily="34" charset="0"/>
              </a:rPr>
              <a:t> Côté visuel : </a:t>
            </a:r>
            <a:r>
              <a:rPr lang="fr-FR" sz="2400" dirty="0">
                <a:effectLst/>
                <a:latin typeface="Times New Roman" panose="02020603050405020304" pitchFamily="18" charset="0"/>
                <a:ea typeface="Times New Roman" panose="02020603050405020304" pitchFamily="18" charset="0"/>
                <a:cs typeface="Arial" panose="020B0604020202020204" pitchFamily="34" charset="0"/>
              </a:rPr>
              <a:t>Analysons d’abord chaque motif des tatouages de nos momies </a:t>
            </a: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ZoneTexte 5">
            <a:extLst>
              <a:ext uri="{FF2B5EF4-FFF2-40B4-BE49-F238E27FC236}">
                <a16:creationId xmlns:a16="http://schemas.microsoft.com/office/drawing/2014/main" id="{67919E53-4E82-74A4-D75A-D61AC88A1B9D}"/>
              </a:ext>
            </a:extLst>
          </p:cNvPr>
          <p:cNvSpPr txBox="1"/>
          <p:nvPr/>
        </p:nvSpPr>
        <p:spPr>
          <a:xfrm>
            <a:off x="997688" y="776177"/>
            <a:ext cx="10196624" cy="6157315"/>
          </a:xfrm>
          <a:prstGeom prst="rect">
            <a:avLst/>
          </a:prstGeom>
          <a:noFill/>
        </p:spPr>
        <p:txBody>
          <a:bodyPr wrap="square">
            <a:spAutoFit/>
          </a:bodyPr>
          <a:lstStyle/>
          <a:p>
            <a:pPr marL="342900" lvl="0" indent="-342900" algn="just" rtl="0">
              <a:lnSpc>
                <a:spcPct val="107000"/>
              </a:lnSpc>
              <a:spcAft>
                <a:spcPts val="800"/>
              </a:spcAft>
              <a:buFont typeface="+mj-lt"/>
              <a:buAutoNum type="alphaLcParenR"/>
            </a:pPr>
            <a:r>
              <a:rPr lang="fr-FR" sz="1400" b="1" i="1" dirty="0">
                <a:solidFill>
                  <a:srgbClr val="2E74B5"/>
                </a:solidFill>
                <a:effectLst/>
                <a:latin typeface="Times New Roman" panose="02020603050405020304" pitchFamily="18" charset="0"/>
                <a:ea typeface="Times New Roman" panose="02020603050405020304" pitchFamily="18" charset="0"/>
                <a:cs typeface="Arial" panose="020B0604020202020204" pitchFamily="34" charset="0"/>
              </a:rPr>
              <a:t>L’image des bêtes à cornes</a:t>
            </a:r>
            <a:r>
              <a:rPr lang="fr-FR" sz="1400" dirty="0">
                <a:solidFill>
                  <a:srgbClr val="2E74B5"/>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fr-FR" sz="1400" dirty="0">
              <a:effectLst/>
              <a:latin typeface="Calibri" panose="020F0502020204030204" pitchFamily="34" charset="0"/>
              <a:ea typeface="Calibri" panose="020F0502020204030204" pitchFamily="34" charset="0"/>
              <a:cs typeface="Arial" panose="020B0604020202020204" pitchFamily="34" charset="0"/>
            </a:endParaRPr>
          </a:p>
          <a:p>
            <a:pPr marL="180340" marR="179705" indent="449580" algn="just">
              <a:lnSpc>
                <a:spcPct val="115000"/>
              </a:lnSpc>
              <a:spcAft>
                <a:spcPts val="800"/>
              </a:spcAft>
              <a:tabLst>
                <a:tab pos="5581015" algn="l"/>
              </a:tabLst>
            </a:pPr>
            <a:r>
              <a:rPr lang="fr-FR" sz="1400" dirty="0"/>
              <a:t>Selon certains archéologues, les représentations des animaux à cornes trouvés sur l’homme de </a:t>
            </a:r>
            <a:r>
              <a:rPr lang="fr-FR" sz="1400" dirty="0" err="1"/>
              <a:t>Gebelein</a:t>
            </a:r>
            <a:r>
              <a:rPr lang="fr-FR" sz="1400" dirty="0"/>
              <a:t> sont des éléments fréquents pour l'iconographie de l’Egypte ancienne, mais l'identification de l'espèce visée reste un défi (FRIEDMAN &amp; All., 2018). D'après la forme de ses </a:t>
            </a:r>
            <a:r>
              <a:rPr lang="fr-FR" sz="1400" b="1" dirty="0"/>
              <a:t>cornes élaborées </a:t>
            </a:r>
            <a:r>
              <a:rPr lang="fr-FR" sz="1400" dirty="0"/>
              <a:t>et de sa </a:t>
            </a:r>
            <a:r>
              <a:rPr lang="fr-FR" sz="1400" b="1" dirty="0"/>
              <a:t>longue queue</a:t>
            </a:r>
            <a:r>
              <a:rPr lang="fr-FR" sz="1400" dirty="0"/>
              <a:t>, le tatouage inférieur représente un bovidé (très probablement un taureau sauvage) et le tatouage supérieur suggère qu'il s'agit d'un mouton de Barbarie (idem).</a:t>
            </a:r>
          </a:p>
          <a:p>
            <a:pPr marL="180340" marR="179705" indent="449580" algn="just">
              <a:lnSpc>
                <a:spcPct val="115000"/>
              </a:lnSpc>
              <a:spcAft>
                <a:spcPts val="800"/>
              </a:spcAft>
              <a:tabLst>
                <a:tab pos="5581015" algn="l"/>
              </a:tabLst>
            </a:pPr>
            <a:r>
              <a:rPr lang="fr-FR" sz="1400" dirty="0"/>
              <a:t>Notons au passage que cet homme tatoué a fait voler en éclats une légende selon laquelle seules les femmes étaient tatouées pour des raisons de fertilité ou même d'érotisme (idem).</a:t>
            </a:r>
          </a:p>
          <a:p>
            <a:pPr marL="180340" marR="179705" indent="449580" algn="just">
              <a:lnSpc>
                <a:spcPct val="115000"/>
              </a:lnSpc>
              <a:spcAft>
                <a:spcPts val="800"/>
              </a:spcAft>
              <a:tabLst>
                <a:tab pos="5581015" algn="l"/>
              </a:tabLst>
            </a:pPr>
            <a:r>
              <a:rPr lang="fr-FR" sz="1400" dirty="0"/>
              <a:t>Selon les études de Julien d'Huy et Jean-Loïc Le Quelle, aux yeux des Égyptiens, chaque image était un être vivant doté d'un pouvoir magique et d’une efficacité propre (D'HUY &amp; LE QUELLEC, 2009 : 93). Sachant que le taureau sauvage était l'une des trois figures héraldiques de l'Égypte prédynastique, avec le faucon et le lion (GRAFF, 2015), on peut en déduire que cet homme tatoué faisait partie d'une élite émergente dans la culture de </a:t>
            </a:r>
            <a:r>
              <a:rPr lang="fr-FR" sz="1400" dirty="0" err="1"/>
              <a:t>Nagada</a:t>
            </a:r>
            <a:r>
              <a:rPr lang="fr-FR" sz="1400" dirty="0"/>
              <a:t>*.</a:t>
            </a:r>
          </a:p>
          <a:p>
            <a:pPr marL="180340" marR="179705" indent="449580" algn="just">
              <a:lnSpc>
                <a:spcPct val="115000"/>
              </a:lnSpc>
              <a:spcAft>
                <a:spcPts val="1200"/>
              </a:spcAft>
              <a:tabLst>
                <a:tab pos="5581015" algn="l"/>
              </a:tabLst>
            </a:pPr>
            <a:r>
              <a:rPr lang="fr-FR" sz="1400" dirty="0"/>
              <a:t>Compte tenu de sa mort violente**, et de la rupture brutale de certaines traditions telles que la disparition des tatouages pendant deux mille ans, le changement de posture du corps du défunt (la position fœtale est remplacée par la position sur le dos dans l'Égypte dynastique), ainsi que la forme et le contenu des tombes (changement radical du mobilier funéraire), on peut légitimement supposer que cette élite a été éliminée ou, plutôt, a migré (puisqu'on constate le retour de la pratique du tatouage par la suite).</a:t>
            </a:r>
            <a:endParaRPr lang="fr-FR" sz="800" dirty="0"/>
          </a:p>
          <a:p>
            <a:pPr algn="just" rtl="0"/>
            <a:r>
              <a:rPr lang="fr-FR" sz="1400" dirty="0"/>
              <a:t>*</a:t>
            </a:r>
            <a:r>
              <a:rPr lang="fr-FR" sz="1000" dirty="0"/>
              <a:t>La Culture archéologique à laquelle ces deux momies tatouées appartiennent. N.B. La culture de </a:t>
            </a:r>
            <a:r>
              <a:rPr lang="fr-FR" sz="1000" dirty="0" err="1"/>
              <a:t>Nagada</a:t>
            </a:r>
            <a:r>
              <a:rPr lang="fr-FR" sz="1000" dirty="0"/>
              <a:t> (3 900 - 3 150 BC.) est la plus importante culture préhistorique en Égypte. Elle se développe pendant environ 750 ans en Haute-Égypte. On passe alors d'une population qui chasse et pratique élevage ainsi que quelques cultures domestiquées, à une société hiérarchisée, de cultivateurs de céréales, regroupés dans des villes et dominée par des chefs, puis par des souverains qui se font la guerre jusqu'à ce que l'un d'entre eux devienne un pharaon et unifie toute l'Égypte sous son pouvoir. C'est à cette période ultime qu'apparait l'écriture égyptienne.</a:t>
            </a:r>
          </a:p>
          <a:p>
            <a:pPr algn="just" rtl="0"/>
            <a:endParaRPr lang="fr-FR" sz="1000" dirty="0"/>
          </a:p>
          <a:p>
            <a:pPr algn="just"/>
            <a:r>
              <a:rPr lang="fr-FR" sz="1400" dirty="0"/>
              <a:t>**</a:t>
            </a:r>
            <a:r>
              <a:rPr lang="fr-FR" sz="1000" dirty="0"/>
              <a:t>En scannant le corps de l'homme, les scientifiques ont découvert qu'il avait été poignardé dans le dos avec un couteau qui lui traversait l'omoplate de haut en bas : </a:t>
            </a:r>
            <a:r>
              <a:rPr lang="fr-FR" sz="1000" dirty="0">
                <a:hlinkClick r:id="rId2">
                  <a:extLst>
                    <a:ext uri="{A12FA001-AC4F-418D-AE19-62706E023703}">
                      <ahyp:hlinkClr xmlns:ahyp="http://schemas.microsoft.com/office/drawing/2018/hyperlinkcolor" val="tx"/>
                    </a:ext>
                  </a:extLst>
                </a:hlinkClick>
              </a:rPr>
              <a:t>https://www.britishmuseum.org/blog/virtual-autopsy-discover-how-ancient-egyptian-gebelein-man-died</a:t>
            </a:r>
            <a:endParaRPr lang="fr-FR" sz="1000" dirty="0"/>
          </a:p>
          <a:p>
            <a:pPr algn="just" rtl="0"/>
            <a:endParaRPr lang="fr-FR" sz="1000" dirty="0"/>
          </a:p>
        </p:txBody>
      </p:sp>
    </p:spTree>
    <p:extLst>
      <p:ext uri="{BB962C8B-B14F-4D97-AF65-F5344CB8AC3E}">
        <p14:creationId xmlns:p14="http://schemas.microsoft.com/office/powerpoint/2010/main" val="3503735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67919E53-4E82-74A4-D75A-D61AC88A1B9D}"/>
              </a:ext>
            </a:extLst>
          </p:cNvPr>
          <p:cNvSpPr txBox="1"/>
          <p:nvPr/>
        </p:nvSpPr>
        <p:spPr>
          <a:xfrm>
            <a:off x="978195" y="361507"/>
            <a:ext cx="10216117" cy="5606599"/>
          </a:xfrm>
          <a:prstGeom prst="rect">
            <a:avLst/>
          </a:prstGeom>
          <a:noFill/>
        </p:spPr>
        <p:txBody>
          <a:bodyPr wrap="square">
            <a:spAutoFit/>
          </a:bodyPr>
          <a:lstStyle/>
          <a:p>
            <a:pPr lvl="0" algn="just" rtl="0">
              <a:lnSpc>
                <a:spcPct val="107000"/>
              </a:lnSpc>
              <a:spcAft>
                <a:spcPts val="800"/>
              </a:spcAft>
            </a:pPr>
            <a:r>
              <a:rPr lang="fr-FR" sz="1400" b="1" i="1" dirty="0">
                <a:solidFill>
                  <a:srgbClr val="2E74B5"/>
                </a:solidFill>
                <a:latin typeface="Times New Roman" panose="02020603050405020304" pitchFamily="18" charset="0"/>
                <a:cs typeface="Arial" panose="020B0604020202020204" pitchFamily="34" charset="0"/>
              </a:rPr>
              <a:t>b) L’image du bâton (« L »)</a:t>
            </a:r>
          </a:p>
          <a:p>
            <a:pPr marL="180340" marR="179705" indent="449580" algn="just">
              <a:lnSpc>
                <a:spcPct val="115000"/>
              </a:lnSpc>
              <a:spcAft>
                <a:spcPts val="800"/>
              </a:spcAft>
              <a:tabLst>
                <a:tab pos="5581015" algn="l"/>
              </a:tabLst>
            </a:pPr>
            <a:r>
              <a:rPr lang="fr-FR" sz="1400" dirty="0"/>
              <a:t>Comme le motif précédent, le "bâton" est un élément assez fréquent dans l'art rupestre saharien. Il est souvent utilisé comme objet magique pour contrôler les animaux sauvages, notamment dans les scènes de chasse. De la période communément appelée " Têtes rondes " (8000±900 BC.), datée par Jean-Loïc Le </a:t>
            </a:r>
            <a:r>
              <a:rPr lang="fr-FR" sz="1400" dirty="0" err="1"/>
              <a:t>Quellec</a:t>
            </a:r>
            <a:r>
              <a:rPr lang="fr-FR" sz="1400" dirty="0"/>
              <a:t> (LE QUELLEC, 2013), au style « </a:t>
            </a:r>
            <a:r>
              <a:rPr lang="fr-FR" sz="1400" dirty="0" err="1"/>
              <a:t>Iheren</a:t>
            </a:r>
            <a:r>
              <a:rPr lang="fr-FR" sz="1400" dirty="0"/>
              <a:t> » (vers 3000 BC.), ces bâtons sont tenus par des femmes. Plus tard, les « bâtons » ont été remplacés par des arcs et des lassos : voir les Figures 1-3 de </a:t>
            </a:r>
            <a:r>
              <a:rPr lang="fr-FR" sz="1400" dirty="0" err="1"/>
              <a:t>Lankester</a:t>
            </a:r>
            <a:r>
              <a:rPr lang="fr-FR" sz="1400" dirty="0"/>
              <a:t> (LANKESTER, 2016). Le sexe des personnes qui tiennent ces objets ne présente plus de caractéristiques féminines évidentes.</a:t>
            </a:r>
          </a:p>
          <a:p>
            <a:pPr marR="179705" lvl="0" algn="just" rtl="0">
              <a:lnSpc>
                <a:spcPct val="115000"/>
              </a:lnSpc>
              <a:spcAft>
                <a:spcPts val="800"/>
              </a:spcAft>
              <a:tabLst>
                <a:tab pos="5581015" algn="l"/>
              </a:tabLst>
            </a:pPr>
            <a:r>
              <a:rPr lang="fr-FR" sz="1400" b="1" dirty="0">
                <a:solidFill>
                  <a:srgbClr val="2E74B5"/>
                </a:solidFill>
                <a:effectLst/>
                <a:latin typeface="Times New Roman" panose="02020603050405020304" pitchFamily="18" charset="0"/>
                <a:ea typeface="Times New Roman" panose="02020603050405020304" pitchFamily="18" charset="0"/>
                <a:cs typeface="Arial" panose="020B0604020202020204" pitchFamily="34" charset="0"/>
              </a:rPr>
              <a:t>c) </a:t>
            </a:r>
            <a:r>
              <a:rPr lang="fr-FR" sz="1400" b="1" i="1" dirty="0">
                <a:solidFill>
                  <a:srgbClr val="2E74B5"/>
                </a:solidFill>
                <a:latin typeface="Times New Roman" panose="02020603050405020304" pitchFamily="18" charset="0"/>
                <a:cs typeface="Arial" panose="020B0604020202020204" pitchFamily="34" charset="0"/>
              </a:rPr>
              <a:t>L’image du « S »</a:t>
            </a:r>
          </a:p>
          <a:p>
            <a:pPr marL="180340" marR="179705" indent="449580" algn="just">
              <a:lnSpc>
                <a:spcPct val="115000"/>
              </a:lnSpc>
              <a:spcAft>
                <a:spcPts val="800"/>
              </a:spcAft>
              <a:tabLst>
                <a:tab pos="5581015" algn="l"/>
              </a:tabLst>
            </a:pPr>
            <a:r>
              <a:rPr lang="fr-FR" sz="1400" dirty="0"/>
              <a:t>Contrairement aux motifs précédents, celui-ci est tout à fait nouveau. Sans pouvoir nous appuyer sur les archives, nous nous permettons d'appliquer notre méthode des parallèles pour comprendre son symbolisme. A notre avis, les "S" sur l’épaule de notre femme tatouée font référence au serpent par leur forme graphique. Ce point de vue est confirmé par les hiéroglyphes égyptiens (N°13193, 13197 et 13193 :    </a:t>
            </a:r>
            <a:r>
              <a:rPr lang="fr-FR" sz="2800" b="1" dirty="0">
                <a:effectLst/>
                <a:latin typeface="Segoe UI Historic" panose="020B0502040204020203" pitchFamily="34" charset="0"/>
                <a:ea typeface="Times New Roman" panose="02020603050405020304" pitchFamily="18" charset="0"/>
                <a:cs typeface="Arial" panose="020B0604020202020204" pitchFamily="34" charset="0"/>
              </a:rPr>
              <a:t>𓆓   𓆗   𓆙</a:t>
            </a:r>
            <a:r>
              <a:rPr lang="fr-FR" sz="2800" b="1" dirty="0">
                <a:effectLst/>
                <a:latin typeface="Calibri" panose="020F0502020204030204" pitchFamily="34" charset="0"/>
                <a:ea typeface="Times New Roman" panose="02020603050405020304" pitchFamily="18" charset="0"/>
                <a:cs typeface="Arial" panose="020B0604020202020204" pitchFamily="34" charset="0"/>
              </a:rPr>
              <a:t> </a:t>
            </a:r>
            <a:r>
              <a:rPr lang="fr-FR" sz="1400" dirty="0"/>
              <a:t>Observons l’horizon culturel de ce symbole à travers l'espace et le temps en appliquant notre méthode des parallèles pour comprendre son symbolisme:</a:t>
            </a:r>
          </a:p>
          <a:p>
            <a:pPr marL="180340" marR="179705" indent="449580" algn="just">
              <a:lnSpc>
                <a:spcPct val="115000"/>
              </a:lnSpc>
              <a:spcAft>
                <a:spcPts val="800"/>
              </a:spcAft>
              <a:tabLst>
                <a:tab pos="5581015" algn="l"/>
              </a:tabLst>
            </a:pPr>
            <a:r>
              <a:rPr lang="fr-FR" sz="1400" dirty="0"/>
              <a:t>- On le trouve en abondance à </a:t>
            </a:r>
            <a:r>
              <a:rPr lang="fr-FR" sz="1400" dirty="0" err="1"/>
              <a:t>Göbekli</a:t>
            </a:r>
            <a:r>
              <a:rPr lang="fr-FR" sz="1400" dirty="0"/>
              <a:t> </a:t>
            </a:r>
            <a:r>
              <a:rPr lang="fr-FR" sz="1400" dirty="0" err="1"/>
              <a:t>Tepe</a:t>
            </a:r>
            <a:r>
              <a:rPr lang="fr-FR" sz="1400" dirty="0"/>
              <a:t> dans des versions sculpturales et graphiques (ШМИТ, 2011) et dans l'art rupestre du désert du Sahara (MOSTEFAI, 2013);</a:t>
            </a:r>
          </a:p>
          <a:p>
            <a:pPr marL="180340" marR="179705" indent="449580" algn="just">
              <a:lnSpc>
                <a:spcPct val="115000"/>
              </a:lnSpc>
              <a:spcAft>
                <a:spcPts val="800"/>
              </a:spcAft>
              <a:tabLst>
                <a:tab pos="5581015" algn="l"/>
              </a:tabLst>
            </a:pPr>
            <a:endParaRPr lang="fr-FR" sz="1400" dirty="0"/>
          </a:p>
          <a:p>
            <a:pPr marL="342900" lvl="0" indent="-342900" algn="just" rtl="0">
              <a:lnSpc>
                <a:spcPct val="107000"/>
              </a:lnSpc>
              <a:spcAft>
                <a:spcPts val="800"/>
              </a:spcAft>
              <a:buFont typeface="+mj-lt"/>
              <a:buAutoNum type="alphaLcParenR"/>
            </a:pPr>
            <a:endParaRPr lang="fr-FR" sz="1800" dirty="0">
              <a:solidFill>
                <a:srgbClr val="2E74B5"/>
              </a:solidFill>
              <a:effectLst/>
              <a:latin typeface="Times New Roman" panose="02020603050405020304" pitchFamily="18" charset="0"/>
              <a:ea typeface="Times New Roman" panose="02020603050405020304" pitchFamily="18" charset="0"/>
              <a:cs typeface="Arial" panose="020B0604020202020204" pitchFamily="34" charset="0"/>
            </a:endParaRPr>
          </a:p>
          <a:p>
            <a:pPr marL="342900" lvl="0" indent="-342900" algn="just" rtl="0">
              <a:lnSpc>
                <a:spcPct val="107000"/>
              </a:lnSpc>
              <a:spcAft>
                <a:spcPts val="800"/>
              </a:spcAft>
              <a:buFont typeface="+mj-lt"/>
              <a:buAutoNum type="alphaLcParenR"/>
            </a:pP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algn="just" rtl="0"/>
            <a:endParaRPr lang="fr-FR" sz="1000" dirty="0"/>
          </a:p>
        </p:txBody>
      </p:sp>
      <p:pic>
        <p:nvPicPr>
          <p:cNvPr id="12" name="Image 11" descr="Dioses viperinos">
            <a:extLst>
              <a:ext uri="{FF2B5EF4-FFF2-40B4-BE49-F238E27FC236}">
                <a16:creationId xmlns:a16="http://schemas.microsoft.com/office/drawing/2014/main" id="{88F68D7F-E998-0342-60F2-2D252D3CBB3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03976" y="4546238"/>
            <a:ext cx="1493520" cy="1638935"/>
          </a:xfrm>
          <a:prstGeom prst="rect">
            <a:avLst/>
          </a:prstGeom>
          <a:noFill/>
          <a:ln>
            <a:noFill/>
          </a:ln>
        </p:spPr>
      </p:pic>
      <p:pic>
        <p:nvPicPr>
          <p:cNvPr id="13" name="Image 12">
            <a:extLst>
              <a:ext uri="{FF2B5EF4-FFF2-40B4-BE49-F238E27FC236}">
                <a16:creationId xmlns:a16="http://schemas.microsoft.com/office/drawing/2014/main" id="{1E0CCF97-EB5A-693F-884E-5CC3F54AF24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64960" y="4565923"/>
            <a:ext cx="1647825" cy="1623695"/>
          </a:xfrm>
          <a:prstGeom prst="rect">
            <a:avLst/>
          </a:prstGeom>
          <a:noFill/>
          <a:ln>
            <a:noFill/>
          </a:ln>
        </p:spPr>
      </p:pic>
      <p:pic>
        <p:nvPicPr>
          <p:cNvPr id="14" name="Image 13">
            <a:extLst>
              <a:ext uri="{FF2B5EF4-FFF2-40B4-BE49-F238E27FC236}">
                <a16:creationId xmlns:a16="http://schemas.microsoft.com/office/drawing/2014/main" id="{AD805414-AD97-EAF2-7099-22FDA6A24403}"/>
              </a:ext>
            </a:extLst>
          </p:cNvPr>
          <p:cNvPicPr>
            <a:picLocks noChangeAspect="1"/>
          </p:cNvPicPr>
          <p:nvPr/>
        </p:nvPicPr>
        <p:blipFill>
          <a:blip r:embed="rId4"/>
          <a:stretch>
            <a:fillRect/>
          </a:stretch>
        </p:blipFill>
        <p:spPr>
          <a:xfrm>
            <a:off x="5074552" y="4556080"/>
            <a:ext cx="1426210" cy="1619250"/>
          </a:xfrm>
          <a:prstGeom prst="rect">
            <a:avLst/>
          </a:prstGeom>
        </p:spPr>
      </p:pic>
      <p:sp>
        <p:nvSpPr>
          <p:cNvPr id="16" name="ZoneTexte 15">
            <a:extLst>
              <a:ext uri="{FF2B5EF4-FFF2-40B4-BE49-F238E27FC236}">
                <a16:creationId xmlns:a16="http://schemas.microsoft.com/office/drawing/2014/main" id="{36BC802F-7692-9AAA-FBAC-64116DCA71EA}"/>
              </a:ext>
            </a:extLst>
          </p:cNvPr>
          <p:cNvSpPr txBox="1"/>
          <p:nvPr/>
        </p:nvSpPr>
        <p:spPr>
          <a:xfrm>
            <a:off x="6500763" y="4565923"/>
            <a:ext cx="4386978" cy="1319913"/>
          </a:xfrm>
          <a:prstGeom prst="rect">
            <a:avLst/>
          </a:prstGeom>
          <a:noFill/>
        </p:spPr>
        <p:txBody>
          <a:bodyPr wrap="square" rtlCol="0">
            <a:spAutoFit/>
          </a:bodyPr>
          <a:lstStyle/>
          <a:p>
            <a:pPr marL="180340" marR="179705" indent="449580" algn="just">
              <a:lnSpc>
                <a:spcPct val="115000"/>
              </a:lnSpc>
              <a:spcAft>
                <a:spcPts val="600"/>
              </a:spcAft>
              <a:tabLst>
                <a:tab pos="5581015" algn="l"/>
              </a:tabLst>
            </a:pPr>
            <a:r>
              <a:rPr lang="fr-FR" sz="1000" dirty="0">
                <a:effectLst/>
                <a:latin typeface="Times New Roman" panose="02020603050405020304" pitchFamily="18" charset="0"/>
                <a:ea typeface="Calibri" panose="020F0502020204030204" pitchFamily="34" charset="0"/>
                <a:cs typeface="Arial" panose="020B0604020202020204" pitchFamily="34" charset="0"/>
              </a:rPr>
              <a:t>L'évolution du concept du pouvoir divin représenté par le serpent dans l'ordre chronologique : </a:t>
            </a:r>
            <a:r>
              <a:rPr lang="fr-FR" sz="1000" b="1" dirty="0">
                <a:effectLst/>
                <a:latin typeface="Times New Roman" panose="02020603050405020304" pitchFamily="18" charset="0"/>
                <a:ea typeface="Calibri" panose="020F0502020204030204" pitchFamily="34" charset="0"/>
                <a:cs typeface="Arial" panose="020B0604020202020204" pitchFamily="34" charset="0"/>
              </a:rPr>
              <a:t>Images 1 et 2</a:t>
            </a:r>
            <a:r>
              <a:rPr lang="fr-FR" sz="1000" dirty="0">
                <a:effectLst/>
                <a:latin typeface="Times New Roman" panose="02020603050405020304" pitchFamily="18" charset="0"/>
                <a:ea typeface="Calibri" panose="020F0502020204030204" pitchFamily="34" charset="0"/>
                <a:cs typeface="Arial" panose="020B0604020202020204" pitchFamily="34" charset="0"/>
              </a:rPr>
              <a:t>, sculpture et gravure de </a:t>
            </a:r>
            <a:r>
              <a:rPr lang="fr-FR" sz="1000" dirty="0" err="1">
                <a:effectLst/>
                <a:latin typeface="Times New Roman" panose="02020603050405020304" pitchFamily="18" charset="0"/>
                <a:ea typeface="Calibri" panose="020F0502020204030204" pitchFamily="34" charset="0"/>
                <a:cs typeface="Arial" panose="020B0604020202020204" pitchFamily="34" charset="0"/>
              </a:rPr>
              <a:t>Göbekli</a:t>
            </a:r>
            <a:r>
              <a:rPr lang="fr-FR" sz="1000" dirty="0">
                <a:effectLst/>
                <a:latin typeface="Times New Roman" panose="02020603050405020304" pitchFamily="18" charset="0"/>
                <a:ea typeface="Calibri" panose="020F0502020204030204" pitchFamily="34" charset="0"/>
                <a:cs typeface="Arial" panose="020B0604020202020204" pitchFamily="34" charset="0"/>
              </a:rPr>
              <a:t> </a:t>
            </a:r>
            <a:r>
              <a:rPr lang="fr-FR" sz="1000" dirty="0" err="1">
                <a:effectLst/>
                <a:latin typeface="Times New Roman" panose="02020603050405020304" pitchFamily="18" charset="0"/>
                <a:ea typeface="Calibri" panose="020F0502020204030204" pitchFamily="34" charset="0"/>
                <a:cs typeface="Arial" panose="020B0604020202020204" pitchFamily="34" charset="0"/>
              </a:rPr>
              <a:t>Tepe</a:t>
            </a:r>
            <a:r>
              <a:rPr lang="fr-FR" sz="1000" dirty="0">
                <a:effectLst/>
                <a:latin typeface="Times New Roman" panose="02020603050405020304" pitchFamily="18" charset="0"/>
                <a:ea typeface="Calibri" panose="020F0502020204030204" pitchFamily="34" charset="0"/>
                <a:cs typeface="Arial" panose="020B0604020202020204" pitchFamily="34" charset="0"/>
              </a:rPr>
              <a:t> (vers 6000 BC.) : une tête en pierre avec un serpent sur le crâne et une femme accouchant avec une tête de serpent (Photos avec l'aimable autorisation de Vincent J. Musi). </a:t>
            </a:r>
            <a:r>
              <a:rPr lang="fr-FR" sz="1000" b="1" dirty="0">
                <a:effectLst/>
                <a:latin typeface="Times New Roman" panose="02020603050405020304" pitchFamily="18" charset="0"/>
                <a:ea typeface="Calibri" panose="020F0502020204030204" pitchFamily="34" charset="0"/>
                <a:cs typeface="Arial" panose="020B0604020202020204" pitchFamily="34" charset="0"/>
              </a:rPr>
              <a:t>Images 3</a:t>
            </a:r>
            <a:r>
              <a:rPr lang="fr-FR" sz="1000" dirty="0">
                <a:effectLst/>
                <a:latin typeface="Times New Roman" panose="02020603050405020304" pitchFamily="18" charset="0"/>
                <a:ea typeface="Calibri" panose="020F0502020204030204" pitchFamily="34" charset="0"/>
                <a:cs typeface="Arial" panose="020B0604020202020204" pitchFamily="34" charset="0"/>
              </a:rPr>
              <a:t>, La gravure libyenne de </a:t>
            </a:r>
            <a:r>
              <a:rPr lang="fr-FR" sz="1000" dirty="0" err="1">
                <a:effectLst/>
                <a:latin typeface="Times New Roman" panose="02020603050405020304" pitchFamily="18" charset="0"/>
                <a:ea typeface="Calibri" panose="020F0502020204030204" pitchFamily="34" charset="0"/>
                <a:cs typeface="Arial" panose="020B0604020202020204" pitchFamily="34" charset="0"/>
              </a:rPr>
              <a:t>Messak</a:t>
            </a:r>
            <a:r>
              <a:rPr lang="fr-FR" sz="1000" dirty="0">
                <a:effectLst/>
                <a:latin typeface="Times New Roman" panose="02020603050405020304" pitchFamily="18" charset="0"/>
                <a:ea typeface="Calibri" panose="020F0502020204030204" pitchFamily="34" charset="0"/>
                <a:cs typeface="Arial" panose="020B0604020202020204" pitchFamily="34" charset="0"/>
              </a:rPr>
              <a:t> (vers 4000 BC., photo avec l'aimable autorisation de VAN ALBADA, 1996:10).</a:t>
            </a:r>
            <a:endParaRPr lang="fr-FR" sz="1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08910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65986F-8CF4-D34B-0938-EE8339BF3F64}"/>
              </a:ext>
            </a:extLst>
          </p:cNvPr>
          <p:cNvSpPr>
            <a:spLocks noGrp="1"/>
          </p:cNvSpPr>
          <p:nvPr>
            <p:ph type="title"/>
          </p:nvPr>
        </p:nvSpPr>
        <p:spPr>
          <a:xfrm>
            <a:off x="838198" y="365126"/>
            <a:ext cx="10251560" cy="644902"/>
          </a:xfrm>
        </p:spPr>
        <p:txBody>
          <a:bodyPr>
            <a:normAutofit fontScale="90000"/>
          </a:bodyPr>
          <a:lstStyle/>
          <a:p>
            <a:br>
              <a:rPr lang="fr-FR" sz="1400" dirty="0">
                <a:latin typeface="+mn-lt"/>
                <a:ea typeface="+mn-ea"/>
                <a:cs typeface="+mn-cs"/>
              </a:rPr>
            </a:br>
            <a:r>
              <a:rPr lang="fr-FR" sz="1400" dirty="0">
                <a:latin typeface="+mn-lt"/>
                <a:ea typeface="+mn-ea"/>
                <a:cs typeface="+mn-cs"/>
              </a:rPr>
              <a:t>- </a:t>
            </a:r>
            <a:r>
              <a:rPr lang="fr-FR" sz="1600" dirty="0">
                <a:latin typeface="+mn-lt"/>
                <a:ea typeface="+mn-ea"/>
                <a:cs typeface="+mn-cs"/>
              </a:rPr>
              <a:t>Ce symbole orne très souvent et est même un élément essentiel des coiffes des pharaons égyptiens et de leurs dieux (GUILLOU &amp; PEVRE, 2014) ; d’habitude, il est en forme « L », mais parfois en « U » </a:t>
            </a:r>
            <a:br>
              <a:rPr lang="fr-FR" sz="1600" dirty="0">
                <a:latin typeface="+mn-lt"/>
                <a:ea typeface="+mn-ea"/>
                <a:cs typeface="+mn-cs"/>
              </a:rPr>
            </a:br>
            <a:endParaRPr lang="fr-FR" sz="1600" dirty="0">
              <a:latin typeface="+mn-lt"/>
              <a:ea typeface="+mn-ea"/>
              <a:cs typeface="+mn-cs"/>
            </a:endParaRPr>
          </a:p>
        </p:txBody>
      </p:sp>
      <p:sp>
        <p:nvSpPr>
          <p:cNvPr id="9" name="ZoneTexte 8">
            <a:extLst>
              <a:ext uri="{FF2B5EF4-FFF2-40B4-BE49-F238E27FC236}">
                <a16:creationId xmlns:a16="http://schemas.microsoft.com/office/drawing/2014/main" id="{EB366341-8DD4-47BB-B47E-52CB3FEEED6D}"/>
              </a:ext>
            </a:extLst>
          </p:cNvPr>
          <p:cNvSpPr txBox="1"/>
          <p:nvPr/>
        </p:nvSpPr>
        <p:spPr>
          <a:xfrm rot="10800000" flipV="1">
            <a:off x="946298" y="4023621"/>
            <a:ext cx="10675088" cy="2336409"/>
          </a:xfrm>
          <a:prstGeom prst="rect">
            <a:avLst/>
          </a:prstGeom>
          <a:noFill/>
        </p:spPr>
        <p:txBody>
          <a:bodyPr wrap="square">
            <a:spAutoFit/>
          </a:bodyPr>
          <a:lstStyle/>
          <a:p>
            <a:pPr marL="180340" marR="179705" indent="449580" algn="just">
              <a:lnSpc>
                <a:spcPct val="115000"/>
              </a:lnSpc>
              <a:spcAft>
                <a:spcPts val="800"/>
              </a:spcAft>
              <a:tabLst>
                <a:tab pos="5581015" algn="l"/>
              </a:tabLst>
            </a:pPr>
            <a:r>
              <a:rPr lang="fr-FR" sz="1000" b="1" dirty="0">
                <a:effectLst/>
                <a:latin typeface="Times New Roman" panose="02020603050405020304" pitchFamily="18" charset="0"/>
                <a:ea typeface="Calibri" panose="020F0502020204030204" pitchFamily="34" charset="0"/>
                <a:cs typeface="Arial" panose="020B0604020202020204" pitchFamily="34" charset="0"/>
              </a:rPr>
              <a:t>Image 4</a:t>
            </a:r>
            <a:r>
              <a:rPr lang="fr-FR" sz="1000" dirty="0">
                <a:effectLst/>
                <a:latin typeface="Times New Roman" panose="02020603050405020304" pitchFamily="18" charset="0"/>
                <a:ea typeface="Calibri" panose="020F0502020204030204" pitchFamily="34" charset="0"/>
                <a:cs typeface="Arial" panose="020B0604020202020204" pitchFamily="34" charset="0"/>
              </a:rPr>
              <a:t>, La déesse Hathor accueille SETI I (1294 à 1279 BC</a:t>
            </a:r>
            <a:r>
              <a:rPr lang="fr-FR" sz="1000" dirty="0">
                <a:effectLst/>
                <a:latin typeface="Times New Roman" panose="02020603050405020304" pitchFamily="18" charset="0"/>
                <a:ea typeface="Times New Roman" panose="02020603050405020304" pitchFamily="18" charset="0"/>
                <a:cs typeface="Arial" panose="020B0604020202020204" pitchFamily="34" charset="0"/>
              </a:rPr>
              <a:t>.</a:t>
            </a:r>
            <a:r>
              <a:rPr lang="fr-FR" sz="1000" dirty="0">
                <a:effectLst/>
                <a:latin typeface="Times New Roman" panose="02020603050405020304" pitchFamily="18" charset="0"/>
                <a:ea typeface="Calibri" panose="020F0502020204030204" pitchFamily="34" charset="0"/>
                <a:cs typeface="Arial" panose="020B0604020202020204" pitchFamily="34" charset="0"/>
              </a:rPr>
              <a:t>; Paris, Musée du Louvre ; https://www. photo.rmn.fr) ; </a:t>
            </a:r>
            <a:r>
              <a:rPr lang="fr-FR" sz="1000" b="1" dirty="0">
                <a:effectLst/>
                <a:latin typeface="Times New Roman" panose="02020603050405020304" pitchFamily="18" charset="0"/>
                <a:ea typeface="Calibri" panose="020F0502020204030204" pitchFamily="34" charset="0"/>
                <a:cs typeface="Arial" panose="020B0604020202020204" pitchFamily="34" charset="0"/>
              </a:rPr>
              <a:t>Image 5</a:t>
            </a:r>
            <a:r>
              <a:rPr lang="fr-FR" sz="1000" dirty="0">
                <a:effectLst/>
                <a:latin typeface="Times New Roman" panose="02020603050405020304" pitchFamily="18" charset="0"/>
                <a:ea typeface="Calibri" panose="020F0502020204030204" pitchFamily="34" charset="0"/>
                <a:cs typeface="Arial" panose="020B0604020202020204" pitchFamily="34" charset="0"/>
              </a:rPr>
              <a:t>, Emblème de la déesse Hathor (Paris, Musée du Louvre ; https://www.photo.rmn.fr), N.B, il n'est pas clair qu’elle ait un serpent ou des cornes sur la tête.</a:t>
            </a:r>
          </a:p>
          <a:p>
            <a:pPr marL="180340" marR="179705" indent="449580" algn="just">
              <a:lnSpc>
                <a:spcPct val="115000"/>
              </a:lnSpc>
              <a:spcAft>
                <a:spcPts val="800"/>
              </a:spcAft>
              <a:tabLst>
                <a:tab pos="5581015" algn="l"/>
              </a:tabLst>
            </a:pPr>
            <a:r>
              <a:rPr lang="fr-FR" sz="1400" dirty="0">
                <a:highlight>
                  <a:srgbClr val="FFFF00"/>
                </a:highlight>
              </a:rPr>
              <a:t>L’information exposée dans les paragraphes « a », « b » et « c » suggère, effectivement, qu’il avait un code culturel dont l'iconographie reflétant des croyances ancestrales, dans lesquelles le féminin était associé au serpent et le masculin à la bête à cornes</a:t>
            </a:r>
            <a:r>
              <a:rPr lang="fr-FR" sz="1400" dirty="0"/>
              <a:t>. Selon la théorie de </a:t>
            </a:r>
            <a:r>
              <a:rPr lang="fr-FR" sz="1400" dirty="0" err="1"/>
              <a:t>Marija</a:t>
            </a:r>
            <a:r>
              <a:rPr lang="fr-FR" sz="1400" dirty="0"/>
              <a:t> </a:t>
            </a:r>
            <a:r>
              <a:rPr lang="fr-FR" sz="1400" dirty="0" err="1"/>
              <a:t>Gimbutas</a:t>
            </a:r>
            <a:r>
              <a:rPr lang="fr-FR" sz="1400" dirty="0"/>
              <a:t> (GIMBUTAS, 1974, 1978, 1991, 2005) ces croyances, communes à une très large zone (appelée ici "horizon culturel commun"), ont perduré sur une longue période (25 000 ans) Elles sont associées à la vénération de la </a:t>
            </a:r>
            <a:r>
              <a:rPr lang="fr-FR" sz="1400" b="1" dirty="0"/>
              <a:t>Grande Déesse -Mère </a:t>
            </a:r>
            <a:r>
              <a:rPr lang="fr-FR" sz="1400" dirty="0"/>
              <a:t>jusqu'à l'époque néolithique. Ses adorateurs privilégiaient la pose de fœtus pour l'enterrement  (retour dans le ventre de leur Déesse ?).</a:t>
            </a:r>
          </a:p>
          <a:p>
            <a:pPr marL="180340" marR="179705" indent="449580" algn="just">
              <a:lnSpc>
                <a:spcPct val="115000"/>
              </a:lnSpc>
              <a:spcAft>
                <a:spcPts val="800"/>
              </a:spcAft>
              <a:tabLst>
                <a:tab pos="5581015" algn="l"/>
              </a:tabLst>
            </a:pPr>
            <a:endParaRPr lang="fr-FR" sz="1000" dirty="0">
              <a:latin typeface="Times New Roman" panose="02020603050405020304" pitchFamily="18" charset="0"/>
              <a:ea typeface="Calibri" panose="020F0502020204030204" pitchFamily="34" charset="0"/>
              <a:cs typeface="Arial" panose="020B0604020202020204" pitchFamily="34" charset="0"/>
            </a:endParaRPr>
          </a:p>
          <a:p>
            <a:pPr marL="180340" marR="179705" indent="449580" algn="just">
              <a:lnSpc>
                <a:spcPct val="115000"/>
              </a:lnSpc>
              <a:spcAft>
                <a:spcPts val="800"/>
              </a:spcAft>
              <a:tabLst>
                <a:tab pos="5581015" algn="l"/>
              </a:tabLst>
            </a:pPr>
            <a:endParaRPr lang="fr-FR" sz="1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Image 2">
            <a:extLst>
              <a:ext uri="{FF2B5EF4-FFF2-40B4-BE49-F238E27FC236}">
                <a16:creationId xmlns:a16="http://schemas.microsoft.com/office/drawing/2014/main" id="{47C05C24-5A0A-F96F-BDAF-73EE30B1BB6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06859" y="1010028"/>
            <a:ext cx="4072946" cy="2898206"/>
          </a:xfrm>
          <a:prstGeom prst="rect">
            <a:avLst/>
          </a:prstGeom>
          <a:noFill/>
          <a:ln>
            <a:noFill/>
          </a:ln>
        </p:spPr>
      </p:pic>
      <p:pic>
        <p:nvPicPr>
          <p:cNvPr id="11" name="Image 10">
            <a:extLst>
              <a:ext uri="{FF2B5EF4-FFF2-40B4-BE49-F238E27FC236}">
                <a16:creationId xmlns:a16="http://schemas.microsoft.com/office/drawing/2014/main" id="{5466F5D4-749B-84EA-6172-042EFB9F370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75828" y="862042"/>
            <a:ext cx="2018030" cy="3046192"/>
          </a:xfrm>
          <a:prstGeom prst="rect">
            <a:avLst/>
          </a:prstGeom>
          <a:noFill/>
          <a:ln>
            <a:noFill/>
          </a:ln>
        </p:spPr>
      </p:pic>
    </p:spTree>
    <p:extLst>
      <p:ext uri="{BB962C8B-B14F-4D97-AF65-F5344CB8AC3E}">
        <p14:creationId xmlns:p14="http://schemas.microsoft.com/office/powerpoint/2010/main" val="1425527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65986F-8CF4-D34B-0938-EE8339BF3F64}"/>
              </a:ext>
            </a:extLst>
          </p:cNvPr>
          <p:cNvSpPr>
            <a:spLocks noGrp="1"/>
          </p:cNvSpPr>
          <p:nvPr>
            <p:ph type="title"/>
          </p:nvPr>
        </p:nvSpPr>
        <p:spPr>
          <a:xfrm>
            <a:off x="838198" y="365126"/>
            <a:ext cx="10251560" cy="1429384"/>
          </a:xfrm>
        </p:spPr>
        <p:txBody>
          <a:bodyPr>
            <a:normAutofit fontScale="90000"/>
          </a:bodyPr>
          <a:lstStyle/>
          <a:p>
            <a:pPr algn="ctr"/>
            <a:r>
              <a:rPr lang="fr-FR" sz="2000" b="1" i="1" dirty="0">
                <a:solidFill>
                  <a:srgbClr val="2E74B5"/>
                </a:solidFill>
                <a:latin typeface="Times New Roman" panose="02020603050405020304" pitchFamily="18" charset="0"/>
                <a:cs typeface="Arial" panose="020B0604020202020204" pitchFamily="34" charset="0"/>
              </a:rPr>
              <a:t>Qu’apporte-nous cette vision des croyances en tant que phénomène civilisationnel à l'époque de transmutation d’un Égypte prédynastique?</a:t>
            </a:r>
            <a:br>
              <a:rPr lang="fr-FR" sz="1800" b="1" i="1" dirty="0">
                <a:solidFill>
                  <a:srgbClr val="2E74B5"/>
                </a:solidFill>
                <a:latin typeface="Times New Roman" panose="02020603050405020304" pitchFamily="18" charset="0"/>
                <a:cs typeface="Arial" panose="020B0604020202020204" pitchFamily="34" charset="0"/>
              </a:rPr>
            </a:br>
            <a:r>
              <a:rPr lang="fr-FR" sz="1100" b="1" i="1" dirty="0">
                <a:solidFill>
                  <a:srgbClr val="2E74B5"/>
                </a:solidFill>
                <a:latin typeface="Times New Roman" panose="02020603050405020304" pitchFamily="18" charset="0"/>
                <a:cs typeface="Arial" panose="020B0604020202020204" pitchFamily="34" charset="0"/>
              </a:rPr>
              <a:t> </a:t>
            </a:r>
            <a:br>
              <a:rPr lang="fr-FR" sz="1800" b="1" i="1" dirty="0">
                <a:solidFill>
                  <a:srgbClr val="2E74B5"/>
                </a:solidFill>
                <a:latin typeface="Times New Roman" panose="02020603050405020304" pitchFamily="18" charset="0"/>
                <a:cs typeface="Arial" panose="020B0604020202020204" pitchFamily="34" charset="0"/>
              </a:rPr>
            </a:br>
            <a:r>
              <a:rPr lang="fr-FR" sz="1600" dirty="0">
                <a:latin typeface="+mn-lt"/>
                <a:ea typeface="+mn-ea"/>
                <a:cs typeface="+mn-cs"/>
              </a:rPr>
              <a:t>En effet, à l'aube du Néolithique (Mésolithique), </a:t>
            </a:r>
            <a:r>
              <a:rPr lang="fr-FR" sz="1600" b="1" dirty="0">
                <a:latin typeface="+mn-lt"/>
                <a:ea typeface="+mn-ea"/>
                <a:cs typeface="+mn-cs"/>
              </a:rPr>
              <a:t>les croyances paléolithiques liées au culte de la Grande Déesse</a:t>
            </a:r>
            <a:r>
              <a:rPr lang="fr-FR" sz="1600" dirty="0">
                <a:latin typeface="+mn-lt"/>
                <a:ea typeface="+mn-ea"/>
                <a:cs typeface="+mn-cs"/>
              </a:rPr>
              <a:t>, encore visibles à </a:t>
            </a:r>
            <a:r>
              <a:rPr lang="fr-FR" sz="1600" dirty="0" err="1">
                <a:latin typeface="+mn-lt"/>
                <a:ea typeface="+mn-ea"/>
                <a:cs typeface="+mn-cs"/>
              </a:rPr>
              <a:t>Göbekli</a:t>
            </a:r>
            <a:r>
              <a:rPr lang="fr-FR" sz="1600" dirty="0">
                <a:latin typeface="+mn-lt"/>
                <a:ea typeface="+mn-ea"/>
                <a:cs typeface="+mn-cs"/>
              </a:rPr>
              <a:t> </a:t>
            </a:r>
            <a:r>
              <a:rPr lang="fr-FR" sz="1600" dirty="0" err="1">
                <a:latin typeface="+mn-lt"/>
                <a:ea typeface="+mn-ea"/>
                <a:cs typeface="+mn-cs"/>
              </a:rPr>
              <a:t>Tepe</a:t>
            </a:r>
            <a:r>
              <a:rPr lang="fr-FR" sz="1600" dirty="0">
                <a:latin typeface="+mn-lt"/>
                <a:ea typeface="+mn-ea"/>
                <a:cs typeface="+mn-cs"/>
              </a:rPr>
              <a:t> (images 1 et 2) et en Libye (image 3), </a:t>
            </a:r>
            <a:r>
              <a:rPr lang="fr-FR" sz="1600" b="1" dirty="0">
                <a:latin typeface="+mn-lt"/>
                <a:ea typeface="+mn-ea"/>
                <a:cs typeface="+mn-cs"/>
              </a:rPr>
              <a:t>ont commencé à se modifier </a:t>
            </a:r>
            <a:r>
              <a:rPr lang="fr-FR" sz="1600" dirty="0">
                <a:latin typeface="+mn-lt"/>
                <a:ea typeface="+mn-ea"/>
                <a:cs typeface="+mn-cs"/>
              </a:rPr>
              <a:t>suite aux transformations des chasseurs-cueilleurs en premiers « fermiers » avec l’apparition de l'élevage et de l'agriculture dans le « Croissant fertile ». </a:t>
            </a:r>
            <a:r>
              <a:rPr lang="fr-FR" sz="1600" dirty="0">
                <a:highlight>
                  <a:srgbClr val="FFFF00"/>
                </a:highlight>
                <a:latin typeface="+mn-lt"/>
                <a:ea typeface="+mn-ea"/>
                <a:cs typeface="+mn-cs"/>
              </a:rPr>
              <a:t>Ces </a:t>
            </a:r>
            <a:r>
              <a:rPr lang="fr-FR" sz="1600" b="1" dirty="0">
                <a:highlight>
                  <a:srgbClr val="FFFF00"/>
                </a:highlight>
                <a:latin typeface="+mn-lt"/>
                <a:ea typeface="+mn-ea"/>
                <a:cs typeface="+mn-cs"/>
              </a:rPr>
              <a:t>nouvelles activités humaine sont à l’origine des nouvelles croyances, rituels, organisation sociétale qui en période de transition, recyclent les anciennes vision du monde</a:t>
            </a:r>
            <a:br>
              <a:rPr lang="fr-FR" sz="1800" b="1" i="1" dirty="0">
                <a:solidFill>
                  <a:srgbClr val="2E74B5"/>
                </a:solidFill>
                <a:latin typeface="Times New Roman" panose="02020603050405020304" pitchFamily="18" charset="0"/>
                <a:cs typeface="Arial" panose="020B0604020202020204" pitchFamily="34" charset="0"/>
              </a:rPr>
            </a:br>
            <a:endParaRPr lang="fr-FR" sz="1800" b="1" i="1" dirty="0">
              <a:solidFill>
                <a:srgbClr val="2E74B5"/>
              </a:solidFill>
              <a:latin typeface="Times New Roman" panose="02020603050405020304" pitchFamily="18" charset="0"/>
              <a:cs typeface="Arial" panose="020B0604020202020204" pitchFamily="34" charset="0"/>
            </a:endParaRPr>
          </a:p>
        </p:txBody>
      </p:sp>
      <p:sp>
        <p:nvSpPr>
          <p:cNvPr id="9" name="ZoneTexte 8">
            <a:extLst>
              <a:ext uri="{FF2B5EF4-FFF2-40B4-BE49-F238E27FC236}">
                <a16:creationId xmlns:a16="http://schemas.microsoft.com/office/drawing/2014/main" id="{EB366341-8DD4-47BB-B47E-52CB3FEEED6D}"/>
              </a:ext>
            </a:extLst>
          </p:cNvPr>
          <p:cNvSpPr txBox="1"/>
          <p:nvPr/>
        </p:nvSpPr>
        <p:spPr>
          <a:xfrm rot="10800000" flipV="1">
            <a:off x="731520" y="1763522"/>
            <a:ext cx="10915650" cy="5344925"/>
          </a:xfrm>
          <a:prstGeom prst="rect">
            <a:avLst/>
          </a:prstGeom>
          <a:noFill/>
        </p:spPr>
        <p:txBody>
          <a:bodyPr wrap="square">
            <a:spAutoFit/>
          </a:bodyPr>
          <a:lstStyle/>
          <a:p>
            <a:pPr marL="180340" marR="179705" indent="0" algn="just">
              <a:lnSpc>
                <a:spcPct val="115000"/>
              </a:lnSpc>
              <a:spcAft>
                <a:spcPts val="800"/>
              </a:spcAft>
              <a:buNone/>
              <a:tabLst>
                <a:tab pos="5581015" algn="l"/>
              </a:tabLst>
            </a:pPr>
            <a:r>
              <a:rPr lang="fr-FR" sz="1400" b="1" i="1" dirty="0">
                <a:solidFill>
                  <a:srgbClr val="2E74B5"/>
                </a:solidFill>
                <a:effectLst/>
                <a:latin typeface="Times New Roman" panose="02020603050405020304" pitchFamily="18" charset="0"/>
                <a:ea typeface="Times New Roman" panose="02020603050405020304" pitchFamily="18" charset="0"/>
                <a:cs typeface="Arial" panose="020B0604020202020204" pitchFamily="34" charset="0"/>
              </a:rPr>
              <a:t>Anthropologie et folklore: </a:t>
            </a:r>
            <a:r>
              <a:rPr lang="fr-FR" sz="1400" dirty="0"/>
              <a:t>Un anthropologue russe (Professeur et académicien : </a:t>
            </a:r>
            <a:r>
              <a:rPr lang="fr-FR" sz="1400" dirty="0" err="1"/>
              <a:t>Bereskin</a:t>
            </a:r>
            <a:r>
              <a:rPr lang="fr-FR" sz="1400" dirty="0"/>
              <a:t> Ju. E. a constitué d’une basse des données des mythes (d’abord d’Amérique préhistorique, puis du monde entier), où il découvre la corrélation entre la diffusion des mythes archaïque et les premières migrations des Sapiences sortant d’Afrique dont le territoire était victime des sévères période de sècheresse entre 60 000 et 14 000 mille ans (БЕРЕЗКИН, 2013 : 16). </a:t>
            </a:r>
          </a:p>
          <a:p>
            <a:pPr marL="180340" marR="179705" indent="0" algn="just">
              <a:lnSpc>
                <a:spcPct val="115000"/>
              </a:lnSpc>
              <a:spcAft>
                <a:spcPts val="800"/>
              </a:spcAft>
              <a:buNone/>
              <a:tabLst>
                <a:tab pos="5581015" algn="l"/>
              </a:tabLst>
            </a:pPr>
            <a:r>
              <a:rPr lang="fr-FR" sz="1400" b="1" dirty="0"/>
              <a:t>Deux mythes africains </a:t>
            </a:r>
            <a:r>
              <a:rPr lang="fr-FR" sz="1400" dirty="0"/>
              <a:t>ont retenu notre attention : </a:t>
            </a:r>
            <a:r>
              <a:rPr lang="fr-FR" sz="1400" b="1" dirty="0"/>
              <a:t>l'immortalité des serpents et l'origine de la mort humaine. </a:t>
            </a:r>
            <a:r>
              <a:rPr lang="fr-FR" sz="1400" dirty="0"/>
              <a:t>En Amérique du sud, ils ont fusionné, donnant l’histoire suivante : les serpents restent immortels du fait qu’ils changent de peau, et les hommes sont devenus mortels parce qu'ils ont perdu cette capacité pour une raison ou une autre (БЕРЕЗКИН, 2013 : 32-35). Nous supposons qu'au cours de l'une de ces premières migrations, certaines personnes aient choisi de voyager le long des côtes de la mer Méditerranée (plutôt que de l'océan Pacifique). </a:t>
            </a:r>
            <a:r>
              <a:rPr lang="fr-FR" sz="1400" b="1" dirty="0"/>
              <a:t>Selon nous, </a:t>
            </a:r>
            <a:r>
              <a:rPr lang="fr-FR" sz="1400" b="1" dirty="0" err="1"/>
              <a:t>Göbekli-Tepe</a:t>
            </a:r>
            <a:r>
              <a:rPr lang="fr-FR" sz="1400" b="1" dirty="0"/>
              <a:t> est le "point 0" où les nomades (cueilleurs et chasseurs) commencent à se transformer en sédentaires (agriculteurs). </a:t>
            </a:r>
            <a:r>
              <a:rPr lang="fr-FR" sz="1400" dirty="0"/>
              <a:t>Dans des conditions climatiques favorables, ils ont connu une explosion démographique et ont migré dans toutes les directions à la recherche des nouvelles terres exploitables. C’est ainsi qu’entre les VII et VI millénaires BC., </a:t>
            </a:r>
            <a:r>
              <a:rPr lang="fr-FR" sz="1400" b="1" dirty="0"/>
              <a:t>une partie revient en Afrique en apportant des nouveaux savoirs (agriculture, l’élevage et la proto-écriture)</a:t>
            </a:r>
            <a:r>
              <a:rPr lang="fr-FR" sz="1400" dirty="0"/>
              <a:t>. Cette hypothèse explique l'apparition quasi simultanée de la proto-écriture dans les Balkans, chez les Sumériens et les Égyptiens (TYAGLOVA- FAYER, 2023), ainsi que l'acceptation des nouveaux peuples par les aborigènes, qui les ont pris pour les leurs, partageant avec eux les mythes du taureau et du serpent. A noter que le mythe du serpent immortel est toujours raconté au Sud de l’Afrique (БЕРЕЗКИН, 2013 : 33-34). </a:t>
            </a:r>
          </a:p>
          <a:p>
            <a:pPr marL="180340" marR="179705" indent="0" algn="just">
              <a:lnSpc>
                <a:spcPct val="115000"/>
              </a:lnSpc>
              <a:spcAft>
                <a:spcPts val="800"/>
              </a:spcAft>
              <a:buNone/>
              <a:tabLst>
                <a:tab pos="5581015" algn="l"/>
              </a:tabLst>
            </a:pPr>
            <a:r>
              <a:rPr lang="fr-FR" sz="1400" dirty="0"/>
              <a:t>Nous pensons que les fondateur d’Egypte revendiquait clairement son appartenance à une nouvelle grande élite tout en récupérant le code de la période prédynastique : voir la « Palette de Narmer » (musée du Caire) où le premier Pharaon s’entoure des symboles bovins et de la </a:t>
            </a:r>
            <a:r>
              <a:rPr lang="fr-FR" sz="1400" b="1" dirty="0"/>
              <a:t>longue queue du taureau</a:t>
            </a:r>
            <a:r>
              <a:rPr lang="fr-FR" sz="1400" dirty="0"/>
              <a:t> attaché à sa ceinture ; ou encore la « Stèle de de </a:t>
            </a:r>
            <a:r>
              <a:rPr lang="fr-FR" sz="1400" dirty="0" err="1"/>
              <a:t>Quadji</a:t>
            </a:r>
            <a:r>
              <a:rPr lang="fr-FR" sz="1400" dirty="0"/>
              <a:t> »</a:t>
            </a:r>
            <a:r>
              <a:rPr lang="fr-FR" sz="1800" dirty="0">
                <a:effectLst/>
                <a:latin typeface="Times New Roman" panose="02020603050405020304" pitchFamily="18" charset="0"/>
                <a:ea typeface="Times New Roman" panose="02020603050405020304" pitchFamily="18" charset="0"/>
              </a:rPr>
              <a:t> </a:t>
            </a:r>
            <a:r>
              <a:rPr lang="fr-FR" sz="1400" dirty="0"/>
              <a:t>(musées du Louvre), où on note la récupération du serpent qui représentait auparavant le pouvoir féminin. Désormais, ce symbole fera une partie intégrante des coiffes des pharaons le rendant </a:t>
            </a:r>
            <a:r>
              <a:rPr lang="fr-FR" sz="1400" b="1" dirty="0"/>
              <a:t>immortel</a:t>
            </a:r>
            <a:r>
              <a:rPr lang="fr-FR" sz="1400" dirty="0"/>
              <a:t>.</a:t>
            </a:r>
          </a:p>
          <a:p>
            <a:pPr marL="180340" marR="179705" indent="449580" algn="just">
              <a:lnSpc>
                <a:spcPct val="115000"/>
              </a:lnSpc>
              <a:spcAft>
                <a:spcPts val="800"/>
              </a:spcAft>
              <a:tabLst>
                <a:tab pos="5581015" algn="l"/>
              </a:tabLst>
            </a:pPr>
            <a:endParaRPr lang="fr-FR" sz="1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06813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65986F-8CF4-D34B-0938-EE8339BF3F64}"/>
              </a:ext>
            </a:extLst>
          </p:cNvPr>
          <p:cNvSpPr>
            <a:spLocks noGrp="1"/>
          </p:cNvSpPr>
          <p:nvPr>
            <p:ph type="title"/>
          </p:nvPr>
        </p:nvSpPr>
        <p:spPr>
          <a:xfrm>
            <a:off x="838197" y="365125"/>
            <a:ext cx="10538639" cy="800735"/>
          </a:xfrm>
        </p:spPr>
        <p:txBody>
          <a:bodyPr>
            <a:normAutofit fontScale="90000"/>
          </a:bodyPr>
          <a:lstStyle/>
          <a:p>
            <a:pPr algn="ctr"/>
            <a:r>
              <a:rPr lang="fr-FR" sz="1800" b="1" i="1" dirty="0">
                <a:solidFill>
                  <a:srgbClr val="2E74B5"/>
                </a:solidFill>
                <a:effectLst/>
                <a:latin typeface="Times New Roman" panose="02020603050405020304" pitchFamily="18" charset="0"/>
                <a:ea typeface="Times New Roman" panose="02020603050405020304" pitchFamily="18" charset="0"/>
                <a:cs typeface="Arial" panose="020B0604020202020204" pitchFamily="34" charset="0"/>
              </a:rPr>
              <a:t>Les images des objets funéraires de différentes époques ci-dessous résument l’impacte que l’Egypte des Pharaon a produit sur le monde entier où les anciennes croyances (liées à la réincarnation dans le ventre de la Mère-Terre) laissent leur place aux nouvelles (liées au mythe </a:t>
            </a:r>
            <a:r>
              <a:rPr lang="fr-FR" sz="1800" b="1" i="1" dirty="0">
                <a:solidFill>
                  <a:srgbClr val="2E74B5"/>
                </a:solidFill>
                <a:latin typeface="Times New Roman" panose="02020603050405020304" pitchFamily="18" charset="0"/>
                <a:ea typeface="Times New Roman" panose="02020603050405020304" pitchFamily="18" charset="0"/>
                <a:cs typeface="Arial" panose="020B0604020202020204" pitchFamily="34" charset="0"/>
              </a:rPr>
              <a:t>d’ Osiris et à </a:t>
            </a:r>
            <a:r>
              <a:rPr lang="fr-FR" sz="1800" b="1" i="1" dirty="0">
                <a:solidFill>
                  <a:srgbClr val="2E74B5"/>
                </a:solidFill>
                <a:effectLst/>
                <a:latin typeface="Times New Roman" panose="02020603050405020304" pitchFamily="18" charset="0"/>
                <a:ea typeface="Times New Roman" panose="02020603050405020304" pitchFamily="18" charset="0"/>
                <a:cs typeface="Arial" panose="020B0604020202020204" pitchFamily="34" charset="0"/>
              </a:rPr>
              <a:t>sa </a:t>
            </a:r>
            <a:r>
              <a:rPr lang="fr-FR" sz="1800" b="1" i="1" dirty="0">
                <a:solidFill>
                  <a:srgbClr val="2E74B5"/>
                </a:solidFill>
                <a:latin typeface="Times New Roman" panose="02020603050405020304" pitchFamily="18" charset="0"/>
                <a:cs typeface="Arial" panose="020B0604020202020204" pitchFamily="34" charset="0"/>
              </a:rPr>
              <a:t>résurrection). Désormais, telle </a:t>
            </a:r>
            <a:r>
              <a:rPr lang="fr-FR" sz="1800" b="1" i="1" dirty="0">
                <a:solidFill>
                  <a:srgbClr val="2E74B5"/>
                </a:solidFill>
                <a:effectLst/>
                <a:latin typeface="Times New Roman" panose="02020603050405020304" pitchFamily="18" charset="0"/>
                <a:ea typeface="Times New Roman" panose="02020603050405020304" pitchFamily="18" charset="0"/>
                <a:cs typeface="Arial" panose="020B0604020202020204" pitchFamily="34" charset="0"/>
              </a:rPr>
              <a:t>une graine de blé, le défunt compte traverser les ténèbres de la mort pour ressusciter dans la lumière de l’au-delà</a:t>
            </a:r>
            <a:endParaRPr lang="fr-FR" sz="1800" dirty="0">
              <a:latin typeface="+mn-lt"/>
              <a:ea typeface="+mn-ea"/>
              <a:cs typeface="+mn-cs"/>
            </a:endParaRPr>
          </a:p>
        </p:txBody>
      </p:sp>
      <p:sp>
        <p:nvSpPr>
          <p:cNvPr id="9" name="ZoneTexte 8">
            <a:extLst>
              <a:ext uri="{FF2B5EF4-FFF2-40B4-BE49-F238E27FC236}">
                <a16:creationId xmlns:a16="http://schemas.microsoft.com/office/drawing/2014/main" id="{EB366341-8DD4-47BB-B47E-52CB3FEEED6D}"/>
              </a:ext>
            </a:extLst>
          </p:cNvPr>
          <p:cNvSpPr txBox="1"/>
          <p:nvPr/>
        </p:nvSpPr>
        <p:spPr>
          <a:xfrm rot="10800000" flipV="1">
            <a:off x="946298" y="3898809"/>
            <a:ext cx="10675088" cy="2586029"/>
          </a:xfrm>
          <a:prstGeom prst="rect">
            <a:avLst/>
          </a:prstGeom>
          <a:noFill/>
        </p:spPr>
        <p:txBody>
          <a:bodyPr wrap="square">
            <a:spAutoFit/>
          </a:bodyPr>
          <a:lstStyle/>
          <a:p>
            <a:pPr marL="180340" marR="179705" indent="449580" algn="just">
              <a:lnSpc>
                <a:spcPct val="115000"/>
              </a:lnSpc>
              <a:spcAft>
                <a:spcPts val="800"/>
              </a:spcAft>
              <a:tabLst>
                <a:tab pos="5581015" algn="l"/>
              </a:tabLst>
            </a:pPr>
            <a:r>
              <a:rPr lang="fr-FR" sz="1000" b="1" dirty="0">
                <a:latin typeface="Times New Roman" panose="02020603050405020304" pitchFamily="18" charset="0"/>
                <a:cs typeface="Arial" panose="020B0604020202020204" pitchFamily="34" charset="0"/>
              </a:rPr>
              <a:t>Image 6</a:t>
            </a:r>
            <a:r>
              <a:rPr lang="fr-FR" sz="1000" dirty="0">
                <a:latin typeface="Times New Roman" panose="02020603050405020304" pitchFamily="18" charset="0"/>
                <a:cs typeface="Arial" panose="020B0604020202020204" pitchFamily="34" charset="0"/>
              </a:rPr>
              <a:t>, Terre cuite (</a:t>
            </a:r>
            <a:r>
              <a:rPr lang="fr-FR" sz="1000" dirty="0" err="1">
                <a:latin typeface="Times New Roman" panose="02020603050405020304" pitchFamily="18" charset="0"/>
                <a:cs typeface="Arial" panose="020B0604020202020204" pitchFamily="34" charset="0"/>
              </a:rPr>
              <a:t>Nagada</a:t>
            </a:r>
            <a:r>
              <a:rPr lang="fr-FR" sz="1000" dirty="0">
                <a:latin typeface="Times New Roman" panose="02020603050405020304" pitchFamily="18" charset="0"/>
                <a:cs typeface="Arial" panose="020B0604020202020204" pitchFamily="34" charset="0"/>
              </a:rPr>
              <a:t> I), photo de courtoisie du musée archéologique national des Pays-Bas (</a:t>
            </a:r>
            <a:r>
              <a:rPr lang="fr-FR" sz="1000" dirty="0" err="1">
                <a:latin typeface="Times New Roman" panose="02020603050405020304" pitchFamily="18" charset="0"/>
                <a:cs typeface="Arial" panose="020B0604020202020204" pitchFamily="34" charset="0"/>
              </a:rPr>
              <a:t>Rijksmuseum</a:t>
            </a:r>
            <a:r>
              <a:rPr lang="fr-FR" sz="1000" dirty="0">
                <a:latin typeface="Times New Roman" panose="02020603050405020304" pitchFamily="18" charset="0"/>
                <a:cs typeface="Arial" panose="020B0604020202020204" pitchFamily="34" charset="0"/>
              </a:rPr>
              <a:t> van </a:t>
            </a:r>
            <a:r>
              <a:rPr lang="fr-FR" sz="1000" dirty="0" err="1">
                <a:latin typeface="Times New Roman" panose="02020603050405020304" pitchFamily="18" charset="0"/>
                <a:cs typeface="Arial" panose="020B0604020202020204" pitchFamily="34" charset="0"/>
              </a:rPr>
              <a:t>Oudheden</a:t>
            </a:r>
            <a:r>
              <a:rPr lang="fr-FR" sz="1000" dirty="0">
                <a:latin typeface="Times New Roman" panose="02020603050405020304" pitchFamily="18" charset="0"/>
                <a:cs typeface="Arial" panose="020B0604020202020204" pitchFamily="34" charset="0"/>
              </a:rPr>
              <a:t>).</a:t>
            </a:r>
            <a:r>
              <a:rPr lang="fr-FR" sz="1800" dirty="0">
                <a:solidFill>
                  <a:srgbClr val="000000"/>
                </a:solidFill>
                <a:effectLst/>
                <a:latin typeface="Candara" panose="020E0502030303020204" pitchFamily="34" charset="0"/>
                <a:ea typeface="Calibri" panose="020F0502020204030204" pitchFamily="34" charset="0"/>
                <a:cs typeface="Times New Roman" panose="02020603050405020304" pitchFamily="18" charset="0"/>
              </a:rPr>
              <a:t> </a:t>
            </a:r>
            <a:r>
              <a:rPr lang="fr-FR" sz="1000" b="1" dirty="0">
                <a:latin typeface="Times New Roman" panose="02020603050405020304" pitchFamily="18" charset="0"/>
                <a:cs typeface="Arial" panose="020B0604020202020204" pitchFamily="34" charset="0"/>
              </a:rPr>
              <a:t>Image 7, </a:t>
            </a:r>
            <a:r>
              <a:rPr lang="fr-FR" sz="1000" dirty="0" err="1">
                <a:latin typeface="Times New Roman" panose="02020603050405020304" pitchFamily="18" charset="0"/>
                <a:cs typeface="Arial" panose="020B0604020202020204" pitchFamily="34" charset="0"/>
              </a:rPr>
              <a:t>Oushebti</a:t>
            </a:r>
            <a:r>
              <a:rPr lang="fr-FR" sz="1000" dirty="0">
                <a:latin typeface="Times New Roman" panose="02020603050405020304" pitchFamily="18" charset="0"/>
                <a:cs typeface="Arial" panose="020B0604020202020204" pitchFamily="34" charset="0"/>
              </a:rPr>
              <a:t> </a:t>
            </a:r>
            <a:r>
              <a:rPr lang="fr-FR" sz="1000" dirty="0" err="1">
                <a:latin typeface="Times New Roman" panose="02020603050405020304" pitchFamily="18" charset="0"/>
                <a:cs typeface="Arial" panose="020B0604020202020204" pitchFamily="34" charset="0"/>
              </a:rPr>
              <a:t>momiforme</a:t>
            </a:r>
            <a:r>
              <a:rPr lang="fr-FR" sz="1000" dirty="0">
                <a:latin typeface="Times New Roman" panose="02020603050405020304" pitchFamily="18" charset="0"/>
                <a:cs typeface="Arial" panose="020B0604020202020204" pitchFamily="34" charset="0"/>
              </a:rPr>
              <a:t> (Moyen Empire 2 162 -1 552 BC.) Paris, Musée du Louvre ; </a:t>
            </a:r>
            <a:r>
              <a:rPr lang="fr-FR" sz="1000" dirty="0">
                <a:latin typeface="Times New Roman" panose="02020603050405020304" pitchFamily="18" charset="0"/>
                <a:cs typeface="Arial" panose="020B0604020202020204" pitchFamily="34" charset="0"/>
                <a:hlinkClick r:id="rId2"/>
              </a:rPr>
              <a:t>https://www.photo.rmn.fr</a:t>
            </a:r>
            <a:r>
              <a:rPr lang="fr-FR" sz="1000" dirty="0">
                <a:latin typeface="Times New Roman" panose="02020603050405020304" pitchFamily="18" charset="0"/>
                <a:cs typeface="Arial" panose="020B0604020202020204" pitchFamily="34" charset="0"/>
              </a:rPr>
              <a:t>. N.B. Ces objet reflètent le changement radical du rituel funéraire : la position fœtale est remplacée par la position sur le dos, ainsi que la forme et le contenu des tombes, car la personne ressuscitée a besoin plus d’objet que la personne réincarnée dans un nouveau cycle de la vie terrestre.</a:t>
            </a:r>
          </a:p>
          <a:p>
            <a:pPr marL="180340" marR="179705" indent="449580" algn="just">
              <a:lnSpc>
                <a:spcPct val="115000"/>
              </a:lnSpc>
              <a:spcAft>
                <a:spcPts val="800"/>
              </a:spcAft>
              <a:tabLst>
                <a:tab pos="5581015" algn="l"/>
              </a:tabLst>
            </a:pPr>
            <a:r>
              <a:rPr lang="fr-FR" sz="1400" dirty="0"/>
              <a:t>Pour en revenir à nos momies, nous pouvons raisonnablement supposer qu'elles ont été victimes de la vengeance d’un (des) sédentaire (s) voulant éliminer des concurrents au pouvoir. L'homme aux tatouages de bêtes à cornes sauvages était manifestement un chasseur. Cela explique pourquoi son adversaire l’a frappé dans le dos le tuant : en tant sédentaire, il n'avait aucune chance face à un chasseur. Cette période mouvementée et parfois injuste a donné naissance à notre civilisation moderne, qui a beaucoup hérité de l'Égypte dynastique, notamment dans le domaine des croyances. On s'aperçoit aujourd'hui que le christianisme n'a fait que transformer la légende d'Osiris, tout en développant ses concepts ("péché", "enfer", "paradis", etc.) et même le symbole principal : la croix, puisqu'il s'agit à l'origine d'un hiéroglyphe signifiant « ville »</a:t>
            </a:r>
            <a:r>
              <a:rPr lang="fr-FR" sz="1400" dirty="0">
                <a:latin typeface="Times New Roman" panose="02020603050405020304" pitchFamily="18" charset="0"/>
                <a:cs typeface="Arial" panose="020B0604020202020204" pitchFamily="34" charset="0"/>
              </a:rPr>
              <a:t>.</a:t>
            </a:r>
            <a:endParaRPr lang="fr-FR" sz="1000" dirty="0">
              <a:latin typeface="Times New Roman" panose="02020603050405020304" pitchFamily="18" charset="0"/>
              <a:ea typeface="Calibri" panose="020F0502020204030204" pitchFamily="34" charset="0"/>
              <a:cs typeface="Arial" panose="020B0604020202020204" pitchFamily="34" charset="0"/>
            </a:endParaRPr>
          </a:p>
        </p:txBody>
      </p:sp>
      <p:pic>
        <p:nvPicPr>
          <p:cNvPr id="4" name="Image 3" descr="undefined">
            <a:extLst>
              <a:ext uri="{FF2B5EF4-FFF2-40B4-BE49-F238E27FC236}">
                <a16:creationId xmlns:a16="http://schemas.microsoft.com/office/drawing/2014/main" id="{7AED68A5-F278-87C1-27D3-D7D1F172E485}"/>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16199" y="1296865"/>
            <a:ext cx="3967054" cy="2720410"/>
          </a:xfrm>
          <a:prstGeom prst="rect">
            <a:avLst/>
          </a:prstGeom>
          <a:noFill/>
          <a:ln>
            <a:noFill/>
          </a:ln>
        </p:spPr>
      </p:pic>
      <p:pic>
        <p:nvPicPr>
          <p:cNvPr id="5" name="Image 4">
            <a:extLst>
              <a:ext uri="{FF2B5EF4-FFF2-40B4-BE49-F238E27FC236}">
                <a16:creationId xmlns:a16="http://schemas.microsoft.com/office/drawing/2014/main" id="{43C7636C-12E5-E02A-5BE3-5141EF2E16B7}"/>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92541" y="1300549"/>
            <a:ext cx="2140025" cy="2716726"/>
          </a:xfrm>
          <a:prstGeom prst="rect">
            <a:avLst/>
          </a:prstGeom>
          <a:noFill/>
          <a:ln>
            <a:noFill/>
          </a:ln>
        </p:spPr>
      </p:pic>
    </p:spTree>
    <p:extLst>
      <p:ext uri="{BB962C8B-B14F-4D97-AF65-F5344CB8AC3E}">
        <p14:creationId xmlns:p14="http://schemas.microsoft.com/office/powerpoint/2010/main" val="2595024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39B536-3B76-EBC7-7525-30375691895A}"/>
              </a:ext>
            </a:extLst>
          </p:cNvPr>
          <p:cNvSpPr>
            <a:spLocks noGrp="1"/>
          </p:cNvSpPr>
          <p:nvPr>
            <p:ph type="title"/>
          </p:nvPr>
        </p:nvSpPr>
        <p:spPr>
          <a:xfrm>
            <a:off x="571500" y="1"/>
            <a:ext cx="3634739" cy="434339"/>
          </a:xfrm>
        </p:spPr>
        <p:txBody>
          <a:bodyPr>
            <a:normAutofit/>
          </a:bodyPr>
          <a:lstStyle/>
          <a:p>
            <a:r>
              <a:rPr lang="fr-FR" sz="2000" b="1" i="1" dirty="0" err="1">
                <a:solidFill>
                  <a:srgbClr val="2E74B5"/>
                </a:solidFill>
                <a:latin typeface="Times New Roman" panose="02020603050405020304" pitchFamily="18" charset="0"/>
                <a:cs typeface="Arial" panose="020B0604020202020204" pitchFamily="34" charset="0"/>
              </a:rPr>
              <a:t>Biblographie</a:t>
            </a:r>
            <a:endParaRPr lang="fr-FR" sz="2000" b="1" i="1" dirty="0">
              <a:solidFill>
                <a:srgbClr val="2E74B5"/>
              </a:solidFill>
              <a:latin typeface="Times New Roman" panose="02020603050405020304" pitchFamily="18" charset="0"/>
              <a:cs typeface="Arial" panose="020B0604020202020204" pitchFamily="34" charset="0"/>
            </a:endParaRPr>
          </a:p>
        </p:txBody>
      </p:sp>
      <p:sp>
        <p:nvSpPr>
          <p:cNvPr id="35" name="ZoneTexte 34">
            <a:extLst>
              <a:ext uri="{FF2B5EF4-FFF2-40B4-BE49-F238E27FC236}">
                <a16:creationId xmlns:a16="http://schemas.microsoft.com/office/drawing/2014/main" id="{02278A8D-F6DA-0867-2309-05B9C50752A9}"/>
              </a:ext>
            </a:extLst>
          </p:cNvPr>
          <p:cNvSpPr txBox="1"/>
          <p:nvPr/>
        </p:nvSpPr>
        <p:spPr>
          <a:xfrm>
            <a:off x="434340" y="434340"/>
            <a:ext cx="11165781" cy="6262227"/>
          </a:xfrm>
          <a:prstGeom prst="rect">
            <a:avLst/>
          </a:prstGeom>
          <a:noFill/>
        </p:spPr>
        <p:txBody>
          <a:bodyPr wrap="square">
            <a:spAutoFit/>
          </a:bodyPr>
          <a:lstStyle/>
          <a:p>
            <a:pPr marL="342900" lvl="0" indent="-342900" algn="just" rtl="0">
              <a:lnSpc>
                <a:spcPct val="107000"/>
              </a:lnSpc>
              <a:spcBef>
                <a:spcPts val="600"/>
              </a:spcBef>
              <a:buFont typeface="+mj-lt"/>
              <a:buAutoNum type="arabicPeriod"/>
              <a:tabLst>
                <a:tab pos="499110" algn="l"/>
              </a:tabLst>
            </a:pPr>
            <a:r>
              <a:rPr lang="fr-FR"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Erin Blakemore, « Le mystère des momies tatouées », Gennevilliers, </a:t>
            </a:r>
            <a:r>
              <a:rPr lang="fr-FR" sz="900" i="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National Geographic</a:t>
            </a:r>
            <a:r>
              <a:rPr lang="fr-FR"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7 juin 2023 </a:t>
            </a:r>
            <a:r>
              <a:rPr lang="en-GB" sz="900" u="sng"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hlinkClick r:id="rId2"/>
              </a:rPr>
              <a:t>https://www.nationalgeographic.fr/histoire/le-mystere-des-momies-tatouees</a:t>
            </a:r>
            <a:endParaRPr lang="fr-FR" sz="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Bef>
                <a:spcPts val="600"/>
              </a:spcBef>
              <a:buFont typeface="+mj-lt"/>
              <a:buAutoNum type="arabicPeriod"/>
              <a:tabLst>
                <a:tab pos="499110" algn="l"/>
              </a:tabLst>
            </a:pPr>
            <a:r>
              <a:rPr lang="en-GB"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EA Wallis Budge, </a:t>
            </a:r>
            <a:r>
              <a:rPr lang="en-GB" sz="900" i="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By Nile and Tigris: a Narrative of Journeys in Egypt and Mesopotamia on Behalf of the British Museum between the Years 1886 and 1913</a:t>
            </a:r>
            <a:r>
              <a:rPr lang="en-GB"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London, Murray, 1920</a:t>
            </a:r>
            <a:endParaRPr lang="fr-FR" sz="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300"/>
              </a:spcAft>
              <a:buFont typeface="+mj-lt"/>
              <a:buAutoNum type="arabicPeriod"/>
              <a:tabLst>
                <a:tab pos="499110" algn="l"/>
              </a:tabLst>
            </a:pPr>
            <a:r>
              <a:rPr lang="fr-FR"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Julien D’Huy, &amp; Jean-Loïc Le </a:t>
            </a:r>
            <a:r>
              <a:rPr lang="fr-FR" sz="900"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Quellec</a:t>
            </a:r>
            <a:r>
              <a:rPr lang="fr-FR"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 Du Sahara au Nil : la faible représentation d’animaux dangereux dans l’art rupestre du désert Libyque pourrait être liée a la crainte de leur animation », </a:t>
            </a:r>
            <a:r>
              <a:rPr lang="en-GB" sz="900" i="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Les cahiers de </a:t>
            </a:r>
            <a:r>
              <a:rPr lang="en-GB" sz="900" i="1"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l’AARS</a:t>
            </a:r>
            <a:r>
              <a:rPr lang="en-GB"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fr-FR"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2009, </a:t>
            </a:r>
            <a:r>
              <a:rPr lang="en-GB"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13, pp. 85 à 98. </a:t>
            </a:r>
            <a:r>
              <a:rPr lang="en-GB" sz="900" u="sng" dirty="0">
                <a:solidFill>
                  <a:srgbClr val="0000FF"/>
                </a:solidFill>
                <a:effectLst/>
                <a:latin typeface="Times New Roman" panose="02020603050405020304" pitchFamily="18" charset="0"/>
                <a:ea typeface="Calibri" panose="020F0502020204030204" pitchFamily="34" charset="0"/>
                <a:cs typeface="Arial" panose="020B0604020202020204" pitchFamily="34" charset="0"/>
              </a:rPr>
              <a:t>https://shs.hal.science/halshs-0069641</a:t>
            </a:r>
            <a:r>
              <a:rPr lang="fr-FR" sz="900" u="sng" dirty="0">
                <a:solidFill>
                  <a:srgbClr val="0000FF"/>
                </a:solidFill>
                <a:effectLst/>
                <a:latin typeface="Times New Roman" panose="02020603050405020304" pitchFamily="18" charset="0"/>
                <a:ea typeface="Calibri" panose="020F0502020204030204" pitchFamily="34" charset="0"/>
                <a:cs typeface="Arial" panose="020B0604020202020204" pitchFamily="34" charset="0"/>
              </a:rPr>
              <a:t>6</a:t>
            </a:r>
            <a:endParaRPr lang="fr-FR" sz="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mj-lt"/>
              <a:buAutoNum type="arabicPeriod"/>
              <a:tabLst>
                <a:tab pos="499110" algn="l"/>
              </a:tabLst>
            </a:pPr>
            <a:r>
              <a:rPr lang="fr-FR" sz="900" dirty="0" err="1">
                <a:effectLst/>
                <a:latin typeface="Times New Roman" panose="02020603050405020304" pitchFamily="18" charset="0"/>
                <a:ea typeface="Times New Roman" panose="02020603050405020304" pitchFamily="18" charset="0"/>
                <a:cs typeface="Arial" panose="020B0604020202020204" pitchFamily="34" charset="0"/>
              </a:rPr>
              <a:t>Philippe.Derchain</a:t>
            </a:r>
            <a:r>
              <a:rPr lang="fr-FR" sz="900" dirty="0">
                <a:effectLst/>
                <a:latin typeface="Times New Roman" panose="02020603050405020304" pitchFamily="18" charset="0"/>
                <a:ea typeface="Times New Roman" panose="02020603050405020304" pitchFamily="18" charset="0"/>
                <a:cs typeface="Arial" panose="020B0604020202020204" pitchFamily="34" charset="0"/>
              </a:rPr>
              <a:t>, « </a:t>
            </a:r>
            <a:r>
              <a:rPr lang="fr-FR" sz="900" dirty="0" err="1">
                <a:effectLst/>
                <a:latin typeface="Times New Roman" panose="02020603050405020304" pitchFamily="18" charset="0"/>
                <a:ea typeface="Times New Roman" panose="02020603050405020304" pitchFamily="18" charset="0"/>
                <a:cs typeface="Arial" panose="020B0604020202020204" pitchFamily="34" charset="0"/>
              </a:rPr>
              <a:t>Ménés</a:t>
            </a:r>
            <a:r>
              <a:rPr lang="fr-FR" sz="900" dirty="0">
                <a:effectLst/>
                <a:latin typeface="Times New Roman" panose="02020603050405020304" pitchFamily="18" charset="0"/>
                <a:ea typeface="Times New Roman" panose="02020603050405020304" pitchFamily="18" charset="0"/>
                <a:cs typeface="Arial" panose="020B0604020202020204" pitchFamily="34" charset="0"/>
              </a:rPr>
              <a:t>, le roi "Quelqu'un », </a:t>
            </a:r>
            <a:r>
              <a:rPr lang="fr-FR" sz="900" i="1" dirty="0">
                <a:effectLst/>
                <a:latin typeface="Times New Roman" panose="02020603050405020304" pitchFamily="18" charset="0"/>
                <a:ea typeface="Times New Roman" panose="02020603050405020304" pitchFamily="18" charset="0"/>
                <a:cs typeface="Arial" panose="020B0604020202020204" pitchFamily="34" charset="0"/>
              </a:rPr>
              <a:t>Revue d'Égyptologie</a:t>
            </a:r>
            <a:r>
              <a:rPr lang="fr-FR" sz="900" dirty="0">
                <a:effectLst/>
                <a:latin typeface="Times New Roman" panose="02020603050405020304" pitchFamily="18" charset="0"/>
                <a:ea typeface="Times New Roman" panose="02020603050405020304" pitchFamily="18" charset="0"/>
                <a:cs typeface="Arial" panose="020B0604020202020204" pitchFamily="34" charset="0"/>
              </a:rPr>
              <a:t>, Paris, </a:t>
            </a:r>
            <a:r>
              <a:rPr lang="fr-FR" sz="900" dirty="0" err="1">
                <a:effectLst/>
                <a:latin typeface="Times New Roman" panose="02020603050405020304" pitchFamily="18" charset="0"/>
                <a:ea typeface="Times New Roman" panose="02020603050405020304" pitchFamily="18" charset="0"/>
                <a:cs typeface="Arial" panose="020B0604020202020204" pitchFamily="34" charset="0"/>
              </a:rPr>
              <a:t>Klincksieck</a:t>
            </a:r>
            <a:r>
              <a:rPr lang="fr-FR" sz="900" dirty="0">
                <a:effectLst/>
                <a:latin typeface="Times New Roman" panose="02020603050405020304" pitchFamily="18" charset="0"/>
                <a:ea typeface="Times New Roman" panose="02020603050405020304" pitchFamily="18" charset="0"/>
                <a:cs typeface="Arial" panose="020B0604020202020204" pitchFamily="34" charset="0"/>
              </a:rPr>
              <a:t>, 1966, pp. 31 à 36</a:t>
            </a:r>
            <a:endParaRPr lang="fr-FR" sz="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mj-lt"/>
              <a:buAutoNum type="arabicPeriod"/>
              <a:tabLst>
                <a:tab pos="499110" algn="l"/>
              </a:tabLst>
            </a:pPr>
            <a:r>
              <a:rPr lang="fr-FR" sz="9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Sophie </a:t>
            </a:r>
            <a:r>
              <a:rPr lang="fr-FR" sz="9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Desplancque</a:t>
            </a:r>
            <a:r>
              <a:rPr lang="fr-FR" sz="900" dirty="0">
                <a:effectLst/>
                <a:latin typeface="Times New Roman" panose="02020603050405020304" pitchFamily="18" charset="0"/>
                <a:ea typeface="Calibri" panose="020F0502020204030204" pitchFamily="34" charset="0"/>
                <a:cs typeface="Arial" panose="020B0604020202020204" pitchFamily="34" charset="0"/>
              </a:rPr>
              <a:t>. </a:t>
            </a:r>
            <a:r>
              <a:rPr lang="fr-FR" sz="900" i="1" dirty="0">
                <a:effectLst/>
                <a:latin typeface="Times New Roman" panose="02020603050405020304" pitchFamily="18" charset="0"/>
                <a:ea typeface="Calibri" panose="020F0502020204030204" pitchFamily="34" charset="0"/>
                <a:cs typeface="Arial" panose="020B0604020202020204" pitchFamily="34" charset="0"/>
              </a:rPr>
              <a:t>L'Égypte ancienne,</a:t>
            </a:r>
            <a:r>
              <a:rPr lang="fr-FR" sz="900" dirty="0">
                <a:effectLst/>
                <a:latin typeface="Times New Roman" panose="02020603050405020304" pitchFamily="18" charset="0"/>
                <a:ea typeface="Calibri" panose="020F0502020204030204" pitchFamily="34" charset="0"/>
                <a:cs typeface="Arial" panose="020B0604020202020204" pitchFamily="34" charset="0"/>
              </a:rPr>
              <a:t> in coll. « </a:t>
            </a:r>
            <a:r>
              <a:rPr lang="fr-FR" sz="900" u="none" strike="noStrike" dirty="0">
                <a:solidFill>
                  <a:srgbClr val="0000FF"/>
                </a:solidFill>
                <a:effectLst/>
                <a:latin typeface="Times New Roman" panose="02020603050405020304" pitchFamily="18" charset="0"/>
                <a:ea typeface="Calibri" panose="020F0502020204030204" pitchFamily="34" charset="0"/>
                <a:cs typeface="Arial" panose="020B0604020202020204" pitchFamily="34" charset="0"/>
                <a:hlinkClick r:id="rId3"/>
              </a:rPr>
              <a:t>Que sais-je ?</a:t>
            </a:r>
            <a:r>
              <a:rPr lang="fr-FR" sz="900" dirty="0">
                <a:effectLst/>
                <a:latin typeface="Times New Roman" panose="02020603050405020304" pitchFamily="18" charset="0"/>
                <a:ea typeface="Calibri" panose="020F0502020204030204" pitchFamily="34" charset="0"/>
                <a:cs typeface="Arial" panose="020B0604020202020204" pitchFamily="34" charset="0"/>
              </a:rPr>
              <a:t> ». Paris : </a:t>
            </a:r>
            <a:r>
              <a:rPr lang="fr-FR" sz="900" u="none" strike="noStrike" dirty="0">
                <a:solidFill>
                  <a:srgbClr val="0000FF"/>
                </a:solidFill>
                <a:effectLst/>
                <a:latin typeface="Times New Roman" panose="02020603050405020304" pitchFamily="18" charset="0"/>
                <a:ea typeface="Calibri" panose="020F0502020204030204" pitchFamily="34" charset="0"/>
                <a:cs typeface="Arial" panose="020B0604020202020204" pitchFamily="34" charset="0"/>
                <a:hlinkClick r:id="rId4"/>
              </a:rPr>
              <a:t>Presses Universitaires de France</a:t>
            </a:r>
            <a:r>
              <a:rPr lang="fr-FR" sz="900" dirty="0">
                <a:effectLst/>
                <a:latin typeface="Times New Roman" panose="02020603050405020304" pitchFamily="18" charset="0"/>
                <a:ea typeface="Calibri" panose="020F0502020204030204" pitchFamily="34" charset="0"/>
                <a:cs typeface="Arial" panose="020B0604020202020204" pitchFamily="34" charset="0"/>
              </a:rPr>
              <a:t>, 2020</a:t>
            </a:r>
            <a:endParaRPr lang="fr-FR" sz="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mj-lt"/>
              <a:buAutoNum type="arabicPeriod"/>
              <a:tabLst>
                <a:tab pos="499110" algn="l"/>
              </a:tabLst>
            </a:pPr>
            <a:r>
              <a:rPr lang="en-GB" sz="900" dirty="0">
                <a:effectLst/>
                <a:latin typeface="Times New Roman" panose="02020603050405020304" pitchFamily="18" charset="0"/>
                <a:ea typeface="Calibri" panose="020F0502020204030204" pitchFamily="34" charset="0"/>
                <a:cs typeface="Arial" panose="020B0604020202020204" pitchFamily="34" charset="0"/>
              </a:rPr>
              <a:t>Renée Friedman, &amp; al., “Natural mummies from Predynastic Egypt reveal the world’s earliest figural tattoos”, in </a:t>
            </a:r>
            <a:r>
              <a:rPr lang="fr-FR" sz="900" u="none" strike="noStrike" dirty="0">
                <a:solidFill>
                  <a:srgbClr val="0000FF"/>
                </a:solidFill>
                <a:effectLst/>
                <a:latin typeface="Times New Roman" panose="02020603050405020304" pitchFamily="18" charset="0"/>
                <a:ea typeface="Calibri" panose="020F0502020204030204" pitchFamily="34" charset="0"/>
                <a:cs typeface="Arial" panose="020B0604020202020204" pitchFamily="34" charset="0"/>
                <a:hlinkClick r:id="rId5" tooltip="Aller à la table des matières de ce volume/numéro"/>
              </a:rPr>
              <a:t>Volume 92</a:t>
            </a:r>
            <a:r>
              <a:rPr lang="fr-FR" sz="900" dirty="0">
                <a:effectLst/>
                <a:latin typeface="Times New Roman" panose="02020603050405020304" pitchFamily="18" charset="0"/>
                <a:ea typeface="Calibri" panose="020F0502020204030204" pitchFamily="34" charset="0"/>
                <a:cs typeface="Arial" panose="020B0604020202020204" pitchFamily="34" charset="0"/>
              </a:rPr>
              <a:t>,</a:t>
            </a:r>
            <a:r>
              <a:rPr lang="en-GB" sz="900" i="1" dirty="0">
                <a:effectLst/>
                <a:latin typeface="Times New Roman" panose="02020603050405020304" pitchFamily="18" charset="0"/>
                <a:ea typeface="Calibri" panose="020F0502020204030204" pitchFamily="34" charset="0"/>
                <a:cs typeface="Arial" panose="020B0604020202020204" pitchFamily="34" charset="0"/>
              </a:rPr>
              <a:t> Journal of Archaeological Science</a:t>
            </a:r>
            <a:r>
              <a:rPr lang="en-GB" sz="900" dirty="0">
                <a:effectLst/>
                <a:latin typeface="Times New Roman" panose="02020603050405020304" pitchFamily="18" charset="0"/>
                <a:ea typeface="Calibri" panose="020F0502020204030204" pitchFamily="34" charset="0"/>
                <a:cs typeface="Arial" panose="020B0604020202020204" pitchFamily="34" charset="0"/>
              </a:rPr>
              <a:t>,</a:t>
            </a:r>
            <a:r>
              <a:rPr lang="fr-FR" sz="900" dirty="0">
                <a:effectLst/>
                <a:latin typeface="Times New Roman" panose="02020603050405020304" pitchFamily="18" charset="0"/>
                <a:ea typeface="Calibri" panose="020F0502020204030204" pitchFamily="34" charset="0"/>
                <a:cs typeface="Arial" panose="020B0604020202020204" pitchFamily="34" charset="0"/>
              </a:rPr>
              <a:t> April 2018, pp 116 à 125, </a:t>
            </a:r>
            <a:r>
              <a:rPr lang="en-GB" sz="900" u="sng" dirty="0">
                <a:solidFill>
                  <a:srgbClr val="0000FF"/>
                </a:solidFill>
                <a:effectLst/>
                <a:latin typeface="Times New Roman" panose="02020603050405020304" pitchFamily="18" charset="0"/>
                <a:ea typeface="Calibri" panose="020F0502020204030204" pitchFamily="34" charset="0"/>
                <a:cs typeface="Arial" panose="020B0604020202020204" pitchFamily="34" charset="0"/>
              </a:rPr>
              <a:t>https://www.academia.edu/45199123 /</a:t>
            </a:r>
            <a:endParaRPr lang="fr-FR" sz="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mj-lt"/>
              <a:buAutoNum type="arabicPeriod"/>
              <a:tabLst>
                <a:tab pos="499110" algn="l"/>
              </a:tabLst>
            </a:pPr>
            <a:r>
              <a:rPr lang="fr-FR" sz="900" dirty="0" err="1">
                <a:effectLst/>
                <a:latin typeface="Times New Roman" panose="02020603050405020304" pitchFamily="18" charset="0"/>
                <a:ea typeface="Calibri" panose="020F0502020204030204" pitchFamily="34" charset="0"/>
                <a:cs typeface="Arial" panose="020B0604020202020204" pitchFamily="34" charset="0"/>
              </a:rPr>
              <a:t>Marija</a:t>
            </a:r>
            <a:r>
              <a:rPr lang="fr-FR" sz="900" dirty="0">
                <a:effectLst/>
                <a:latin typeface="Times New Roman" panose="02020603050405020304" pitchFamily="18" charset="0"/>
                <a:ea typeface="Calibri" panose="020F0502020204030204" pitchFamily="34" charset="0"/>
                <a:cs typeface="Arial" panose="020B0604020202020204" pitchFamily="34" charset="0"/>
              </a:rPr>
              <a:t> </a:t>
            </a:r>
            <a:r>
              <a:rPr lang="fr-FR" sz="900" dirty="0" err="1">
                <a:effectLst/>
                <a:latin typeface="Times New Roman" panose="02020603050405020304" pitchFamily="18" charset="0"/>
                <a:ea typeface="Calibri" panose="020F0502020204030204" pitchFamily="34" charset="0"/>
                <a:cs typeface="Arial" panose="020B0604020202020204" pitchFamily="34" charset="0"/>
              </a:rPr>
              <a:t>Gimbutas</a:t>
            </a:r>
            <a:r>
              <a:rPr lang="fr-FR" sz="900" b="1" dirty="0">
                <a:effectLst/>
                <a:latin typeface="Times New Roman" panose="02020603050405020304" pitchFamily="18" charset="0"/>
                <a:ea typeface="Calibri" panose="020F0502020204030204" pitchFamily="34" charset="0"/>
                <a:cs typeface="Arial" panose="020B0604020202020204" pitchFamily="34" charset="0"/>
              </a:rPr>
              <a:t>,</a:t>
            </a:r>
            <a:r>
              <a:rPr lang="fr-FR" sz="900" b="1"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900" i="1" dirty="0">
                <a:effectLst/>
                <a:latin typeface="Times New Roman" panose="02020603050405020304" pitchFamily="18" charset="0"/>
                <a:ea typeface="Calibri" panose="020F0502020204030204" pitchFamily="34" charset="0"/>
                <a:cs typeface="Arial" panose="020B0604020202020204" pitchFamily="34" charset="0"/>
              </a:rPr>
              <a:t>The Gods and Goddesses of Old Europe, 7000 to 3500 BC. : Myths, Legends and Cult Images</a:t>
            </a:r>
            <a:r>
              <a:rPr lang="en-GB" sz="9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900" dirty="0" err="1">
                <a:effectLst/>
                <a:latin typeface="Times New Roman" panose="02020603050405020304" pitchFamily="18" charset="0"/>
                <a:ea typeface="Calibri" panose="020F0502020204030204" pitchFamily="34" charset="0"/>
                <a:cs typeface="Arial" panose="020B0604020202020204" pitchFamily="34" charset="0"/>
              </a:rPr>
              <a:t>London,Thames</a:t>
            </a:r>
            <a:r>
              <a:rPr lang="en-GB" sz="900" dirty="0">
                <a:effectLst/>
                <a:latin typeface="Times New Roman" panose="02020603050405020304" pitchFamily="18" charset="0"/>
                <a:ea typeface="Calibri" panose="020F0502020204030204" pitchFamily="34" charset="0"/>
                <a:cs typeface="Arial" panose="020B0604020202020204" pitchFamily="34" charset="0"/>
              </a:rPr>
              <a:t> and Hudson. 1974</a:t>
            </a:r>
            <a:endParaRPr lang="fr-FR" sz="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Bef>
                <a:spcPts val="600"/>
              </a:spcBef>
              <a:buFont typeface="+mj-lt"/>
              <a:buAutoNum type="arabicPeriod"/>
              <a:tabLst>
                <a:tab pos="499110" algn="l"/>
              </a:tabLst>
            </a:pPr>
            <a:r>
              <a:rPr lang="fr-FR" sz="900"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Marija</a:t>
            </a:r>
            <a:r>
              <a:rPr lang="fr-FR"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fr-FR" sz="900"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Gimbutas</a:t>
            </a:r>
            <a:r>
              <a:rPr lang="fr-FR" sz="9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t>
            </a:r>
            <a:r>
              <a:rPr lang="da-DK"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t>
            </a:r>
            <a:r>
              <a:rPr lang="fr-FR"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La fin de l'Europe ancienne », in Numéro 87 (vol.3), Paris. </a:t>
            </a:r>
            <a:r>
              <a:rPr lang="en-GB" sz="900" i="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La Recherche</a:t>
            </a:r>
            <a:r>
              <a:rPr lang="en-GB"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da-DK"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1978</a:t>
            </a:r>
            <a:r>
              <a:rPr lang="en-GB"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pp. 228 à 235</a:t>
            </a:r>
            <a:endParaRPr lang="fr-FR" sz="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mj-lt"/>
              <a:buAutoNum type="arabicPeriod"/>
              <a:tabLst>
                <a:tab pos="499110" algn="l"/>
              </a:tabLst>
            </a:pPr>
            <a:r>
              <a:rPr lang="fr-FR" sz="900" dirty="0" err="1">
                <a:effectLst/>
                <a:latin typeface="Times New Roman" panose="02020603050405020304" pitchFamily="18" charset="0"/>
                <a:ea typeface="Calibri" panose="020F0502020204030204" pitchFamily="34" charset="0"/>
                <a:cs typeface="Arial" panose="020B0604020202020204" pitchFamily="34" charset="0"/>
              </a:rPr>
              <a:t>Marija</a:t>
            </a:r>
            <a:r>
              <a:rPr lang="fr-FR" sz="900" dirty="0">
                <a:effectLst/>
                <a:latin typeface="Times New Roman" panose="02020603050405020304" pitchFamily="18" charset="0"/>
                <a:ea typeface="Calibri" panose="020F0502020204030204" pitchFamily="34" charset="0"/>
                <a:cs typeface="Arial" panose="020B0604020202020204" pitchFamily="34" charset="0"/>
              </a:rPr>
              <a:t> </a:t>
            </a:r>
            <a:r>
              <a:rPr lang="fr-FR" sz="900" dirty="0" err="1">
                <a:effectLst/>
                <a:latin typeface="Times New Roman" panose="02020603050405020304" pitchFamily="18" charset="0"/>
                <a:ea typeface="Calibri" panose="020F0502020204030204" pitchFamily="34" charset="0"/>
                <a:cs typeface="Arial" panose="020B0604020202020204" pitchFamily="34" charset="0"/>
              </a:rPr>
              <a:t>Gimbutas</a:t>
            </a:r>
            <a:r>
              <a:rPr lang="fr-FR" sz="900" b="1" dirty="0">
                <a:effectLst/>
                <a:latin typeface="Times New Roman" panose="02020603050405020304" pitchFamily="18" charset="0"/>
                <a:ea typeface="Calibri" panose="020F0502020204030204" pitchFamily="34" charset="0"/>
                <a:cs typeface="Arial" panose="020B0604020202020204" pitchFamily="34" charset="0"/>
              </a:rPr>
              <a:t>,</a:t>
            </a:r>
            <a:r>
              <a:rPr lang="fr-FR" sz="900" dirty="0">
                <a:effectLst/>
                <a:latin typeface="Times New Roman" panose="02020603050405020304" pitchFamily="18" charset="0"/>
                <a:ea typeface="Calibri" panose="020F0502020204030204" pitchFamily="34" charset="0"/>
                <a:cs typeface="Arial" panose="020B0604020202020204" pitchFamily="34" charset="0"/>
              </a:rPr>
              <a:t> </a:t>
            </a:r>
            <a:r>
              <a:rPr lang="en-GB" sz="900" i="1" dirty="0">
                <a:effectLst/>
                <a:latin typeface="Times New Roman" panose="02020603050405020304" pitchFamily="18" charset="0"/>
                <a:ea typeface="Calibri" panose="020F0502020204030204" pitchFamily="34" charset="0"/>
                <a:cs typeface="Arial" panose="020B0604020202020204" pitchFamily="34" charset="0"/>
              </a:rPr>
              <a:t>Civilization of the Goddess: The World of Old Europe, </a:t>
            </a:r>
            <a:r>
              <a:rPr lang="en-GB" sz="900" dirty="0">
                <a:effectLst/>
                <a:latin typeface="Times New Roman" panose="02020603050405020304" pitchFamily="18" charset="0"/>
                <a:ea typeface="Calibri" panose="020F0502020204030204" pitchFamily="34" charset="0"/>
                <a:cs typeface="Arial" panose="020B0604020202020204" pitchFamily="34" charset="0"/>
              </a:rPr>
              <a:t>San Francisco, HarperCollins, 1991</a:t>
            </a:r>
            <a:endParaRPr lang="fr-FR" sz="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mj-lt"/>
              <a:buAutoNum type="arabicPeriod"/>
              <a:tabLst>
                <a:tab pos="499110" algn="l"/>
              </a:tabLst>
            </a:pPr>
            <a:r>
              <a:rPr lang="fr-FR" sz="900" u="sng" dirty="0" err="1">
                <a:solidFill>
                  <a:srgbClr val="0000FF"/>
                </a:solidFill>
                <a:effectLst/>
                <a:latin typeface="Times New Roman" panose="02020603050405020304" pitchFamily="18" charset="0"/>
                <a:ea typeface="Calibri" panose="020F0502020204030204" pitchFamily="34" charset="0"/>
                <a:cs typeface="Arial" panose="020B0604020202020204" pitchFamily="34" charset="0"/>
              </a:rPr>
              <a:t>Marija</a:t>
            </a:r>
            <a:r>
              <a:rPr lang="fr-FR" sz="900" u="sng" dirty="0">
                <a:solidFill>
                  <a:srgbClr val="0000FF"/>
                </a:solidFill>
                <a:effectLst/>
                <a:latin typeface="Times New Roman" panose="02020603050405020304" pitchFamily="18" charset="0"/>
                <a:ea typeface="Calibri" panose="020F0502020204030204" pitchFamily="34" charset="0"/>
                <a:cs typeface="Arial" panose="020B0604020202020204" pitchFamily="34" charset="0"/>
              </a:rPr>
              <a:t> </a:t>
            </a:r>
            <a:r>
              <a:rPr lang="fr-FR" sz="900" u="sng" dirty="0" err="1">
                <a:solidFill>
                  <a:srgbClr val="0000FF"/>
                </a:solidFill>
                <a:effectLst/>
                <a:latin typeface="Times New Roman" panose="02020603050405020304" pitchFamily="18" charset="0"/>
                <a:ea typeface="Calibri" panose="020F0502020204030204" pitchFamily="34" charset="0"/>
                <a:cs typeface="Arial" panose="020B0604020202020204" pitchFamily="34" charset="0"/>
              </a:rPr>
              <a:t>Gimbutas</a:t>
            </a:r>
            <a:r>
              <a:rPr lang="fr-FR" sz="900" b="1" u="sng" dirty="0">
                <a:solidFill>
                  <a:srgbClr val="0000FF"/>
                </a:solidFill>
                <a:effectLst/>
                <a:latin typeface="Times New Roman" panose="02020603050405020304" pitchFamily="18" charset="0"/>
                <a:ea typeface="Calibri" panose="020F0502020204030204" pitchFamily="34" charset="0"/>
                <a:cs typeface="Arial" panose="020B0604020202020204" pitchFamily="34" charset="0"/>
              </a:rPr>
              <a:t>,</a:t>
            </a:r>
            <a:r>
              <a:rPr lang="da-DK" sz="900" i="1" dirty="0">
                <a:effectLst/>
                <a:latin typeface="Times New Roman" panose="02020603050405020304" pitchFamily="18" charset="0"/>
                <a:ea typeface="Calibri" panose="020F0502020204030204" pitchFamily="34" charset="0"/>
                <a:cs typeface="Arial" panose="020B0604020202020204" pitchFamily="34" charset="0"/>
              </a:rPr>
              <a:t> Le Langage de la Déesse</a:t>
            </a:r>
            <a:r>
              <a:rPr lang="da-DK" sz="900" dirty="0">
                <a:effectLst/>
                <a:latin typeface="Times New Roman" panose="02020603050405020304" pitchFamily="18" charset="0"/>
                <a:ea typeface="Calibri" panose="020F0502020204030204" pitchFamily="34" charset="0"/>
                <a:cs typeface="Arial" panose="020B0604020202020204" pitchFamily="34" charset="0"/>
              </a:rPr>
              <a:t> </a:t>
            </a:r>
            <a:r>
              <a:rPr lang="fr-FR" sz="900" dirty="0">
                <a:effectLst/>
                <a:latin typeface="Times New Roman" panose="02020603050405020304" pitchFamily="18" charset="0"/>
                <a:ea typeface="Calibri" panose="020F0502020204030204" pitchFamily="34" charset="0"/>
                <a:cs typeface="Arial" panose="020B0604020202020204" pitchFamily="34" charset="0"/>
              </a:rPr>
              <a:t>(trad. Jean Guilaine). Paris, Edition des Femmes,</a:t>
            </a:r>
            <a:r>
              <a:rPr lang="da-DK" sz="900" dirty="0">
                <a:effectLst/>
                <a:latin typeface="Times New Roman" panose="02020603050405020304" pitchFamily="18" charset="0"/>
                <a:ea typeface="Calibri" panose="020F0502020204030204" pitchFamily="34" charset="0"/>
                <a:cs typeface="Arial" panose="020B0604020202020204" pitchFamily="34" charset="0"/>
              </a:rPr>
              <a:t> 2005</a:t>
            </a:r>
            <a:endParaRPr lang="fr-FR" sz="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Bef>
                <a:spcPts val="500"/>
              </a:spcBef>
              <a:spcAft>
                <a:spcPts val="600"/>
              </a:spcAft>
              <a:buFont typeface="+mj-lt"/>
              <a:buAutoNum type="arabicPeriod"/>
              <a:tabLst>
                <a:tab pos="499110" algn="l"/>
              </a:tabLst>
            </a:pPr>
            <a:r>
              <a:rPr lang="fr-FR"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Gwenola Graff, « Le matériel funéraire déposé dans les tombes de la culture de </a:t>
            </a:r>
            <a:r>
              <a:rPr lang="fr-FR" sz="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Nagada</a:t>
            </a:r>
            <a:r>
              <a:rPr lang="fr-FR"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(Haute-Égypte, IVe millénaire) », </a:t>
            </a:r>
            <a:r>
              <a:rPr lang="fr-FR" sz="9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Préhistoires Méditerranéennes</a:t>
            </a:r>
            <a:r>
              <a:rPr lang="fr-FR"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Décembre 2008, N°14 ; pp 169 à 182. </a:t>
            </a:r>
            <a:r>
              <a:rPr lang="fr-FR" sz="9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http://journals.openedition.org/pm/475 ; DOI : https://doi.org/ 10.4000/pm.475</a:t>
            </a:r>
            <a:endParaRPr lang="fr-FR" sz="900" dirty="0">
              <a:effectLst/>
              <a:latin typeface="Times New Roman" panose="02020603050405020304" pitchFamily="18" charset="0"/>
              <a:ea typeface="Times New Roman" panose="02020603050405020304" pitchFamily="18" charset="0"/>
            </a:endParaRPr>
          </a:p>
          <a:p>
            <a:pPr marL="342900" lvl="0" indent="-342900" algn="just">
              <a:lnSpc>
                <a:spcPct val="107000"/>
              </a:lnSpc>
              <a:buFont typeface="+mj-lt"/>
              <a:buAutoNum type="arabicPeriod"/>
              <a:tabLst>
                <a:tab pos="499110" algn="l"/>
              </a:tabLst>
            </a:pPr>
            <a:r>
              <a:rPr lang="fr-FR" sz="900" dirty="0">
                <a:effectLst/>
                <a:latin typeface="Times New Roman" panose="02020603050405020304" pitchFamily="18" charset="0"/>
                <a:ea typeface="Calibri" panose="020F0502020204030204" pitchFamily="34" charset="0"/>
                <a:cs typeface="Arial" panose="020B0604020202020204" pitchFamily="34" charset="0"/>
              </a:rPr>
              <a:t>Gwenola Graff, « Image, écriture et communication en Égypte pré-pharaonique », in Vidéoconférence de 30 min., Les</a:t>
            </a:r>
            <a:r>
              <a:rPr lang="fr-FR" sz="900" i="1" dirty="0">
                <a:effectLst/>
                <a:latin typeface="Times New Roman" panose="02020603050405020304" pitchFamily="18" charset="0"/>
                <a:ea typeface="Calibri" panose="020F0502020204030204" pitchFamily="34" charset="0"/>
                <a:cs typeface="Arial" panose="020B0604020202020204" pitchFamily="34" charset="0"/>
              </a:rPr>
              <a:t> Tables Rondes de l'Arbois</a:t>
            </a:r>
            <a:r>
              <a:rPr lang="fr-FR" sz="900" dirty="0">
                <a:effectLst/>
                <a:latin typeface="Times New Roman" panose="02020603050405020304" pitchFamily="18" charset="0"/>
                <a:ea typeface="Calibri" panose="020F0502020204030204" pitchFamily="34" charset="0"/>
                <a:cs typeface="Arial" panose="020B0604020202020204" pitchFamily="34" charset="0"/>
              </a:rPr>
              <a:t>, 2015, à 17.45 et suivantes. </a:t>
            </a:r>
            <a:r>
              <a:rPr lang="fr-FR" sz="900" u="sng" dirty="0">
                <a:solidFill>
                  <a:srgbClr val="3366CC"/>
                </a:solidFill>
                <a:effectLst/>
                <a:latin typeface="Times New Roman" panose="02020603050405020304" pitchFamily="18" charset="0"/>
                <a:ea typeface="Times New Roman" panose="02020603050405020304" pitchFamily="18" charset="0"/>
                <a:cs typeface="Arial" panose="020B0604020202020204" pitchFamily="34" charset="0"/>
                <a:hlinkClick r:id="rId6"/>
              </a:rPr>
              <a:t>Gwenola Graff, 2015</a:t>
            </a:r>
            <a:endParaRPr lang="fr-FR" sz="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mj-lt"/>
              <a:buAutoNum type="arabicPeriod"/>
              <a:tabLst>
                <a:tab pos="499110" algn="l"/>
              </a:tabLst>
            </a:pPr>
            <a:r>
              <a:rPr lang="fr-FR" sz="900" dirty="0">
                <a:effectLst/>
                <a:latin typeface="Times New Roman" panose="02020603050405020304" pitchFamily="18" charset="0"/>
                <a:ea typeface="Calibri" panose="020F0502020204030204" pitchFamily="34" charset="0"/>
                <a:cs typeface="Arial" panose="020B0604020202020204" pitchFamily="34" charset="0"/>
              </a:rPr>
              <a:t>Nadine </a:t>
            </a:r>
            <a:r>
              <a:rPr lang="fr-FR" sz="900" dirty="0" err="1">
                <a:effectLst/>
                <a:latin typeface="Times New Roman" panose="02020603050405020304" pitchFamily="18" charset="0"/>
                <a:ea typeface="Calibri" panose="020F0502020204030204" pitchFamily="34" charset="0"/>
                <a:cs typeface="Arial" panose="020B0604020202020204" pitchFamily="34" charset="0"/>
              </a:rPr>
              <a:t>Guilhou</a:t>
            </a:r>
            <a:r>
              <a:rPr lang="fr-FR" sz="900" dirty="0">
                <a:effectLst/>
                <a:latin typeface="Times New Roman" panose="02020603050405020304" pitchFamily="18" charset="0"/>
                <a:ea typeface="Calibri" panose="020F0502020204030204" pitchFamily="34" charset="0"/>
                <a:cs typeface="Arial" panose="020B0604020202020204" pitchFamily="34" charset="0"/>
              </a:rPr>
              <a:t> &amp; Janice </a:t>
            </a:r>
            <a:r>
              <a:rPr lang="fr-FR" sz="900" dirty="0" err="1">
                <a:effectLst/>
                <a:latin typeface="Times New Roman" panose="02020603050405020304" pitchFamily="18" charset="0"/>
                <a:ea typeface="Calibri" panose="020F0502020204030204" pitchFamily="34" charset="0"/>
                <a:cs typeface="Arial" panose="020B0604020202020204" pitchFamily="34" charset="0"/>
              </a:rPr>
              <a:t>Peyré</a:t>
            </a:r>
            <a:r>
              <a:rPr lang="fr-FR" sz="900" dirty="0">
                <a:effectLst/>
                <a:latin typeface="Times New Roman" panose="02020603050405020304" pitchFamily="18" charset="0"/>
                <a:ea typeface="Calibri" panose="020F0502020204030204" pitchFamily="34" charset="0"/>
                <a:cs typeface="Arial" panose="020B0604020202020204" pitchFamily="34" charset="0"/>
              </a:rPr>
              <a:t>, </a:t>
            </a:r>
            <a:r>
              <a:rPr lang="fr-FR" sz="900" i="1" dirty="0">
                <a:effectLst/>
                <a:latin typeface="Times New Roman" panose="02020603050405020304" pitchFamily="18" charset="0"/>
                <a:ea typeface="Calibri" panose="020F0502020204030204" pitchFamily="34" charset="0"/>
                <a:cs typeface="Arial" panose="020B0604020202020204" pitchFamily="34" charset="0"/>
              </a:rPr>
              <a:t>La mythologie égyptienne</a:t>
            </a:r>
            <a:r>
              <a:rPr lang="fr-FR" sz="900" dirty="0">
                <a:effectLst/>
                <a:latin typeface="Times New Roman" panose="02020603050405020304" pitchFamily="18" charset="0"/>
                <a:ea typeface="Calibri" panose="020F0502020204030204" pitchFamily="34" charset="0"/>
                <a:cs typeface="Arial" panose="020B0604020202020204" pitchFamily="34" charset="0"/>
              </a:rPr>
              <a:t>, </a:t>
            </a:r>
            <a:r>
              <a:rPr lang="en-GB" sz="900" dirty="0">
                <a:effectLst/>
                <a:latin typeface="Times New Roman" panose="02020603050405020304" pitchFamily="18" charset="0"/>
                <a:ea typeface="Calibri" panose="020F0502020204030204" pitchFamily="34" charset="0"/>
                <a:cs typeface="Arial" panose="020B0604020202020204" pitchFamily="34" charset="0"/>
              </a:rPr>
              <a:t>Paris, Marabout, 2014</a:t>
            </a:r>
            <a:endParaRPr lang="fr-FR" sz="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mj-lt"/>
              <a:buAutoNum type="arabicPeriod"/>
              <a:tabLst>
                <a:tab pos="499110" algn="l"/>
              </a:tabLst>
            </a:pPr>
            <a:r>
              <a:rPr lang="en-GB" sz="900" dirty="0">
                <a:effectLst/>
                <a:latin typeface="Times New Roman" panose="02020603050405020304" pitchFamily="18" charset="0"/>
                <a:ea typeface="Calibri" panose="020F0502020204030204" pitchFamily="34" charset="0"/>
                <a:cs typeface="Arial" panose="020B0604020202020204" pitchFamily="34" charset="0"/>
              </a:rPr>
              <a:t>Francis David Lankester, </a:t>
            </a:r>
            <a:r>
              <a:rPr lang="fr-FR" sz="900" dirty="0">
                <a:effectLst/>
                <a:latin typeface="Times New Roman" panose="02020603050405020304" pitchFamily="18" charset="0"/>
                <a:ea typeface="Calibri" panose="020F0502020204030204" pitchFamily="34" charset="0"/>
                <a:cs typeface="Arial" panose="020B0604020202020204" pitchFamily="34" charset="0"/>
              </a:rPr>
              <a:t>« </a:t>
            </a:r>
            <a:r>
              <a:rPr lang="fr-FR" sz="900" dirty="0" err="1">
                <a:effectLst/>
                <a:latin typeface="Times New Roman" panose="02020603050405020304" pitchFamily="18" charset="0"/>
                <a:ea typeface="Calibri" panose="020F0502020204030204" pitchFamily="34" charset="0"/>
                <a:cs typeface="Arial" panose="020B0604020202020204" pitchFamily="34" charset="0"/>
              </a:rPr>
              <a:t>Predynastic</a:t>
            </a:r>
            <a:r>
              <a:rPr lang="fr-FR" sz="900" dirty="0">
                <a:effectLst/>
                <a:latin typeface="Times New Roman" panose="02020603050405020304" pitchFamily="18" charset="0"/>
                <a:ea typeface="Calibri" panose="020F0502020204030204" pitchFamily="34" charset="0"/>
                <a:cs typeface="Arial" panose="020B0604020202020204" pitchFamily="34" charset="0"/>
              </a:rPr>
              <a:t> </a:t>
            </a:r>
            <a:r>
              <a:rPr lang="fr-FR" sz="900" dirty="0" err="1">
                <a:effectLst/>
                <a:latin typeface="Times New Roman" panose="02020603050405020304" pitchFamily="18" charset="0"/>
                <a:ea typeface="Calibri" panose="020F0502020204030204" pitchFamily="34" charset="0"/>
                <a:cs typeface="Arial" panose="020B0604020202020204" pitchFamily="34" charset="0"/>
              </a:rPr>
              <a:t>Egyptian</a:t>
            </a:r>
            <a:r>
              <a:rPr lang="fr-FR" sz="900" dirty="0">
                <a:effectLst/>
                <a:latin typeface="Times New Roman" panose="02020603050405020304" pitchFamily="18" charset="0"/>
                <a:ea typeface="Calibri" panose="020F0502020204030204" pitchFamily="34" charset="0"/>
                <a:cs typeface="Arial" panose="020B0604020202020204" pitchFamily="34" charset="0"/>
              </a:rPr>
              <a:t> rock art as </a:t>
            </a:r>
            <a:r>
              <a:rPr lang="fr-FR" sz="900" dirty="0" err="1">
                <a:effectLst/>
                <a:latin typeface="Times New Roman" panose="02020603050405020304" pitchFamily="18" charset="0"/>
                <a:ea typeface="Calibri" panose="020F0502020204030204" pitchFamily="34" charset="0"/>
                <a:cs typeface="Arial" panose="020B0604020202020204" pitchFamily="34" charset="0"/>
              </a:rPr>
              <a:t>evidence</a:t>
            </a:r>
            <a:r>
              <a:rPr lang="fr-FR" sz="900" dirty="0">
                <a:effectLst/>
                <a:latin typeface="Times New Roman" panose="02020603050405020304" pitchFamily="18" charset="0"/>
                <a:ea typeface="Calibri" panose="020F0502020204030204" pitchFamily="34" charset="0"/>
                <a:cs typeface="Arial" panose="020B0604020202020204" pitchFamily="34" charset="0"/>
              </a:rPr>
              <a:t> for </a:t>
            </a:r>
            <a:r>
              <a:rPr lang="fr-FR" sz="900" dirty="0" err="1">
                <a:effectLst/>
                <a:latin typeface="Times New Roman" panose="02020603050405020304" pitchFamily="18" charset="0"/>
                <a:ea typeface="Calibri" panose="020F0502020204030204" pitchFamily="34" charset="0"/>
                <a:cs typeface="Arial" panose="020B0604020202020204" pitchFamily="34" charset="0"/>
              </a:rPr>
              <a:t>early</a:t>
            </a:r>
            <a:r>
              <a:rPr lang="fr-FR" sz="900" dirty="0">
                <a:effectLst/>
                <a:latin typeface="Times New Roman" panose="02020603050405020304" pitchFamily="18" charset="0"/>
                <a:ea typeface="Calibri" panose="020F0502020204030204" pitchFamily="34" charset="0"/>
                <a:cs typeface="Arial" panose="020B0604020202020204" pitchFamily="34" charset="0"/>
              </a:rPr>
              <a:t> </a:t>
            </a:r>
            <a:r>
              <a:rPr lang="fr-FR" sz="900" dirty="0" err="1">
                <a:effectLst/>
                <a:latin typeface="Times New Roman" panose="02020603050405020304" pitchFamily="18" charset="0"/>
                <a:ea typeface="Calibri" panose="020F0502020204030204" pitchFamily="34" charset="0"/>
                <a:cs typeface="Arial" panose="020B0604020202020204" pitchFamily="34" charset="0"/>
              </a:rPr>
              <a:t>elites</a:t>
            </a:r>
            <a:r>
              <a:rPr lang="fr-FR" sz="900" dirty="0">
                <a:effectLst/>
                <a:latin typeface="Times New Roman" panose="02020603050405020304" pitchFamily="18" charset="0"/>
                <a:ea typeface="Calibri" panose="020F0502020204030204" pitchFamily="34" charset="0"/>
                <a:cs typeface="Arial" panose="020B0604020202020204" pitchFamily="34" charset="0"/>
              </a:rPr>
              <a:t>’ rite of passage »,</a:t>
            </a:r>
            <a:r>
              <a:rPr lang="en-GB" sz="900" dirty="0">
                <a:effectLst/>
                <a:latin typeface="Times New Roman" panose="02020603050405020304" pitchFamily="18" charset="0"/>
                <a:ea typeface="Calibri" panose="020F0502020204030204" pitchFamily="34" charset="0"/>
                <a:cs typeface="Arial" panose="020B0604020202020204" pitchFamily="34" charset="0"/>
              </a:rPr>
              <a:t> in Open Edition Journals, Marseille, </a:t>
            </a:r>
            <a:r>
              <a:rPr lang="fr-FR" sz="900" i="1" dirty="0">
                <a:effectLst/>
                <a:latin typeface="Times New Roman" panose="02020603050405020304" pitchFamily="18" charset="0"/>
                <a:ea typeface="Calibri" panose="020F0502020204030204" pitchFamily="34" charset="0"/>
                <a:cs typeface="Arial" panose="020B0604020202020204" pitchFamily="34" charset="0"/>
              </a:rPr>
              <a:t>Afrique: Archéologique</a:t>
            </a:r>
            <a:r>
              <a:rPr lang="fr-FR" sz="900" i="1" dirty="0">
                <a:effectLst/>
                <a:latin typeface="Times New Roman" panose="02020603050405020304" pitchFamily="18" charset="0"/>
                <a:ea typeface="Calibri" panose="020F0502020204030204" pitchFamily="34" charset="0"/>
                <a:cs typeface="Times New Roman" panose="02020603050405020304" pitchFamily="18" charset="0"/>
              </a:rPr>
              <a:t> &amp;</a:t>
            </a:r>
            <a:r>
              <a:rPr lang="fr-FR" sz="900" i="1" dirty="0">
                <a:effectLst/>
                <a:latin typeface="Times New Roman" panose="02020603050405020304" pitchFamily="18" charset="0"/>
                <a:ea typeface="Calibri" panose="020F0502020204030204" pitchFamily="34" charset="0"/>
                <a:cs typeface="Arial" panose="020B0604020202020204" pitchFamily="34" charset="0"/>
              </a:rPr>
              <a:t> Art, </a:t>
            </a:r>
            <a:r>
              <a:rPr lang="fr-FR" sz="900" dirty="0">
                <a:effectLst/>
                <a:latin typeface="Times New Roman" panose="02020603050405020304" pitchFamily="18" charset="0"/>
                <a:ea typeface="Calibri" panose="020F0502020204030204" pitchFamily="34" charset="0"/>
                <a:cs typeface="Arial" panose="020B0604020202020204" pitchFamily="34" charset="0"/>
              </a:rPr>
              <a:t>mis en ligne le 15 décembre 2016, pp. </a:t>
            </a:r>
            <a:r>
              <a:rPr lang="en-GB" sz="900" dirty="0">
                <a:effectLst/>
                <a:latin typeface="Times New Roman" panose="02020603050405020304" pitchFamily="18" charset="0"/>
                <a:ea typeface="Calibri" panose="020F0502020204030204" pitchFamily="34" charset="0"/>
                <a:cs typeface="Arial" panose="020B0604020202020204" pitchFamily="34" charset="0"/>
              </a:rPr>
              <a:t>81 à 92.</a:t>
            </a:r>
            <a:r>
              <a:rPr lang="en-GB" sz="900" dirty="0">
                <a:effectLst/>
                <a:latin typeface="Times New Roman" panose="02020603050405020304" pitchFamily="18" charset="0"/>
                <a:ea typeface="Times New Roman" panose="02020603050405020304" pitchFamily="18" charset="0"/>
                <a:cs typeface="Arial" panose="020B0604020202020204" pitchFamily="34" charset="0"/>
              </a:rPr>
              <a:t> </a:t>
            </a:r>
            <a:r>
              <a:rPr lang="en-GB" sz="900" u="sng" dirty="0">
                <a:solidFill>
                  <a:srgbClr val="0000FF"/>
                </a:solidFill>
                <a:effectLst/>
                <a:latin typeface="Times New Roman" panose="02020603050405020304" pitchFamily="18" charset="0"/>
                <a:ea typeface="Calibri" panose="020F0502020204030204" pitchFamily="34" charset="0"/>
                <a:cs typeface="Arial" panose="020B0604020202020204" pitchFamily="34" charset="0"/>
                <a:hlinkClick r:id="rId7"/>
              </a:rPr>
              <a:t>https://doi.org/10.4000/aaa.920</a:t>
            </a:r>
            <a:endParaRPr lang="fr-FR" sz="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Bef>
                <a:spcPts val="600"/>
              </a:spcBef>
              <a:buFont typeface="+mj-lt"/>
              <a:buAutoNum type="arabicPeriod"/>
              <a:tabLst>
                <a:tab pos="499110" algn="l"/>
              </a:tabLst>
            </a:pPr>
            <a:r>
              <a:rPr lang="en-US" sz="9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Amel</a:t>
            </a:r>
            <a:r>
              <a:rPr lang="fr-FR"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fr-FR" sz="900"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Mostefai</a:t>
            </a:r>
            <a:r>
              <a:rPr lang="fr-FR"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  Les représentations féminines d’</a:t>
            </a:r>
            <a:r>
              <a:rPr lang="fr-FR" sz="900"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Ozan</a:t>
            </a:r>
            <a:r>
              <a:rPr lang="fr-FR"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fr-FR" sz="900"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Ehéré</a:t>
            </a:r>
            <a:r>
              <a:rPr lang="fr-FR"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fr-FR" sz="900"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Tasīli</a:t>
            </a:r>
            <a:r>
              <a:rPr lang="fr-FR"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-n-Ajjer, Sahara central, Algérie », </a:t>
            </a:r>
            <a:r>
              <a:rPr lang="en-GB" sz="900" i="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Les Cahiers de </a:t>
            </a:r>
            <a:r>
              <a:rPr lang="en-GB" sz="900" i="1"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l’AARS</a:t>
            </a:r>
            <a:r>
              <a:rPr lang="en-GB"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fr-FR"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2013, N°</a:t>
            </a:r>
            <a:r>
              <a:rPr lang="en-GB"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16, pp. 207 à 230</a:t>
            </a:r>
            <a:endParaRPr lang="fr-FR" sz="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Bef>
                <a:spcPts val="600"/>
              </a:spcBef>
              <a:buFont typeface="+mj-lt"/>
              <a:buAutoNum type="arabicPeriod"/>
              <a:tabLst>
                <a:tab pos="499110" algn="l"/>
              </a:tabLst>
            </a:pPr>
            <a:r>
              <a:rPr lang="fr-FR" sz="9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Alain </a:t>
            </a:r>
            <a:r>
              <a:rPr lang="fr-FR" sz="9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Schulman</a:t>
            </a:r>
            <a:r>
              <a:rPr lang="fr-FR" sz="9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 Narmer and the Unification: A </a:t>
            </a:r>
            <a:r>
              <a:rPr lang="fr-FR" sz="9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Revisionist</a:t>
            </a:r>
            <a:r>
              <a:rPr lang="fr-FR" sz="9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fr-FR" sz="9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View</a:t>
            </a:r>
            <a:r>
              <a:rPr lang="fr-FR" sz="9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  in Queens coll. SUNY, New York, </a:t>
            </a:r>
            <a:r>
              <a:rPr lang="fr-FR" sz="900" i="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Bulletin of the </a:t>
            </a:r>
            <a:r>
              <a:rPr lang="fr-FR" sz="900" i="1"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Egyptological</a:t>
            </a:r>
            <a:r>
              <a:rPr lang="fr-FR" sz="900" i="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Seminar</a:t>
            </a:r>
            <a:r>
              <a:rPr lang="fr-FR" sz="9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1991,vol. 11 : pp 79 à 105</a:t>
            </a:r>
            <a:endParaRPr lang="fr-FR" sz="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mj-lt"/>
              <a:buAutoNum type="arabicPeriod"/>
              <a:tabLst>
                <a:tab pos="499110" algn="l"/>
              </a:tabLst>
            </a:pPr>
            <a:r>
              <a:rPr lang="fr-FR" sz="900" dirty="0">
                <a:effectLst/>
                <a:latin typeface="Times New Roman" panose="02020603050405020304" pitchFamily="18" charset="0"/>
                <a:ea typeface="Times New Roman" panose="02020603050405020304" pitchFamily="18" charset="0"/>
                <a:cs typeface="Arial" panose="020B0604020202020204" pitchFamily="34" charset="0"/>
              </a:rPr>
              <a:t>Svetlana </a:t>
            </a:r>
            <a:r>
              <a:rPr lang="fr-FR" sz="900" dirty="0" err="1">
                <a:effectLst/>
                <a:latin typeface="Times New Roman" panose="02020603050405020304" pitchFamily="18" charset="0"/>
                <a:ea typeface="Times New Roman" panose="02020603050405020304" pitchFamily="18" charset="0"/>
                <a:cs typeface="Arial" panose="020B0604020202020204" pitchFamily="34" charset="0"/>
              </a:rPr>
              <a:t>Tyaglova-Fayer</a:t>
            </a:r>
            <a:r>
              <a:rPr lang="fr-FR" sz="900" dirty="0">
                <a:effectLst/>
                <a:latin typeface="Times New Roman" panose="02020603050405020304" pitchFamily="18" charset="0"/>
                <a:ea typeface="Times New Roman" panose="02020603050405020304" pitchFamily="18" charset="0"/>
                <a:cs typeface="Arial" panose="020B0604020202020204" pitchFamily="34" charset="0"/>
              </a:rPr>
              <a:t>, « </a:t>
            </a:r>
            <a:r>
              <a:rPr lang="fr-FR" sz="900" dirty="0">
                <a:effectLst/>
                <a:latin typeface="Times New Roman" panose="02020603050405020304" pitchFamily="18" charset="0"/>
                <a:ea typeface="Calibri" panose="020F0502020204030204" pitchFamily="34" charset="0"/>
                <a:cs typeface="Arial" panose="020B0604020202020204" pitchFamily="34" charset="0"/>
              </a:rPr>
              <a:t>Des symboles pictographiques et sculpturaux de </a:t>
            </a:r>
            <a:r>
              <a:rPr lang="fr-FR" sz="900" dirty="0" err="1">
                <a:effectLst/>
                <a:latin typeface="Times New Roman" panose="02020603050405020304" pitchFamily="18" charset="0"/>
                <a:ea typeface="Calibri" panose="020F0502020204030204" pitchFamily="34" charset="0"/>
                <a:cs typeface="Arial" panose="020B0604020202020204" pitchFamily="34" charset="0"/>
              </a:rPr>
              <a:t>Göbelkli</a:t>
            </a:r>
            <a:r>
              <a:rPr lang="fr-FR" sz="900" dirty="0">
                <a:effectLst/>
                <a:latin typeface="Times New Roman" panose="02020603050405020304" pitchFamily="18" charset="0"/>
                <a:ea typeface="Calibri" panose="020F0502020204030204" pitchFamily="34" charset="0"/>
                <a:cs typeface="Arial" panose="020B0604020202020204" pitchFamily="34" charset="0"/>
              </a:rPr>
              <a:t> </a:t>
            </a:r>
            <a:r>
              <a:rPr lang="fr-FR" sz="900" dirty="0" err="1">
                <a:effectLst/>
                <a:latin typeface="Times New Roman" panose="02020603050405020304" pitchFamily="18" charset="0"/>
                <a:ea typeface="Calibri" panose="020F0502020204030204" pitchFamily="34" charset="0"/>
                <a:cs typeface="Arial" panose="020B0604020202020204" pitchFamily="34" charset="0"/>
              </a:rPr>
              <a:t>Tepe</a:t>
            </a:r>
            <a:r>
              <a:rPr lang="fr-FR" sz="900" dirty="0">
                <a:effectLst/>
                <a:latin typeface="Times New Roman" panose="02020603050405020304" pitchFamily="18" charset="0"/>
                <a:ea typeface="Calibri" panose="020F0502020204030204" pitchFamily="34" charset="0"/>
                <a:cs typeface="Arial" panose="020B0604020202020204" pitchFamily="34" charset="0"/>
              </a:rPr>
              <a:t> vers les premiers alphabets ». in </a:t>
            </a:r>
            <a:r>
              <a:rPr lang="fr-FR" sz="900" u="sng" dirty="0">
                <a:solidFill>
                  <a:srgbClr val="0000FF"/>
                </a:solidFill>
                <a:effectLst/>
                <a:latin typeface="Times New Roman" panose="02020603050405020304" pitchFamily="18" charset="0"/>
                <a:ea typeface="Calibri" panose="020F0502020204030204" pitchFamily="34" charset="0"/>
                <a:cs typeface="Arial" panose="020B0604020202020204" pitchFamily="34" charset="0"/>
              </a:rPr>
              <a:t>306 - Session par affiches ; </a:t>
            </a:r>
            <a:r>
              <a:rPr lang="fr-FR" sz="900" i="1" dirty="0">
                <a:effectLst/>
                <a:latin typeface="Times New Roman" panose="02020603050405020304" pitchFamily="18" charset="0"/>
                <a:ea typeface="Calibri" panose="020F0502020204030204" pitchFamily="34" charset="0"/>
                <a:cs typeface="Arial" panose="020B0604020202020204" pitchFamily="34" charset="0"/>
              </a:rPr>
              <a:t>90e CONGRES de l’ACFAS</a:t>
            </a:r>
            <a:r>
              <a:rPr lang="fr-FR" sz="900" dirty="0">
                <a:effectLst/>
                <a:latin typeface="Times New Roman" panose="02020603050405020304" pitchFamily="18" charset="0"/>
                <a:ea typeface="Calibri" panose="020F0502020204030204" pitchFamily="34" charset="0"/>
                <a:cs typeface="Arial" panose="020B0604020202020204" pitchFamily="34" charset="0"/>
              </a:rPr>
              <a:t>, Québec, mai, 2023,  </a:t>
            </a:r>
            <a:r>
              <a:rPr lang="fr-FR" sz="900" u="sng" dirty="0">
                <a:solidFill>
                  <a:srgbClr val="0000FF"/>
                </a:solidFill>
                <a:effectLst/>
                <a:latin typeface="Times New Roman" panose="02020603050405020304" pitchFamily="18" charset="0"/>
                <a:ea typeface="Calibri" panose="020F0502020204030204" pitchFamily="34" charset="0"/>
                <a:cs typeface="Arial" panose="020B0604020202020204" pitchFamily="34" charset="0"/>
              </a:rPr>
              <a:t>https://shs.hal.science/halshs-04086239</a:t>
            </a:r>
            <a:endParaRPr lang="fr-FR" sz="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mj-lt"/>
              <a:buAutoNum type="arabicPeriod"/>
              <a:tabLst>
                <a:tab pos="499110" algn="l"/>
              </a:tabLst>
            </a:pPr>
            <a:r>
              <a:rPr lang="en-US"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Axel &amp; Anne-Michel</a:t>
            </a:r>
            <a:r>
              <a:rPr lang="fr-FR" sz="900" dirty="0">
                <a:effectLst/>
                <a:latin typeface="Times New Roman" panose="02020603050405020304" pitchFamily="18" charset="0"/>
                <a:ea typeface="Calibri" panose="020F0502020204030204" pitchFamily="34" charset="0"/>
                <a:cs typeface="Arial" panose="020B0604020202020204" pitchFamily="34" charset="0"/>
              </a:rPr>
              <a:t> Van </a:t>
            </a:r>
            <a:r>
              <a:rPr lang="fr-FR" sz="900" dirty="0" err="1">
                <a:effectLst/>
                <a:latin typeface="Times New Roman" panose="02020603050405020304" pitchFamily="18" charset="0"/>
                <a:ea typeface="Calibri" panose="020F0502020204030204" pitchFamily="34" charset="0"/>
                <a:cs typeface="Arial" panose="020B0604020202020204" pitchFamily="34" charset="0"/>
              </a:rPr>
              <a:t>Albada</a:t>
            </a:r>
            <a:r>
              <a:rPr lang="fr-FR" sz="900" dirty="0">
                <a:effectLst/>
                <a:latin typeface="Times New Roman" panose="02020603050405020304" pitchFamily="18" charset="0"/>
                <a:ea typeface="Calibri" panose="020F0502020204030204" pitchFamily="34" charset="0"/>
                <a:cs typeface="Arial" panose="020B0604020202020204" pitchFamily="34" charset="0"/>
              </a:rPr>
              <a:t>, « Le </a:t>
            </a:r>
            <a:r>
              <a:rPr lang="fr-FR" sz="900" dirty="0" err="1">
                <a:effectLst/>
                <a:latin typeface="Times New Roman" panose="02020603050405020304" pitchFamily="18" charset="0"/>
                <a:ea typeface="Calibri" panose="020F0502020204030204" pitchFamily="34" charset="0"/>
                <a:cs typeface="Arial" panose="020B0604020202020204" pitchFamily="34" charset="0"/>
              </a:rPr>
              <a:t>Messak</a:t>
            </a:r>
            <a:r>
              <a:rPr lang="fr-FR" sz="900" dirty="0">
                <a:effectLst/>
                <a:latin typeface="Times New Roman" panose="02020603050405020304" pitchFamily="18" charset="0"/>
                <a:ea typeface="Calibri" panose="020F0502020204030204" pitchFamily="34" charset="0"/>
                <a:cs typeface="Arial" panose="020B0604020202020204" pitchFamily="34" charset="0"/>
              </a:rPr>
              <a:t> Libyen » in Jardin Secret de l'Art Rupestre au Sahara Central, A la mémoire de Paul HUARD (1903-1994</a:t>
            </a:r>
            <a:r>
              <a:rPr lang="fr-FR" sz="900" u="sng" dirty="0">
                <a:effectLst/>
                <a:latin typeface="Times New Roman" panose="02020603050405020304" pitchFamily="18" charset="0"/>
                <a:ea typeface="Calibri" panose="020F0502020204030204" pitchFamily="34" charset="0"/>
                <a:cs typeface="Arial" panose="020B0604020202020204" pitchFamily="34" charset="0"/>
              </a:rPr>
              <a:t>)</a:t>
            </a:r>
            <a:r>
              <a:rPr lang="fr-FR" sz="900" dirty="0">
                <a:effectLst/>
                <a:latin typeface="Times New Roman" panose="02020603050405020304" pitchFamily="18" charset="0"/>
                <a:ea typeface="Calibri" panose="020F0502020204030204" pitchFamily="34" charset="0"/>
                <a:cs typeface="Arial" panose="020B0604020202020204" pitchFamily="34" charset="0"/>
              </a:rPr>
              <a:t>. Paris, </a:t>
            </a:r>
            <a:r>
              <a:rPr lang="en-US" sz="900" i="1" dirty="0" err="1">
                <a:effectLst/>
                <a:latin typeface="Times New Roman" panose="02020603050405020304" pitchFamily="18" charset="0"/>
                <a:ea typeface="Calibri" panose="020F0502020204030204" pitchFamily="34" charset="0"/>
                <a:cs typeface="Arial" panose="020B0604020202020204" pitchFamily="34" charset="0"/>
              </a:rPr>
              <a:t>Archéo</a:t>
            </a:r>
            <a:r>
              <a:rPr lang="en-US" sz="900" i="1" dirty="0">
                <a:effectLst/>
                <a:latin typeface="Times New Roman" panose="02020603050405020304" pitchFamily="18" charset="0"/>
                <a:ea typeface="Calibri" panose="020F0502020204030204" pitchFamily="34" charset="0"/>
                <a:cs typeface="Arial" panose="020B0604020202020204" pitchFamily="34" charset="0"/>
              </a:rPr>
              <a:t>-Nil,</a:t>
            </a:r>
            <a:r>
              <a:rPr lang="en-US" sz="900" dirty="0">
                <a:effectLst/>
                <a:latin typeface="Times New Roman" panose="02020603050405020304" pitchFamily="18" charset="0"/>
                <a:ea typeface="Calibri" panose="020F0502020204030204" pitchFamily="34" charset="0"/>
                <a:cs typeface="Arial" panose="020B0604020202020204" pitchFamily="34" charset="0"/>
              </a:rPr>
              <a:t> </a:t>
            </a:r>
            <a:r>
              <a:rPr lang="fr-FR" sz="900" dirty="0">
                <a:effectLst/>
                <a:latin typeface="Times New Roman" panose="02020603050405020304" pitchFamily="18" charset="0"/>
                <a:ea typeface="Calibri" panose="020F0502020204030204" pitchFamily="34" charset="0"/>
                <a:cs typeface="Arial" panose="020B0604020202020204" pitchFamily="34" charset="0"/>
              </a:rPr>
              <a:t>1996, N°</a:t>
            </a:r>
            <a:r>
              <a:rPr lang="en-US" sz="900" dirty="0">
                <a:effectLst/>
                <a:latin typeface="Times New Roman" panose="02020603050405020304" pitchFamily="18" charset="0"/>
                <a:ea typeface="Calibri" panose="020F0502020204030204" pitchFamily="34" charset="0"/>
                <a:cs typeface="Arial" panose="020B0604020202020204" pitchFamily="34" charset="0"/>
              </a:rPr>
              <a:t>9, pp. 8 à 44. </a:t>
            </a:r>
            <a:r>
              <a:rPr lang="en-GB" sz="900" u="sng" dirty="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8"/>
              </a:rPr>
              <a:t>https://www.academia.edu/1651408/</a:t>
            </a:r>
            <a:endParaRPr lang="fr-FR" sz="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Bef>
                <a:spcPts val="600"/>
              </a:spcBef>
              <a:buFont typeface="+mj-lt"/>
              <a:buAutoNum type="arabicPeriod"/>
              <a:tabLst>
                <a:tab pos="499110" algn="l"/>
              </a:tabLst>
            </a:pPr>
            <a:r>
              <a:rPr lang="fr-FR" sz="9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Yuri </a:t>
            </a:r>
            <a:r>
              <a:rPr lang="fr-FR" sz="9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Evgenievich</a:t>
            </a:r>
            <a:r>
              <a:rPr lang="fr-FR" sz="9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fr-FR" sz="9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Berezkin</a:t>
            </a:r>
            <a:r>
              <a:rPr lang="fr-FR" sz="9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fr-FR" sz="900" i="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Afrique, migration, mythologie. Les aires de distribution des motifs folkloriques dans une perspective historique (russe)</a:t>
            </a:r>
            <a:r>
              <a:rPr lang="fr-FR" sz="9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GB"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St-</a:t>
            </a:r>
            <a:r>
              <a:rPr lang="en-GB" sz="900"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Pétersbourg</a:t>
            </a:r>
            <a:r>
              <a:rPr lang="en-GB"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fr-FR" sz="9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Наука</a:t>
            </a:r>
            <a:r>
              <a:rPr lang="fr-FR" sz="9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2013</a:t>
            </a:r>
            <a:endParaRPr lang="fr-FR" sz="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Bef>
                <a:spcPts val="600"/>
              </a:spcBef>
              <a:spcAft>
                <a:spcPts val="800"/>
              </a:spcAft>
              <a:buFont typeface="+mj-lt"/>
              <a:buAutoNum type="arabicPeriod"/>
              <a:tabLst>
                <a:tab pos="499110" algn="l"/>
              </a:tabLst>
            </a:pPr>
            <a:r>
              <a:rPr lang="fr-FR" sz="9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Klaus Schmidt,</a:t>
            </a:r>
            <a:r>
              <a:rPr lang="fr-FR" sz="900" dirty="0">
                <a:solidFill>
                  <a:srgbClr val="111111"/>
                </a:solidFill>
                <a:effectLst/>
                <a:latin typeface="Times New Roman" panose="02020603050405020304" pitchFamily="18" charset="0"/>
                <a:ea typeface="Calibri" panose="020F0502020204030204" pitchFamily="34" charset="0"/>
                <a:cs typeface="Arial" panose="020B0604020202020204" pitchFamily="34" charset="0"/>
              </a:rPr>
              <a:t> </a:t>
            </a:r>
            <a:r>
              <a:rPr lang="fr-FR" sz="900" i="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Ils ont construit les premiers temples. Mystérieux sanctuaire des chasseurs de l'âge de pierre : découvertes archéologiques à </a:t>
            </a:r>
            <a:r>
              <a:rPr lang="fr-FR" sz="900" i="1"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Göbekli</a:t>
            </a:r>
            <a:r>
              <a:rPr lang="fr-FR" sz="900" i="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fr-FR" sz="900" i="1"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Tepe</a:t>
            </a:r>
            <a:r>
              <a:rPr lang="fr-FR" sz="900" i="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fr-FR" sz="9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(russe),</a:t>
            </a:r>
            <a:r>
              <a:rPr lang="fr-FR"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en-GB"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St-</a:t>
            </a:r>
            <a:r>
              <a:rPr lang="en-GB" sz="900"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Pétersbourg</a:t>
            </a:r>
            <a:r>
              <a:rPr lang="en-GB"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en-GB" sz="900"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АлетейЯ</a:t>
            </a:r>
            <a:r>
              <a:rPr lang="en-GB"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2011</a:t>
            </a:r>
            <a:endParaRPr lang="fr-FR" sz="900" dirty="0">
              <a:effectLst/>
              <a:latin typeface="Calibri" panose="020F0502020204030204" pitchFamily="34" charset="0"/>
              <a:ea typeface="Calibri" panose="020F0502020204030204" pitchFamily="34" charset="0"/>
              <a:cs typeface="Arial" panose="020B0604020202020204" pitchFamily="34" charset="0"/>
            </a:endParaRPr>
          </a:p>
          <a:p>
            <a:r>
              <a:rPr lang="fr-FR" sz="1000" b="1" dirty="0"/>
              <a:t>Publication dans la revue :</a:t>
            </a:r>
            <a:endParaRPr lang="fr-FR" sz="1000" dirty="0"/>
          </a:p>
          <a:p>
            <a:r>
              <a:rPr lang="fr-FR" sz="1000" dirty="0"/>
              <a:t>TYAGLOVA-FAYER, S. </a:t>
            </a:r>
            <a:r>
              <a:rPr lang="fr-FR" sz="1000" b="1" dirty="0"/>
              <a:t>(2022).</a:t>
            </a:r>
            <a:r>
              <a:rPr lang="fr-FR" sz="1000" dirty="0"/>
              <a:t>  </a:t>
            </a:r>
            <a:r>
              <a:rPr lang="fr-FR" sz="1000" dirty="0">
                <a:highlight>
                  <a:srgbClr val="FFFF00"/>
                </a:highlight>
              </a:rPr>
              <a:t>Les tablettes de </a:t>
            </a:r>
            <a:r>
              <a:rPr lang="fr-FR" sz="1000" dirty="0" err="1">
                <a:highlight>
                  <a:srgbClr val="FFFF00"/>
                </a:highlight>
              </a:rPr>
              <a:t>Tărtăria</a:t>
            </a:r>
            <a:r>
              <a:rPr lang="fr-FR" sz="1000" dirty="0">
                <a:highlight>
                  <a:srgbClr val="FFFF00"/>
                </a:highlight>
              </a:rPr>
              <a:t> bousculent nos aprioris (des symboles de </a:t>
            </a:r>
            <a:r>
              <a:rPr lang="fr-FR" sz="1000" dirty="0" err="1">
                <a:highlight>
                  <a:srgbClr val="FFFF00"/>
                </a:highlight>
              </a:rPr>
              <a:t>Göbekli</a:t>
            </a:r>
            <a:r>
              <a:rPr lang="fr-FR" sz="1000" dirty="0">
                <a:highlight>
                  <a:srgbClr val="FFFF00"/>
                </a:highlight>
              </a:rPr>
              <a:t> </a:t>
            </a:r>
            <a:r>
              <a:rPr lang="fr-FR" sz="1000" dirty="0" err="1">
                <a:highlight>
                  <a:srgbClr val="FFFF00"/>
                </a:highlight>
              </a:rPr>
              <a:t>Tepe</a:t>
            </a:r>
            <a:r>
              <a:rPr lang="fr-FR" sz="1000" dirty="0">
                <a:highlight>
                  <a:srgbClr val="FFFF00"/>
                </a:highlight>
              </a:rPr>
              <a:t> vers les premiers alphabets</a:t>
            </a:r>
            <a:r>
              <a:rPr lang="fr-FR" sz="1000" dirty="0"/>
              <a:t>).</a:t>
            </a:r>
            <a:r>
              <a:rPr lang="fr-FR" sz="1000" i="1" dirty="0"/>
              <a:t> Revue d’Histoire méditerranéenne,</a:t>
            </a:r>
            <a:r>
              <a:rPr lang="fr-FR" sz="1000" dirty="0"/>
              <a:t> Vol. 04 (N : 03), pp.16-31. </a:t>
            </a:r>
            <a:r>
              <a:rPr lang="fr-FR" sz="900" u="sng" dirty="0">
                <a:solidFill>
                  <a:srgbClr val="0000FF"/>
                </a:solidFill>
                <a:latin typeface="Times New Roman" panose="02020603050405020304" pitchFamily="18" charset="0"/>
                <a:cs typeface="Arial" panose="020B0604020202020204" pitchFamily="34" charset="0"/>
              </a:rPr>
              <a:t>https://shs.hal.science/halshs-03892426</a:t>
            </a:r>
          </a:p>
          <a:p>
            <a:pPr>
              <a:lnSpc>
                <a:spcPct val="115000"/>
              </a:lnSpc>
              <a:spcAft>
                <a:spcPts val="1000"/>
              </a:spcAft>
            </a:pPr>
            <a:r>
              <a:rPr lang="fr-FR" sz="1000" b="1" dirty="0"/>
              <a:t>Livres :</a:t>
            </a:r>
            <a:br>
              <a:rPr lang="fr-FR" sz="1000" dirty="0"/>
            </a:br>
            <a:r>
              <a:rPr lang="fr-FR" sz="1000" b="1" dirty="0" err="1"/>
              <a:t>Tyaglova-Fayer</a:t>
            </a:r>
            <a:r>
              <a:rPr lang="fr-FR" sz="1000" b="1" dirty="0"/>
              <a:t>, S (2017</a:t>
            </a:r>
            <a:r>
              <a:rPr lang="fr-FR" sz="1000" b="1" dirty="0">
                <a:highlight>
                  <a:srgbClr val="FFFF00"/>
                </a:highlight>
              </a:rPr>
              <a:t>)</a:t>
            </a:r>
            <a:r>
              <a:rPr lang="fr-FR" sz="1000" i="1" dirty="0">
                <a:highlight>
                  <a:srgbClr val="FFFF00"/>
                </a:highlight>
              </a:rPr>
              <a:t> La Russie Védique ; Les pièces manquantes dans le puzzle de la compréhension de l’origine indo-européenne</a:t>
            </a:r>
            <a:r>
              <a:rPr lang="fr-FR" sz="1000" i="1" dirty="0"/>
              <a:t>.</a:t>
            </a:r>
            <a:r>
              <a:rPr lang="fr-FR" sz="1000" dirty="0"/>
              <a:t> Paris : </a:t>
            </a:r>
            <a:r>
              <a:rPr lang="fr-FR" sz="1000" dirty="0" err="1"/>
              <a:t>Print</a:t>
            </a:r>
            <a:r>
              <a:rPr lang="fr-FR" sz="1000" dirty="0"/>
              <a:t>-Impression. (référence électronique : </a:t>
            </a:r>
            <a:r>
              <a:rPr lang="fr-FR" sz="900" u="sng" dirty="0">
                <a:solidFill>
                  <a:srgbClr val="0000FF"/>
                </a:solidFill>
                <a:latin typeface="Times New Roman" panose="02020603050405020304" pitchFamily="18" charset="0"/>
                <a:cs typeface="Arial" panose="020B0604020202020204" pitchFamily="34" charset="0"/>
              </a:rPr>
              <a:t>https://livre.fnac.com/a10861956/L-Fayer-La-Russie-Vedique</a:t>
            </a:r>
            <a:r>
              <a:rPr lang="fr-FR" sz="1000" u="sng" dirty="0"/>
              <a:t>)</a:t>
            </a:r>
            <a:r>
              <a:rPr lang="fr-FR" sz="1000" dirty="0"/>
              <a:t>  </a:t>
            </a:r>
            <a:br>
              <a:rPr lang="fr-FR" sz="1000" dirty="0"/>
            </a:br>
            <a:r>
              <a:rPr lang="fr-FR" sz="1000" b="1" dirty="0" err="1"/>
              <a:t>Tyaglova-Fayer</a:t>
            </a:r>
            <a:r>
              <a:rPr lang="fr-FR" sz="1000" b="1" dirty="0"/>
              <a:t>, S (2020)</a:t>
            </a:r>
            <a:r>
              <a:rPr lang="fr-FR" sz="1000" dirty="0"/>
              <a:t> </a:t>
            </a:r>
            <a:r>
              <a:rPr lang="fr-FR" sz="1000" i="1" dirty="0">
                <a:highlight>
                  <a:srgbClr val="FFFF00"/>
                </a:highlight>
              </a:rPr>
              <a:t>L’Histoire inconnue de la Russie à travers ses manifestations populaires : Clef de la protoculture indo-européenne, solution pour le futur</a:t>
            </a:r>
            <a:r>
              <a:rPr lang="fr-FR" sz="1000" dirty="0"/>
              <a:t>. Paris : </a:t>
            </a:r>
            <a:r>
              <a:rPr lang="fr-FR" sz="1000" dirty="0" err="1"/>
              <a:t>Librinova</a:t>
            </a:r>
            <a:r>
              <a:rPr lang="fr-FR" sz="1000" dirty="0"/>
              <a:t>. (référence électronique : </a:t>
            </a:r>
            <a:r>
              <a:rPr lang="fr-FR" sz="800" u="sng" dirty="0">
                <a:solidFill>
                  <a:srgbClr val="0000FF"/>
                </a:solidFill>
                <a:latin typeface="Times New Roman" panose="02020603050405020304" pitchFamily="18" charset="0"/>
                <a:cs typeface="Arial" panose="020B0604020202020204" pitchFamily="34" charset="0"/>
              </a:rPr>
              <a:t>https://www.amazon.fr/LHistoire-inconnue-travers-manifestations-populaires-ebook/dp/B08PKQXTMF</a:t>
            </a:r>
            <a:r>
              <a:rPr lang="fr-FR" sz="1000" u="sng" dirty="0"/>
              <a:t>)</a:t>
            </a:r>
            <a:br>
              <a:rPr lang="fr-FR" sz="1000" dirty="0"/>
            </a:br>
            <a:r>
              <a:rPr lang="fr-FR" sz="1000" b="1" dirty="0" err="1"/>
              <a:t>Tyaglova-Fayer</a:t>
            </a:r>
            <a:r>
              <a:rPr lang="fr-FR" sz="1000" b="1" dirty="0"/>
              <a:t>, S (2022)</a:t>
            </a:r>
            <a:r>
              <a:rPr lang="fr-FR" sz="1000" i="1" dirty="0"/>
              <a:t> </a:t>
            </a:r>
            <a:r>
              <a:rPr lang="fr-FR" sz="1000" i="1" dirty="0">
                <a:highlight>
                  <a:srgbClr val="FFFF00"/>
                </a:highlight>
              </a:rPr>
              <a:t>Le matriarcat revient-il ? D’un monothéisme féminin vers un monothéisme masculin.</a:t>
            </a:r>
            <a:r>
              <a:rPr lang="fr-FR" sz="1000" i="1" dirty="0"/>
              <a:t> </a:t>
            </a:r>
            <a:r>
              <a:rPr lang="fr-FR" sz="1000" dirty="0"/>
              <a:t>Paris : </a:t>
            </a:r>
            <a:r>
              <a:rPr lang="fr-FR" sz="1000" dirty="0" err="1"/>
              <a:t>Librinova</a:t>
            </a:r>
            <a:r>
              <a:rPr lang="fr-FR" sz="1000" dirty="0"/>
              <a:t>. </a:t>
            </a:r>
            <a:r>
              <a:rPr lang="fr-FR" sz="800" u="sng" dirty="0">
                <a:solidFill>
                  <a:srgbClr val="0000FF"/>
                </a:solidFill>
                <a:latin typeface="Times New Roman" panose="02020603050405020304" pitchFamily="18" charset="0"/>
                <a:cs typeface="Arial" panose="020B0604020202020204" pitchFamily="34" charset="0"/>
              </a:rPr>
              <a:t>https://www.librinova.com/librairie/l-fayer-tyaglova-shulga/le-matriarcat-revient-il-dun-monotheisme-feminin-vers-un-monotheisme-masculin</a:t>
            </a:r>
          </a:p>
        </p:txBody>
      </p:sp>
    </p:spTree>
    <p:extLst>
      <p:ext uri="{BB962C8B-B14F-4D97-AF65-F5344CB8AC3E}">
        <p14:creationId xmlns:p14="http://schemas.microsoft.com/office/powerpoint/2010/main" val="105710886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11032</TotalTime>
  <Words>3383</Words>
  <Application>Microsoft Office PowerPoint</Application>
  <PresentationFormat>Grand écran</PresentationFormat>
  <Paragraphs>70</Paragraphs>
  <Slides>7</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7</vt:i4>
      </vt:variant>
    </vt:vector>
  </HeadingPairs>
  <TitlesOfParts>
    <vt:vector size="14" baseType="lpstr">
      <vt:lpstr>Arial</vt:lpstr>
      <vt:lpstr>Calibri</vt:lpstr>
      <vt:lpstr>Calibri Light</vt:lpstr>
      <vt:lpstr>Candara</vt:lpstr>
      <vt:lpstr>Segoe UI Historic</vt:lpstr>
      <vt:lpstr>Times New Roman</vt:lpstr>
      <vt:lpstr>Thème Office</vt:lpstr>
      <vt:lpstr>Présentation PowerPoint</vt:lpstr>
      <vt:lpstr> Côté visuel : Analysons d’abord chaque motif des tatouages de nos momies </vt:lpstr>
      <vt:lpstr>Présentation PowerPoint</vt:lpstr>
      <vt:lpstr> - Ce symbole orne très souvent et est même un élément essentiel des coiffes des pharaons égyptiens et de leurs dieux (GUILLOU &amp; PEVRE, 2014) ; d’habitude, il est en forme « L », mais parfois en « U »  </vt:lpstr>
      <vt:lpstr>Qu’apporte-nous cette vision des croyances en tant que phénomène civilisationnel à l'époque de transmutation d’un Égypte prédynastique?   En effet, à l'aube du Néolithique (Mésolithique), les croyances paléolithiques liées au culte de la Grande Déesse, encore visibles à Göbekli Tepe (images 1 et 2) et en Libye (image 3), ont commencé à se modifier suite aux transformations des chasseurs-cueilleurs en premiers « fermiers » avec l’apparition de l'élevage et de l'agriculture dans le « Croissant fertile ». Ces nouvelles activités humaine sont à l’origine des nouvelles croyances, rituels, organisation sociétale qui en période de transition, recyclent les anciennes vision du monde </vt:lpstr>
      <vt:lpstr>Les images des objets funéraires de différentes époques ci-dessous résument l’impacte que l’Egypte des Pharaon a produit sur le monde entier où les anciennes croyances (liées à la réincarnation dans le ventre de la Mère-Terre) laissent leur place aux nouvelles (liées au mythe d’ Osiris et à sa résurrection). Désormais, telle une graine de blé, le défunt compte traverser les ténèbres de la mort pour ressusciter dans la lumière de l’au-delà</vt:lpstr>
      <vt:lpstr>Biblographie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Michel FAYER</dc:creator>
  <cp:lastModifiedBy>Svetlana FAYER</cp:lastModifiedBy>
  <cp:revision>76</cp:revision>
  <dcterms:created xsi:type="dcterms:W3CDTF">2023-01-25T09:11:33Z</dcterms:created>
  <dcterms:modified xsi:type="dcterms:W3CDTF">2024-03-17T08:31:41Z</dcterms:modified>
</cp:coreProperties>
</file>