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8"/>
  </p:notesMasterIdLst>
  <p:sldIdLst>
    <p:sldId id="279" r:id="rId2"/>
    <p:sldId id="257" r:id="rId3"/>
    <p:sldId id="280" r:id="rId4"/>
    <p:sldId id="265" r:id="rId5"/>
    <p:sldId id="266" r:id="rId6"/>
    <p:sldId id="267" r:id="rId7"/>
    <p:sldId id="268" r:id="rId8"/>
    <p:sldId id="270" r:id="rId9"/>
    <p:sldId id="269" r:id="rId10"/>
    <p:sldId id="271" r:id="rId11"/>
    <p:sldId id="272" r:id="rId12"/>
    <p:sldId id="273" r:id="rId13"/>
    <p:sldId id="276" r:id="rId14"/>
    <p:sldId id="277" r:id="rId15"/>
    <p:sldId id="278" r:id="rId16"/>
    <p:sldId id="281"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C5FF7-B587-C14A-A7A3-AE3C2B542982}" type="datetimeFigureOut">
              <a:rPr lang="fr-FR" smtClean="0"/>
              <a:t>09/04/2024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A0A19-FC99-5248-93CB-AB4C44966689}" type="slidenum">
              <a:rPr lang="fr-FR" smtClean="0"/>
              <a:t>‹N°›</a:t>
            </a:fld>
            <a:endParaRPr lang="fr-FR"/>
          </a:p>
        </p:txBody>
      </p:sp>
    </p:spTree>
    <p:extLst>
      <p:ext uri="{BB962C8B-B14F-4D97-AF65-F5344CB8AC3E}">
        <p14:creationId xmlns:p14="http://schemas.microsoft.com/office/powerpoint/2010/main" val="2933804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Cambria" panose="02040503050406030204" pitchFamily="18" charset="0"/>
                <a:ea typeface="Times New Roman" panose="02020603050405020304" pitchFamily="18" charset="0"/>
              </a:rPr>
              <a:t>Women’s symbolic relationship to water is as old as recorded history.</a:t>
            </a:r>
            <a:endParaRPr lang="fr-FR" sz="1800" dirty="0">
              <a:effectLst/>
              <a:latin typeface="Cambria" panose="020405030504060302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A great number of origin myths conceptualise the world as springing forth from water, very often in the form of a woman.</a:t>
            </a:r>
            <a:endParaRPr lang="fr-FR" sz="1800" dirty="0">
              <a:effectLst/>
              <a:latin typeface="Cambria" panose="020405030504060302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In Ancient Egypt, for example, the goddess Nu (lit. “the watery one”) is the personification of the primordial watery abyss from which all life arose.</a:t>
            </a:r>
            <a:endParaRPr lang="fr-FR" sz="1800" dirty="0">
              <a:effectLst/>
              <a:latin typeface="Times New Roman" panose="02020603050405020304" pitchFamily="18" charset="0"/>
              <a:ea typeface="Times New Roman" panose="02020603050405020304" pitchFamily="18" charset="0"/>
            </a:endParaRPr>
          </a:p>
          <a:p>
            <a:endParaRPr lang="en-GB" sz="1800" dirty="0">
              <a:effectLst/>
              <a:latin typeface="Cambria" panose="020405030504060302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Water has been personified as a female figure for 1000s of years.</a:t>
            </a:r>
          </a:p>
          <a:p>
            <a:endParaRPr lang="en-GB" sz="1800" dirty="0">
              <a:effectLst/>
              <a:latin typeface="Cambria" panose="020405030504060302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However, the metaphor that connect water and women have changed shape and been used in various ways over the centuries.</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1</a:t>
            </a:fld>
            <a:endParaRPr lang="fr-FR"/>
          </a:p>
        </p:txBody>
      </p:sp>
    </p:spTree>
    <p:extLst>
      <p:ext uri="{BB962C8B-B14F-4D97-AF65-F5344CB8AC3E}">
        <p14:creationId xmlns:p14="http://schemas.microsoft.com/office/powerpoint/2010/main" val="1293113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Cambria" panose="02040503050406030204" pitchFamily="18" charset="0"/>
                <a:ea typeface="Times New Roman" panose="02020603050405020304" pitchFamily="18" charset="0"/>
              </a:rPr>
              <a:t>WATER IS A WOMAN</a:t>
            </a:r>
          </a:p>
          <a:p>
            <a:r>
              <a:rPr lang="en-GB" sz="1800" dirty="0">
                <a:effectLst/>
                <a:latin typeface="Cambria" panose="02040503050406030204" pitchFamily="18" charset="0"/>
                <a:ea typeface="Times New Roman" panose="02020603050405020304" pitchFamily="18" charset="0"/>
              </a:rPr>
              <a:t>Like my first part, the</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Source = women / the female body</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Target = water</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10</a:t>
            </a:fld>
            <a:endParaRPr lang="fr-FR"/>
          </a:p>
        </p:txBody>
      </p:sp>
    </p:spTree>
    <p:extLst>
      <p:ext uri="{BB962C8B-B14F-4D97-AF65-F5344CB8AC3E}">
        <p14:creationId xmlns:p14="http://schemas.microsoft.com/office/powerpoint/2010/main" val="2857679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In my final part, I’d like to focus on the current water crisis and how feminists are actively involved in trying to change the metaphors we use to talk about water itself.</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Metaphors themselves = the “battle field”</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p>
          <a:p>
            <a:r>
              <a:rPr lang="en-GB" sz="1800" dirty="0">
                <a:effectLst/>
                <a:latin typeface="Times New Roman" panose="02020603050405020304" pitchFamily="18" charset="0"/>
                <a:ea typeface="Times New Roman" panose="02020603050405020304" pitchFamily="18" charset="0"/>
              </a:rPr>
              <a:t>Why are feminists interesting in water scarcity? </a:t>
            </a:r>
          </a:p>
          <a:p>
            <a:endParaRPr lang="fr-FR" sz="1800" dirty="0">
              <a:effectLst/>
              <a:latin typeface="Times New Roman" panose="02020603050405020304" pitchFamily="18" charset="0"/>
              <a:ea typeface="Times New Roman" panose="02020603050405020304" pitchFamily="18" charset="0"/>
            </a:endParaRPr>
          </a:p>
          <a:p>
            <a:r>
              <a:rPr lang="en-GB" sz="1800" dirty="0">
                <a:solidFill>
                  <a:srgbClr val="181818"/>
                </a:solidFill>
                <a:effectLst/>
                <a:latin typeface="Times New Roman" panose="02020603050405020304" pitchFamily="18" charset="0"/>
                <a:ea typeface="Times New Roman" panose="02020603050405020304" pitchFamily="18" charset="0"/>
              </a:rPr>
              <a:t>B/c it disproportionally affects girls and women. Women and girls are the ones who walk for miles to collect water for their families.</a:t>
            </a:r>
          </a:p>
          <a:p>
            <a:r>
              <a:rPr lang="en-GB" sz="1800" dirty="0">
                <a:solidFill>
                  <a:srgbClr val="181818"/>
                </a:solidFill>
                <a:effectLst/>
                <a:latin typeface="Times New Roman" panose="02020603050405020304" pitchFamily="18" charset="0"/>
                <a:ea typeface="Times New Roman" panose="02020603050405020304" pitchFamily="18" charset="0"/>
              </a:rPr>
              <a:t>Can’t go to school</a:t>
            </a:r>
          </a:p>
          <a:p>
            <a:r>
              <a:rPr lang="en-GB" sz="1800" dirty="0">
                <a:solidFill>
                  <a:srgbClr val="181818"/>
                </a:solidFill>
                <a:effectLst/>
                <a:latin typeface="Times New Roman" panose="02020603050405020304" pitchFamily="18" charset="0"/>
                <a:ea typeface="Times New Roman" panose="02020603050405020304" pitchFamily="18" charset="0"/>
              </a:rPr>
              <a:t>Physically very demanding</a:t>
            </a:r>
          </a:p>
          <a:p>
            <a:r>
              <a:rPr lang="en-GB" sz="1800" dirty="0">
                <a:solidFill>
                  <a:srgbClr val="181818"/>
                </a:solidFill>
                <a:effectLst/>
                <a:latin typeface="Times New Roman" panose="02020603050405020304" pitchFamily="18" charset="0"/>
                <a:ea typeface="Times New Roman" panose="02020603050405020304" pitchFamily="18" charset="0"/>
              </a:rPr>
              <a:t>Often face many dangers along </a:t>
            </a:r>
            <a:r>
              <a:rPr lang="fr-FR" sz="1800" spc="55" dirty="0" err="1">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insecure</a:t>
            </a:r>
            <a:r>
              <a:rPr lang="fr-FR" sz="1800" spc="55" dirty="0">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 routes </a:t>
            </a:r>
            <a:r>
              <a:rPr lang="fr-FR" sz="1800" spc="55" dirty="0" err="1">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where</a:t>
            </a:r>
            <a:r>
              <a:rPr lang="fr-FR" sz="1800" spc="55" dirty="0">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1800" spc="55" dirty="0" err="1">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they</a:t>
            </a:r>
            <a:r>
              <a:rPr lang="fr-FR" sz="1800" spc="55" dirty="0">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1800" spc="55" dirty="0" err="1">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may</a:t>
            </a:r>
            <a:r>
              <a:rPr lang="fr-FR" sz="1800" spc="55" dirty="0">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 face </a:t>
            </a:r>
            <a:r>
              <a:rPr lang="fr-FR" sz="1800" spc="55" dirty="0" err="1">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sexual</a:t>
            </a:r>
            <a:r>
              <a:rPr lang="fr-FR" sz="1800" spc="55" dirty="0">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1800" spc="55" dirty="0" err="1">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harassment</a:t>
            </a:r>
            <a:r>
              <a:rPr lang="fr-FR" sz="1800" spc="55" dirty="0">
                <a:solidFill>
                  <a:srgbClr val="243C4B"/>
                </a:solidFill>
                <a:effectLst/>
                <a:latin typeface="Times New Roman" panose="02020603050405020304" pitchFamily="18" charset="0"/>
                <a:ea typeface="Times New Roman" panose="02020603050405020304" pitchFamily="18" charset="0"/>
                <a:cs typeface="Arial" panose="020B0604020202020204" pitchFamily="34" charset="0"/>
              </a:rPr>
              <a:t> and violence.</a:t>
            </a:r>
            <a:endParaRPr lang="fr-FR" sz="1800" dirty="0">
              <a:effectLst/>
              <a:latin typeface="Times New Roman" panose="02020603050405020304" pitchFamily="18" charset="0"/>
              <a:ea typeface="Times New Roman" panose="02020603050405020304" pitchFamily="18" charset="0"/>
            </a:endParaRPr>
          </a:p>
          <a:p>
            <a:r>
              <a:rPr lang="en-GB" sz="1800" dirty="0">
                <a:solidFill>
                  <a:srgbClr val="181818"/>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solidFill>
                  <a:srgbClr val="181818"/>
                </a:solidFill>
                <a:effectLst/>
                <a:latin typeface="Times New Roman" panose="02020603050405020304" pitchFamily="18" charset="0"/>
                <a:ea typeface="Times New Roman" panose="02020603050405020304" pitchFamily="18" charset="0"/>
              </a:rPr>
              <a:t>Water scarcity is now therefore firmly on the feminist agenda.</a:t>
            </a:r>
            <a:endParaRPr lang="fr-FR" sz="1800" dirty="0">
              <a:effectLst/>
              <a:latin typeface="Times New Roman" panose="02020603050405020304" pitchFamily="18" charset="0"/>
              <a:ea typeface="Times New Roman" panose="02020603050405020304" pitchFamily="18" charset="0"/>
            </a:endParaRPr>
          </a:p>
          <a:p>
            <a:r>
              <a:rPr lang="en-GB" sz="1800" dirty="0">
                <a:solidFill>
                  <a:srgbClr val="181818"/>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solidFill>
                  <a:srgbClr val="181818"/>
                </a:solidFill>
                <a:effectLst/>
                <a:latin typeface="Times New Roman" panose="02020603050405020304" pitchFamily="18" charset="0"/>
                <a:ea typeface="Times New Roman" panose="02020603050405020304" pitchFamily="18" charset="0"/>
              </a:rPr>
              <a:t>Part of the problem is climate change, but another part is the way that multinational corporations now own water. </a:t>
            </a:r>
            <a:r>
              <a:rPr lang="en-GB" sz="1800" b="1" dirty="0">
                <a:solidFill>
                  <a:srgbClr val="181818"/>
                </a:solidFill>
                <a:effectLst/>
                <a:latin typeface="Times New Roman" panose="02020603050405020304" pitchFamily="18" charset="0"/>
                <a:ea typeface="Times New Roman" panose="02020603050405020304" pitchFamily="18" charset="0"/>
              </a:rPr>
              <a:t>Water is commodity</a:t>
            </a:r>
            <a:r>
              <a:rPr lang="en-GB" sz="1800" dirty="0">
                <a:solidFill>
                  <a:srgbClr val="181818"/>
                </a:solidFill>
                <a:effectLst/>
                <a:latin typeface="Times New Roman" panose="02020603050405020304" pitchFamily="18" charset="0"/>
                <a:ea typeface="Times New Roman" panose="02020603050405020304" pitchFamily="18" charset="0"/>
              </a:rPr>
              <a:t> to be bought and sold, invested in.</a:t>
            </a:r>
            <a:endParaRPr lang="fr-FR" sz="1800" dirty="0">
              <a:solidFill>
                <a:srgbClr val="181818"/>
              </a:solidFill>
              <a:effectLst/>
              <a:latin typeface="Times New Roman" panose="020206030504050203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QUOTE</a:t>
            </a:r>
          </a:p>
          <a:p>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The problem, according to many researchers is what they term “modern water”. The idea of Modern water emerged around the Industrial Revolution in the 18</a:t>
            </a:r>
            <a:r>
              <a:rPr lang="en-GB" sz="1800" baseline="30000" dirty="0">
                <a:effectLst/>
                <a:latin typeface="Times New Roman" panose="02020603050405020304" pitchFamily="18" charset="0"/>
                <a:ea typeface="Times New Roman" panose="02020603050405020304" pitchFamily="18" charset="0"/>
              </a:rPr>
              <a:t>th</a:t>
            </a:r>
            <a:r>
              <a:rPr lang="en-GB" sz="1800" dirty="0">
                <a:effectLst/>
                <a:latin typeface="Times New Roman" panose="02020603050405020304" pitchFamily="18" charset="0"/>
                <a:ea typeface="Times New Roman" panose="02020603050405020304" pitchFamily="18" charset="0"/>
              </a:rPr>
              <a:t> C (which the Scientific Revolution paved the way for). Modern water is the “</a:t>
            </a:r>
            <a:r>
              <a:rPr lang="en-GB" sz="1800" dirty="0" err="1">
                <a:effectLst/>
                <a:latin typeface="Times New Roman" panose="02020603050405020304" pitchFamily="18" charset="0"/>
                <a:ea typeface="Times New Roman" panose="02020603050405020304" pitchFamily="18" charset="0"/>
              </a:rPr>
              <a:t>instrumentalisation</a:t>
            </a:r>
            <a:r>
              <a:rPr lang="en-GB" sz="1800" dirty="0">
                <a:effectLst/>
                <a:latin typeface="Times New Roman" panose="02020603050405020304" pitchFamily="18" charset="0"/>
                <a:ea typeface="Times New Roman" panose="02020603050405020304" pitchFamily="18" charset="0"/>
              </a:rPr>
              <a:t> [and commodification] of a universal resource.” (Matthews 2023) that is seen as a “source for portfolio diversification” rather than as a basic human right.</a:t>
            </a:r>
          </a:p>
          <a:p>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What feminists are currently trying to do is envisage new ways of thinking about our relationship with water, which are actually not that new at all but that go back to the premodern era.</a:t>
            </a:r>
            <a:endParaRPr lang="fr-FR" sz="1800" dirty="0">
              <a:effectLst/>
              <a:latin typeface="Times New Roman" panose="020206030504050203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11</a:t>
            </a:fld>
            <a:endParaRPr lang="fr-FR"/>
          </a:p>
        </p:txBody>
      </p:sp>
    </p:spTree>
    <p:extLst>
      <p:ext uri="{BB962C8B-B14F-4D97-AF65-F5344CB8AC3E}">
        <p14:creationId xmlns:p14="http://schemas.microsoft.com/office/powerpoint/2010/main" val="3551023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Cambria" panose="02040503050406030204" pitchFamily="18" charset="0"/>
                <a:ea typeface="Times New Roman" panose="02020603050405020304" pitchFamily="18" charset="0"/>
              </a:rPr>
              <a:t>One particular movement in feminism, called “</a:t>
            </a:r>
            <a:r>
              <a:rPr lang="en-GB" sz="1800" dirty="0" err="1">
                <a:effectLst/>
                <a:latin typeface="Cambria" panose="02040503050406030204" pitchFamily="18" charset="0"/>
                <a:ea typeface="Times New Roman" panose="02020603050405020304" pitchFamily="18" charset="0"/>
              </a:rPr>
              <a:t>hydrofeminism</a:t>
            </a:r>
            <a:r>
              <a:rPr lang="en-GB" sz="1800" dirty="0">
                <a:effectLst/>
                <a:latin typeface="Cambria" panose="02040503050406030204" pitchFamily="18" charset="0"/>
                <a:ea typeface="Times New Roman" panose="02020603050405020304" pitchFamily="18" charset="0"/>
              </a:rPr>
              <a:t>” has questioned what </a:t>
            </a:r>
            <a:r>
              <a:rPr lang="en-GB" sz="1800" dirty="0" err="1">
                <a:effectLst/>
                <a:latin typeface="Cambria" panose="02040503050406030204" pitchFamily="18" charset="0"/>
                <a:ea typeface="Times New Roman" panose="02020603050405020304" pitchFamily="18" charset="0"/>
              </a:rPr>
              <a:t>consitutes</a:t>
            </a:r>
            <a:r>
              <a:rPr lang="en-GB" sz="1800" dirty="0">
                <a:effectLst/>
                <a:latin typeface="Cambria" panose="02040503050406030204" pitchFamily="18" charset="0"/>
                <a:ea typeface="Times New Roman" panose="02020603050405020304" pitchFamily="18" charset="0"/>
              </a:rPr>
              <a:t> our bodies in the first place. Our human bodies are, after all, made up of about 60% water and Lakoff and Johnson (1980) already “recognised the significance of the human body for mapping metaphors of all kinds” Matthews (2023: 1835).</a:t>
            </a:r>
          </a:p>
          <a:p>
            <a:endParaRPr lang="en-GB" sz="1800" dirty="0">
              <a:effectLst/>
              <a:latin typeface="Cambria" panose="020405030504060302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So bearing this in mind, some feminists are asking what would be the consequences of reconceptualising the human body differently. Not as separate from water, but as a body of water.</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dirty="0"/>
          </a:p>
          <a:p>
            <a:r>
              <a:rPr lang="fr-FR" dirty="0"/>
              <a:t>* QUOTE</a:t>
            </a:r>
          </a:p>
          <a:p>
            <a:endParaRPr lang="fr-FR" dirty="0"/>
          </a:p>
          <a:p>
            <a:r>
              <a:rPr lang="en-GB" sz="1800" dirty="0">
                <a:effectLst/>
                <a:latin typeface="Cambria" panose="02040503050406030204" pitchFamily="18" charset="0"/>
                <a:ea typeface="Times New Roman" panose="02020603050405020304" pitchFamily="18" charset="0"/>
              </a:rPr>
              <a:t>This is really interesting b/c we are now not strictly in the realm of metaphor. We now have one foot in metaphor and one in the literal world b/c we are literally 60% water.</a:t>
            </a:r>
          </a:p>
          <a:p>
            <a:endParaRPr lang="en-GB" sz="1800" dirty="0">
              <a:effectLst/>
              <a:latin typeface="Cambria" panose="020405030504060302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There is an attempt to blur the boundaries between categories, so that we forced to reevaluation our relationship with other beings in the world and realise that “we are not separate from our 'environments' [… and that we have …] obligations to bodies beyond human ones.” (</a:t>
            </a:r>
            <a:r>
              <a:rPr lang="en-GB" sz="1800" dirty="0" err="1">
                <a:effectLst/>
                <a:latin typeface="Cambria" panose="02040503050406030204" pitchFamily="18" charset="0"/>
                <a:ea typeface="Times New Roman" panose="02020603050405020304" pitchFamily="18" charset="0"/>
              </a:rPr>
              <a:t>Neimanis</a:t>
            </a:r>
            <a:r>
              <a:rPr lang="en-GB" sz="1800" dirty="0">
                <a:effectLst/>
                <a:latin typeface="Cambria" panose="02040503050406030204" pitchFamily="18" charset="0"/>
                <a:ea typeface="Times New Roman" panose="02020603050405020304" pitchFamily="18" charset="0"/>
              </a:rPr>
              <a:t> 2013, p.25)</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12</a:t>
            </a:fld>
            <a:endParaRPr lang="fr-FR"/>
          </a:p>
        </p:txBody>
      </p:sp>
    </p:spTree>
    <p:extLst>
      <p:ext uri="{BB962C8B-B14F-4D97-AF65-F5344CB8AC3E}">
        <p14:creationId xmlns:p14="http://schemas.microsoft.com/office/powerpoint/2010/main" val="3005674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en-GB" sz="1800" dirty="0">
                <a:effectLst/>
                <a:latin typeface="Cambria" panose="02040503050406030204" pitchFamily="18" charset="0"/>
                <a:ea typeface="Times New Roman" panose="02020603050405020304" pitchFamily="18" charset="0"/>
              </a:rPr>
              <a:t>This metaphor was used by ecofeminists in 2016 with the protest at Standing Rock, in the USA. The state govt had </a:t>
            </a:r>
            <a:r>
              <a:rPr lang="fr-FR" sz="1800" spc="25" dirty="0" err="1">
                <a:solidFill>
                  <a:srgbClr val="333333"/>
                </a:solidFill>
                <a:effectLst/>
                <a:latin typeface="Cambria" panose="02040503050406030204" pitchFamily="18" charset="0"/>
                <a:ea typeface="Times New Roman" panose="02020603050405020304" pitchFamily="18" charset="0"/>
              </a:rPr>
              <a:t>approved</a:t>
            </a:r>
            <a:r>
              <a:rPr lang="fr-FR" sz="1800" spc="25" dirty="0">
                <a:solidFill>
                  <a:srgbClr val="333333"/>
                </a:solidFill>
                <a:effectLst/>
                <a:latin typeface="Cambria" panose="02040503050406030204" pitchFamily="18" charset="0"/>
                <a:ea typeface="Times New Roman" panose="02020603050405020304" pitchFamily="18" charset="0"/>
              </a:rPr>
              <a:t> a 1000-mile </a:t>
            </a:r>
            <a:r>
              <a:rPr lang="en-GB" sz="1800" spc="25" dirty="0">
                <a:solidFill>
                  <a:srgbClr val="333333"/>
                </a:solidFill>
                <a:effectLst/>
                <a:latin typeface="Cambria" panose="02040503050406030204" pitchFamily="18" charset="0"/>
                <a:ea typeface="Times New Roman" panose="02020603050405020304" pitchFamily="18" charset="0"/>
              </a:rPr>
              <a:t>p</a:t>
            </a:r>
            <a:r>
              <a:rPr lang="fr-FR" sz="1800" spc="25" dirty="0" err="1">
                <a:solidFill>
                  <a:srgbClr val="333333"/>
                </a:solidFill>
                <a:effectLst/>
                <a:latin typeface="Cambria" panose="02040503050406030204" pitchFamily="18" charset="0"/>
                <a:ea typeface="Times New Roman" panose="02020603050405020304" pitchFamily="18" charset="0"/>
              </a:rPr>
              <a:t>ipeline</a:t>
            </a:r>
            <a:r>
              <a:rPr lang="fr-FR" sz="1800" spc="25" dirty="0">
                <a:solidFill>
                  <a:srgbClr val="333333"/>
                </a:solidFill>
                <a:effectLst/>
                <a:latin typeface="Cambria" panose="02040503050406030204" pitchFamily="18" charset="0"/>
                <a:ea typeface="Times New Roman" panose="02020603050405020304" pitchFamily="18" charset="0"/>
              </a:rPr>
              <a:t> </a:t>
            </a:r>
            <a:r>
              <a:rPr lang="fr-FR" sz="1800" spc="25" dirty="0" err="1">
                <a:solidFill>
                  <a:srgbClr val="333333"/>
                </a:solidFill>
                <a:effectLst/>
                <a:latin typeface="Cambria" panose="02040503050406030204" pitchFamily="18" charset="0"/>
                <a:ea typeface="Times New Roman" panose="02020603050405020304" pitchFamily="18" charset="0"/>
              </a:rPr>
              <a:t>which</a:t>
            </a:r>
            <a:r>
              <a:rPr lang="fr-FR" sz="1800" spc="25" dirty="0">
                <a:solidFill>
                  <a:srgbClr val="333333"/>
                </a:solidFill>
                <a:effectLst/>
                <a:latin typeface="Cambria" panose="02040503050406030204" pitchFamily="18" charset="0"/>
                <a:ea typeface="Times New Roman" panose="02020603050405020304" pitchFamily="18" charset="0"/>
              </a:rPr>
              <a:t> </a:t>
            </a:r>
            <a:r>
              <a:rPr lang="fr-FR" sz="1800" spc="25" dirty="0" err="1">
                <a:solidFill>
                  <a:srgbClr val="333333"/>
                </a:solidFill>
                <a:effectLst/>
                <a:latin typeface="Cambria" panose="02040503050406030204" pitchFamily="18" charset="0"/>
                <a:ea typeface="Times New Roman" panose="02020603050405020304" pitchFamily="18" charset="0"/>
              </a:rPr>
              <a:t>would</a:t>
            </a:r>
            <a:r>
              <a:rPr lang="fr-FR" sz="1800" spc="25" dirty="0">
                <a:solidFill>
                  <a:srgbClr val="333333"/>
                </a:solidFill>
                <a:effectLst/>
                <a:latin typeface="Cambria" panose="02040503050406030204" pitchFamily="18" charset="0"/>
                <a:ea typeface="Times New Roman" panose="02020603050405020304" pitchFamily="18" charset="0"/>
              </a:rPr>
              <a:t> lie just north of Standing Rock Sioux </a:t>
            </a:r>
            <a:r>
              <a:rPr lang="fr-FR" sz="1800" spc="25" dirty="0" err="1">
                <a:solidFill>
                  <a:srgbClr val="333333"/>
                </a:solidFill>
                <a:effectLst/>
                <a:latin typeface="Cambria" panose="02040503050406030204" pitchFamily="18" charset="0"/>
                <a:ea typeface="Times New Roman" panose="02020603050405020304" pitchFamily="18" charset="0"/>
              </a:rPr>
              <a:t>Reservation</a:t>
            </a:r>
            <a:r>
              <a:rPr lang="fr-FR" sz="1800" spc="25" dirty="0">
                <a:solidFill>
                  <a:srgbClr val="333333"/>
                </a:solidFill>
                <a:effectLst/>
                <a:latin typeface="Cambria" panose="02040503050406030204" pitchFamily="18" charset="0"/>
                <a:ea typeface="Times New Roman" panose="02020603050405020304" pitchFamily="18" charset="0"/>
              </a:rPr>
              <a:t>.</a:t>
            </a:r>
          </a:p>
          <a:p>
            <a:pPr fontAlgn="base"/>
            <a:endParaRPr lang="fr-FR" sz="1800" spc="25" dirty="0">
              <a:solidFill>
                <a:srgbClr val="333333"/>
              </a:solidFill>
              <a:effectLst/>
              <a:latin typeface="Cambria" panose="02040503050406030204" pitchFamily="18" charset="0"/>
              <a:ea typeface="Times New Roman" panose="02020603050405020304" pitchFamily="18" charset="0"/>
            </a:endParaRPr>
          </a:p>
          <a:p>
            <a:pPr fontAlgn="base"/>
            <a:r>
              <a:rPr lang="fr-FR" sz="1800" spc="25" dirty="0" err="1">
                <a:solidFill>
                  <a:srgbClr val="333333"/>
                </a:solidFill>
                <a:effectLst/>
                <a:latin typeface="Cambria" panose="02040503050406030204" pitchFamily="18" charset="0"/>
                <a:ea typeface="Times New Roman" panose="02020603050405020304" pitchFamily="18" charset="0"/>
              </a:rPr>
              <a:t>Environmentalists</a:t>
            </a:r>
            <a:r>
              <a:rPr lang="fr-FR" sz="1800" spc="25" dirty="0">
                <a:solidFill>
                  <a:srgbClr val="333333"/>
                </a:solidFill>
                <a:effectLst/>
                <a:latin typeface="Cambria" panose="02040503050406030204" pitchFamily="18" charset="0"/>
                <a:ea typeface="Times New Roman" panose="02020603050405020304" pitchFamily="18" charset="0"/>
              </a:rPr>
              <a:t> and Native Americans </a:t>
            </a:r>
            <a:r>
              <a:rPr lang="fr-FR" sz="1800" spc="25" dirty="0" err="1">
                <a:solidFill>
                  <a:srgbClr val="333333"/>
                </a:solidFill>
                <a:effectLst/>
                <a:latin typeface="Cambria" panose="02040503050406030204" pitchFamily="18" charset="0"/>
                <a:ea typeface="Times New Roman" panose="02020603050405020304" pitchFamily="18" charset="0"/>
              </a:rPr>
              <a:t>were</a:t>
            </a:r>
            <a:r>
              <a:rPr lang="fr-FR" sz="1800" spc="25" dirty="0">
                <a:solidFill>
                  <a:srgbClr val="333333"/>
                </a:solidFill>
                <a:effectLst/>
                <a:latin typeface="Cambria" panose="02040503050406030204" pitchFamily="18" charset="0"/>
                <a:ea typeface="Times New Roman" panose="02020603050405020304" pitchFamily="18" charset="0"/>
              </a:rPr>
              <a:t> </a:t>
            </a:r>
            <a:r>
              <a:rPr lang="fr-FR" sz="1800" spc="25" dirty="0" err="1">
                <a:solidFill>
                  <a:srgbClr val="333333"/>
                </a:solidFill>
                <a:effectLst/>
                <a:latin typeface="Cambria" panose="02040503050406030204" pitchFamily="18" charset="0"/>
                <a:ea typeface="Times New Roman" panose="02020603050405020304" pitchFamily="18" charset="0"/>
              </a:rPr>
              <a:t>concerned</a:t>
            </a:r>
            <a:r>
              <a:rPr lang="fr-FR" sz="1800" spc="25" dirty="0">
                <a:solidFill>
                  <a:srgbClr val="333333"/>
                </a:solidFill>
                <a:effectLst/>
                <a:latin typeface="Cambria" panose="02040503050406030204" pitchFamily="18" charset="0"/>
                <a:ea typeface="Times New Roman" panose="02020603050405020304" pitchFamily="18" charset="0"/>
              </a:rPr>
              <a:t> about the impact the pipeline </a:t>
            </a:r>
            <a:r>
              <a:rPr lang="fr-FR" sz="1800" spc="25" dirty="0" err="1">
                <a:solidFill>
                  <a:srgbClr val="333333"/>
                </a:solidFill>
                <a:effectLst/>
                <a:latin typeface="Cambria" panose="02040503050406030204" pitchFamily="18" charset="0"/>
                <a:ea typeface="Times New Roman" panose="02020603050405020304" pitchFamily="18" charset="0"/>
              </a:rPr>
              <a:t>would</a:t>
            </a:r>
            <a:r>
              <a:rPr lang="fr-FR" sz="1800" spc="25" dirty="0">
                <a:solidFill>
                  <a:srgbClr val="333333"/>
                </a:solidFill>
                <a:effectLst/>
                <a:latin typeface="Cambria" panose="02040503050406030204" pitchFamily="18" charset="0"/>
                <a:ea typeface="Times New Roman" panose="02020603050405020304" pitchFamily="18" charset="0"/>
              </a:rPr>
              <a:t> have on </a:t>
            </a:r>
            <a:r>
              <a:rPr lang="fr-FR" sz="1800" spc="25" dirty="0" err="1">
                <a:solidFill>
                  <a:srgbClr val="333333"/>
                </a:solidFill>
                <a:effectLst/>
                <a:latin typeface="Cambria" panose="02040503050406030204" pitchFamily="18" charset="0"/>
                <a:ea typeface="Times New Roman" panose="02020603050405020304" pitchFamily="18" charset="0"/>
              </a:rPr>
              <a:t>their</a:t>
            </a:r>
            <a:r>
              <a:rPr lang="fr-FR" sz="1800" spc="25" dirty="0">
                <a:solidFill>
                  <a:srgbClr val="333333"/>
                </a:solidFill>
                <a:effectLst/>
                <a:latin typeface="Cambria" panose="02040503050406030204" pitchFamily="18" charset="0"/>
                <a:ea typeface="Times New Roman" panose="02020603050405020304" pitchFamily="18" charset="0"/>
              </a:rPr>
              <a:t> environment and in </a:t>
            </a:r>
            <a:r>
              <a:rPr lang="fr-FR" sz="1800" spc="25" dirty="0" err="1">
                <a:solidFill>
                  <a:srgbClr val="333333"/>
                </a:solidFill>
                <a:effectLst/>
                <a:latin typeface="Cambria" panose="02040503050406030204" pitchFamily="18" charset="0"/>
                <a:ea typeface="Times New Roman" panose="02020603050405020304" pitchFamily="18" charset="0"/>
              </a:rPr>
              <a:t>particular</a:t>
            </a:r>
            <a:r>
              <a:rPr lang="fr-FR" sz="1800" spc="25" dirty="0">
                <a:solidFill>
                  <a:srgbClr val="333333"/>
                </a:solidFill>
                <a:effectLst/>
                <a:latin typeface="Cambria" panose="02040503050406030204" pitchFamily="18" charset="0"/>
                <a:ea typeface="Times New Roman" panose="02020603050405020304" pitchFamily="18" charset="0"/>
              </a:rPr>
              <a:t> on the water that </a:t>
            </a:r>
            <a:r>
              <a:rPr lang="fr-FR" sz="1800" spc="25" dirty="0" err="1">
                <a:solidFill>
                  <a:srgbClr val="333333"/>
                </a:solidFill>
                <a:effectLst/>
                <a:latin typeface="Cambria" panose="02040503050406030204" pitchFamily="18" charset="0"/>
                <a:ea typeface="Times New Roman" panose="02020603050405020304" pitchFamily="18" charset="0"/>
              </a:rPr>
              <a:t>ran</a:t>
            </a:r>
            <a:r>
              <a:rPr lang="fr-FR" sz="1800" spc="25" dirty="0">
                <a:solidFill>
                  <a:srgbClr val="333333"/>
                </a:solidFill>
                <a:effectLst/>
                <a:latin typeface="Cambria" panose="02040503050406030204" pitchFamily="18" charset="0"/>
                <a:ea typeface="Times New Roman" panose="02020603050405020304" pitchFamily="18" charset="0"/>
              </a:rPr>
              <a:t> </a:t>
            </a:r>
            <a:r>
              <a:rPr lang="fr-FR" sz="1800" spc="25" dirty="0" err="1">
                <a:solidFill>
                  <a:srgbClr val="333333"/>
                </a:solidFill>
                <a:effectLst/>
                <a:latin typeface="Cambria" panose="02040503050406030204" pitchFamily="18" charset="0"/>
                <a:ea typeface="Times New Roman" panose="02020603050405020304" pitchFamily="18" charset="0"/>
              </a:rPr>
              <a:t>thru</a:t>
            </a:r>
            <a:r>
              <a:rPr lang="fr-FR" sz="1800" spc="25" dirty="0">
                <a:solidFill>
                  <a:srgbClr val="333333"/>
                </a:solidFill>
                <a:effectLst/>
                <a:latin typeface="Cambria" panose="02040503050406030204" pitchFamily="18" charset="0"/>
                <a:ea typeface="Times New Roman" panose="02020603050405020304" pitchFamily="18" charset="0"/>
              </a:rPr>
              <a:t> </a:t>
            </a:r>
            <a:r>
              <a:rPr lang="fr-FR" sz="1800" spc="25" dirty="0" err="1">
                <a:solidFill>
                  <a:srgbClr val="333333"/>
                </a:solidFill>
                <a:effectLst/>
                <a:latin typeface="Cambria" panose="02040503050406030204" pitchFamily="18" charset="0"/>
                <a:ea typeface="Times New Roman" panose="02020603050405020304" pitchFamily="18" charset="0"/>
              </a:rPr>
              <a:t>their</a:t>
            </a:r>
            <a:r>
              <a:rPr lang="fr-FR" sz="1800" spc="25" dirty="0">
                <a:solidFill>
                  <a:srgbClr val="333333"/>
                </a:solidFill>
                <a:effectLst/>
                <a:latin typeface="Cambria" panose="02040503050406030204" pitchFamily="18" charset="0"/>
                <a:ea typeface="Times New Roman" panose="02020603050405020304" pitchFamily="18" charset="0"/>
              </a:rPr>
              <a:t> land.</a:t>
            </a:r>
          </a:p>
          <a:p>
            <a:pPr fontAlgn="base"/>
            <a:endParaRPr lang="fr-FR" sz="1800" spc="25" dirty="0">
              <a:solidFill>
                <a:srgbClr val="333333"/>
              </a:solidFill>
              <a:effectLst/>
              <a:latin typeface="Cambria" panose="02040503050406030204" pitchFamily="18" charset="0"/>
              <a:ea typeface="Times New Roman" panose="02020603050405020304" pitchFamily="18" charset="0"/>
            </a:endParaRPr>
          </a:p>
          <a:p>
            <a:pPr fontAlgn="base"/>
            <a:r>
              <a:rPr lang="fr-FR" sz="1800" spc="25" dirty="0">
                <a:solidFill>
                  <a:srgbClr val="333333"/>
                </a:solidFill>
                <a:effectLst/>
                <a:latin typeface="Cambria" panose="02040503050406030204" pitchFamily="18" charset="0"/>
                <a:ea typeface="Times New Roman" panose="02020603050405020304" pitchFamily="18" charset="0"/>
              </a:rPr>
              <a:t>In </a:t>
            </a:r>
            <a:r>
              <a:rPr lang="fr-FR" sz="1800" spc="25" dirty="0" err="1">
                <a:solidFill>
                  <a:srgbClr val="333333"/>
                </a:solidFill>
                <a:effectLst/>
                <a:latin typeface="Cambria" panose="02040503050406030204" pitchFamily="18" charset="0"/>
                <a:ea typeface="Times New Roman" panose="02020603050405020304" pitchFamily="18" charset="0"/>
              </a:rPr>
              <a:t>order</a:t>
            </a:r>
            <a:r>
              <a:rPr lang="fr-FR" sz="1800" spc="25" dirty="0">
                <a:solidFill>
                  <a:srgbClr val="333333"/>
                </a:solidFill>
                <a:effectLst/>
                <a:latin typeface="Cambria" panose="02040503050406030204" pitchFamily="18" charset="0"/>
                <a:ea typeface="Times New Roman" panose="02020603050405020304" pitchFamily="18" charset="0"/>
              </a:rPr>
              <a:t> to </a:t>
            </a:r>
            <a:r>
              <a:rPr lang="fr-FR" sz="1800" spc="25" dirty="0" err="1">
                <a:solidFill>
                  <a:srgbClr val="333333"/>
                </a:solidFill>
                <a:effectLst/>
                <a:latin typeface="Cambria" panose="02040503050406030204" pitchFamily="18" charset="0"/>
                <a:ea typeface="Times New Roman" panose="02020603050405020304" pitchFamily="18" charset="0"/>
              </a:rPr>
              <a:t>highlight</a:t>
            </a:r>
            <a:r>
              <a:rPr lang="fr-FR" sz="1800" spc="25" dirty="0">
                <a:solidFill>
                  <a:srgbClr val="333333"/>
                </a:solidFill>
                <a:effectLst/>
                <a:latin typeface="Cambria" panose="02040503050406030204" pitchFamily="18" charset="0"/>
                <a:ea typeface="Times New Roman" panose="02020603050405020304" pitchFamily="18" charset="0"/>
              </a:rPr>
              <a:t> </a:t>
            </a:r>
            <a:r>
              <a:rPr lang="en-GB" sz="1800" spc="25" dirty="0">
                <a:solidFill>
                  <a:srgbClr val="333333"/>
                </a:solidFill>
                <a:effectLst/>
                <a:latin typeface="Cambria" panose="02040503050406030204" pitchFamily="18" charset="0"/>
                <a:ea typeface="Times New Roman" panose="02020603050405020304" pitchFamily="18" charset="0"/>
              </a:rPr>
              <a:t>this</a:t>
            </a:r>
            <a:r>
              <a:rPr lang="fr-FR" sz="1800" spc="25" dirty="0">
                <a:solidFill>
                  <a:srgbClr val="333333"/>
                </a:solidFill>
                <a:effectLst/>
                <a:latin typeface="Cambria" panose="02040503050406030204" pitchFamily="18" charset="0"/>
                <a:ea typeface="Times New Roman" panose="02020603050405020304" pitchFamily="18" charset="0"/>
              </a:rPr>
              <a:t> important </a:t>
            </a:r>
            <a:r>
              <a:rPr lang="fr-FR" sz="1800" spc="25" dirty="0" err="1">
                <a:solidFill>
                  <a:srgbClr val="333333"/>
                </a:solidFill>
                <a:effectLst/>
                <a:latin typeface="Cambria" panose="02040503050406030204" pitchFamily="18" charset="0"/>
                <a:ea typeface="Times New Roman" panose="02020603050405020304" pitchFamily="18" charset="0"/>
              </a:rPr>
              <a:t>connection</a:t>
            </a:r>
            <a:r>
              <a:rPr lang="en-GB" sz="1800" spc="25" dirty="0">
                <a:solidFill>
                  <a:srgbClr val="333333"/>
                </a:solidFill>
                <a:effectLst/>
                <a:latin typeface="Cambria" panose="02040503050406030204" pitchFamily="18" charset="0"/>
                <a:ea typeface="Times New Roman" panose="02020603050405020304" pitchFamily="18" charset="0"/>
              </a:rPr>
              <a:t>, </a:t>
            </a:r>
            <a:r>
              <a:rPr lang="fr-FR" sz="1800" spc="25" dirty="0" err="1">
                <a:solidFill>
                  <a:srgbClr val="333333"/>
                </a:solidFill>
                <a:effectLst/>
                <a:latin typeface="Cambria" panose="02040503050406030204" pitchFamily="18" charset="0"/>
                <a:ea typeface="Times New Roman" panose="02020603050405020304" pitchFamily="18" charset="0"/>
              </a:rPr>
              <a:t>they</a:t>
            </a:r>
            <a:r>
              <a:rPr lang="fr-FR" sz="1800" spc="25" dirty="0">
                <a:solidFill>
                  <a:srgbClr val="333333"/>
                </a:solidFill>
                <a:effectLst/>
                <a:latin typeface="Cambria" panose="02040503050406030204" pitchFamily="18" charset="0"/>
                <a:ea typeface="Times New Roman" panose="02020603050405020304" pitchFamily="18" charset="0"/>
              </a:rPr>
              <a:t> </a:t>
            </a:r>
            <a:r>
              <a:rPr lang="fr-FR" sz="1800" spc="25" dirty="0" err="1">
                <a:solidFill>
                  <a:srgbClr val="333333"/>
                </a:solidFill>
                <a:effectLst/>
                <a:latin typeface="Cambria" panose="02040503050406030204" pitchFamily="18" charset="0"/>
                <a:ea typeface="Times New Roman" panose="02020603050405020304" pitchFamily="18" charset="0"/>
              </a:rPr>
              <a:t>used</a:t>
            </a:r>
            <a:r>
              <a:rPr lang="fr-FR" sz="1800" spc="25" dirty="0">
                <a:solidFill>
                  <a:srgbClr val="333333"/>
                </a:solidFill>
                <a:effectLst/>
                <a:latin typeface="Cambria" panose="02040503050406030204" pitchFamily="18" charset="0"/>
                <a:ea typeface="Times New Roman" panose="02020603050405020304" pitchFamily="18" charset="0"/>
              </a:rPr>
              <a:t> the slogan “we are water”. </a:t>
            </a:r>
            <a:endParaRPr lang="fr-FR" sz="1800" dirty="0">
              <a:effectLst/>
              <a:latin typeface="Times New Roman" panose="02020603050405020304" pitchFamily="18" charset="0"/>
              <a:ea typeface="Times New Roman" panose="02020603050405020304" pitchFamily="18" charset="0"/>
            </a:endParaRPr>
          </a:p>
          <a:p>
            <a:pPr fontAlgn="base"/>
            <a:endParaRPr lang="fr-FR" sz="1800" dirty="0">
              <a:effectLst/>
              <a:latin typeface="Times New Roman" panose="02020603050405020304" pitchFamily="18" charset="0"/>
              <a:ea typeface="Times New Roman" panose="02020603050405020304" pitchFamily="18" charset="0"/>
            </a:endParaRPr>
          </a:p>
          <a:p>
            <a:pPr fontAlgn="base"/>
            <a:r>
              <a:rPr lang="fr-FR" sz="1800" spc="25" dirty="0">
                <a:solidFill>
                  <a:srgbClr val="333333"/>
                </a:solidFill>
                <a:effectLst/>
                <a:latin typeface="Cambria" panose="02040503050406030204" pitchFamily="18" charset="0"/>
                <a:ea typeface="Times New Roman" panose="02020603050405020304" pitchFamily="18" charset="0"/>
              </a:rPr>
              <a:t>This </a:t>
            </a:r>
            <a:r>
              <a:rPr lang="fr-FR" sz="1800" spc="25" dirty="0" err="1">
                <a:solidFill>
                  <a:srgbClr val="333333"/>
                </a:solidFill>
                <a:effectLst/>
                <a:latin typeface="Cambria" panose="02040503050406030204" pitchFamily="18" charset="0"/>
                <a:ea typeface="Times New Roman" panose="02020603050405020304" pitchFamily="18" charset="0"/>
              </a:rPr>
              <a:t>highlights</a:t>
            </a:r>
            <a:r>
              <a:rPr lang="fr-FR" sz="1800" spc="25" dirty="0">
                <a:solidFill>
                  <a:srgbClr val="333333"/>
                </a:solidFill>
                <a:effectLst/>
                <a:latin typeface="Cambria" panose="02040503050406030204" pitchFamily="18" charset="0"/>
                <a:ea typeface="Times New Roman" panose="02020603050405020304" pitchFamily="18" charset="0"/>
              </a:rPr>
              <a:t> </a:t>
            </a:r>
            <a:r>
              <a:rPr lang="en-GB" sz="1800" spc="25" dirty="0">
                <a:solidFill>
                  <a:srgbClr val="333333"/>
                </a:solidFill>
                <a:effectLst/>
                <a:latin typeface="Cambria" panose="02040503050406030204" pitchFamily="18" charset="0"/>
                <a:ea typeface="Times New Roman" panose="02020603050405020304" pitchFamily="18" charset="0"/>
              </a:rPr>
              <a:t>a </a:t>
            </a:r>
            <a:r>
              <a:rPr lang="fr-FR" sz="1800" spc="25" dirty="0">
                <a:solidFill>
                  <a:srgbClr val="333333"/>
                </a:solidFill>
                <a:effectLst/>
                <a:latin typeface="Cambria" panose="02040503050406030204" pitchFamily="18" charset="0"/>
                <a:ea typeface="Times New Roman" panose="02020603050405020304" pitchFamily="18" charset="0"/>
              </a:rPr>
              <a:t>conception of water as </a:t>
            </a:r>
            <a:r>
              <a:rPr lang="fr-FR" sz="1800" spc="25" dirty="0" err="1">
                <a:solidFill>
                  <a:srgbClr val="333333"/>
                </a:solidFill>
                <a:effectLst/>
                <a:latin typeface="Cambria" panose="02040503050406030204" pitchFamily="18" charset="0"/>
                <a:ea typeface="Times New Roman" panose="02020603050405020304" pitchFamily="18" charset="0"/>
              </a:rPr>
              <a:t>something</a:t>
            </a:r>
            <a:r>
              <a:rPr lang="fr-FR" sz="1800" spc="25" dirty="0">
                <a:solidFill>
                  <a:srgbClr val="333333"/>
                </a:solidFill>
                <a:effectLst/>
                <a:latin typeface="Cambria" panose="02040503050406030204" pitchFamily="18" charset="0"/>
                <a:ea typeface="Times New Roman" panose="02020603050405020304" pitchFamily="18" charset="0"/>
              </a:rPr>
              <a:t> that we are not </a:t>
            </a:r>
            <a:r>
              <a:rPr lang="fr-FR" sz="1800" spc="25" dirty="0" err="1">
                <a:solidFill>
                  <a:srgbClr val="333333"/>
                </a:solidFill>
                <a:effectLst/>
                <a:latin typeface="Cambria" panose="02040503050406030204" pitchFamily="18" charset="0"/>
                <a:ea typeface="Times New Roman" panose="02020603050405020304" pitchFamily="18" charset="0"/>
              </a:rPr>
              <a:t>completely</a:t>
            </a:r>
            <a:r>
              <a:rPr lang="fr-FR" sz="1800" spc="25" dirty="0">
                <a:solidFill>
                  <a:srgbClr val="333333"/>
                </a:solidFill>
                <a:effectLst/>
                <a:latin typeface="Cambria" panose="02040503050406030204" pitchFamily="18" charset="0"/>
                <a:ea typeface="Times New Roman" panose="02020603050405020304" pitchFamily="18" charset="0"/>
              </a:rPr>
              <a:t> </a:t>
            </a:r>
            <a:r>
              <a:rPr lang="fr-FR" sz="1800" spc="25" dirty="0" err="1">
                <a:solidFill>
                  <a:srgbClr val="333333"/>
                </a:solidFill>
                <a:effectLst/>
                <a:latin typeface="Cambria" panose="02040503050406030204" pitchFamily="18" charset="0"/>
                <a:ea typeface="Times New Roman" panose="02020603050405020304" pitchFamily="18" charset="0"/>
              </a:rPr>
              <a:t>separate</a:t>
            </a:r>
            <a:r>
              <a:rPr lang="fr-FR" sz="1800" spc="25" dirty="0">
                <a:solidFill>
                  <a:srgbClr val="333333"/>
                </a:solidFill>
                <a:effectLst/>
                <a:latin typeface="Cambria" panose="02040503050406030204" pitchFamily="18" charset="0"/>
                <a:ea typeface="Times New Roman" panose="02020603050405020304" pitchFamily="18" charset="0"/>
              </a:rPr>
              <a:t> from. For this </a:t>
            </a:r>
            <a:r>
              <a:rPr lang="fr-FR" sz="1800" spc="25" dirty="0" err="1">
                <a:solidFill>
                  <a:srgbClr val="333333"/>
                </a:solidFill>
                <a:effectLst/>
                <a:latin typeface="Cambria" panose="02040503050406030204" pitchFamily="18" charset="0"/>
                <a:ea typeface="Times New Roman" panose="02020603050405020304" pitchFamily="18" charset="0"/>
              </a:rPr>
              <a:t>community</a:t>
            </a:r>
            <a:r>
              <a:rPr lang="fr-FR" sz="1800" spc="25" dirty="0">
                <a:solidFill>
                  <a:srgbClr val="333333"/>
                </a:solidFill>
                <a:effectLst/>
                <a:latin typeface="Cambria" panose="02040503050406030204" pitchFamily="18" charset="0"/>
                <a:ea typeface="Times New Roman" panose="02020603050405020304" pitchFamily="18" charset="0"/>
              </a:rPr>
              <a:t>, </a:t>
            </a:r>
            <a:r>
              <a:rPr lang="en-GB" sz="1800" spc="25" dirty="0">
                <a:solidFill>
                  <a:srgbClr val="333333"/>
                </a:solidFill>
                <a:effectLst/>
                <a:latin typeface="Cambria" panose="02040503050406030204" pitchFamily="18" charset="0"/>
                <a:ea typeface="Times New Roman" panose="02020603050405020304" pitchFamily="18" charset="0"/>
              </a:rPr>
              <a:t>water </a:t>
            </a:r>
            <a:r>
              <a:rPr lang="fr-FR" sz="1800" spc="25" dirty="0">
                <a:solidFill>
                  <a:srgbClr val="333333"/>
                </a:solidFill>
                <a:effectLst/>
                <a:latin typeface="Cambria" panose="02040503050406030204" pitchFamily="18" charset="0"/>
                <a:ea typeface="Times New Roman" panose="02020603050405020304" pitchFamily="18" charset="0"/>
              </a:rPr>
              <a:t>part of an </a:t>
            </a:r>
            <a:r>
              <a:rPr lang="fr-FR" sz="1800" spc="25" dirty="0" err="1">
                <a:solidFill>
                  <a:srgbClr val="333333"/>
                </a:solidFill>
                <a:effectLst/>
                <a:latin typeface="Cambria" panose="02040503050406030204" pitchFamily="18" charset="0"/>
                <a:ea typeface="Times New Roman" panose="02020603050405020304" pitchFamily="18" charset="0"/>
              </a:rPr>
              <a:t>interconnected</a:t>
            </a:r>
            <a:r>
              <a:rPr lang="fr-FR" sz="1800" spc="25" dirty="0">
                <a:solidFill>
                  <a:srgbClr val="333333"/>
                </a:solidFill>
                <a:effectLst/>
                <a:latin typeface="Cambria" panose="02040503050406030204" pitchFamily="18" charset="0"/>
                <a:ea typeface="Times New Roman" panose="02020603050405020304" pitchFamily="18" charset="0"/>
              </a:rPr>
              <a:t> living </a:t>
            </a:r>
            <a:r>
              <a:rPr lang="fr-FR" sz="1800" spc="25" dirty="0" err="1">
                <a:solidFill>
                  <a:srgbClr val="333333"/>
                </a:solidFill>
                <a:effectLst/>
                <a:latin typeface="Cambria" panose="02040503050406030204" pitchFamily="18" charset="0"/>
                <a:ea typeface="Times New Roman" panose="02020603050405020304" pitchFamily="18" charset="0"/>
              </a:rPr>
              <a:t>organism</a:t>
            </a:r>
            <a:r>
              <a:rPr lang="fr-FR" sz="1800" spc="25" dirty="0">
                <a:solidFill>
                  <a:srgbClr val="333333"/>
                </a:solidFill>
                <a:effectLst/>
                <a:latin typeface="Cambria" panose="02040503050406030204" pitchFamily="18" charset="0"/>
                <a:ea typeface="Times New Roman" panose="02020603050405020304" pitchFamily="18" charset="0"/>
              </a:rPr>
              <a:t> that </a:t>
            </a:r>
            <a:r>
              <a:rPr lang="fr-FR" sz="1800" spc="25" dirty="0" err="1">
                <a:solidFill>
                  <a:srgbClr val="333333"/>
                </a:solidFill>
                <a:effectLst/>
                <a:latin typeface="Cambria" panose="02040503050406030204" pitchFamily="18" charset="0"/>
                <a:ea typeface="Times New Roman" panose="02020603050405020304" pitchFamily="18" charset="0"/>
              </a:rPr>
              <a:t>should</a:t>
            </a:r>
            <a:r>
              <a:rPr lang="fr-FR" sz="1800" spc="25" dirty="0">
                <a:solidFill>
                  <a:srgbClr val="333333"/>
                </a:solidFill>
                <a:effectLst/>
                <a:latin typeface="Cambria" panose="02040503050406030204" pitchFamily="18" charset="0"/>
                <a:ea typeface="Times New Roman" panose="02020603050405020304" pitchFamily="18" charset="0"/>
              </a:rPr>
              <a:t> be protected.</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Cambria" panose="02040503050406030204" pitchFamily="18" charset="0"/>
                <a:ea typeface="Times New Roman" panose="02020603050405020304" pitchFamily="18" charset="0"/>
              </a:rPr>
              <a:t>* </a:t>
            </a:r>
            <a:r>
              <a:rPr lang="en-GB" sz="1800" dirty="0">
                <a:effectLst/>
                <a:latin typeface="Cambria" panose="02040503050406030204" pitchFamily="18" charset="0"/>
                <a:ea typeface="Times New Roman" panose="02020603050405020304" pitchFamily="18" charset="0"/>
              </a:rPr>
              <a:t>The metaphor of HUMANS ARE BODIES OF WATER has resulted another metaphor: </a:t>
            </a:r>
            <a:r>
              <a:rPr lang="fr-FR" sz="1800" b="1" dirty="0">
                <a:solidFill>
                  <a:srgbClr val="222222"/>
                </a:solidFill>
                <a:effectLst/>
                <a:latin typeface="Cambria" panose="02040503050406030204" pitchFamily="18" charset="0"/>
                <a:ea typeface="Times New Roman" panose="02020603050405020304" pitchFamily="18" charset="0"/>
              </a:rPr>
              <a:t>WATER IS A UNIFIER</a:t>
            </a:r>
            <a:endParaRPr lang="fr-FR" sz="1800" dirty="0">
              <a:effectLst/>
              <a:latin typeface="Times New Roman" panose="02020603050405020304" pitchFamily="18" charset="0"/>
              <a:ea typeface="Times New Roman" panose="02020603050405020304" pitchFamily="18" charset="0"/>
            </a:endParaRPr>
          </a:p>
          <a:p>
            <a:endParaRPr lang="fr-FR" sz="1800" dirty="0">
              <a:solidFill>
                <a:srgbClr val="000000"/>
              </a:solidFill>
              <a:effectLst/>
              <a:highlight>
                <a:srgbClr val="FFFFFF"/>
              </a:highlight>
              <a:latin typeface="Cambria" panose="02040503050406030204" pitchFamily="18" charset="0"/>
              <a:ea typeface="Times New Roman" panose="02020603050405020304" pitchFamily="18" charset="0"/>
            </a:endParaRPr>
          </a:p>
          <a:p>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The </a:t>
            </a:r>
            <a:r>
              <a:rPr lang="fr-FR" sz="1800"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resistance</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at Standing Rock and </a:t>
            </a:r>
            <a:r>
              <a:rPr lang="en-GB"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the metaphor “we are water”</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has </a:t>
            </a:r>
            <a:r>
              <a:rPr lang="fr-FR" sz="1800"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had</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a </a:t>
            </a:r>
            <a:r>
              <a:rPr lang="fr-FR" sz="1800"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profound</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international </a:t>
            </a:r>
            <a:r>
              <a:rPr lang="fr-FR" sz="1800"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effect</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a:t>
            </a:r>
            <a:r>
              <a:rPr lang="fr-FR" sz="1800"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resulting</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in </a:t>
            </a:r>
            <a:r>
              <a:rPr lang="fr-FR" sz="1800" b="1"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network-building</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a:t>
            </a:r>
            <a:r>
              <a:rPr lang="fr-FR" sz="1800"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between</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the Native American water </a:t>
            </a:r>
            <a:r>
              <a:rPr lang="fr-FR" sz="1800"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protectors</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and Irish water </a:t>
            </a:r>
            <a:r>
              <a:rPr lang="fr-FR" sz="1800"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activists</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a:t>
            </a:r>
            <a:endParaRPr lang="fr-FR"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Thus t</a:t>
            </a:r>
            <a:r>
              <a:rPr lang="fr-FR" sz="1800"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ransforming</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water </a:t>
            </a:r>
            <a:r>
              <a:rPr lang="fr-FR" sz="1800"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into</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a:t>
            </a:r>
            <a:r>
              <a:rPr lang="fr-FR" sz="1800" b="1"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“a </a:t>
            </a:r>
            <a:r>
              <a:rPr lang="fr-FR" sz="1800" b="1"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mediator</a:t>
            </a:r>
            <a:r>
              <a:rPr lang="fr-FR" sz="1800" b="1"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of new </a:t>
            </a:r>
            <a:r>
              <a:rPr lang="fr-FR" sz="1800" b="1" kern="1200" dirty="0" err="1">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solidarities</a:t>
            </a:r>
            <a:r>
              <a:rPr lang="fr-FR" sz="1800" b="1"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a:t>
            </a:r>
            <a:r>
              <a:rPr lang="fr-FR"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(Matthews 2023)</a:t>
            </a:r>
            <a:r>
              <a:rPr lang="en-GB" sz="1800" kern="1200" dirty="0">
                <a:solidFill>
                  <a:srgbClr val="000000"/>
                </a:solidFill>
                <a:effectLst/>
                <a:latin typeface="Cambria" panose="02040503050406030204" pitchFamily="18" charset="0"/>
                <a:ea typeface="Times New Roman" panose="02020603050405020304" pitchFamily="18" charset="0"/>
                <a:cs typeface="Open Sans" panose="020F0502020204030204" pitchFamily="34" charset="0"/>
              </a:rPr>
              <a:t>, or “a unifier”.</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13</a:t>
            </a:fld>
            <a:endParaRPr lang="fr-FR"/>
          </a:p>
        </p:txBody>
      </p:sp>
    </p:spTree>
    <p:extLst>
      <p:ext uri="{BB962C8B-B14F-4D97-AF65-F5344CB8AC3E}">
        <p14:creationId xmlns:p14="http://schemas.microsoft.com/office/powerpoint/2010/main" val="2957640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Cambria" panose="02040503050406030204" pitchFamily="18" charset="0"/>
                <a:ea typeface="Times New Roman" panose="02020603050405020304" pitchFamily="18" charset="0"/>
              </a:rPr>
              <a:t>In this part, I’ve spoken about 3 conceptual metaphors:</a:t>
            </a:r>
            <a:endParaRPr lang="fr-FR" sz="1800" dirty="0">
              <a:effectLst/>
              <a:latin typeface="Cambria" panose="020405030504060302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WATER IS A COMMODITY</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HUMANS ARE WATER and</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WATER IS A UNIFIER</a:t>
            </a:r>
            <a:endParaRPr lang="fr-FR" sz="1800" dirty="0">
              <a:effectLst/>
              <a:latin typeface="Cambria" panose="02040503050406030204" pitchFamily="18" charset="0"/>
              <a:ea typeface="Times New Roman" panose="02020603050405020304" pitchFamily="18" charset="0"/>
            </a:endParaRPr>
          </a:p>
          <a:p>
            <a:endParaRPr lang="fr-FR" sz="1800" dirty="0">
              <a:effectLst/>
              <a:latin typeface="Cambria" panose="02040503050406030204" pitchFamily="18" charset="0"/>
              <a:ea typeface="Times New Roman" panose="02020603050405020304" pitchFamily="18" charset="0"/>
            </a:endParaRPr>
          </a:p>
          <a:p>
            <a:r>
              <a:rPr lang="fr-FR" sz="1800" dirty="0" err="1">
                <a:effectLst/>
                <a:latin typeface="Cambria" panose="02040503050406030204" pitchFamily="18" charset="0"/>
                <a:ea typeface="Times New Roman" panose="02020603050405020304" pitchFamily="18" charset="0"/>
              </a:rPr>
              <a:t>There</a:t>
            </a:r>
            <a:r>
              <a:rPr lang="fr-FR" sz="1800" dirty="0">
                <a:effectLst/>
                <a:latin typeface="Cambria" panose="02040503050406030204" pitchFamily="18" charset="0"/>
                <a:ea typeface="Times New Roman" panose="02020603050405020304" pitchFamily="18" charset="0"/>
              </a:rPr>
              <a:t> are lots of </a:t>
            </a:r>
            <a:r>
              <a:rPr lang="fr-FR" sz="1800" dirty="0" err="1">
                <a:effectLst/>
                <a:latin typeface="Cambria" panose="02040503050406030204" pitchFamily="18" charset="0"/>
                <a:ea typeface="Times New Roman" panose="02020603050405020304" pitchFamily="18" charset="0"/>
              </a:rPr>
              <a:t>other</a:t>
            </a:r>
            <a:r>
              <a:rPr lang="fr-FR" sz="1800" dirty="0">
                <a:effectLst/>
                <a:latin typeface="Cambria" panose="02040503050406030204" pitchFamily="18" charset="0"/>
                <a:ea typeface="Times New Roman" panose="02020603050405020304" pitchFamily="18" charset="0"/>
              </a:rPr>
              <a:t> </a:t>
            </a:r>
            <a:r>
              <a:rPr lang="fr-FR" sz="1800" dirty="0" err="1">
                <a:effectLst/>
                <a:latin typeface="Cambria" panose="02040503050406030204" pitchFamily="18" charset="0"/>
                <a:ea typeface="Times New Roman" panose="02020603050405020304" pitchFamily="18" charset="0"/>
              </a:rPr>
              <a:t>metaphors</a:t>
            </a:r>
            <a:r>
              <a:rPr lang="fr-FR" sz="1800" dirty="0">
                <a:effectLst/>
                <a:latin typeface="Cambria" panose="02040503050406030204" pitchFamily="18" charset="0"/>
                <a:ea typeface="Times New Roman" panose="02020603050405020304" pitchFamily="18" charset="0"/>
              </a:rPr>
              <a:t> that </a:t>
            </a:r>
            <a:r>
              <a:rPr lang="fr-FR" sz="1800" dirty="0" err="1">
                <a:effectLst/>
                <a:latin typeface="Cambria" panose="02040503050406030204" pitchFamily="18" charset="0"/>
                <a:ea typeface="Times New Roman" panose="02020603050405020304" pitchFamily="18" charset="0"/>
              </a:rPr>
              <a:t>ecofeminists</a:t>
            </a:r>
            <a:r>
              <a:rPr lang="fr-FR" sz="1800" dirty="0">
                <a:effectLst/>
                <a:latin typeface="Cambria" panose="02040503050406030204" pitchFamily="18" charset="0"/>
                <a:ea typeface="Times New Roman" panose="02020603050405020304" pitchFamily="18" charset="0"/>
              </a:rPr>
              <a:t> are </a:t>
            </a:r>
            <a:r>
              <a:rPr lang="fr-FR" sz="1800" dirty="0" err="1">
                <a:effectLst/>
                <a:latin typeface="Cambria" panose="02040503050406030204" pitchFamily="18" charset="0"/>
                <a:ea typeface="Times New Roman" panose="02020603050405020304" pitchFamily="18" charset="0"/>
              </a:rPr>
              <a:t>also</a:t>
            </a:r>
            <a:r>
              <a:rPr lang="fr-FR" sz="1800" dirty="0">
                <a:effectLst/>
                <a:latin typeface="Cambria" panose="02040503050406030204" pitchFamily="18" charset="0"/>
                <a:ea typeface="Times New Roman" panose="02020603050405020304" pitchFamily="18" charset="0"/>
              </a:rPr>
              <a:t> using, that I </a:t>
            </a:r>
            <a:r>
              <a:rPr lang="fr-FR" sz="1800" dirty="0" err="1">
                <a:effectLst/>
                <a:latin typeface="Cambria" panose="02040503050406030204" pitchFamily="18" charset="0"/>
                <a:ea typeface="Times New Roman" panose="02020603050405020304" pitchFamily="18" charset="0"/>
              </a:rPr>
              <a:t>didn’t</a:t>
            </a:r>
            <a:r>
              <a:rPr lang="fr-FR" sz="1800" dirty="0">
                <a:effectLst/>
                <a:latin typeface="Cambria" panose="02040503050406030204" pitchFamily="18" charset="0"/>
                <a:ea typeface="Times New Roman" panose="02020603050405020304" pitchFamily="18" charset="0"/>
              </a:rPr>
              <a:t> have time to talk about today, </a:t>
            </a:r>
            <a:r>
              <a:rPr lang="fr-FR" sz="1800" dirty="0" err="1">
                <a:effectLst/>
                <a:latin typeface="Cambria" panose="02040503050406030204" pitchFamily="18" charset="0"/>
                <a:ea typeface="Times New Roman" panose="02020603050405020304" pitchFamily="18" charset="0"/>
              </a:rPr>
              <a:t>such</a:t>
            </a:r>
            <a:r>
              <a:rPr lang="fr-FR" sz="1800" dirty="0">
                <a:effectLst/>
                <a:latin typeface="Cambria" panose="02040503050406030204" pitchFamily="18" charset="0"/>
                <a:ea typeface="Times New Roman" panose="02020603050405020304" pitchFamily="18" charset="0"/>
              </a:rPr>
              <a:t> as:</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lvl="0"/>
            <a:r>
              <a:rPr lang="en-GB" sz="1800" dirty="0">
                <a:effectLst/>
                <a:latin typeface="Cambria" panose="02040503050406030204" pitchFamily="18" charset="0"/>
                <a:ea typeface="Times New Roman" panose="02020603050405020304" pitchFamily="18" charset="0"/>
              </a:rPr>
              <a:t>Water is a </a:t>
            </a:r>
            <a:r>
              <a:rPr lang="en-GB" sz="1800" b="1" dirty="0">
                <a:effectLst/>
                <a:latin typeface="Cambria" panose="02040503050406030204" pitchFamily="18" charset="0"/>
                <a:ea typeface="Times New Roman" panose="02020603050405020304" pitchFamily="18" charset="0"/>
              </a:rPr>
              <a:t>healer</a:t>
            </a:r>
            <a:endParaRPr lang="fr-FR" sz="1800" dirty="0">
              <a:effectLst/>
              <a:latin typeface="Times New Roman" panose="02020603050405020304" pitchFamily="18" charset="0"/>
              <a:ea typeface="Times New Roman" panose="02020603050405020304" pitchFamily="18" charset="0"/>
            </a:endParaRPr>
          </a:p>
          <a:p>
            <a:pPr lvl="0"/>
            <a:r>
              <a:rPr lang="en-GB" sz="1800" dirty="0">
                <a:effectLst/>
                <a:latin typeface="Cambria" panose="02040503050406030204" pitchFamily="18" charset="0"/>
                <a:ea typeface="Times New Roman" panose="02020603050405020304" pitchFamily="18" charset="0"/>
              </a:rPr>
              <a:t>Water is a </a:t>
            </a:r>
            <a:r>
              <a:rPr lang="en-GB" sz="1800" b="1" dirty="0">
                <a:effectLst/>
                <a:latin typeface="Cambria" panose="02040503050406030204" pitchFamily="18" charset="0"/>
                <a:ea typeface="Times New Roman" panose="02020603050405020304" pitchFamily="18" charset="0"/>
              </a:rPr>
              <a:t>teacher</a:t>
            </a:r>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lvl="0"/>
            <a:r>
              <a:rPr lang="en-GB" sz="1800" dirty="0">
                <a:effectLst/>
                <a:latin typeface="Cambria" panose="02040503050406030204" pitchFamily="18" charset="0"/>
                <a:ea typeface="Times New Roman" panose="02020603050405020304" pitchFamily="18" charset="0"/>
              </a:rPr>
              <a:t>Water is </a:t>
            </a:r>
            <a:r>
              <a:rPr lang="en-GB" sz="1800" b="1" dirty="0">
                <a:effectLst/>
                <a:latin typeface="Cambria" panose="02040503050406030204" pitchFamily="18" charset="0"/>
                <a:ea typeface="Times New Roman" panose="02020603050405020304" pitchFamily="18" charset="0"/>
              </a:rPr>
              <a:t>a storyteller</a:t>
            </a:r>
            <a:endParaRPr lang="fr-FR" sz="1800" dirty="0">
              <a:effectLst/>
              <a:latin typeface="Times New Roman" panose="02020603050405020304" pitchFamily="18" charset="0"/>
              <a:ea typeface="Times New Roman" panose="02020603050405020304" pitchFamily="18" charset="0"/>
            </a:endParaRPr>
          </a:p>
          <a:p>
            <a:pPr lvl="0"/>
            <a:r>
              <a:rPr lang="fr-FR" sz="1800" dirty="0">
                <a:effectLst/>
                <a:latin typeface="Cambria" panose="02040503050406030204" pitchFamily="18" charset="0"/>
                <a:ea typeface="Times New Roman" panose="02020603050405020304" pitchFamily="18" charset="0"/>
              </a:rPr>
              <a:t>Water a</a:t>
            </a:r>
            <a:r>
              <a:rPr lang="en-GB" sz="1800" dirty="0">
                <a:effectLst/>
                <a:latin typeface="Cambria" panose="02040503050406030204" pitchFamily="18" charset="0"/>
                <a:ea typeface="Times New Roman" panose="02020603050405020304" pitchFamily="18" charset="0"/>
              </a:rPr>
              <a:t>s a </a:t>
            </a:r>
            <a:r>
              <a:rPr lang="en-GB" sz="1800" b="1" dirty="0">
                <a:effectLst/>
                <a:latin typeface="Cambria" panose="02040503050406030204" pitchFamily="18" charset="0"/>
                <a:ea typeface="Times New Roman" panose="02020603050405020304" pitchFamily="18" charset="0"/>
              </a:rPr>
              <a:t>(non-human) possessor of rights</a:t>
            </a:r>
            <a:r>
              <a:rPr lang="en-GB" sz="1800" dirty="0">
                <a:effectLst/>
                <a:latin typeface="Cambria" panose="02040503050406030204" pitchFamily="18" charset="0"/>
                <a:ea typeface="Times New Roman" panose="02020603050405020304" pitchFamily="18" charset="0"/>
              </a:rPr>
              <a:t>.”</a:t>
            </a:r>
            <a:endParaRPr lang="fr-FR" sz="1800" dirty="0">
              <a:effectLst/>
              <a:latin typeface="Times New Roman" panose="02020603050405020304" pitchFamily="18" charset="0"/>
              <a:ea typeface="Times New Roman" panose="02020603050405020304" pitchFamily="18" charset="0"/>
            </a:endParaRPr>
          </a:p>
          <a:p>
            <a:pPr lvl="0"/>
            <a:r>
              <a:rPr lang="en-GB" sz="1800" dirty="0">
                <a:effectLst/>
                <a:latin typeface="Cambria" panose="02040503050406030204" pitchFamily="18" charset="0"/>
                <a:ea typeface="Times New Roman" panose="02020603050405020304" pitchFamily="18" charset="0"/>
              </a:rPr>
              <a:t>Water is </a:t>
            </a:r>
            <a:r>
              <a:rPr lang="en-GB" sz="1800" b="1" dirty="0">
                <a:effectLst/>
                <a:latin typeface="Cambria" panose="02040503050406030204" pitchFamily="18" charset="0"/>
                <a:ea typeface="Times New Roman" panose="02020603050405020304" pitchFamily="18" charset="0"/>
              </a:rPr>
              <a:t>heritage</a:t>
            </a:r>
            <a:r>
              <a:rPr lang="en-GB" sz="1800" dirty="0">
                <a:effectLst/>
                <a:latin typeface="Cambria" panose="02040503050406030204" pitchFamily="18" charset="0"/>
                <a:ea typeface="Times New Roman" panose="02020603050405020304" pitchFamily="18" charset="0"/>
              </a:rPr>
              <a:t> held in stewardship</a:t>
            </a:r>
            <a:endParaRPr lang="fr-FR" sz="1800" dirty="0">
              <a:effectLst/>
              <a:latin typeface="Times New Roman" panose="02020603050405020304" pitchFamily="18" charset="0"/>
              <a:ea typeface="Times New Roman" panose="02020603050405020304" pitchFamily="18" charset="0"/>
            </a:endParaRPr>
          </a:p>
          <a:p>
            <a:pPr lvl="0"/>
            <a:r>
              <a:rPr lang="en-GB" sz="1800" dirty="0">
                <a:effectLst/>
                <a:latin typeface="Cambria" panose="02040503050406030204" pitchFamily="18" charset="0"/>
                <a:ea typeface="Times New Roman" panose="02020603050405020304" pitchFamily="18" charset="0"/>
              </a:rPr>
              <a:t>Water is a </a:t>
            </a:r>
            <a:r>
              <a:rPr lang="en-GB" sz="1800" b="1" dirty="0">
                <a:effectLst/>
                <a:latin typeface="Cambria" panose="02040503050406030204" pitchFamily="18" charset="0"/>
                <a:ea typeface="Times New Roman" panose="02020603050405020304" pitchFamily="18" charset="0"/>
              </a:rPr>
              <a:t>(human) right</a:t>
            </a:r>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lvl="0"/>
            <a:r>
              <a:rPr lang="en-GB" sz="1800" dirty="0">
                <a:effectLst/>
                <a:latin typeface="Cambria" panose="02040503050406030204" pitchFamily="18" charset="0"/>
                <a:ea typeface="Times New Roman" panose="02020603050405020304" pitchFamily="18" charset="0"/>
              </a:rPr>
              <a:t>Water is a </a:t>
            </a:r>
            <a:r>
              <a:rPr lang="en-GB" sz="1800" b="1" dirty="0">
                <a:effectLst/>
                <a:latin typeface="Cambria" panose="02040503050406030204" pitchFamily="18" charset="0"/>
                <a:ea typeface="Times New Roman" panose="02020603050405020304" pitchFamily="18" charset="0"/>
              </a:rPr>
              <a:t>common good</a:t>
            </a:r>
            <a:endParaRPr lang="fr-FR" sz="1800" dirty="0">
              <a:effectLst/>
              <a:latin typeface="Times New Roman" panose="02020603050405020304" pitchFamily="18" charset="0"/>
              <a:ea typeface="Times New Roman" panose="02020603050405020304" pitchFamily="18" charset="0"/>
            </a:endParaRPr>
          </a:p>
          <a:p>
            <a:pPr lvl="0"/>
            <a:r>
              <a:rPr lang="en-GB" sz="1800" dirty="0">
                <a:effectLst/>
                <a:latin typeface="Cambria" panose="02040503050406030204" pitchFamily="18" charset="0"/>
                <a:ea typeface="Times New Roman" panose="02020603050405020304" pitchFamily="18" charset="0"/>
              </a:rPr>
              <a:t>Water is a </a:t>
            </a:r>
            <a:r>
              <a:rPr lang="en-GB" sz="1800" b="1" dirty="0">
                <a:effectLst/>
                <a:latin typeface="Cambria" panose="02040503050406030204" pitchFamily="18" charset="0"/>
                <a:ea typeface="Times New Roman" panose="02020603050405020304" pitchFamily="18" charset="0"/>
              </a:rPr>
              <a:t>sacred gift</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What they all have in common is a “rejection of utilitarian, managerial attitudes toward nature”, a “refusal to accept definitions of water as a commodity” and a “call for an ethic in which humans see themselves as part of a “community of interdependent parts.” (Linton?)</a:t>
            </a:r>
            <a:endParaRPr lang="fr-FR" sz="1800" dirty="0">
              <a:effectLst/>
              <a:latin typeface="Times New Roman" panose="020206030504050203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14</a:t>
            </a:fld>
            <a:endParaRPr lang="fr-FR"/>
          </a:p>
        </p:txBody>
      </p:sp>
    </p:spTree>
    <p:extLst>
      <p:ext uri="{BB962C8B-B14F-4D97-AF65-F5344CB8AC3E}">
        <p14:creationId xmlns:p14="http://schemas.microsoft.com/office/powerpoint/2010/main" val="2857679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Cambria" panose="02040503050406030204" pitchFamily="18" charset="0"/>
                <a:ea typeface="Times New Roman" panose="02020603050405020304" pitchFamily="18" charset="0"/>
              </a:rPr>
              <a:t>To conclude my presentation, I’ve looked at how water has been conceptualised as a female body. When Nature became simply a group of resources to be controlled and exploited by science, the female body was also able to be seen as a national resource.</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But feminists have reclaimed water metaphors as a subversive tactic of resistance. This tactic is useful and practical but only makes sense b/c we live in a world where women are in a non-dominant position and will be punished for direct resistance.</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What feminists are trying to do today is start off another epistemological revolution in the way that we conceptualise water and our relationship to it, including our very bodies. “Revolution” in its literal sense of </a:t>
            </a:r>
            <a:r>
              <a:rPr lang="en-GB" sz="1800" dirty="0" err="1">
                <a:effectLst/>
                <a:latin typeface="Cambria" panose="02040503050406030204" pitchFamily="18" charset="0"/>
                <a:ea typeface="Times New Roman" panose="02020603050405020304" pitchFamily="18" charset="0"/>
              </a:rPr>
              <a:t>re-volving</a:t>
            </a:r>
            <a:r>
              <a:rPr lang="en-GB" sz="1800" dirty="0">
                <a:effectLst/>
                <a:latin typeface="Cambria" panose="02040503050406030204" pitchFamily="18" charset="0"/>
                <a:ea typeface="Times New Roman" panose="02020603050405020304" pitchFamily="18" charset="0"/>
              </a:rPr>
              <a:t>, coming full circle, back to a premodern understanding of water as something that is part of us and something that we are part of.</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Water is such a great metaphor b/c it’s so flexible.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It is the ultimate “shape shifter”. As a wave it can crash over you, as a current it can pull you along, as a trickle it can infiltrate into all kinds of nooks and crannies, as a drip it can wear away stone.</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Thank you for listening!</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15</a:t>
            </a:fld>
            <a:endParaRPr lang="fr-FR"/>
          </a:p>
        </p:txBody>
      </p:sp>
    </p:spTree>
    <p:extLst>
      <p:ext uri="{BB962C8B-B14F-4D97-AF65-F5344CB8AC3E}">
        <p14:creationId xmlns:p14="http://schemas.microsoft.com/office/powerpoint/2010/main" val="390646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Cambria" panose="02040503050406030204" pitchFamily="18" charset="0"/>
                <a:ea typeface="Times New Roman" panose="02020603050405020304" pitchFamily="18" charset="0"/>
              </a:rPr>
              <a:t>In my presentation I propose to examine 3 main point</a:t>
            </a:r>
            <a:r>
              <a:rPr lang="fr-FR" sz="1800" dirty="0">
                <a:effectLst/>
                <a:latin typeface="Cambria" panose="02040503050406030204" pitchFamily="18" charset="0"/>
                <a:ea typeface="Times New Roman" panose="02020603050405020304" pitchFamily="18" charset="0"/>
              </a:rPr>
              <a:t>s…</a:t>
            </a: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2</a:t>
            </a:fld>
            <a:endParaRPr lang="fr-FR"/>
          </a:p>
        </p:txBody>
      </p:sp>
    </p:spTree>
    <p:extLst>
      <p:ext uri="{BB962C8B-B14F-4D97-AF65-F5344CB8AC3E}">
        <p14:creationId xmlns:p14="http://schemas.microsoft.com/office/powerpoint/2010/main" val="326365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Cambria" panose="02040503050406030204" pitchFamily="18" charset="0"/>
                <a:ea typeface="Times New Roman" panose="02020603050405020304" pitchFamily="18" charset="0"/>
              </a:rPr>
              <a:t>Critical b/c I begin from the assumption that metaphors play an essential role in how we understand reality and that t</a:t>
            </a:r>
            <a:r>
              <a:rPr lang="fr-FR" sz="1800" b="0" i="0" dirty="0" err="1">
                <a:effectLst/>
                <a:latin typeface="Cambria" panose="02040503050406030204" pitchFamily="18" charset="0"/>
                <a:ea typeface="Times New Roman" panose="02020603050405020304" pitchFamily="18" charset="0"/>
              </a:rPr>
              <a:t>his</a:t>
            </a:r>
            <a:r>
              <a:rPr lang="fr-FR" sz="1800" b="0" i="0" dirty="0">
                <a:effectLst/>
                <a:latin typeface="Cambria" panose="02040503050406030204" pitchFamily="18" charset="0"/>
                <a:ea typeface="Times New Roman" panose="02020603050405020304" pitchFamily="18" charset="0"/>
              </a:rPr>
              <a:t> construction of reality is not </a:t>
            </a:r>
            <a:r>
              <a:rPr lang="fr-FR" sz="1800" b="0" i="0" dirty="0" err="1">
                <a:effectLst/>
                <a:latin typeface="Cambria" panose="02040503050406030204" pitchFamily="18" charset="0"/>
                <a:ea typeface="Times New Roman" panose="02020603050405020304" pitchFamily="18" charset="0"/>
              </a:rPr>
              <a:t>neutral</a:t>
            </a:r>
            <a:r>
              <a:rPr lang="fr-FR" sz="1800" b="0" i="0" dirty="0">
                <a:effectLst/>
                <a:latin typeface="Cambria" panose="02040503050406030204" pitchFamily="18" charset="0"/>
                <a:ea typeface="Times New Roman" panose="02020603050405020304" pitchFamily="18" charset="0"/>
              </a:rPr>
              <a:t>.</a:t>
            </a:r>
            <a:endParaRPr lang="en-GB" sz="1800" b="0" i="0" dirty="0">
              <a:effectLst/>
              <a:latin typeface="Cambria" panose="02040503050406030204" pitchFamily="18" charset="0"/>
              <a:ea typeface="Times New Roman" panose="02020603050405020304" pitchFamily="18" charset="0"/>
            </a:endParaRPr>
          </a:p>
          <a:p>
            <a:endParaRPr lang="en-GB" sz="1800" b="0" i="0" dirty="0">
              <a:effectLst/>
              <a:latin typeface="Cambria" panose="02040503050406030204" pitchFamily="18" charset="0"/>
              <a:ea typeface="Times New Roman" panose="02020603050405020304" pitchFamily="18" charset="0"/>
            </a:endParaRPr>
          </a:p>
          <a:p>
            <a:r>
              <a:rPr lang="fr-FR" sz="1800" b="0" i="0" dirty="0">
                <a:effectLst/>
                <a:latin typeface="Cambria" panose="02040503050406030204" pitchFamily="18" charset="0"/>
                <a:ea typeface="Times New Roman" panose="02020603050405020304" pitchFamily="18" charset="0"/>
              </a:rPr>
              <a:t>It </a:t>
            </a:r>
            <a:r>
              <a:rPr lang="fr-FR" sz="1800" b="0" i="0" dirty="0" err="1">
                <a:effectLst/>
                <a:latin typeface="Cambria" panose="02040503050406030204" pitchFamily="18" charset="0"/>
                <a:ea typeface="Times New Roman" panose="02020603050405020304" pitchFamily="18" charset="0"/>
              </a:rPr>
              <a:t>benefits</a:t>
            </a:r>
            <a:r>
              <a:rPr lang="fr-FR" sz="1800" b="0" i="0" dirty="0">
                <a:effectLst/>
                <a:latin typeface="Cambria" panose="02040503050406030204" pitchFamily="18" charset="0"/>
                <a:ea typeface="Times New Roman" panose="02020603050405020304" pitchFamily="18" charset="0"/>
              </a:rPr>
              <a:t> </a:t>
            </a:r>
            <a:r>
              <a:rPr lang="fr-FR" sz="1800" b="0" i="0" dirty="0" err="1">
                <a:effectLst/>
                <a:latin typeface="Cambria" panose="02040503050406030204" pitchFamily="18" charset="0"/>
                <a:ea typeface="Times New Roman" panose="02020603050405020304" pitchFamily="18" charset="0"/>
              </a:rPr>
              <a:t>some</a:t>
            </a:r>
            <a:r>
              <a:rPr lang="fr-FR" sz="1800" b="0" i="0" dirty="0">
                <a:effectLst/>
                <a:latin typeface="Cambria" panose="02040503050406030204" pitchFamily="18" charset="0"/>
                <a:ea typeface="Times New Roman" panose="02020603050405020304" pitchFamily="18" charset="0"/>
              </a:rPr>
              <a:t> </a:t>
            </a:r>
            <a:r>
              <a:rPr lang="fr-FR" sz="1800" b="0" i="0" dirty="0" err="1">
                <a:effectLst/>
                <a:latin typeface="Cambria" panose="02040503050406030204" pitchFamily="18" charset="0"/>
                <a:ea typeface="Times New Roman" panose="02020603050405020304" pitchFamily="18" charset="0"/>
              </a:rPr>
              <a:t>groups</a:t>
            </a:r>
            <a:r>
              <a:rPr lang="fr-FR" sz="1800" b="0" i="0" dirty="0">
                <a:effectLst/>
                <a:latin typeface="Cambria" panose="02040503050406030204" pitchFamily="18" charset="0"/>
                <a:ea typeface="Times New Roman" panose="02020603050405020304" pitchFamily="18" charset="0"/>
              </a:rPr>
              <a:t> over </a:t>
            </a:r>
            <a:r>
              <a:rPr lang="fr-FR" sz="1800" b="0" i="0" dirty="0" err="1">
                <a:effectLst/>
                <a:latin typeface="Cambria" panose="02040503050406030204" pitchFamily="18" charset="0"/>
                <a:ea typeface="Times New Roman" panose="02020603050405020304" pitchFamily="18" charset="0"/>
              </a:rPr>
              <a:t>others</a:t>
            </a:r>
            <a:r>
              <a:rPr lang="fr-FR" sz="1800" b="0" i="0" dirty="0">
                <a:effectLst/>
                <a:latin typeface="Cambria" panose="02040503050406030204" pitchFamily="18" charset="0"/>
                <a:ea typeface="Times New Roman" panose="02020603050405020304" pitchFamily="18" charset="0"/>
              </a:rPr>
              <a:t>. My analysis is </a:t>
            </a:r>
            <a:r>
              <a:rPr lang="fr-FR" sz="1800" b="0" i="0" dirty="0" err="1">
                <a:effectLst/>
                <a:latin typeface="Cambria" panose="02040503050406030204" pitchFamily="18" charset="0"/>
                <a:ea typeface="Times New Roman" panose="02020603050405020304" pitchFamily="18" charset="0"/>
              </a:rPr>
              <a:t>therefore</a:t>
            </a:r>
            <a:r>
              <a:rPr lang="fr-FR" sz="1800" b="0" i="0" dirty="0">
                <a:effectLst/>
                <a:latin typeface="Cambria" panose="02040503050406030204" pitchFamily="18" charset="0"/>
                <a:ea typeface="Times New Roman" panose="02020603050405020304" pitchFamily="18" charset="0"/>
              </a:rPr>
              <a:t> </a:t>
            </a:r>
            <a:r>
              <a:rPr lang="fr-FR" sz="1800" b="0" i="0" dirty="0" err="1">
                <a:effectLst/>
                <a:latin typeface="Cambria" panose="02040503050406030204" pitchFamily="18" charset="0"/>
                <a:ea typeface="Times New Roman" panose="02020603050405020304" pitchFamily="18" charset="0"/>
              </a:rPr>
              <a:t>critical</a:t>
            </a:r>
            <a:r>
              <a:rPr lang="fr-FR" sz="1800" b="0" i="0" dirty="0">
                <a:effectLst/>
                <a:latin typeface="Cambria" panose="02040503050406030204" pitchFamily="18" charset="0"/>
                <a:ea typeface="Times New Roman" panose="02020603050405020304" pitchFamily="18" charset="0"/>
              </a:rPr>
              <a:t> in the </a:t>
            </a:r>
            <a:r>
              <a:rPr lang="fr-FR" sz="1800" b="0" i="0" dirty="0" err="1">
                <a:effectLst/>
                <a:latin typeface="Cambria" panose="02040503050406030204" pitchFamily="18" charset="0"/>
                <a:ea typeface="Times New Roman" panose="02020603050405020304" pitchFamily="18" charset="0"/>
              </a:rPr>
              <a:t>sense</a:t>
            </a:r>
            <a:r>
              <a:rPr lang="fr-FR" sz="1800" b="0" i="0" dirty="0">
                <a:effectLst/>
                <a:latin typeface="Cambria" panose="02040503050406030204" pitchFamily="18" charset="0"/>
                <a:ea typeface="Times New Roman" panose="02020603050405020304" pitchFamily="18" charset="0"/>
              </a:rPr>
              <a:t> that it </a:t>
            </a:r>
            <a:r>
              <a:rPr lang="fr-FR" sz="1800" b="0" i="0" dirty="0" err="1">
                <a:effectLst/>
                <a:latin typeface="Cambria" panose="02040503050406030204" pitchFamily="18" charset="0"/>
                <a:ea typeface="Times New Roman" panose="02020603050405020304" pitchFamily="18" charset="0"/>
              </a:rPr>
              <a:t>highlights</a:t>
            </a:r>
            <a:r>
              <a:rPr lang="fr-FR" sz="1800" b="0" i="0" dirty="0">
                <a:effectLst/>
                <a:latin typeface="Cambria" panose="02040503050406030204" pitchFamily="18" charset="0"/>
                <a:ea typeface="Times New Roman" panose="02020603050405020304" pitchFamily="18" charset="0"/>
              </a:rPr>
              <a:t> the </a:t>
            </a:r>
            <a:r>
              <a:rPr lang="fr-FR" sz="1800" b="0" i="0" dirty="0" err="1">
                <a:effectLst/>
                <a:latin typeface="Cambria" panose="02040503050406030204" pitchFamily="18" charset="0"/>
                <a:ea typeface="Times New Roman" panose="02020603050405020304" pitchFamily="18" charset="0"/>
              </a:rPr>
              <a:t>gender</a:t>
            </a:r>
            <a:r>
              <a:rPr lang="fr-FR" sz="1800" b="0" i="0" dirty="0">
                <a:effectLst/>
                <a:latin typeface="Cambria" panose="02040503050406030204" pitchFamily="18" charset="0"/>
                <a:ea typeface="Times New Roman" panose="02020603050405020304" pitchFamily="18" charset="0"/>
              </a:rPr>
              <a:t> power </a:t>
            </a:r>
            <a:r>
              <a:rPr lang="fr-FR" sz="1800" b="0" i="0" dirty="0" err="1">
                <a:effectLst/>
                <a:latin typeface="Cambria" panose="02040503050406030204" pitchFamily="18" charset="0"/>
                <a:ea typeface="Times New Roman" panose="02020603050405020304" pitchFamily="18" charset="0"/>
              </a:rPr>
              <a:t>dynamics</a:t>
            </a:r>
            <a:r>
              <a:rPr lang="fr-FR" sz="1800" b="0" i="0" dirty="0">
                <a:effectLst/>
                <a:latin typeface="Cambria" panose="02040503050406030204" pitchFamily="18" charset="0"/>
                <a:ea typeface="Times New Roman" panose="02020603050405020304" pitchFamily="18" charset="0"/>
              </a:rPr>
              <a:t> </a:t>
            </a:r>
            <a:r>
              <a:rPr lang="fr-FR" sz="1800" b="0" i="0" dirty="0" err="1">
                <a:effectLst/>
                <a:latin typeface="Cambria" panose="02040503050406030204" pitchFamily="18" charset="0"/>
                <a:ea typeface="Times New Roman" panose="02020603050405020304" pitchFamily="18" charset="0"/>
              </a:rPr>
              <a:t>involved</a:t>
            </a:r>
            <a:r>
              <a:rPr lang="fr-FR" sz="1800" b="0" i="0" dirty="0">
                <a:effectLst/>
                <a:latin typeface="Cambria" panose="02040503050406030204" pitchFamily="18" charset="0"/>
                <a:ea typeface="Times New Roman" panose="02020603050405020304" pitchFamily="18" charset="0"/>
              </a:rPr>
              <a:t> in water </a:t>
            </a:r>
            <a:r>
              <a:rPr lang="fr-FR" sz="1800" b="0" i="0" dirty="0" err="1">
                <a:effectLst/>
                <a:latin typeface="Cambria" panose="02040503050406030204" pitchFamily="18" charset="0"/>
                <a:ea typeface="Times New Roman" panose="02020603050405020304" pitchFamily="18" charset="0"/>
              </a:rPr>
              <a:t>metaphors</a:t>
            </a:r>
            <a:r>
              <a:rPr lang="fr-FR" sz="1800" b="0" i="0" dirty="0">
                <a:effectLst/>
                <a:latin typeface="Cambria" panose="02040503050406030204" pitchFamily="18" charset="0"/>
                <a:ea typeface="Times New Roman" panose="02020603050405020304" pitchFamily="18" charset="0"/>
              </a:rPr>
              <a:t>.</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3</a:t>
            </a:fld>
            <a:endParaRPr lang="fr-FR"/>
          </a:p>
        </p:txBody>
      </p:sp>
    </p:spTree>
    <p:extLst>
      <p:ext uri="{BB962C8B-B14F-4D97-AF65-F5344CB8AC3E}">
        <p14:creationId xmlns:p14="http://schemas.microsoft.com/office/powerpoint/2010/main" val="2740091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PART I</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Because water is part of the natural world, women have been traditionally associated with Nature as a whole, not just water.</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The Scientific Revolution (that took place during the 16</a:t>
            </a:r>
            <a:r>
              <a:rPr lang="en-GB" sz="1800" baseline="30000" dirty="0">
                <a:effectLst/>
                <a:latin typeface="Times New Roman" panose="02020603050405020304" pitchFamily="18" charset="0"/>
                <a:ea typeface="Times New Roman" panose="02020603050405020304" pitchFamily="18" charset="0"/>
              </a:rPr>
              <a:t>th</a:t>
            </a:r>
            <a:r>
              <a:rPr lang="en-GB" sz="1800" dirty="0">
                <a:effectLst/>
                <a:latin typeface="Times New Roman" panose="02020603050405020304" pitchFamily="18" charset="0"/>
                <a:ea typeface="Times New Roman" panose="02020603050405020304" pitchFamily="18" charset="0"/>
              </a:rPr>
              <a:t> &amp; 17</a:t>
            </a:r>
            <a:r>
              <a:rPr lang="en-GB" sz="1800" baseline="30000" dirty="0">
                <a:effectLst/>
                <a:latin typeface="Times New Roman" panose="02020603050405020304" pitchFamily="18" charset="0"/>
                <a:ea typeface="Times New Roman" panose="02020603050405020304" pitchFamily="18" charset="0"/>
              </a:rPr>
              <a:t>th</a:t>
            </a:r>
            <a:r>
              <a:rPr lang="en-GB" sz="1800" dirty="0">
                <a:effectLst/>
                <a:latin typeface="Times New Roman" panose="02020603050405020304" pitchFamily="18" charset="0"/>
                <a:ea typeface="Times New Roman" panose="02020603050405020304" pitchFamily="18" charset="0"/>
              </a:rPr>
              <a:t> C) fundamentally changed our conceptualisation of Nature (and therefore water).</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Nature went from being conceptualised as a </a:t>
            </a:r>
            <a:r>
              <a:rPr lang="en-GB" sz="1800" dirty="0" err="1">
                <a:effectLst/>
                <a:latin typeface="Times New Roman" panose="02020603050405020304" pitchFamily="18" charset="0"/>
                <a:ea typeface="Times New Roman" panose="02020603050405020304" pitchFamily="18" charset="0"/>
              </a:rPr>
              <a:t>nuturing</a:t>
            </a:r>
            <a:r>
              <a:rPr lang="en-GB" sz="1800" dirty="0">
                <a:effectLst/>
                <a:latin typeface="Times New Roman" panose="02020603050405020304" pitchFamily="18" charset="0"/>
                <a:ea typeface="Times New Roman" panose="02020603050405020304" pitchFamily="18" charset="0"/>
              </a:rPr>
              <a:t> mother, “a living, growing, </a:t>
            </a:r>
            <a:r>
              <a:rPr lang="en-GB" sz="1800" dirty="0" err="1">
                <a:effectLst/>
                <a:latin typeface="Times New Roman" panose="02020603050405020304" pitchFamily="18" charset="0"/>
                <a:ea typeface="Times New Roman" panose="02020603050405020304" pitchFamily="18" charset="0"/>
              </a:rPr>
              <a:t>self-actualizing</a:t>
            </a:r>
            <a:r>
              <a:rPr lang="en-GB" sz="1800" dirty="0">
                <a:effectLst/>
                <a:latin typeface="Times New Roman" panose="02020603050405020304" pitchFamily="18" charset="0"/>
                <a:ea typeface="Times New Roman" panose="02020603050405020304" pitchFamily="18" charset="0"/>
              </a:rPr>
              <a:t> being” (Merchant, p170) to a “bride” (p.9), or a “common harlot” (p170) whose “primary function was to comfort; nurture, and provide for the well-being of the male.” (p;9).</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Science (dominated by men) would be the tool to enable men to extract Nature’s secrets so that she could be dominated and exploited.</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This statue is a perfect example of this metaphor. It is called “Nature unveiling herself before science” and is an excellent example of what feminist film theorist Laura </a:t>
            </a:r>
            <a:r>
              <a:rPr lang="en-GB" sz="1800" dirty="0" err="1">
                <a:effectLst/>
                <a:latin typeface="Times New Roman" panose="02020603050405020304" pitchFamily="18" charset="0"/>
                <a:ea typeface="Times New Roman" panose="02020603050405020304" pitchFamily="18" charset="0"/>
              </a:rPr>
              <a:t>Mulvey</a:t>
            </a:r>
            <a:r>
              <a:rPr lang="en-GB" sz="1800" dirty="0">
                <a:effectLst/>
                <a:latin typeface="Times New Roman" panose="02020603050405020304" pitchFamily="18" charset="0"/>
                <a:ea typeface="Times New Roman" panose="02020603050405020304" pitchFamily="18" charset="0"/>
              </a:rPr>
              <a:t> has termed “the male gaze” (= seeing the world through the eyes of a heterosexual man).</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If Nature is personified as a half-clothed, timid, submissive woman, who is science? Although it is not explicit, we can guess that science would be personified as “a fully clothed man, whose gaze […] is bold, direct, and keen, the penetrating gaze of intellectual and sexual mastery” (Literary critic Elaine </a:t>
            </a:r>
            <a:r>
              <a:rPr lang="en-GB" sz="1800" dirty="0" err="1">
                <a:effectLst/>
                <a:latin typeface="Times New Roman" panose="02020603050405020304" pitchFamily="18" charset="0"/>
                <a:ea typeface="Times New Roman" panose="02020603050405020304" pitchFamily="18" charset="0"/>
              </a:rPr>
              <a:t>Showalter</a:t>
            </a:r>
            <a:r>
              <a:rPr lang="en-GB" sz="1800" dirty="0">
                <a:effectLst/>
                <a:latin typeface="Times New Roman" panose="02020603050405020304" pitchFamily="18" charset="0"/>
                <a:ea typeface="Times New Roman" panose="02020603050405020304" pitchFamily="18" charset="0"/>
              </a:rPr>
              <a:t> 1992: 145). So, if NATURE IS A WOMAN, the corollary is that SCIENCE IS A MAN. Leading to the common stereotype of women being closer to nature and more intuitive, and men being more rational, more scientific.</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4</a:t>
            </a:fld>
            <a:endParaRPr lang="fr-FR"/>
          </a:p>
        </p:txBody>
      </p:sp>
    </p:spTree>
    <p:extLst>
      <p:ext uri="{BB962C8B-B14F-4D97-AF65-F5344CB8AC3E}">
        <p14:creationId xmlns:p14="http://schemas.microsoft.com/office/powerpoint/2010/main" val="148032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Once science </a:t>
            </a:r>
            <a:r>
              <a:rPr lang="fr-FR" sz="1800" dirty="0" err="1">
                <a:effectLst/>
                <a:latin typeface="Times New Roman" panose="02020603050405020304" pitchFamily="18" charset="0"/>
                <a:ea typeface="Times New Roman" panose="02020603050405020304" pitchFamily="18" charset="0"/>
              </a:rPr>
              <a:t>had</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provided</a:t>
            </a:r>
            <a:r>
              <a:rPr lang="fr-FR" sz="1800" dirty="0">
                <a:effectLst/>
                <a:latin typeface="Times New Roman" panose="02020603050405020304" pitchFamily="18" charset="0"/>
                <a:ea typeface="Times New Roman" panose="02020603050405020304" pitchFamily="18" charset="0"/>
              </a:rPr>
              <a:t> the tools to </a:t>
            </a:r>
            <a:r>
              <a:rPr lang="fr-FR" sz="1800" dirty="0" err="1">
                <a:effectLst/>
                <a:latin typeface="Times New Roman" panose="02020603050405020304" pitchFamily="18" charset="0"/>
                <a:ea typeface="Times New Roman" panose="02020603050405020304" pitchFamily="18" charset="0"/>
              </a:rPr>
              <a:t>better</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understand</a:t>
            </a:r>
            <a:r>
              <a:rPr lang="fr-FR" sz="1800" dirty="0">
                <a:effectLst/>
                <a:latin typeface="Times New Roman" panose="02020603050405020304" pitchFamily="18" charset="0"/>
                <a:ea typeface="Times New Roman" panose="02020603050405020304" pitchFamily="18" charset="0"/>
              </a:rPr>
              <a:t> and </a:t>
            </a:r>
            <a:r>
              <a:rPr lang="en-GB" sz="1800" dirty="0">
                <a:effectLst/>
                <a:latin typeface="Times New Roman" panose="02020603050405020304" pitchFamily="18" charset="0"/>
                <a:ea typeface="Times New Roman" panose="02020603050405020304" pitchFamily="18" charset="0"/>
              </a:rPr>
              <a:t>therefore </a:t>
            </a:r>
          </a:p>
          <a:p>
            <a:r>
              <a:rPr lang="fr-FR" sz="1800" dirty="0">
                <a:effectLst/>
                <a:latin typeface="Times New Roman" panose="02020603050405020304" pitchFamily="18" charset="0"/>
                <a:ea typeface="Times New Roman" panose="02020603050405020304" pitchFamily="18" charset="0"/>
              </a:rPr>
              <a:t>control water, men </a:t>
            </a:r>
            <a:r>
              <a:rPr lang="fr-FR" sz="1800" dirty="0" err="1">
                <a:effectLst/>
                <a:latin typeface="Times New Roman" panose="02020603050405020304" pitchFamily="18" charset="0"/>
                <a:ea typeface="Times New Roman" panose="02020603050405020304" pitchFamily="18" charset="0"/>
              </a:rPr>
              <a:t>could</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build</a:t>
            </a:r>
            <a:r>
              <a:rPr lang="fr-FR" sz="1800" dirty="0">
                <a:effectLst/>
                <a:latin typeface="Times New Roman" panose="02020603050405020304" pitchFamily="18" charset="0"/>
                <a:ea typeface="Times New Roman" panose="02020603050405020304" pitchFamily="18" charset="0"/>
              </a:rPr>
              <a:t> dams and </a:t>
            </a:r>
            <a:r>
              <a:rPr lang="fr-FR" sz="1800" dirty="0" err="1">
                <a:effectLst/>
                <a:latin typeface="Times New Roman" panose="02020603050405020304" pitchFamily="18" charset="0"/>
                <a:ea typeface="Times New Roman" panose="02020603050405020304" pitchFamily="18" charset="0"/>
              </a:rPr>
              <a:t>divert</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rivers</a:t>
            </a:r>
            <a:r>
              <a:rPr lang="fr-FR" sz="1800" dirty="0">
                <a:effectLst/>
                <a:latin typeface="Times New Roman" panose="02020603050405020304" pitchFamily="18" charset="0"/>
                <a:ea typeface="Times New Roman" panose="02020603050405020304" pitchFamily="18" charset="0"/>
              </a:rPr>
              <a:t>. They </a:t>
            </a:r>
            <a:r>
              <a:rPr lang="fr-FR" sz="1800" dirty="0" err="1">
                <a:effectLst/>
                <a:latin typeface="Times New Roman" panose="02020603050405020304" pitchFamily="18" charset="0"/>
                <a:ea typeface="Times New Roman" panose="02020603050405020304" pitchFamily="18" charset="0"/>
              </a:rPr>
              <a:t>could</a:t>
            </a:r>
            <a:r>
              <a:rPr lang="fr-FR" sz="1800" dirty="0">
                <a:effectLst/>
                <a:latin typeface="Times New Roman" panose="02020603050405020304" pitchFamily="18" charset="0"/>
                <a:ea typeface="Times New Roman" panose="02020603050405020304" pitchFamily="18" charset="0"/>
              </a:rPr>
              <a:t> control water. The large dam-building </a:t>
            </a:r>
            <a:r>
              <a:rPr lang="fr-FR" sz="1800" dirty="0" err="1">
                <a:effectLst/>
                <a:latin typeface="Times New Roman" panose="02020603050405020304" pitchFamily="18" charset="0"/>
                <a:ea typeface="Times New Roman" panose="02020603050405020304" pitchFamily="18" charset="0"/>
              </a:rPr>
              <a:t>projects</a:t>
            </a:r>
            <a:r>
              <a:rPr lang="fr-FR" sz="1800" dirty="0">
                <a:effectLst/>
                <a:latin typeface="Times New Roman" panose="02020603050405020304" pitchFamily="18" charset="0"/>
                <a:ea typeface="Times New Roman" panose="02020603050405020304" pitchFamily="18" charset="0"/>
              </a:rPr>
              <a:t> in the USA and USSR post-WWII </a:t>
            </a:r>
            <a:r>
              <a:rPr lang="fr-FR" sz="1800" dirty="0" err="1">
                <a:effectLst/>
                <a:latin typeface="Times New Roman" panose="02020603050405020304" pitchFamily="18" charset="0"/>
                <a:ea typeface="Times New Roman" panose="02020603050405020304" pitchFamily="18" charset="0"/>
              </a:rPr>
              <a:t>were</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based</a:t>
            </a:r>
            <a:r>
              <a:rPr lang="fr-FR" sz="1800" dirty="0">
                <a:effectLst/>
                <a:latin typeface="Times New Roman" panose="02020603050405020304" pitchFamily="18" charset="0"/>
                <a:ea typeface="Times New Roman" panose="02020603050405020304" pitchFamily="18" charset="0"/>
              </a:rPr>
              <a:t> on </a:t>
            </a:r>
          </a:p>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a:t>
            </a:r>
            <a:r>
              <a:rPr lang="fr-FR" sz="1800" dirty="0">
                <a:solidFill>
                  <a:schemeClr val="tx1"/>
                </a:solidFill>
                <a:effectLst/>
                <a:latin typeface="Times New Roman" panose="02020603050405020304" pitchFamily="18" charset="0"/>
                <a:ea typeface="Times New Roman" panose="02020603050405020304" pitchFamily="18" charset="0"/>
              </a:rPr>
              <a:t> </a:t>
            </a:r>
            <a:r>
              <a:rPr lang="fr-FR" sz="1800" dirty="0">
                <a:solidFill>
                  <a:srgbClr val="000000"/>
                </a:solidFill>
                <a:effectLst/>
                <a:latin typeface="Times New Roman" panose="02020603050405020304" pitchFamily="18" charset="0"/>
                <a:ea typeface="Times New Roman" panose="02020603050405020304" pitchFamily="18" charset="0"/>
              </a:rPr>
              <a:t>QUOTE</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0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err="1">
                <a:solidFill>
                  <a:srgbClr val="000000"/>
                </a:solidFill>
                <a:effectLst/>
                <a:latin typeface="Times New Roman" panose="02020603050405020304" pitchFamily="18" charset="0"/>
                <a:ea typeface="Times New Roman" panose="02020603050405020304" pitchFamily="18" charset="0"/>
              </a:rPr>
              <a:t>Feminists</a:t>
            </a:r>
            <a:r>
              <a:rPr lang="fr-FR" sz="1800" dirty="0">
                <a:solidFill>
                  <a:srgbClr val="000000"/>
                </a:solidFill>
                <a:effectLst/>
                <a:latin typeface="Times New Roman" panose="02020603050405020304" pitchFamily="18" charset="0"/>
                <a:ea typeface="Times New Roman" panose="02020603050405020304" pitchFamily="18" charset="0"/>
              </a:rPr>
              <a:t> have </a:t>
            </a:r>
            <a:r>
              <a:rPr lang="fr-FR" sz="1800" dirty="0" err="1">
                <a:solidFill>
                  <a:srgbClr val="000000"/>
                </a:solidFill>
                <a:effectLst/>
                <a:latin typeface="Times New Roman" panose="02020603050405020304" pitchFamily="18" charset="0"/>
                <a:ea typeface="Times New Roman" panose="02020603050405020304" pitchFamily="18" charset="0"/>
              </a:rPr>
              <a:t>highlighted</a:t>
            </a:r>
            <a:r>
              <a:rPr lang="fr-FR" sz="1800" dirty="0">
                <a:solidFill>
                  <a:srgbClr val="000000"/>
                </a:solidFill>
                <a:effectLst/>
                <a:latin typeface="Times New Roman" panose="02020603050405020304" pitchFamily="18" charset="0"/>
                <a:ea typeface="Times New Roman" panose="02020603050405020304" pitchFamily="18" charset="0"/>
              </a:rPr>
              <a:t> the link </a:t>
            </a:r>
            <a:r>
              <a:rPr lang="fr-FR" sz="1800" dirty="0" err="1">
                <a:solidFill>
                  <a:srgbClr val="000000"/>
                </a:solidFill>
                <a:effectLst/>
                <a:latin typeface="Times New Roman" panose="02020603050405020304" pitchFamily="18" charset="0"/>
                <a:ea typeface="Times New Roman" panose="02020603050405020304" pitchFamily="18" charset="0"/>
              </a:rPr>
              <a:t>between</a:t>
            </a:r>
            <a:r>
              <a:rPr lang="fr-FR" sz="1800" dirty="0">
                <a:solidFill>
                  <a:srgbClr val="000000"/>
                </a:solidFill>
                <a:effectLst/>
                <a:latin typeface="Times New Roman" panose="02020603050405020304" pitchFamily="18" charset="0"/>
                <a:ea typeface="Times New Roman" panose="02020603050405020304" pitchFamily="18" charset="0"/>
              </a:rPr>
              <a:t> this </a:t>
            </a:r>
            <a:r>
              <a:rPr lang="fr-FR" sz="1800" dirty="0" err="1">
                <a:solidFill>
                  <a:srgbClr val="000000"/>
                </a:solidFill>
                <a:effectLst/>
                <a:latin typeface="Times New Roman" panose="02020603050405020304" pitchFamily="18" charset="0"/>
                <a:ea typeface="Times New Roman" panose="02020603050405020304" pitchFamily="18" charset="0"/>
              </a:rPr>
              <a:t>view</a:t>
            </a:r>
            <a:r>
              <a:rPr lang="fr-FR" sz="1800" dirty="0">
                <a:solidFill>
                  <a:srgbClr val="000000"/>
                </a:solidFill>
                <a:effectLst/>
                <a:latin typeface="Times New Roman" panose="02020603050405020304" pitchFamily="18" charset="0"/>
                <a:ea typeface="Times New Roman" panose="02020603050405020304" pitchFamily="18" charset="0"/>
              </a:rPr>
              <a:t> of water as a </a:t>
            </a:r>
            <a:r>
              <a:rPr lang="en-GB" sz="1800" dirty="0">
                <a:solidFill>
                  <a:srgbClr val="181818"/>
                </a:solidFill>
                <a:effectLst/>
                <a:latin typeface="Times New Roman" panose="02020603050405020304" pitchFamily="18" charset="0"/>
                <a:ea typeface="Times New Roman" panose="02020603050405020304" pitchFamily="18" charset="0"/>
              </a:rPr>
              <a:t>“neutral, and passive resource […] as an inanimate commodity to be regulated and managed” (Hayman, 2012: 23), and the way that the female body has been conceptualised in similar ways.</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5</a:t>
            </a:fld>
            <a:endParaRPr lang="fr-FR"/>
          </a:p>
        </p:txBody>
      </p:sp>
    </p:spTree>
    <p:extLst>
      <p:ext uri="{BB962C8B-B14F-4D97-AF65-F5344CB8AC3E}">
        <p14:creationId xmlns:p14="http://schemas.microsoft.com/office/powerpoint/2010/main" val="2311611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Margaret Atwood, draws on this link in </a:t>
            </a:r>
            <a:r>
              <a:rPr lang="en-GB" sz="1800" i="1" dirty="0">
                <a:effectLst/>
                <a:latin typeface="Times New Roman" panose="02020603050405020304" pitchFamily="18" charset="0"/>
                <a:ea typeface="Times New Roman" panose="02020603050405020304" pitchFamily="18" charset="0"/>
              </a:rPr>
              <a:t>The Handmaid’s Tale</a:t>
            </a:r>
            <a:r>
              <a:rPr lang="en-GB" sz="1800" dirty="0">
                <a:effectLst/>
                <a:latin typeface="Times New Roman" panose="02020603050405020304" pitchFamily="18" charset="0"/>
                <a:ea typeface="Times New Roman" panose="02020603050405020304" pitchFamily="18" charset="0"/>
              </a:rPr>
              <a:t>:</a:t>
            </a:r>
            <a:endParaRPr lang="fr-FR" sz="1800" dirty="0">
              <a:effectLst/>
              <a:latin typeface="Times New Roman" panose="02020603050405020304" pitchFamily="18" charset="0"/>
              <a:ea typeface="Times New Roman" panose="02020603050405020304" pitchFamily="18" charset="0"/>
            </a:endParaRPr>
          </a:p>
          <a:p>
            <a:r>
              <a:rPr lang="en-GB" sz="1800" dirty="0" err="1">
                <a:effectLst/>
                <a:latin typeface="Times New Roman" panose="02020603050405020304" pitchFamily="18" charset="0"/>
                <a:ea typeface="Times New Roman" panose="02020603050405020304" pitchFamily="18" charset="0"/>
              </a:rPr>
              <a:t>Offred</a:t>
            </a:r>
            <a:r>
              <a:rPr lang="en-GB" sz="1800" dirty="0">
                <a:effectLst/>
                <a:latin typeface="Times New Roman" panose="02020603050405020304" pitchFamily="18" charset="0"/>
                <a:ea typeface="Times New Roman" panose="02020603050405020304" pitchFamily="18" charset="0"/>
              </a:rPr>
              <a:t>, the main character, says:</a:t>
            </a:r>
            <a:endParaRPr lang="fr-FR" sz="1800" dirty="0">
              <a:effectLst/>
              <a:latin typeface="Times New Roman" panose="020206030504050203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1st QUOTE</a:t>
            </a:r>
          </a:p>
          <a:p>
            <a:endParaRPr lang="fr-FR" sz="1800" dirty="0">
              <a:effectLst/>
              <a:latin typeface="Times New Roman" panose="02020603050405020304" pitchFamily="18" charset="0"/>
              <a:ea typeface="Times New Roman" panose="02020603050405020304" pitchFamily="18" charset="0"/>
            </a:endParaRPr>
          </a:p>
          <a:p>
            <a:r>
              <a:rPr lang="en-GB" sz="1800" dirty="0" err="1">
                <a:effectLst/>
                <a:latin typeface="Times New Roman" panose="02020603050405020304" pitchFamily="18" charset="0"/>
                <a:ea typeface="Times New Roman" panose="02020603050405020304" pitchFamily="18" charset="0"/>
              </a:rPr>
              <a:t>Offred’s</a:t>
            </a:r>
            <a:r>
              <a:rPr lang="en-GB" sz="1800" dirty="0">
                <a:effectLst/>
                <a:latin typeface="Times New Roman" panose="02020603050405020304" pitchFamily="18" charset="0"/>
                <a:ea typeface="Times New Roman" panose="02020603050405020304" pitchFamily="18" charset="0"/>
              </a:rPr>
              <a:t> body was once a cradle of life, just like water. Humans’ over-exploited and pollutes the rivers, which has resulted in the pollution of human bodies and a dramatic rise in infertility.</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This exploitation is then transferred to women’s bodies that have a duty to produce children for the nation.</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Women’s bodies have become a national resource </a:t>
            </a:r>
            <a:endParaRPr lang="fr-FR" sz="1800" dirty="0">
              <a:effectLst/>
              <a:latin typeface="Times New Roman" panose="020206030504050203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2</a:t>
            </a:r>
            <a:r>
              <a:rPr lang="fr-FR" sz="1800" baseline="30000" dirty="0" err="1">
                <a:effectLst/>
                <a:latin typeface="Times New Roman" panose="02020603050405020304" pitchFamily="18" charset="0"/>
                <a:ea typeface="Times New Roman" panose="02020603050405020304" pitchFamily="18" charset="0"/>
              </a:rPr>
              <a:t>nd</a:t>
            </a:r>
            <a:r>
              <a:rPr lang="fr-FR" sz="1800" dirty="0">
                <a:effectLst/>
                <a:latin typeface="Times New Roman" panose="02020603050405020304" pitchFamily="18" charset="0"/>
                <a:ea typeface="Times New Roman" panose="02020603050405020304" pitchFamily="18" charset="0"/>
              </a:rPr>
              <a:t> QUOTE</a:t>
            </a:r>
          </a:p>
          <a:p>
            <a:r>
              <a:rPr lang="en-GB" sz="1800" dirty="0">
                <a:effectLst/>
                <a:highlight>
                  <a:srgbClr val="FFFFFF"/>
                </a:highligh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6</a:t>
            </a:fld>
            <a:endParaRPr lang="fr-FR"/>
          </a:p>
        </p:txBody>
      </p:sp>
    </p:spTree>
    <p:extLst>
      <p:ext uri="{BB962C8B-B14F-4D97-AF65-F5344CB8AC3E}">
        <p14:creationId xmlns:p14="http://schemas.microsoft.com/office/powerpoint/2010/main" val="1926510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err="1">
                <a:effectLst/>
                <a:latin typeface="Cambria" panose="02040503050406030204" pitchFamily="18" charset="0"/>
                <a:ea typeface="Times New Roman" panose="02020603050405020304" pitchFamily="18" charset="0"/>
              </a:rPr>
              <a:t>SUMMARY</a:t>
            </a:r>
            <a:r>
              <a:rPr lang="fr-FR" sz="1800" dirty="0">
                <a:effectLst/>
                <a:latin typeface="Cambria" panose="02040503050406030204" pitchFamily="18" charset="0"/>
                <a:ea typeface="Times New Roman" panose="02020603050405020304" pitchFamily="18" charset="0"/>
              </a:rPr>
              <a:t> OF PART I</a:t>
            </a:r>
          </a:p>
          <a:p>
            <a:endParaRPr lang="fr-FR" sz="1800" dirty="0">
              <a:effectLst/>
              <a:latin typeface="Cambria" panose="02040503050406030204" pitchFamily="18" charset="0"/>
              <a:ea typeface="Times New Roman" panose="02020603050405020304" pitchFamily="18" charset="0"/>
            </a:endParaRPr>
          </a:p>
          <a:p>
            <a:r>
              <a:rPr lang="fr-FR" sz="1800" dirty="0" err="1">
                <a:effectLst/>
                <a:latin typeface="Cambria" panose="02040503050406030204" pitchFamily="18" charset="0"/>
                <a:ea typeface="Times New Roman" panose="02020603050405020304" pitchFamily="18" charset="0"/>
              </a:rPr>
              <a:t>Conceptual</a:t>
            </a:r>
            <a:r>
              <a:rPr lang="fr-FR" sz="1800" dirty="0">
                <a:effectLst/>
                <a:latin typeface="Cambria" panose="02040503050406030204" pitchFamily="18" charset="0"/>
                <a:ea typeface="Times New Roman" panose="02020603050405020304" pitchFamily="18" charset="0"/>
              </a:rPr>
              <a:t> </a:t>
            </a:r>
            <a:r>
              <a:rPr lang="fr-FR" sz="1800" dirty="0" err="1">
                <a:effectLst/>
                <a:latin typeface="Cambria" panose="02040503050406030204" pitchFamily="18" charset="0"/>
                <a:ea typeface="Times New Roman" panose="02020603050405020304" pitchFamily="18" charset="0"/>
              </a:rPr>
              <a:t>metaphor</a:t>
            </a:r>
            <a:r>
              <a:rPr lang="fr-FR" sz="1800" dirty="0">
                <a:effectLst/>
                <a:latin typeface="Cambria" panose="02040503050406030204" pitchFamily="18" charset="0"/>
                <a:ea typeface="Times New Roman" panose="02020603050405020304" pitchFamily="18" charset="0"/>
              </a:rPr>
              <a:t> = </a:t>
            </a:r>
            <a:r>
              <a:rPr lang="en-GB" sz="1800" dirty="0">
                <a:effectLst/>
                <a:latin typeface="Cambria" panose="02040503050406030204" pitchFamily="18" charset="0"/>
                <a:ea typeface="Times New Roman" panose="02020603050405020304" pitchFamily="18" charset="0"/>
              </a:rPr>
              <a:t>WATER IS A WOMAN</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Source = women / the female body</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Target = water</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7</a:t>
            </a:fld>
            <a:endParaRPr lang="fr-FR"/>
          </a:p>
        </p:txBody>
      </p:sp>
    </p:spTree>
    <p:extLst>
      <p:ext uri="{BB962C8B-B14F-4D97-AF65-F5344CB8AC3E}">
        <p14:creationId xmlns:p14="http://schemas.microsoft.com/office/powerpoint/2010/main" val="2857679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Times New Roman" panose="02020603050405020304" pitchFamily="18" charset="0"/>
                <a:ea typeface="Times New Roman" panose="02020603050405020304" pitchFamily="18" charset="0"/>
              </a:rPr>
              <a:t>In my second part, I’d like to focus on how feminists have reclaimed water metaphors and used them as a symbol of resistance.</a:t>
            </a:r>
            <a:endParaRPr lang="fr-FR" sz="1800" dirty="0">
              <a:effectLst/>
              <a:latin typeface="Times New Roman" panose="020206030504050203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Many feminist writers have used the metaphor of water in order to invoke a particular kind resistance, which is indirect and subversive.</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In her feminist dystopian novel </a:t>
            </a:r>
            <a:r>
              <a:rPr lang="en-GB" sz="1800" i="1" dirty="0" err="1">
                <a:effectLst/>
                <a:latin typeface="Times New Roman" panose="02020603050405020304" pitchFamily="18" charset="0"/>
                <a:ea typeface="Times New Roman" panose="02020603050405020304" pitchFamily="18" charset="0"/>
              </a:rPr>
              <a:t>Earthsong</a:t>
            </a:r>
            <a:r>
              <a:rPr lang="en-GB" sz="1800" dirty="0">
                <a:effectLst/>
                <a:latin typeface="Times New Roman" panose="02020603050405020304" pitchFamily="18" charset="0"/>
                <a:ea typeface="Times New Roman" panose="02020603050405020304" pitchFamily="18" charset="0"/>
              </a:rPr>
              <a:t> (1994)</a:t>
            </a:r>
            <a:r>
              <a:rPr lang="en-GB" sz="1800" i="1" dirty="0">
                <a:effectLst/>
                <a:latin typeface="Times New Roman" panose="02020603050405020304" pitchFamily="18" charset="0"/>
                <a:ea typeface="Times New Roman" panose="02020603050405020304" pitchFamily="18" charset="0"/>
              </a:rPr>
              <a:t>, </a:t>
            </a:r>
            <a:r>
              <a:rPr lang="en-GB" sz="1800" dirty="0">
                <a:effectLst/>
                <a:latin typeface="Times New Roman" panose="02020603050405020304" pitchFamily="18" charset="0"/>
                <a:ea typeface="Times New Roman" panose="02020603050405020304" pitchFamily="18" charset="0"/>
              </a:rPr>
              <a:t>Suzette Haden Elgin describes a world in which women have no power, no legal rights, and are completely oppressed by men. One of the characters (who, not coincidentally is a Native American) names a group of linguist women the “Meandering Water Tribe”. When asked why, he replies,</a:t>
            </a:r>
            <a:endParaRPr lang="fr-FR" sz="1800" dirty="0">
              <a:effectLst/>
              <a:latin typeface="Times New Roman" panose="020206030504050203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1st QUOTE</a:t>
            </a:r>
            <a:endParaRPr lang="fr-FR" sz="1800" dirty="0">
              <a:effectLst/>
              <a:latin typeface="Times New Roman" panose="020206030504050203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Margaret Atwood also draws on the same idea in </a:t>
            </a:r>
            <a:r>
              <a:rPr lang="en-GB" sz="1800" i="1" dirty="0">
                <a:effectLst/>
                <a:latin typeface="Times New Roman" panose="02020603050405020304" pitchFamily="18" charset="0"/>
                <a:ea typeface="Times New Roman" panose="02020603050405020304" pitchFamily="18" charset="0"/>
              </a:rPr>
              <a:t>The </a:t>
            </a:r>
            <a:r>
              <a:rPr lang="en-GB" sz="1800" i="1" dirty="0" err="1">
                <a:effectLst/>
                <a:latin typeface="Times New Roman" panose="02020603050405020304" pitchFamily="18" charset="0"/>
                <a:ea typeface="Times New Roman" panose="02020603050405020304" pitchFamily="18" charset="0"/>
              </a:rPr>
              <a:t>Penelopiad</a:t>
            </a:r>
            <a:r>
              <a:rPr lang="en-GB" sz="1800" dirty="0">
                <a:effectLst/>
                <a:latin typeface="Times New Roman" panose="02020603050405020304" pitchFamily="18" charset="0"/>
                <a:ea typeface="Times New Roman" panose="02020603050405020304" pitchFamily="18" charset="0"/>
              </a:rPr>
              <a:t> (2005). </a:t>
            </a:r>
            <a:r>
              <a:rPr lang="en-GB" sz="1800" dirty="0">
                <a:solidFill>
                  <a:srgbClr val="181818"/>
                </a:solidFill>
                <a:effectLst/>
                <a:latin typeface="Times New Roman" panose="02020603050405020304" pitchFamily="18" charset="0"/>
                <a:ea typeface="Times New Roman" panose="02020603050405020304" pitchFamily="18" charset="0"/>
              </a:rPr>
              <a:t>When Penelope is trying to protect herself from her suitors’ unwanted advances, she remembers the advice of her mother (who was a Naiad, or water nymph)</a:t>
            </a:r>
            <a:endParaRPr lang="fr-FR" sz="1800" dirty="0">
              <a:solidFill>
                <a:srgbClr val="181818"/>
              </a:solidFill>
              <a:effectLst/>
              <a:latin typeface="Times New Roman" panose="020206030504050203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a:t>
            </a:r>
            <a:r>
              <a:rPr lang="fr-FR" sz="1800" dirty="0" err="1">
                <a:effectLst/>
                <a:latin typeface="Calibri" panose="020F0502020204030204" pitchFamily="34" charset="0"/>
                <a:ea typeface="Times New Roman" panose="02020603050405020304" pitchFamily="18" charset="0"/>
              </a:rPr>
              <a:t>2</a:t>
            </a:r>
            <a:r>
              <a:rPr lang="fr-FR" sz="1800" baseline="30000" dirty="0" err="1">
                <a:effectLst/>
                <a:latin typeface="Calibri" panose="020F0502020204030204" pitchFamily="34" charset="0"/>
                <a:ea typeface="Times New Roman" panose="02020603050405020304" pitchFamily="18" charset="0"/>
              </a:rPr>
              <a:t>nd</a:t>
            </a:r>
            <a:r>
              <a:rPr lang="fr-FR" sz="1800" dirty="0">
                <a:effectLst/>
                <a:latin typeface="Calibri" panose="020F0502020204030204" pitchFamily="34" charset="0"/>
                <a:ea typeface="Times New Roman" panose="02020603050405020304" pitchFamily="18" charset="0"/>
              </a:rPr>
              <a:t> QUOTE</a:t>
            </a:r>
            <a:endParaRPr lang="fr-FR" sz="1800" dirty="0">
              <a:effectLst/>
              <a:latin typeface="Times New Roman" panose="02020603050405020304" pitchFamily="18" charset="0"/>
              <a:ea typeface="Times New Roman" panose="02020603050405020304" pitchFamily="18" charset="0"/>
            </a:endParaRPr>
          </a:p>
          <a:p>
            <a:endParaRPr lang="fr-FR" sz="1800" dirty="0">
              <a:solidFill>
                <a:srgbClr val="000000"/>
              </a:solidFill>
              <a:effectLst/>
              <a:latin typeface="Times New Roman" panose="02020603050405020304" pitchFamily="18" charset="0"/>
              <a:ea typeface="Times New Roman" panose="02020603050405020304" pitchFamily="18" charset="0"/>
            </a:endParaRPr>
          </a:p>
          <a:p>
            <a:r>
              <a:rPr lang="fr-FR" sz="1800" dirty="0" err="1">
                <a:solidFill>
                  <a:srgbClr val="000000"/>
                </a:solidFill>
                <a:effectLst/>
                <a:latin typeface="Times New Roman" panose="02020603050405020304" pitchFamily="18" charset="0"/>
                <a:ea typeface="Times New Roman" panose="02020603050405020304" pitchFamily="18" charset="0"/>
              </a:rPr>
              <a:t>Interestingly</a:t>
            </a:r>
            <a:r>
              <a:rPr lang="fr-FR" sz="1800" dirty="0">
                <a:solidFill>
                  <a:srgbClr val="000000"/>
                </a:solidFill>
                <a:effectLst/>
                <a:latin typeface="Times New Roman" panose="02020603050405020304" pitchFamily="18" charset="0"/>
                <a:ea typeface="Times New Roman" panose="02020603050405020304" pitchFamily="18" charset="0"/>
              </a:rPr>
              <a:t>, the word “</a:t>
            </a:r>
            <a:r>
              <a:rPr lang="fr-FR" sz="1800" dirty="0" err="1">
                <a:solidFill>
                  <a:srgbClr val="000000"/>
                </a:solidFill>
                <a:effectLst/>
                <a:latin typeface="Times New Roman" panose="02020603050405020304" pitchFamily="18" charset="0"/>
                <a:ea typeface="Times New Roman" panose="02020603050405020304" pitchFamily="18" charset="0"/>
              </a:rPr>
              <a:t>naiad</a:t>
            </a:r>
            <a:r>
              <a:rPr lang="fr-FR" sz="1800" dirty="0">
                <a:solidFill>
                  <a:srgbClr val="000000"/>
                </a:solidFill>
                <a:effectLst/>
                <a:latin typeface="Times New Roman" panose="02020603050405020304" pitchFamily="18" charset="0"/>
                <a:ea typeface="Times New Roman" panose="02020603050405020304" pitchFamily="18" charset="0"/>
              </a:rPr>
              <a:t>” </a:t>
            </a:r>
            <a:r>
              <a:rPr lang="fr-FR" sz="1800" dirty="0" err="1">
                <a:solidFill>
                  <a:srgbClr val="000000"/>
                </a:solidFill>
                <a:effectLst/>
                <a:latin typeface="Times New Roman" panose="02020603050405020304" pitchFamily="18" charset="0"/>
                <a:ea typeface="Times New Roman" panose="02020603050405020304" pitchFamily="18" charset="0"/>
              </a:rPr>
              <a:t>derives</a:t>
            </a:r>
            <a:r>
              <a:rPr lang="fr-FR" sz="1800" dirty="0">
                <a:solidFill>
                  <a:srgbClr val="000000"/>
                </a:solidFill>
                <a:effectLst/>
                <a:latin typeface="Times New Roman" panose="02020603050405020304" pitchFamily="18" charset="0"/>
                <a:ea typeface="Times New Roman" panose="02020603050405020304" pitchFamily="18" charset="0"/>
              </a:rPr>
              <a:t> from an </a:t>
            </a:r>
            <a:r>
              <a:rPr lang="fr-FR" sz="1800" dirty="0" err="1">
                <a:solidFill>
                  <a:srgbClr val="000000"/>
                </a:solidFill>
                <a:effectLst/>
                <a:latin typeface="Times New Roman" panose="02020603050405020304" pitchFamily="18" charset="0"/>
                <a:ea typeface="Times New Roman" panose="02020603050405020304" pitchFamily="18" charset="0"/>
              </a:rPr>
              <a:t>Ancient</a:t>
            </a:r>
            <a:r>
              <a:rPr lang="fr-FR" sz="1800" dirty="0">
                <a:solidFill>
                  <a:srgbClr val="000000"/>
                </a:solidFill>
                <a:effectLst/>
                <a:latin typeface="Times New Roman" panose="02020603050405020304" pitchFamily="18" charset="0"/>
                <a:ea typeface="Times New Roman" panose="02020603050405020304" pitchFamily="18" charset="0"/>
              </a:rPr>
              <a:t> Greek word </a:t>
            </a:r>
            <a:r>
              <a:rPr lang="fr-FR" sz="1800" dirty="0" err="1">
                <a:solidFill>
                  <a:srgbClr val="000000"/>
                </a:solidFill>
                <a:effectLst/>
                <a:latin typeface="Times New Roman" panose="02020603050405020304" pitchFamily="18" charset="0"/>
                <a:ea typeface="Times New Roman" panose="02020603050405020304" pitchFamily="18" charset="0"/>
              </a:rPr>
              <a:t>meaning</a:t>
            </a:r>
            <a:r>
              <a:rPr lang="fr-FR" sz="1800" dirty="0">
                <a:solidFill>
                  <a:srgbClr val="000000"/>
                </a:solidFill>
                <a:effectLst/>
                <a:latin typeface="Times New Roman" panose="02020603050405020304" pitchFamily="18" charset="0"/>
                <a:ea typeface="Times New Roman" panose="02020603050405020304" pitchFamily="18" charset="0"/>
              </a:rPr>
              <a:t> “to flow” or “</a:t>
            </a:r>
            <a:r>
              <a:rPr lang="fr-FR" sz="1800" dirty="0" err="1">
                <a:solidFill>
                  <a:srgbClr val="000000"/>
                </a:solidFill>
                <a:effectLst/>
                <a:latin typeface="Times New Roman" panose="02020603050405020304" pitchFamily="18" charset="0"/>
                <a:ea typeface="Times New Roman" panose="02020603050405020304" pitchFamily="18" charset="0"/>
              </a:rPr>
              <a:t>running</a:t>
            </a:r>
            <a:r>
              <a:rPr lang="fr-FR" sz="1800" dirty="0">
                <a:solidFill>
                  <a:srgbClr val="000000"/>
                </a:solidFill>
                <a:effectLst/>
                <a:latin typeface="Times New Roman" panose="02020603050405020304" pitchFamily="18" charset="0"/>
                <a:ea typeface="Times New Roman" panose="02020603050405020304" pitchFamily="18" charset="0"/>
              </a:rPr>
              <a:t> water”. </a:t>
            </a:r>
            <a:r>
              <a:rPr lang="fr-FR" sz="1800" dirty="0" err="1">
                <a:solidFill>
                  <a:srgbClr val="000000"/>
                </a:solidFill>
                <a:effectLst/>
                <a:latin typeface="Times New Roman" panose="02020603050405020304" pitchFamily="18" charset="0"/>
                <a:ea typeface="Times New Roman" panose="02020603050405020304" pitchFamily="18" charset="0"/>
              </a:rPr>
              <a:t>Here</a:t>
            </a:r>
            <a:r>
              <a:rPr lang="fr-FR" sz="1800" dirty="0">
                <a:solidFill>
                  <a:srgbClr val="000000"/>
                </a:solidFill>
                <a:effectLst/>
                <a:latin typeface="Times New Roman" panose="02020603050405020304" pitchFamily="18" charset="0"/>
                <a:ea typeface="Times New Roman" panose="02020603050405020304" pitchFamily="18" charset="0"/>
              </a:rPr>
              <a:t> water is not static, it is dynamic and </a:t>
            </a:r>
            <a:r>
              <a:rPr lang="fr-FR" sz="1800" dirty="0" err="1">
                <a:solidFill>
                  <a:srgbClr val="000000"/>
                </a:solidFill>
                <a:effectLst/>
                <a:latin typeface="Times New Roman" panose="02020603050405020304" pitchFamily="18" charset="0"/>
                <a:ea typeface="Times New Roman" panose="02020603050405020304" pitchFamily="18" charset="0"/>
              </a:rPr>
              <a:t>fluid</a:t>
            </a:r>
            <a:r>
              <a:rPr lang="fr-FR" sz="1800" dirty="0">
                <a:solidFill>
                  <a:srgbClr val="000000"/>
                </a:solidFill>
                <a:effectLst/>
                <a:latin typeface="Times New Roman" panose="02020603050405020304" pitchFamily="18" charset="0"/>
                <a:ea typeface="Times New Roman" panose="02020603050405020304" pitchFamily="18" charset="0"/>
              </a:rPr>
              <a:t> and hard to </a:t>
            </a:r>
            <a:r>
              <a:rPr lang="fr-FR" sz="1800" dirty="0" err="1">
                <a:solidFill>
                  <a:srgbClr val="000000"/>
                </a:solidFill>
                <a:effectLst/>
                <a:latin typeface="Times New Roman" panose="02020603050405020304" pitchFamily="18" charset="0"/>
                <a:ea typeface="Times New Roman" panose="02020603050405020304" pitchFamily="18" charset="0"/>
              </a:rPr>
              <a:t>contain</a:t>
            </a:r>
            <a:r>
              <a:rPr lang="fr-FR" sz="1800" dirty="0">
                <a:solidFill>
                  <a:srgbClr val="000000"/>
                </a:solidFill>
                <a:effectLst/>
                <a:latin typeface="Times New Roman" panose="02020603050405020304" pitchFamily="18" charset="0"/>
                <a:ea typeface="Times New Roman" panose="02020603050405020304" pitchFamily="18" charset="0"/>
              </a:rPr>
              <a:t>.</a:t>
            </a:r>
            <a:endParaRPr lang="fr-FR" sz="1800" dirty="0">
              <a:effectLst/>
              <a:latin typeface="Times New Roman" panose="02020603050405020304" pitchFamily="18" charset="0"/>
              <a:ea typeface="Times New Roman" panose="02020603050405020304" pitchFamily="18" charset="0"/>
            </a:endParaRPr>
          </a:p>
          <a:p>
            <a:r>
              <a:rPr lang="en-GB" sz="1800" dirty="0">
                <a:solidFill>
                  <a:srgbClr val="181818"/>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solidFill>
                  <a:srgbClr val="181818"/>
                </a:solidFill>
                <a:effectLst/>
                <a:latin typeface="Times New Roman" panose="02020603050405020304" pitchFamily="18" charset="0"/>
                <a:ea typeface="Times New Roman" panose="02020603050405020304" pitchFamily="18" charset="0"/>
              </a:rPr>
              <a:t>On the one hand, this is good advice for feminists and for women in general. When in a powerless position, use more indirect, subversive techniques to achieve your goals.</a:t>
            </a:r>
            <a:endParaRPr lang="fr-FR" sz="1800" dirty="0">
              <a:effectLst/>
              <a:latin typeface="Times New Roman" panose="02020603050405020304" pitchFamily="18" charset="0"/>
              <a:ea typeface="Times New Roman" panose="02020603050405020304" pitchFamily="18" charset="0"/>
            </a:endParaRPr>
          </a:p>
          <a:p>
            <a:r>
              <a:rPr lang="en-GB" sz="1800" dirty="0">
                <a:solidFill>
                  <a:srgbClr val="181818"/>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solidFill>
                  <a:srgbClr val="181818"/>
                </a:solidFill>
                <a:effectLst/>
                <a:latin typeface="Times New Roman" panose="02020603050405020304" pitchFamily="18" charset="0"/>
                <a:ea typeface="Times New Roman" panose="02020603050405020304" pitchFamily="18" charset="0"/>
              </a:rPr>
              <a:t>The advice to be like water has its practical utility, but I think that Atwood is also criticising a world in which women have to use these tactics b/c they are in a non-dominant position.</a:t>
            </a:r>
          </a:p>
          <a:p>
            <a:endParaRPr lang="en-GB" sz="1800" dirty="0">
              <a:solidFill>
                <a:srgbClr val="181818"/>
              </a:solidFill>
              <a:effectLst/>
              <a:latin typeface="Times New Roman" panose="02020603050405020304" pitchFamily="18" charset="0"/>
              <a:ea typeface="Times New Roman" panose="02020603050405020304" pitchFamily="18" charset="0"/>
            </a:endParaRPr>
          </a:p>
          <a:p>
            <a:r>
              <a:rPr lang="en-GB" sz="1800" dirty="0">
                <a:solidFill>
                  <a:srgbClr val="181818"/>
                </a:solidFill>
                <a:effectLst/>
                <a:latin typeface="Times New Roman" panose="02020603050405020304" pitchFamily="18" charset="0"/>
                <a:ea typeface="Times New Roman" panose="02020603050405020304" pitchFamily="18" charset="0"/>
              </a:rPr>
              <a:t>We live in a world in which women have to be careful about how they resist men. Often if they openly resist, things can “turn really ugly” (Atwood). In a world where women were more powerful, they wouldn’t need to employ such tactics.</a:t>
            </a:r>
            <a:endParaRPr lang="fr-FR" sz="1800" dirty="0">
              <a:solidFill>
                <a:srgbClr val="181818"/>
              </a:solidFill>
              <a:effectLst/>
              <a:latin typeface="Times New Roman" panose="020206030504050203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Not just </a:t>
            </a:r>
            <a:r>
              <a:rPr lang="fr-FR" sz="1800" dirty="0" err="1">
                <a:effectLst/>
                <a:latin typeface="Times New Roman" panose="02020603050405020304" pitchFamily="18" charset="0"/>
                <a:ea typeface="Times New Roman" panose="02020603050405020304" pitchFamily="18" charset="0"/>
              </a:rPr>
              <a:t>women</a:t>
            </a:r>
            <a:r>
              <a:rPr lang="fr-FR" sz="1800" dirty="0">
                <a:effectLst/>
                <a:latin typeface="Times New Roman" panose="02020603050405020304" pitchFamily="18" charset="0"/>
                <a:ea typeface="Times New Roman" panose="02020603050405020304" pitchFamily="18" charset="0"/>
              </a:rPr>
              <a:t> using </a:t>
            </a:r>
            <a:r>
              <a:rPr lang="fr-FR" sz="1800" dirty="0" err="1">
                <a:effectLst/>
                <a:latin typeface="Times New Roman" panose="02020603050405020304" pitchFamily="18" charset="0"/>
                <a:ea typeface="Times New Roman" panose="02020603050405020304" pitchFamily="18" charset="0"/>
              </a:rPr>
              <a:t>these</a:t>
            </a:r>
            <a:r>
              <a:rPr lang="fr-FR" sz="1800" dirty="0">
                <a:effectLst/>
                <a:latin typeface="Times New Roman" panose="02020603050405020304" pitchFamily="18" charset="0"/>
                <a:ea typeface="Times New Roman" panose="02020603050405020304" pitchFamily="18" charset="0"/>
              </a:rPr>
              <a:t> subversive </a:t>
            </a:r>
            <a:r>
              <a:rPr lang="fr-FR" sz="1800" dirty="0" err="1">
                <a:effectLst/>
                <a:latin typeface="Times New Roman" panose="02020603050405020304" pitchFamily="18" charset="0"/>
                <a:ea typeface="Times New Roman" panose="02020603050405020304" pitchFamily="18" charset="0"/>
              </a:rPr>
              <a:t>tactics</a:t>
            </a:r>
            <a:r>
              <a:rPr lang="fr-FR" sz="1800" dirty="0">
                <a:effectLst/>
                <a:latin typeface="Times New Roman" panose="02020603050405020304" pitchFamily="18" charset="0"/>
                <a:ea typeface="Times New Roman" panose="02020603050405020304" pitchFamily="18" charset="0"/>
              </a:rPr>
              <a:t>, but </a:t>
            </a:r>
            <a:r>
              <a:rPr lang="fr-FR" sz="1800" dirty="0" err="1">
                <a:effectLst/>
                <a:latin typeface="Times New Roman" panose="02020603050405020304" pitchFamily="18" charset="0"/>
                <a:ea typeface="Times New Roman" panose="02020603050405020304" pitchFamily="18" charset="0"/>
              </a:rPr>
              <a:t>other</a:t>
            </a:r>
            <a:r>
              <a:rPr lang="fr-FR" sz="1800" dirty="0">
                <a:effectLst/>
                <a:latin typeface="Times New Roman" panose="02020603050405020304" pitchFamily="18" charset="0"/>
                <a:ea typeface="Times New Roman" panose="02020603050405020304" pitchFamily="18" charset="0"/>
              </a:rPr>
              <a:t> non-dominant </a:t>
            </a:r>
            <a:r>
              <a:rPr lang="fr-FR" sz="1800" dirty="0" err="1">
                <a:effectLst/>
                <a:latin typeface="Times New Roman" panose="02020603050405020304" pitchFamily="18" charset="0"/>
                <a:ea typeface="Times New Roman" panose="02020603050405020304" pitchFamily="18" charset="0"/>
              </a:rPr>
              <a:t>groups</a:t>
            </a:r>
            <a:r>
              <a:rPr lang="fr-FR" sz="1800" dirty="0">
                <a:effectLst/>
                <a:latin typeface="Times New Roman" panose="02020603050405020304" pitchFamily="18" charset="0"/>
                <a:ea typeface="Times New Roman" panose="02020603050405020304" pitchFamily="18" charset="0"/>
              </a:rPr>
              <a:t> are </a:t>
            </a:r>
            <a:r>
              <a:rPr lang="fr-FR" sz="1800" dirty="0" err="1">
                <a:effectLst/>
                <a:latin typeface="Times New Roman" panose="02020603050405020304" pitchFamily="18" charset="0"/>
                <a:ea typeface="Times New Roman" panose="02020603050405020304" pitchFamily="18" charset="0"/>
              </a:rPr>
              <a:t>also</a:t>
            </a:r>
            <a:r>
              <a:rPr lang="fr-FR" sz="1800" dirty="0">
                <a:effectLst/>
                <a:latin typeface="Times New Roman" panose="02020603050405020304" pitchFamily="18" charset="0"/>
                <a:ea typeface="Times New Roman" panose="02020603050405020304" pitchFamily="18" charset="0"/>
              </a:rPr>
              <a:t> using the </a:t>
            </a:r>
            <a:r>
              <a:rPr lang="fr-FR" sz="1800" dirty="0" err="1">
                <a:effectLst/>
                <a:latin typeface="Times New Roman" panose="02020603050405020304" pitchFamily="18" charset="0"/>
                <a:ea typeface="Times New Roman" panose="02020603050405020304" pitchFamily="18" charset="0"/>
              </a:rPr>
              <a:t>metaphor</a:t>
            </a:r>
            <a:r>
              <a:rPr lang="fr-FR" sz="1800" dirty="0">
                <a:effectLst/>
                <a:latin typeface="Times New Roman" panose="02020603050405020304" pitchFamily="18" charset="0"/>
                <a:ea typeface="Times New Roman" panose="02020603050405020304" pitchFamily="18" charset="0"/>
              </a:rPr>
              <a:t> of water as </a:t>
            </a:r>
            <a:r>
              <a:rPr lang="fr-FR" sz="1800" dirty="0" err="1">
                <a:effectLst/>
                <a:latin typeface="Times New Roman" panose="02020603050405020304" pitchFamily="18" charset="0"/>
                <a:ea typeface="Times New Roman" panose="02020603050405020304" pitchFamily="18" charset="0"/>
              </a:rPr>
              <a:t>resistance</a:t>
            </a:r>
            <a:r>
              <a:rPr lang="en-GB" sz="1800" dirty="0">
                <a:effectLst/>
                <a:latin typeface="Times New Roman" panose="02020603050405020304" pitchFamily="18" charset="0"/>
                <a:ea typeface="Times New Roman" panose="02020603050405020304" pitchFamily="18" charset="0"/>
              </a:rPr>
              <a:t>.</a:t>
            </a:r>
            <a:r>
              <a:rPr lang="fr-FR" sz="2800" dirty="0">
                <a:effectLst/>
              </a:rPr>
              <a:t> </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8</a:t>
            </a:fld>
            <a:endParaRPr lang="fr-FR"/>
          </a:p>
        </p:txBody>
      </p:sp>
    </p:spTree>
    <p:extLst>
      <p:ext uri="{BB962C8B-B14F-4D97-AF65-F5344CB8AC3E}">
        <p14:creationId xmlns:p14="http://schemas.microsoft.com/office/powerpoint/2010/main" val="1636534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mbria" panose="02040503050406030204" pitchFamily="18" charset="0"/>
                <a:ea typeface="Times New Roman" panose="02020603050405020304" pitchFamily="18" charset="0"/>
              </a:rPr>
              <a:t>For e.g., this </a:t>
            </a:r>
            <a:r>
              <a:rPr lang="fr-FR" sz="1800" dirty="0" err="1">
                <a:effectLst/>
                <a:latin typeface="Cambria" panose="02040503050406030204" pitchFamily="18" charset="0"/>
                <a:ea typeface="Times New Roman" panose="02020603050405020304" pitchFamily="18" charset="0"/>
              </a:rPr>
              <a:t>was</a:t>
            </a:r>
            <a:r>
              <a:rPr lang="fr-FR" sz="1800" dirty="0">
                <a:effectLst/>
                <a:latin typeface="Cambria" panose="02040503050406030204" pitchFamily="18" charset="0"/>
                <a:ea typeface="Times New Roman" panose="02020603050405020304" pitchFamily="18" charset="0"/>
              </a:rPr>
              <a:t> an important </a:t>
            </a:r>
            <a:r>
              <a:rPr lang="fr-FR" sz="1800" dirty="0" err="1">
                <a:effectLst/>
                <a:latin typeface="Cambria" panose="02040503050406030204" pitchFamily="18" charset="0"/>
                <a:ea typeface="Times New Roman" panose="02020603050405020304" pitchFamily="18" charset="0"/>
              </a:rPr>
              <a:t>metaphor</a:t>
            </a:r>
            <a:r>
              <a:rPr lang="fr-FR" sz="1800" dirty="0">
                <a:effectLst/>
                <a:latin typeface="Cambria" panose="02040503050406030204" pitchFamily="18" charset="0"/>
                <a:ea typeface="Times New Roman" panose="02020603050405020304" pitchFamily="18" charset="0"/>
              </a:rPr>
              <a:t> </a:t>
            </a:r>
            <a:r>
              <a:rPr lang="fr-FR" sz="1800" dirty="0" err="1">
                <a:effectLst/>
                <a:latin typeface="Cambria" panose="02040503050406030204" pitchFamily="18" charset="0"/>
                <a:ea typeface="Times New Roman" panose="02020603050405020304" pitchFamily="18" charset="0"/>
              </a:rPr>
              <a:t>during</a:t>
            </a:r>
            <a:r>
              <a:rPr lang="fr-FR" sz="1800" dirty="0">
                <a:effectLst/>
                <a:latin typeface="Cambria" panose="02040503050406030204" pitchFamily="18" charset="0"/>
                <a:ea typeface="Times New Roman" panose="02020603050405020304" pitchFamily="18" charset="0"/>
              </a:rPr>
              <a:t> the « be water » </a:t>
            </a:r>
            <a:r>
              <a:rPr lang="fr-FR" sz="1800" dirty="0" err="1">
                <a:effectLst/>
                <a:latin typeface="Cambria" panose="02040503050406030204" pitchFamily="18" charset="0"/>
                <a:ea typeface="Times New Roman" panose="02020603050405020304" pitchFamily="18" charset="0"/>
              </a:rPr>
              <a:t>demonstrations</a:t>
            </a:r>
            <a:r>
              <a:rPr lang="fr-FR" sz="1800" dirty="0">
                <a:effectLst/>
                <a:latin typeface="Cambria" panose="02040503050406030204" pitchFamily="18" charset="0"/>
                <a:ea typeface="Times New Roman" panose="02020603050405020304" pitchFamily="18" charset="0"/>
              </a:rPr>
              <a:t> in Hong Kong in 2019-20 in </a:t>
            </a:r>
            <a:r>
              <a:rPr lang="fr-FR" sz="1800" dirty="0" err="1">
                <a:effectLst/>
                <a:latin typeface="Cambria" panose="02040503050406030204" pitchFamily="18" charset="0"/>
                <a:ea typeface="Times New Roman" panose="02020603050405020304" pitchFamily="18" charset="0"/>
              </a:rPr>
              <a:t>response</a:t>
            </a:r>
            <a:r>
              <a:rPr lang="fr-FR" sz="1800" dirty="0">
                <a:effectLst/>
                <a:latin typeface="Cambria" panose="02040503050406030204" pitchFamily="18" charset="0"/>
                <a:ea typeface="Times New Roman" panose="02020603050405020304" pitchFamily="18" charset="0"/>
              </a:rPr>
              <a:t> to the A</a:t>
            </a:r>
            <a:r>
              <a:rPr lang="en-GB" sz="1800" dirty="0" err="1">
                <a:effectLst/>
                <a:latin typeface="Cambria" panose="02040503050406030204" pitchFamily="18" charset="0"/>
                <a:ea typeface="Times New Roman" panose="02020603050405020304" pitchFamily="18" charset="0"/>
              </a:rPr>
              <a:t>nti-Extradition</a:t>
            </a:r>
            <a:r>
              <a:rPr lang="en-GB" sz="1800" dirty="0">
                <a:effectLst/>
                <a:latin typeface="Cambria" panose="02040503050406030204" pitchFamily="18" charset="0"/>
                <a:ea typeface="Times New Roman" panose="02020603050405020304" pitchFamily="18" charset="0"/>
              </a:rPr>
              <a:t> Law Amendment Bill.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In order to avoid repression, activists adopted a “be water” strategy. They were strong like ice; fluid like water; they gathered like dew; and scattered like mist (</a:t>
            </a:r>
            <a:r>
              <a:rPr lang="en-GB" sz="1800" dirty="0" err="1">
                <a:effectLst/>
                <a:latin typeface="Cambria" panose="02040503050406030204" pitchFamily="18" charset="0"/>
                <a:ea typeface="Times New Roman" panose="02020603050405020304" pitchFamily="18" charset="0"/>
              </a:rPr>
              <a:t>Anderlini</a:t>
            </a:r>
            <a:r>
              <a:rPr lang="en-GB" sz="1800" dirty="0">
                <a:effectLst/>
                <a:latin typeface="Cambria" panose="02040503050406030204" pitchFamily="18" charset="0"/>
                <a:ea typeface="Times New Roman" panose="02020603050405020304" pitchFamily="18" charset="0"/>
              </a:rPr>
              <a:t> 2019, cited in Matthews 2023).</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These water metaphors were used to shape the strategy of the protest, becoming a self-fulfilling prophecy. </a:t>
            </a:r>
          </a:p>
          <a:p>
            <a:endParaRPr lang="en-GB" sz="1800" dirty="0">
              <a:effectLst/>
              <a:latin typeface="Cambria" panose="02040503050406030204" pitchFamily="18" charset="0"/>
              <a:ea typeface="Times New Roman" panose="02020603050405020304" pitchFamily="18" charset="0"/>
            </a:endParaRPr>
          </a:p>
          <a:p>
            <a:r>
              <a:rPr lang="en-GB" sz="1800" dirty="0">
                <a:effectLst/>
                <a:latin typeface="Cambria" panose="02040503050406030204" pitchFamily="18" charset="0"/>
                <a:ea typeface="Times New Roman" panose="02020603050405020304" pitchFamily="18" charset="0"/>
              </a:rPr>
              <a:t>Thus demonstrating the very material consequences of the kinds of metaphors we choose to use.</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81A0A19-FC99-5248-93CB-AB4C44966689}" type="slidenum">
              <a:rPr lang="fr-FR" smtClean="0"/>
              <a:t>9</a:t>
            </a:fld>
            <a:endParaRPr lang="fr-FR"/>
          </a:p>
        </p:txBody>
      </p:sp>
    </p:spTree>
    <p:extLst>
      <p:ext uri="{BB962C8B-B14F-4D97-AF65-F5344CB8AC3E}">
        <p14:creationId xmlns:p14="http://schemas.microsoft.com/office/powerpoint/2010/main" val="242082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34693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473130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5278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98740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764DE79-268F-4C1A-8933-263129D2AF90}" type="datetimeFigureOut">
              <a:rPr lang="en-US" dirty="0"/>
              <a:t>4/9/24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854682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535048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672064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271163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805150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64DE79-268F-4C1A-8933-263129D2AF90}" type="datetimeFigureOut">
              <a:rPr lang="en-US" dirty="0"/>
              <a:t>4/9/24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4071548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64DE79-268F-4C1A-8933-263129D2AF90}" type="datetimeFigureOut">
              <a:rPr lang="en-US" dirty="0"/>
              <a:t>4/9/24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902162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4/9/24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‹N°›</a:t>
            </a:fld>
            <a:endParaRPr lang="en-US" dirty="0"/>
          </a:p>
        </p:txBody>
      </p:sp>
    </p:spTree>
    <p:extLst>
      <p:ext uri="{BB962C8B-B14F-4D97-AF65-F5344CB8AC3E}">
        <p14:creationId xmlns:p14="http://schemas.microsoft.com/office/powerpoint/2010/main" val="42212469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investopedia.com/articles/06/water.asp"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59962/9780774817035" TargetMode="External"/><Relationship Id="rId2" Type="http://schemas.openxmlformats.org/officeDocument/2006/relationships/hyperlink" Target="http://www.jstor.org/stable/26240358" TargetMode="External"/><Relationship Id="rId1" Type="http://schemas.openxmlformats.org/officeDocument/2006/relationships/slideLayout" Target="../slideLayouts/slideLayout2.xml"/><Relationship Id="rId5" Type="http://schemas.openxmlformats.org/officeDocument/2006/relationships/hyperlink" Target="http://www.jstor.org/stable/41819667" TargetMode="External"/><Relationship Id="rId4" Type="http://schemas.openxmlformats.org/officeDocument/2006/relationships/hyperlink" Target="https://onlinelibrary.wiley.com/doi/full/10.1111/anti.1294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13000" b="-13000"/>
          </a:stretch>
        </a:blip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4083" y="1474755"/>
            <a:ext cx="3943552" cy="3927961"/>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10">
            <a:extLst>
              <a:ext uri="{FF2B5EF4-FFF2-40B4-BE49-F238E27FC236}">
                <a16:creationId xmlns:a16="http://schemas.microsoft.com/office/drawing/2014/main" id="{8748256A-88AC-4254-406B-0E8EE2CC2B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5334" y="1940933"/>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D259AD16-7EC4-8C01-7CED-F83DDA73D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47" y="5855585"/>
            <a:ext cx="3122083" cy="757433"/>
          </a:xfrm>
          <a:prstGeom prst="rect">
            <a:avLst/>
          </a:prstGeom>
        </p:spPr>
      </p:pic>
      <p:pic>
        <p:nvPicPr>
          <p:cNvPr id="8" name="Image 7">
            <a:extLst>
              <a:ext uri="{FF2B5EF4-FFF2-40B4-BE49-F238E27FC236}">
                <a16:creationId xmlns:a16="http://schemas.microsoft.com/office/drawing/2014/main" id="{52875024-8A5B-C167-892C-B7E431DAB3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389" y="20926"/>
            <a:ext cx="1905000" cy="1057279"/>
          </a:xfrm>
          <a:prstGeom prst="rect">
            <a:avLst/>
          </a:prstGeom>
        </p:spPr>
      </p:pic>
      <p:grpSp>
        <p:nvGrpSpPr>
          <p:cNvPr id="22" name="Grouper 3">
            <a:extLst>
              <a:ext uri="{FF2B5EF4-FFF2-40B4-BE49-F238E27FC236}">
                <a16:creationId xmlns:a16="http://schemas.microsoft.com/office/drawing/2014/main" id="{5A10A157-8665-256C-16C1-A53A0D5D307D}"/>
              </a:ext>
            </a:extLst>
          </p:cNvPr>
          <p:cNvGrpSpPr/>
          <p:nvPr/>
        </p:nvGrpSpPr>
        <p:grpSpPr>
          <a:xfrm>
            <a:off x="352611" y="-12329"/>
            <a:ext cx="1305610" cy="1382235"/>
            <a:chOff x="692727" y="368300"/>
            <a:chExt cx="1891287" cy="2298700"/>
          </a:xfrm>
          <a:effectLst>
            <a:outerShdw blurRad="50800" dist="38100" dir="5400000" algn="t" rotWithShape="0">
              <a:prstClr val="black">
                <a:alpha val="40000"/>
              </a:prstClr>
            </a:outerShdw>
          </a:effectLst>
        </p:grpSpPr>
        <p:sp>
          <p:nvSpPr>
            <p:cNvPr id="12" name="Rectangle 11">
              <a:extLst>
                <a:ext uri="{FF2B5EF4-FFF2-40B4-BE49-F238E27FC236}">
                  <a16:creationId xmlns:a16="http://schemas.microsoft.com/office/drawing/2014/main" id="{5802CC0E-D1C3-D663-141A-A77E0BC8C3C1}"/>
                </a:ext>
              </a:extLst>
            </p:cNvPr>
            <p:cNvSpPr/>
            <p:nvPr/>
          </p:nvSpPr>
          <p:spPr>
            <a:xfrm>
              <a:off x="692727" y="368300"/>
              <a:ext cx="1891287" cy="13981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0" name="Ellipse 19">
              <a:extLst>
                <a:ext uri="{FF2B5EF4-FFF2-40B4-BE49-F238E27FC236}">
                  <a16:creationId xmlns:a16="http://schemas.microsoft.com/office/drawing/2014/main" id="{52D1B4BD-3CBA-6A90-0CFA-D373ACCD0F59}"/>
                </a:ext>
              </a:extLst>
            </p:cNvPr>
            <p:cNvSpPr/>
            <p:nvPr/>
          </p:nvSpPr>
          <p:spPr>
            <a:xfrm>
              <a:off x="692727" y="775713"/>
              <a:ext cx="1891287" cy="1891287"/>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2" name="Image 31">
            <a:extLst>
              <a:ext uri="{FF2B5EF4-FFF2-40B4-BE49-F238E27FC236}">
                <a16:creationId xmlns:a16="http://schemas.microsoft.com/office/drawing/2014/main" id="{64A5884A-6AA3-DF1A-30A8-E99A4F3BE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013" y="227641"/>
            <a:ext cx="1305610" cy="956020"/>
          </a:xfrm>
          <a:prstGeom prst="rect">
            <a:avLst/>
          </a:prstGeom>
        </p:spPr>
      </p:pic>
      <p:sp>
        <p:nvSpPr>
          <p:cNvPr id="45" name="Sous-titre 2">
            <a:extLst>
              <a:ext uri="{FF2B5EF4-FFF2-40B4-BE49-F238E27FC236}">
                <a16:creationId xmlns:a16="http://schemas.microsoft.com/office/drawing/2014/main" id="{97F441AD-A65E-D700-EBD9-692FA3F4F63C}"/>
              </a:ext>
            </a:extLst>
          </p:cNvPr>
          <p:cNvSpPr txBox="1">
            <a:spLocks/>
          </p:cNvSpPr>
          <p:nvPr/>
        </p:nvSpPr>
        <p:spPr>
          <a:xfrm>
            <a:off x="6458368" y="5785653"/>
            <a:ext cx="5624438" cy="11372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700" b="1" dirty="0">
                <a:solidFill>
                  <a:schemeClr val="tx2"/>
                </a:solidFill>
              </a:rPr>
              <a:t>Ann Coady</a:t>
            </a:r>
          </a:p>
          <a:p>
            <a:pPr marL="0" indent="0" algn="r">
              <a:buNone/>
            </a:pPr>
            <a:r>
              <a:rPr lang="en-GB" sz="1700" b="1" dirty="0">
                <a:solidFill>
                  <a:schemeClr val="tx2"/>
                </a:solidFill>
              </a:rPr>
              <a:t>Université Paul-Valéry, Montpellier</a:t>
            </a:r>
          </a:p>
          <a:p>
            <a:pPr marL="0" indent="0" algn="r">
              <a:buNone/>
            </a:pPr>
            <a:r>
              <a:rPr lang="en-GB" sz="1700" b="1" dirty="0" err="1">
                <a:solidFill>
                  <a:schemeClr val="tx2"/>
                </a:solidFill>
              </a:rPr>
              <a:t>ann.coady@univ-montp3.fr</a:t>
            </a:r>
            <a:endParaRPr lang="fr-FR" sz="1700" b="1" dirty="0">
              <a:solidFill>
                <a:schemeClr val="tx2"/>
              </a:solidFill>
            </a:endParaRPr>
          </a:p>
        </p:txBody>
      </p:sp>
      <p:sp>
        <p:nvSpPr>
          <p:cNvPr id="47" name="ZoneTexte 46">
            <a:extLst>
              <a:ext uri="{FF2B5EF4-FFF2-40B4-BE49-F238E27FC236}">
                <a16:creationId xmlns:a16="http://schemas.microsoft.com/office/drawing/2014/main" id="{4862EFDF-AFAA-0B92-D110-99143308C86F}"/>
              </a:ext>
            </a:extLst>
          </p:cNvPr>
          <p:cNvSpPr txBox="1"/>
          <p:nvPr/>
        </p:nvSpPr>
        <p:spPr>
          <a:xfrm>
            <a:off x="1005416" y="2435897"/>
            <a:ext cx="10181167" cy="2123658"/>
          </a:xfrm>
          <a:prstGeom prst="rect">
            <a:avLst/>
          </a:prstGeom>
          <a:solidFill>
            <a:schemeClr val="bg1">
              <a:alpha val="67000"/>
            </a:schemeClr>
          </a:solid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6600" b="1" dirty="0">
                <a:solidFill>
                  <a:schemeClr val="accent1"/>
                </a:solidFill>
              </a:rPr>
              <a:t>Feminist reclaiming of</a:t>
            </a:r>
            <a:endParaRPr lang="en-GB" sz="6600" b="1" dirty="0">
              <a:solidFill>
                <a:schemeClr val="accent1"/>
              </a:solidFill>
            </a:endParaRPr>
          </a:p>
          <a:p>
            <a:pPr algn="ctr"/>
            <a:r>
              <a:rPr lang="en-US" sz="6600" b="1" dirty="0">
                <a:solidFill>
                  <a:schemeClr val="accent1"/>
                </a:solidFill>
              </a:rPr>
              <a:t>water metaphors</a:t>
            </a:r>
            <a:endParaRPr lang="en-US" sz="6600" dirty="0">
              <a:solidFill>
                <a:schemeClr val="accent1"/>
              </a:solidFill>
            </a:endParaRPr>
          </a:p>
        </p:txBody>
      </p:sp>
    </p:spTree>
    <p:extLst>
      <p:ext uri="{BB962C8B-B14F-4D97-AF65-F5344CB8AC3E}">
        <p14:creationId xmlns:p14="http://schemas.microsoft.com/office/powerpoint/2010/main" val="1072007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t="-17000" b="-17000"/>
          </a:stretch>
        </a:blip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5D7DAD1-9E4C-7531-3710-71469DFC14EC}"/>
              </a:ext>
            </a:extLst>
          </p:cNvPr>
          <p:cNvSpPr txBox="1"/>
          <p:nvPr/>
        </p:nvSpPr>
        <p:spPr>
          <a:xfrm>
            <a:off x="127000" y="264583"/>
            <a:ext cx="11832168" cy="646331"/>
          </a:xfrm>
          <a:prstGeom prst="rect">
            <a:avLst/>
          </a:prstGeom>
          <a:solidFill>
            <a:schemeClr val="bg1">
              <a:alpha val="67000"/>
            </a:schemeClr>
          </a:solid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solidFill>
                  <a:schemeClr val="tx2"/>
                </a:solidFill>
                <a:ea typeface="Times New Roman" panose="02020603050405020304" pitchFamily="18" charset="0"/>
              </a:rPr>
              <a:t>C</a:t>
            </a:r>
            <a:r>
              <a:rPr lang="en-GB" sz="3600" b="1" dirty="0">
                <a:solidFill>
                  <a:schemeClr val="tx2"/>
                </a:solidFill>
                <a:effectLst/>
                <a:ea typeface="Times New Roman" panose="02020603050405020304" pitchFamily="18" charset="0"/>
              </a:rPr>
              <a:t>onceptual metaphor: FEMINIST RESISTANCE IS WATER</a:t>
            </a:r>
            <a:endParaRPr lang="fr-FR" sz="3600" b="1" dirty="0">
              <a:solidFill>
                <a:schemeClr val="tx2"/>
              </a:solidFill>
              <a:effectLst/>
              <a:ea typeface="Times New Roman" panose="02020603050405020304" pitchFamily="18" charset="0"/>
            </a:endParaRPr>
          </a:p>
        </p:txBody>
      </p:sp>
      <p:graphicFrame>
        <p:nvGraphicFramePr>
          <p:cNvPr id="4" name="Tableau 3">
            <a:extLst>
              <a:ext uri="{FF2B5EF4-FFF2-40B4-BE49-F238E27FC236}">
                <a16:creationId xmlns:a16="http://schemas.microsoft.com/office/drawing/2014/main" id="{31BFE4F6-4DA9-517B-5AC5-7282B9247BF8}"/>
              </a:ext>
            </a:extLst>
          </p:cNvPr>
          <p:cNvGraphicFramePr/>
          <p:nvPr>
            <p:extLst>
              <p:ext uri="{D42A27DB-BD31-4B8C-83A1-F6EECF244321}">
                <p14:modId xmlns:p14="http://schemas.microsoft.com/office/powerpoint/2010/main" val="1999288971"/>
              </p:ext>
            </p:extLst>
          </p:nvPr>
        </p:nvGraphicFramePr>
        <p:xfrm>
          <a:off x="126999" y="1234017"/>
          <a:ext cx="11832169" cy="5181600"/>
        </p:xfrm>
        <a:graphic>
          <a:graphicData uri="http://schemas.openxmlformats.org/drawingml/2006/table">
            <a:tbl>
              <a:tblPr firstRow="1" firstCol="1" bandRow="1">
                <a:tableStyleId>{5C22544A-7EE6-4342-B048-85BDC9FD1C3A}</a:tableStyleId>
              </a:tblPr>
              <a:tblGrid>
                <a:gridCol w="2411587">
                  <a:extLst>
                    <a:ext uri="{9D8B030D-6E8A-4147-A177-3AD203B41FA5}">
                      <a16:colId xmlns:a16="http://schemas.microsoft.com/office/drawing/2014/main" val="286279308"/>
                    </a:ext>
                  </a:extLst>
                </a:gridCol>
                <a:gridCol w="2269384">
                  <a:extLst>
                    <a:ext uri="{9D8B030D-6E8A-4147-A177-3AD203B41FA5}">
                      <a16:colId xmlns:a16="http://schemas.microsoft.com/office/drawing/2014/main" val="3091781799"/>
                    </a:ext>
                  </a:extLst>
                </a:gridCol>
                <a:gridCol w="2212210">
                  <a:extLst>
                    <a:ext uri="{9D8B030D-6E8A-4147-A177-3AD203B41FA5}">
                      <a16:colId xmlns:a16="http://schemas.microsoft.com/office/drawing/2014/main" val="3340213481"/>
                    </a:ext>
                  </a:extLst>
                </a:gridCol>
                <a:gridCol w="4938988">
                  <a:extLst>
                    <a:ext uri="{9D8B030D-6E8A-4147-A177-3AD203B41FA5}">
                      <a16:colId xmlns:a16="http://schemas.microsoft.com/office/drawing/2014/main" val="3021013877"/>
                    </a:ext>
                  </a:extLst>
                </a:gridCol>
              </a:tblGrid>
              <a:tr h="279400">
                <a:tc>
                  <a:txBody>
                    <a:bodyPr/>
                    <a:lstStyle/>
                    <a:p>
                      <a:r>
                        <a:rPr lang="en-GB" sz="2000">
                          <a:effectLst/>
                        </a:rPr>
                        <a:t>Metaphor</a:t>
                      </a:r>
                      <a:endParaRPr lang="fr-FR" sz="2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2000" dirty="0">
                          <a:effectLst/>
                        </a:rPr>
                        <a:t>Aspects of source (water)</a:t>
                      </a:r>
                      <a:endParaRPr lang="fr-FR"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2000">
                          <a:effectLst/>
                        </a:rPr>
                        <a:t>Aspects of target (feminism)</a:t>
                      </a:r>
                      <a:endParaRPr lang="fr-FR" sz="2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2000" dirty="0">
                          <a:effectLst/>
                          <a:latin typeface="+mn-lt"/>
                        </a:rPr>
                        <a:t>Potential inferences</a:t>
                      </a:r>
                      <a:endParaRPr lang="fr-FR"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04061876"/>
                  </a:ext>
                </a:extLst>
              </a:tr>
              <a:tr h="1583266">
                <a:tc>
                  <a:txBody>
                    <a:bodyPr/>
                    <a:lstStyle/>
                    <a:p>
                      <a:r>
                        <a:rPr lang="en-GB" sz="2000" dirty="0">
                          <a:effectLst/>
                        </a:rPr>
                        <a:t>FEMINIST RESISTANCE IS WATER</a:t>
                      </a:r>
                      <a:endParaRPr lang="fr-FR" sz="2000" dirty="0">
                        <a:effectLst/>
                      </a:endParaRPr>
                    </a:p>
                    <a:p>
                      <a:r>
                        <a:rPr lang="en-GB" sz="2000" dirty="0">
                          <a:effectLst/>
                        </a:rPr>
                        <a:t> </a:t>
                      </a:r>
                      <a:endParaRPr lang="fr-FR" sz="2000" dirty="0">
                        <a:effectLst/>
                      </a:endParaRPr>
                    </a:p>
                    <a:p>
                      <a:r>
                        <a:rPr lang="en-GB" sz="2000" dirty="0">
                          <a:effectLst/>
                        </a:rPr>
                        <a:t>(“Behave like water, I told myself. Don’t’ try to oppose them. When they try to grasp you, slip through their fingers. Flow around them.”</a:t>
                      </a:r>
                    </a:p>
                    <a:p>
                      <a:r>
                        <a:rPr lang="en-GB" sz="2000" dirty="0">
                          <a:effectLst/>
                        </a:rPr>
                        <a:t>(Atwood (2005). </a:t>
                      </a:r>
                      <a:r>
                        <a:rPr lang="en-GB" sz="2000" i="1" dirty="0">
                          <a:effectLst/>
                        </a:rPr>
                        <a:t>The </a:t>
                      </a:r>
                      <a:r>
                        <a:rPr lang="en-GB" sz="2000" i="1" dirty="0" err="1">
                          <a:effectLst/>
                        </a:rPr>
                        <a:t>Penelopiad</a:t>
                      </a:r>
                      <a:r>
                        <a:rPr lang="en-GB" sz="2000" dirty="0">
                          <a:effectLst/>
                        </a:rPr>
                        <a:t>)</a:t>
                      </a:r>
                      <a:endParaRPr lang="fr-FR" sz="2000" dirty="0">
                        <a:solidFill>
                          <a:schemeClr val="bg1">
                            <a:lumMod val="10000"/>
                          </a:schemeClr>
                        </a:solidFill>
                        <a:effectLst/>
                      </a:endParaRPr>
                    </a:p>
                    <a:p>
                      <a:r>
                        <a:rPr lang="en-GB" sz="2000" dirty="0">
                          <a:effectLst/>
                        </a:rPr>
                        <a:t> </a:t>
                      </a:r>
                      <a:endParaRPr lang="fr-FR"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2000" dirty="0">
                          <a:effectLst/>
                        </a:rPr>
                        <a:t>Water is sometimes difficult to hold / contain.</a:t>
                      </a:r>
                      <a:endParaRPr lang="fr-FR"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2000">
                          <a:effectLst/>
                        </a:rPr>
                        <a:t>Many women face oppression and discrimination. If they fight back openly and directly, they will be punished.</a:t>
                      </a:r>
                      <a:endParaRPr lang="fr-FR" sz="20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GB" sz="2000" dirty="0">
                          <a:effectLst/>
                        </a:rPr>
                        <a:t>When in a powerless position, adopt subversive tactics to achieve one’s goals.</a:t>
                      </a:r>
                      <a:endParaRPr lang="fr-FR" sz="2000" dirty="0">
                        <a:effectLst/>
                      </a:endParaRPr>
                    </a:p>
                    <a:p>
                      <a:r>
                        <a:rPr lang="en-GB" sz="2000" dirty="0">
                          <a:effectLst/>
                        </a:rPr>
                        <a:t> </a:t>
                      </a:r>
                      <a:endParaRPr lang="fr-FR"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29292349"/>
                  </a:ext>
                </a:extLst>
              </a:tr>
            </a:tbl>
          </a:graphicData>
        </a:graphic>
      </p:graphicFrame>
    </p:spTree>
    <p:extLst>
      <p:ext uri="{BB962C8B-B14F-4D97-AF65-F5344CB8AC3E}">
        <p14:creationId xmlns:p14="http://schemas.microsoft.com/office/powerpoint/2010/main" val="2879384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4D08155C-EF5E-CC73-E135-48909B9BC0C1}"/>
              </a:ext>
            </a:extLst>
          </p:cNvPr>
          <p:cNvPicPr>
            <a:picLocks noChangeAspect="1"/>
          </p:cNvPicPr>
          <p:nvPr/>
        </p:nvPicPr>
        <p:blipFill rotWithShape="1">
          <a:blip r:embed="rId3">
            <a:extLst>
              <a:ext uri="{28A0092B-C50C-407E-A947-70E740481C1C}">
                <a14:useLocalDpi xmlns:a14="http://schemas.microsoft.com/office/drawing/2010/main" val="0"/>
              </a:ext>
            </a:extLst>
          </a:blip>
          <a:srcRect l="5308" r="21631"/>
          <a:stretch/>
        </p:blipFill>
        <p:spPr>
          <a:xfrm>
            <a:off x="-554716" y="16"/>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7" name="Titre 1">
            <a:extLst>
              <a:ext uri="{FF2B5EF4-FFF2-40B4-BE49-F238E27FC236}">
                <a16:creationId xmlns:a16="http://schemas.microsoft.com/office/drawing/2014/main" id="{6B5CB6DF-A309-DA8B-0036-B3E278481B31}"/>
              </a:ext>
            </a:extLst>
          </p:cNvPr>
          <p:cNvSpPr>
            <a:spLocks noGrp="1"/>
          </p:cNvSpPr>
          <p:nvPr/>
        </p:nvSpPr>
        <p:spPr>
          <a:xfrm>
            <a:off x="-82321" y="325986"/>
            <a:ext cx="6176797" cy="16904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spcAft>
                <a:spcPts val="600"/>
              </a:spcAft>
            </a:pPr>
            <a:endParaRPr lang="en-US" b="1" kern="1200" dirty="0">
              <a:solidFill>
                <a:schemeClr val="tx2">
                  <a:lumMod val="50000"/>
                  <a:lumOff val="50000"/>
                </a:schemeClr>
              </a:solidFill>
              <a:latin typeface="+mj-lt"/>
              <a:ea typeface="+mj-ea"/>
              <a:cs typeface="+mj-cs"/>
            </a:endParaRPr>
          </a:p>
        </p:txBody>
      </p:sp>
      <p:pic>
        <p:nvPicPr>
          <p:cNvPr id="4" name="Image 3">
            <a:extLst>
              <a:ext uri="{FF2B5EF4-FFF2-40B4-BE49-F238E27FC236}">
                <a16:creationId xmlns:a16="http://schemas.microsoft.com/office/drawing/2014/main" id="{2C2D0ED3-76EF-3EC9-C46E-7FE9A3EB17F7}"/>
              </a:ext>
            </a:extLst>
          </p:cNvPr>
          <p:cNvPicPr>
            <a:picLocks noChangeAspect="1"/>
          </p:cNvPicPr>
          <p:nvPr/>
        </p:nvPicPr>
        <p:blipFill rotWithShape="1">
          <a:blip r:embed="rId4">
            <a:extLst>
              <a:ext uri="{28A0092B-C50C-407E-A947-70E740481C1C}">
                <a14:useLocalDpi xmlns:a14="http://schemas.microsoft.com/office/drawing/2010/main" val="0"/>
              </a:ext>
            </a:extLst>
          </a:blip>
          <a:srcRect l="14255" r="19901" b="-1"/>
          <a:stretch/>
        </p:blipFill>
        <p:spPr>
          <a:xfrm>
            <a:off x="6979925" y="6"/>
            <a:ext cx="520902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9" name="ZoneTexte 8">
            <a:extLst>
              <a:ext uri="{FF2B5EF4-FFF2-40B4-BE49-F238E27FC236}">
                <a16:creationId xmlns:a16="http://schemas.microsoft.com/office/drawing/2014/main" id="{71E6B235-CB27-7FF7-EFF0-FE16EF90C2B2}"/>
              </a:ext>
            </a:extLst>
          </p:cNvPr>
          <p:cNvSpPr txBox="1"/>
          <p:nvPr/>
        </p:nvSpPr>
        <p:spPr>
          <a:xfrm>
            <a:off x="5579297" y="3972584"/>
            <a:ext cx="6420013" cy="2800767"/>
          </a:xfrm>
          <a:prstGeom prst="rect">
            <a:avLst/>
          </a:prstGeom>
          <a:noFill/>
        </p:spPr>
        <p:txBody>
          <a:bodyPr wrap="square" rtlCol="0">
            <a:spAutoFit/>
          </a:bodyPr>
          <a:lstStyle/>
          <a:p>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“We know water is the source of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life</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But it can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also</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be a </a:t>
            </a:r>
            <a:r>
              <a:rPr lang="fr-FR" sz="2200" b="1" u="sng"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source for portfolio diversification</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Like gold and oil, </a:t>
            </a:r>
            <a:r>
              <a:rPr lang="fr-FR" sz="2200" b="1" u="sng"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water is a </a:t>
            </a:r>
            <a:r>
              <a:rPr lang="fr-FR" sz="2200" b="1" u="sng"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commodity</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 and it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happens</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to be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rather</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scarce</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nowadays</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So, as with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any</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other</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scarcity</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the water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shortage</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creates</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investment</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a:t>
            </a:r>
            <a:r>
              <a:rPr lang="fr-FR" sz="2200"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opportunities</a:t>
            </a:r>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a:t>
            </a:r>
            <a:endParaRPr lang="en-GB"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endParaRPr>
          </a:p>
          <a:p>
            <a:endParaRPr lang="en-GB" sz="2200" spc="5" dirty="0">
              <a:solidFill>
                <a:srgbClr val="111111"/>
              </a:solidFill>
              <a:highlight>
                <a:srgbClr val="FFFFFF"/>
              </a:highlight>
              <a:latin typeface="Calibri" panose="020F0502020204030204" pitchFamily="34" charset="0"/>
              <a:ea typeface="Times New Roman" panose="02020603050405020304" pitchFamily="18" charset="0"/>
              <a:cs typeface="Arial" panose="020B0604020202020204" pitchFamily="34" charset="0"/>
            </a:endParaRPr>
          </a:p>
          <a:p>
            <a:r>
              <a:rPr lang="fr-FR" sz="2200"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a:t>
            </a:r>
            <a:r>
              <a:rPr lang="fr-FR" sz="2200" u="sng"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hlinkClick r:id="rId5"/>
              </a:rPr>
              <a:t>https://</a:t>
            </a:r>
            <a:r>
              <a:rPr lang="fr-FR" sz="2200" u="sng"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hlinkClick r:id="rId5"/>
              </a:rPr>
              <a:t>www.investopedia.com</a:t>
            </a:r>
            <a:r>
              <a:rPr lang="fr-FR" sz="2200" u="sng" spc="5" dirty="0">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hlinkClick r:id="rId5"/>
              </a:rPr>
              <a:t>/articles/06/</a:t>
            </a:r>
            <a:r>
              <a:rPr lang="fr-FR" sz="2200" u="sng" spc="5" dirty="0" err="1">
                <a:solidFill>
                  <a:srgbClr val="111111"/>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hlinkClick r:id="rId5"/>
              </a:rPr>
              <a:t>water.asp</a:t>
            </a:r>
            <a:endParaRPr lang="fr-FR" sz="2200" dirty="0">
              <a:effectLst/>
              <a:latin typeface="Times New Roman" panose="02020603050405020304" pitchFamily="18" charset="0"/>
              <a:ea typeface="Times New Roman" panose="02020603050405020304" pitchFamily="18" charset="0"/>
            </a:endParaRPr>
          </a:p>
          <a:p>
            <a:pPr algn="l"/>
            <a:endParaRPr lang="fr-FR" sz="2200" dirty="0"/>
          </a:p>
        </p:txBody>
      </p:sp>
      <p:sp>
        <p:nvSpPr>
          <p:cNvPr id="12" name="ZoneTexte 11">
            <a:extLst>
              <a:ext uri="{FF2B5EF4-FFF2-40B4-BE49-F238E27FC236}">
                <a16:creationId xmlns:a16="http://schemas.microsoft.com/office/drawing/2014/main" id="{973166A5-4ED8-47A2-C683-CCC72C4784A2}"/>
              </a:ext>
            </a:extLst>
          </p:cNvPr>
          <p:cNvSpPr txBox="1"/>
          <p:nvPr/>
        </p:nvSpPr>
        <p:spPr>
          <a:xfrm>
            <a:off x="832069" y="325986"/>
            <a:ext cx="5936024" cy="2015936"/>
          </a:xfrm>
          <a:prstGeom prst="rect">
            <a:avLst/>
          </a:prstGeom>
          <a:solidFill>
            <a:schemeClr val="bg1">
              <a:alpha val="6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6000" b="1" kern="1200" dirty="0">
                <a:solidFill>
                  <a:schemeClr val="tx2">
                    <a:lumMod val="50000"/>
                    <a:lumOff val="50000"/>
                  </a:schemeClr>
                </a:solidFill>
                <a:latin typeface="+mj-lt"/>
                <a:ea typeface="+mj-ea"/>
                <a:cs typeface="+mj-cs"/>
              </a:rPr>
              <a:t>WATER</a:t>
            </a:r>
            <a:r>
              <a:rPr lang="en-GB" sz="6000" b="1" kern="1200" dirty="0">
                <a:solidFill>
                  <a:schemeClr val="tx2">
                    <a:lumMod val="50000"/>
                    <a:lumOff val="50000"/>
                  </a:schemeClr>
                </a:solidFill>
                <a:latin typeface="+mj-lt"/>
                <a:ea typeface="+mj-ea"/>
                <a:cs typeface="+mj-cs"/>
              </a:rPr>
              <a:t> IS</a:t>
            </a:r>
          </a:p>
          <a:p>
            <a:pPr algn="r">
              <a:spcAft>
                <a:spcPts val="600"/>
              </a:spcAft>
            </a:pPr>
            <a:r>
              <a:rPr lang="en-US" sz="6000" b="1" kern="1200" dirty="0">
                <a:solidFill>
                  <a:schemeClr val="tx2">
                    <a:lumMod val="50000"/>
                    <a:lumOff val="50000"/>
                  </a:schemeClr>
                </a:solidFill>
                <a:latin typeface="+mj-lt"/>
                <a:ea typeface="+mj-ea"/>
                <a:cs typeface="+mj-cs"/>
              </a:rPr>
              <a:t>A COMMODITY</a:t>
            </a:r>
          </a:p>
        </p:txBody>
      </p:sp>
    </p:spTree>
    <p:extLst>
      <p:ext uri="{BB962C8B-B14F-4D97-AF65-F5344CB8AC3E}">
        <p14:creationId xmlns:p14="http://schemas.microsoft.com/office/powerpoint/2010/main" val="125240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1225C41F-8586-A26C-5A55-3875EF80BD93}"/>
              </a:ext>
            </a:extLst>
          </p:cNvPr>
          <p:cNvPicPr>
            <a:picLocks noChangeAspect="1"/>
          </p:cNvPicPr>
          <p:nvPr/>
        </p:nvPicPr>
        <p:blipFill rotWithShape="1">
          <a:blip r:embed="rId3">
            <a:extLst>
              <a:ext uri="{28A0092B-C50C-407E-A947-70E740481C1C}">
                <a14:useLocalDpi xmlns:a14="http://schemas.microsoft.com/office/drawing/2010/main" val="0"/>
              </a:ext>
            </a:extLst>
          </a:blip>
          <a:srcRect l="4910" r="17189" b="1"/>
          <a:stretch/>
        </p:blipFill>
        <p:spPr>
          <a:xfrm>
            <a:off x="2519309" y="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1">
            <a:extLst>
              <a:ext uri="{FF2B5EF4-FFF2-40B4-BE49-F238E27FC236}">
                <a16:creationId xmlns:a16="http://schemas.microsoft.com/office/drawing/2014/main" id="{20B4D84A-335A-A603-A0B7-16B969037CA4}"/>
              </a:ext>
            </a:extLst>
          </p:cNvPr>
          <p:cNvSpPr>
            <a:spLocks noGrp="1"/>
          </p:cNvSpPr>
          <p:nvPr/>
        </p:nvSpPr>
        <p:spPr>
          <a:xfrm>
            <a:off x="668402" y="374138"/>
            <a:ext cx="7681383" cy="1685926"/>
          </a:xfrm>
          <a:prstGeom prst="rect">
            <a:avLst/>
          </a:prstGeom>
        </p:spPr>
        <p:txBody>
          <a:bodyPr vert="horz" lIns="91440" tIns="45720" rIns="91440" bIns="45720" rtlCol="0" anchor="ctr">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5400" b="1" dirty="0">
                <a:latin typeface="+mj-lt"/>
                <a:ea typeface="+mj-ea"/>
                <a:cs typeface="+mj-cs"/>
              </a:rPr>
              <a:t>HUMANS ARE</a:t>
            </a:r>
            <a:endParaRPr lang="en-GB" sz="5400" b="1" dirty="0">
              <a:latin typeface="+mj-lt"/>
              <a:ea typeface="+mj-ea"/>
              <a:cs typeface="+mj-cs"/>
            </a:endParaRPr>
          </a:p>
          <a:p>
            <a:pPr>
              <a:lnSpc>
                <a:spcPct val="90000"/>
              </a:lnSpc>
              <a:spcBef>
                <a:spcPct val="0"/>
              </a:spcBef>
              <a:spcAft>
                <a:spcPts val="600"/>
              </a:spcAft>
            </a:pPr>
            <a:r>
              <a:rPr lang="en-US" sz="5400" b="1" dirty="0">
                <a:latin typeface="+mj-lt"/>
                <a:ea typeface="+mj-ea"/>
                <a:cs typeface="+mj-cs"/>
              </a:rPr>
              <a:t>BODIES OF WATER</a:t>
            </a:r>
          </a:p>
        </p:txBody>
      </p:sp>
      <p:sp>
        <p:nvSpPr>
          <p:cNvPr id="4" name="ZoneTexte 3">
            <a:extLst>
              <a:ext uri="{FF2B5EF4-FFF2-40B4-BE49-F238E27FC236}">
                <a16:creationId xmlns:a16="http://schemas.microsoft.com/office/drawing/2014/main" id="{05B75FED-3CA2-2991-59D3-A9D62E8AC539}"/>
              </a:ext>
            </a:extLst>
          </p:cNvPr>
          <p:cNvSpPr txBox="1"/>
          <p:nvPr/>
        </p:nvSpPr>
        <p:spPr>
          <a:xfrm>
            <a:off x="579164" y="2571796"/>
            <a:ext cx="6231931" cy="3047966"/>
          </a:xfrm>
          <a:prstGeom prst="rect">
            <a:avLst/>
          </a:prstGeom>
        </p:spPr>
        <p:txBody>
          <a:bodyPr vert="horz" lIns="91440" tIns="45720" rIns="91440" bIns="45720" rtlCol="0">
            <a:noAutofit/>
          </a:bodyPr>
          <a:lstStyle/>
          <a:p>
            <a:pPr>
              <a:lnSpc>
                <a:spcPct val="90000"/>
              </a:lnSpc>
              <a:spcAft>
                <a:spcPts val="600"/>
              </a:spcAft>
            </a:pPr>
            <a:r>
              <a:rPr lang="en-GB" sz="2400" dirty="0">
                <a:effectLst/>
              </a:rPr>
              <a:t>“</a:t>
            </a:r>
            <a:r>
              <a:rPr lang="en-US" sz="2400" dirty="0">
                <a:effectLst/>
              </a:rPr>
              <a:t>My body — like yours — primarily comprises water. My existence as a body of water is a biological fact, but living my embodiment as watery — embedded in a world that I share with other human, animal, vegetable, geophysical and meteorological bodies that also comprise water — has other implications as well. </a:t>
            </a:r>
            <a:r>
              <a:rPr lang="en-US" sz="2400" b="1" u="sng" dirty="0">
                <a:effectLst/>
              </a:rPr>
              <a:t>We are all bodies of water.</a:t>
            </a:r>
            <a:r>
              <a:rPr lang="en-US" sz="2400" dirty="0">
                <a:effectLst/>
              </a:rPr>
              <a:t>”</a:t>
            </a:r>
            <a:endParaRPr lang="en-GB" sz="2400" dirty="0">
              <a:effectLst/>
            </a:endParaRPr>
          </a:p>
          <a:p>
            <a:pPr>
              <a:lnSpc>
                <a:spcPct val="90000"/>
              </a:lnSpc>
              <a:spcAft>
                <a:spcPts val="600"/>
              </a:spcAft>
            </a:pPr>
            <a:endParaRPr lang="en-GB" sz="2400" dirty="0">
              <a:effectLst/>
            </a:endParaRPr>
          </a:p>
          <a:p>
            <a:pPr>
              <a:lnSpc>
                <a:spcPct val="90000"/>
              </a:lnSpc>
              <a:spcAft>
                <a:spcPts val="600"/>
              </a:spcAft>
            </a:pPr>
            <a:r>
              <a:rPr lang="en-GB" sz="2400" dirty="0" err="1">
                <a:effectLst/>
              </a:rPr>
              <a:t>Neimanis</a:t>
            </a:r>
            <a:r>
              <a:rPr lang="en-GB" sz="2400" dirty="0">
                <a:effectLst/>
              </a:rPr>
              <a:t>, </a:t>
            </a:r>
            <a:r>
              <a:rPr lang="en-GB" sz="2400" dirty="0" err="1">
                <a:effectLst/>
              </a:rPr>
              <a:t>Astrida</a:t>
            </a:r>
            <a:r>
              <a:rPr lang="en-GB" sz="2400" dirty="0">
                <a:effectLst/>
              </a:rPr>
              <a:t> (2013: 24). </a:t>
            </a:r>
            <a:r>
              <a:rPr lang="en-GB" sz="2400" i="1" dirty="0">
                <a:effectLst/>
              </a:rPr>
              <a:t>Bodies of Water</a:t>
            </a:r>
            <a:r>
              <a:rPr lang="en-GB" sz="2400" dirty="0">
                <a:effectLst/>
              </a:rPr>
              <a:t>.</a:t>
            </a:r>
            <a:endParaRPr lang="en-US" sz="2400" dirty="0">
              <a:effectLst/>
            </a:endParaRPr>
          </a:p>
        </p:txBody>
      </p:sp>
    </p:spTree>
    <p:extLst>
      <p:ext uri="{BB962C8B-B14F-4D97-AF65-F5344CB8AC3E}">
        <p14:creationId xmlns:p14="http://schemas.microsoft.com/office/powerpoint/2010/main" val="96167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re 1">
            <a:extLst>
              <a:ext uri="{FF2B5EF4-FFF2-40B4-BE49-F238E27FC236}">
                <a16:creationId xmlns:a16="http://schemas.microsoft.com/office/drawing/2014/main" id="{9B8E8DF6-D9A8-8B28-F975-FF78EAF6D9F1}"/>
              </a:ext>
            </a:extLst>
          </p:cNvPr>
          <p:cNvSpPr>
            <a:spLocks noGrp="1"/>
          </p:cNvSpPr>
          <p:nvPr/>
        </p:nvSpPr>
        <p:spPr>
          <a:xfrm>
            <a:off x="337550" y="4603750"/>
            <a:ext cx="6716578" cy="19545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b="1" kern="1200">
                <a:solidFill>
                  <a:schemeClr val="tx2">
                    <a:lumMod val="50000"/>
                    <a:lumOff val="50000"/>
                  </a:schemeClr>
                </a:solidFill>
                <a:latin typeface="+mj-lt"/>
                <a:ea typeface="+mj-ea"/>
                <a:cs typeface="+mj-cs"/>
              </a:rPr>
              <a:t>WATER IS</a:t>
            </a:r>
          </a:p>
          <a:p>
            <a:pPr algn="l">
              <a:spcAft>
                <a:spcPts val="600"/>
              </a:spcAft>
            </a:pPr>
            <a:r>
              <a:rPr lang="en-US" b="1" kern="1200">
                <a:solidFill>
                  <a:schemeClr val="tx2">
                    <a:lumMod val="50000"/>
                    <a:lumOff val="50000"/>
                  </a:schemeClr>
                </a:solidFill>
                <a:latin typeface="+mj-lt"/>
                <a:ea typeface="+mj-ea"/>
                <a:cs typeface="+mj-cs"/>
              </a:rPr>
              <a:t>A UNIFIER</a:t>
            </a:r>
          </a:p>
        </p:txBody>
      </p:sp>
      <p:pic>
        <p:nvPicPr>
          <p:cNvPr id="5" name="Image 4">
            <a:extLst>
              <a:ext uri="{FF2B5EF4-FFF2-40B4-BE49-F238E27FC236}">
                <a16:creationId xmlns:a16="http://schemas.microsoft.com/office/drawing/2014/main" id="{4356A5A8-077B-E532-9E7B-05D316010B97}"/>
              </a:ext>
            </a:extLst>
          </p:cNvPr>
          <p:cNvPicPr>
            <a:picLocks noChangeAspect="1"/>
          </p:cNvPicPr>
          <p:nvPr/>
        </p:nvPicPr>
        <p:blipFill rotWithShape="1">
          <a:blip r:embed="rId3">
            <a:extLst>
              <a:ext uri="{28A0092B-C50C-407E-A947-70E740481C1C}">
                <a14:useLocalDpi xmlns:a14="http://schemas.microsoft.com/office/drawing/2010/main" val="0"/>
              </a:ext>
            </a:extLst>
          </a:blip>
          <a:srcRect t="159"/>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7" name="Image 6">
            <a:extLst>
              <a:ext uri="{FF2B5EF4-FFF2-40B4-BE49-F238E27FC236}">
                <a16:creationId xmlns:a16="http://schemas.microsoft.com/office/drawing/2014/main" id="{0DE5A5B9-8553-B78F-4276-17191124361D}"/>
              </a:ext>
            </a:extLst>
          </p:cNvPr>
          <p:cNvPicPr>
            <a:picLocks noChangeAspect="1"/>
          </p:cNvPicPr>
          <p:nvPr/>
        </p:nvPicPr>
        <p:blipFill rotWithShape="1">
          <a:blip r:embed="rId4">
            <a:extLst>
              <a:ext uri="{28A0092B-C50C-407E-A947-70E740481C1C}">
                <a14:useLocalDpi xmlns:a14="http://schemas.microsoft.com/office/drawing/2010/main" val="0"/>
              </a:ext>
            </a:extLst>
          </a:blip>
          <a:srcRect l="18452" r="18695"/>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
        <p:nvSpPr>
          <p:cNvPr id="11" name="ZoneTexte 10">
            <a:extLst>
              <a:ext uri="{FF2B5EF4-FFF2-40B4-BE49-F238E27FC236}">
                <a16:creationId xmlns:a16="http://schemas.microsoft.com/office/drawing/2014/main" id="{AF2D1D04-BF46-8FFA-7D7C-6909FDC14DB9}"/>
              </a:ext>
            </a:extLst>
          </p:cNvPr>
          <p:cNvSpPr txBox="1"/>
          <p:nvPr/>
        </p:nvSpPr>
        <p:spPr>
          <a:xfrm>
            <a:off x="432800" y="152828"/>
            <a:ext cx="5239867" cy="63033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500" kern="1200" dirty="0">
                <a:solidFill>
                  <a:schemeClr val="tx2"/>
                </a:solidFill>
                <a:latin typeface="+mj-lt"/>
                <a:ea typeface="+mj-ea"/>
                <a:cs typeface="+mj-cs"/>
              </a:rPr>
              <a:t>Standing Rock, Dakota, USA</a:t>
            </a:r>
          </a:p>
        </p:txBody>
      </p:sp>
      <p:sp>
        <p:nvSpPr>
          <p:cNvPr id="13" name="ZoneTexte 12">
            <a:extLst>
              <a:ext uri="{FF2B5EF4-FFF2-40B4-BE49-F238E27FC236}">
                <a16:creationId xmlns:a16="http://schemas.microsoft.com/office/drawing/2014/main" id="{FE12DD10-0792-DA7D-B786-D2A67882869E}"/>
              </a:ext>
            </a:extLst>
          </p:cNvPr>
          <p:cNvSpPr txBox="1"/>
          <p:nvPr/>
        </p:nvSpPr>
        <p:spPr>
          <a:xfrm>
            <a:off x="7296539" y="15320"/>
            <a:ext cx="3583016" cy="512999"/>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GB" sz="3500" kern="1200" dirty="0">
                <a:solidFill>
                  <a:schemeClr val="tx2"/>
                </a:solidFill>
                <a:latin typeface="+mj-lt"/>
                <a:ea typeface="+mj-ea"/>
                <a:cs typeface="+mj-cs"/>
              </a:rPr>
              <a:t>Ireland</a:t>
            </a:r>
            <a:endParaRPr lang="en-US" sz="3500" kern="1200" dirty="0">
              <a:solidFill>
                <a:schemeClr val="tx2"/>
              </a:solidFill>
              <a:latin typeface="+mj-lt"/>
              <a:ea typeface="+mj-ea"/>
              <a:cs typeface="+mj-cs"/>
            </a:endParaRPr>
          </a:p>
        </p:txBody>
      </p:sp>
    </p:spTree>
    <p:extLst>
      <p:ext uri="{BB962C8B-B14F-4D97-AF65-F5344CB8AC3E}">
        <p14:creationId xmlns:p14="http://schemas.microsoft.com/office/powerpoint/2010/main" val="12368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l="-13000" r="-13000"/>
          </a:stretch>
        </a:blip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5D7DAD1-9E4C-7531-3710-71469DFC14EC}"/>
              </a:ext>
            </a:extLst>
          </p:cNvPr>
          <p:cNvSpPr txBox="1"/>
          <p:nvPr/>
        </p:nvSpPr>
        <p:spPr>
          <a:xfrm>
            <a:off x="243416" y="169333"/>
            <a:ext cx="9906001" cy="830997"/>
          </a:xfrm>
          <a:prstGeom prst="rect">
            <a:avLst/>
          </a:prstGeom>
          <a:solidFill>
            <a:schemeClr val="bg1">
              <a:alpha val="67000"/>
            </a:schemeClr>
          </a:solid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b="1" dirty="0">
                <a:solidFill>
                  <a:schemeClr val="tx2"/>
                </a:solidFill>
                <a:effectLst/>
                <a:ea typeface="Times New Roman" panose="02020603050405020304" pitchFamily="18" charset="0"/>
              </a:rPr>
              <a:t>Conceptual metaphors:</a:t>
            </a:r>
          </a:p>
          <a:p>
            <a:r>
              <a:rPr lang="en-GB" sz="2400" b="1" dirty="0">
                <a:solidFill>
                  <a:schemeClr val="tx2"/>
                </a:solidFill>
                <a:ea typeface="Times New Roman" panose="02020603050405020304" pitchFamily="18" charset="0"/>
              </a:rPr>
              <a:t>WATER IS A COMMODITY + </a:t>
            </a:r>
            <a:r>
              <a:rPr lang="en-GB" sz="2400" b="1" dirty="0">
                <a:solidFill>
                  <a:schemeClr val="tx2"/>
                </a:solidFill>
                <a:effectLst/>
                <a:ea typeface="Times New Roman" panose="02020603050405020304" pitchFamily="18" charset="0"/>
              </a:rPr>
              <a:t>HUMANS ARE WATER +</a:t>
            </a:r>
            <a:r>
              <a:rPr lang="en-GB" sz="2400" b="1" dirty="0">
                <a:solidFill>
                  <a:schemeClr val="tx2"/>
                </a:solidFill>
                <a:ea typeface="Times New Roman" panose="02020603050405020304" pitchFamily="18" charset="0"/>
              </a:rPr>
              <a:t> </a:t>
            </a:r>
            <a:r>
              <a:rPr lang="en-GB" sz="2400" b="1" dirty="0">
                <a:solidFill>
                  <a:schemeClr val="tx2"/>
                </a:solidFill>
                <a:effectLst/>
                <a:ea typeface="Times New Roman" panose="02020603050405020304" pitchFamily="18" charset="0"/>
                <a:cs typeface="Times New Roman" panose="02020603050405020304" pitchFamily="18" charset="0"/>
              </a:rPr>
              <a:t>WATER IS A UNIFIER</a:t>
            </a:r>
            <a:endParaRPr lang="fr-FR" sz="2400" b="1" dirty="0">
              <a:solidFill>
                <a:schemeClr val="tx2"/>
              </a:solidFill>
              <a:effectLst/>
              <a:ea typeface="Times New Roman" panose="02020603050405020304" pitchFamily="18" charset="0"/>
            </a:endParaRPr>
          </a:p>
        </p:txBody>
      </p:sp>
      <p:graphicFrame>
        <p:nvGraphicFramePr>
          <p:cNvPr id="5" name="Tableau 4">
            <a:extLst>
              <a:ext uri="{FF2B5EF4-FFF2-40B4-BE49-F238E27FC236}">
                <a16:creationId xmlns:a16="http://schemas.microsoft.com/office/drawing/2014/main" id="{D2963C7B-5FD1-4F2D-3C1D-2FB93DB2D938}"/>
              </a:ext>
            </a:extLst>
          </p:cNvPr>
          <p:cNvGraphicFramePr/>
          <p:nvPr>
            <p:extLst>
              <p:ext uri="{D42A27DB-BD31-4B8C-83A1-F6EECF244321}">
                <p14:modId xmlns:p14="http://schemas.microsoft.com/office/powerpoint/2010/main" val="3061182732"/>
              </p:ext>
            </p:extLst>
          </p:nvPr>
        </p:nvGraphicFramePr>
        <p:xfrm>
          <a:off x="243415" y="1153582"/>
          <a:ext cx="11609917" cy="6143414"/>
        </p:xfrm>
        <a:graphic>
          <a:graphicData uri="http://schemas.openxmlformats.org/drawingml/2006/table">
            <a:tbl>
              <a:tblPr firstRow="1" firstCol="1" bandRow="1">
                <a:tableStyleId>{5C22544A-7EE6-4342-B048-85BDC9FD1C3A}</a:tableStyleId>
              </a:tblPr>
              <a:tblGrid>
                <a:gridCol w="2372042">
                  <a:extLst>
                    <a:ext uri="{9D8B030D-6E8A-4147-A177-3AD203B41FA5}">
                      <a16:colId xmlns:a16="http://schemas.microsoft.com/office/drawing/2014/main" val="1606522847"/>
                    </a:ext>
                  </a:extLst>
                </a:gridCol>
                <a:gridCol w="2231071">
                  <a:extLst>
                    <a:ext uri="{9D8B030D-6E8A-4147-A177-3AD203B41FA5}">
                      <a16:colId xmlns:a16="http://schemas.microsoft.com/office/drawing/2014/main" val="4219378649"/>
                    </a:ext>
                  </a:extLst>
                </a:gridCol>
                <a:gridCol w="2118871">
                  <a:extLst>
                    <a:ext uri="{9D8B030D-6E8A-4147-A177-3AD203B41FA5}">
                      <a16:colId xmlns:a16="http://schemas.microsoft.com/office/drawing/2014/main" val="2835397169"/>
                    </a:ext>
                  </a:extLst>
                </a:gridCol>
                <a:gridCol w="4887933">
                  <a:extLst>
                    <a:ext uri="{9D8B030D-6E8A-4147-A177-3AD203B41FA5}">
                      <a16:colId xmlns:a16="http://schemas.microsoft.com/office/drawing/2014/main" val="3342899612"/>
                    </a:ext>
                  </a:extLst>
                </a:gridCol>
              </a:tblGrid>
              <a:tr h="554567">
                <a:tc>
                  <a:txBody>
                    <a:bodyPr/>
                    <a:lstStyle/>
                    <a:p>
                      <a:r>
                        <a:rPr lang="en-GB" sz="1600" dirty="0">
                          <a:effectLst/>
                          <a:latin typeface="+mn-lt"/>
                        </a:rPr>
                        <a:t>Metaphor</a:t>
                      </a:r>
                      <a:endParaRPr lang="fr-FR" sz="1600" dirty="0">
                        <a:effectLst/>
                        <a:latin typeface="+mn-lt"/>
                        <a:ea typeface="Times New Roman" panose="02020603050405020304" pitchFamily="18" charset="0"/>
                      </a:endParaRPr>
                    </a:p>
                  </a:txBody>
                  <a:tcPr marL="68580" marR="68580" marT="0" marB="0"/>
                </a:tc>
                <a:tc>
                  <a:txBody>
                    <a:bodyPr/>
                    <a:lstStyle/>
                    <a:p>
                      <a:r>
                        <a:rPr lang="en-GB" sz="1600">
                          <a:effectLst/>
                          <a:latin typeface="+mn-lt"/>
                        </a:rPr>
                        <a:t>Aspects of source</a:t>
                      </a:r>
                      <a:endParaRPr lang="fr-FR" sz="1600">
                        <a:effectLst/>
                        <a:latin typeface="+mn-lt"/>
                        <a:ea typeface="Times New Roman" panose="02020603050405020304" pitchFamily="18" charset="0"/>
                      </a:endParaRPr>
                    </a:p>
                  </a:txBody>
                  <a:tcPr marL="68580" marR="68580" marT="0" marB="0"/>
                </a:tc>
                <a:tc>
                  <a:txBody>
                    <a:bodyPr/>
                    <a:lstStyle/>
                    <a:p>
                      <a:r>
                        <a:rPr lang="en-GB" sz="1600">
                          <a:effectLst/>
                          <a:latin typeface="+mn-lt"/>
                        </a:rPr>
                        <a:t>Aspects of target</a:t>
                      </a:r>
                      <a:endParaRPr lang="fr-FR" sz="1600">
                        <a:effectLst/>
                        <a:latin typeface="+mn-lt"/>
                      </a:endParaRPr>
                    </a:p>
                    <a:p>
                      <a:r>
                        <a:rPr lang="en-GB" sz="1600">
                          <a:effectLst/>
                          <a:latin typeface="+mn-lt"/>
                        </a:rPr>
                        <a:t> </a:t>
                      </a:r>
                      <a:endParaRPr lang="fr-FR" sz="1600">
                        <a:effectLst/>
                        <a:latin typeface="+mn-lt"/>
                        <a:ea typeface="Times New Roman" panose="02020603050405020304" pitchFamily="18" charset="0"/>
                      </a:endParaRPr>
                    </a:p>
                  </a:txBody>
                  <a:tcPr marL="68580" marR="68580" marT="0" marB="0"/>
                </a:tc>
                <a:tc>
                  <a:txBody>
                    <a:bodyPr/>
                    <a:lstStyle/>
                    <a:p>
                      <a:r>
                        <a:rPr lang="en-GB" sz="1600" dirty="0">
                          <a:effectLst/>
                          <a:latin typeface="+mn-lt"/>
                        </a:rPr>
                        <a:t>Potential inferences</a:t>
                      </a:r>
                      <a:endParaRPr lang="fr-FR" sz="16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223842167"/>
                  </a:ext>
                </a:extLst>
              </a:tr>
              <a:tr h="1109133">
                <a:tc>
                  <a:txBody>
                    <a:bodyPr/>
                    <a:lstStyle/>
                    <a:p>
                      <a:r>
                        <a:rPr lang="en-GB" sz="1600" dirty="0">
                          <a:effectLst/>
                          <a:latin typeface="+mn-lt"/>
                        </a:rPr>
                        <a:t>WATER IS A COMMODITY</a:t>
                      </a:r>
                    </a:p>
                    <a:p>
                      <a:r>
                        <a:rPr lang="en-GB" sz="1600" dirty="0">
                          <a:effectLst/>
                          <a:latin typeface="+mn-lt"/>
                        </a:rPr>
                        <a:t>(“it can also be a source of portfolio diversification”</a:t>
                      </a:r>
                    </a:p>
                    <a:p>
                      <a:r>
                        <a:rPr lang="en-GB" sz="1600" dirty="0" err="1">
                          <a:effectLst/>
                          <a:latin typeface="+mn-lt"/>
                        </a:rPr>
                        <a:t>Investopedia</a:t>
                      </a:r>
                      <a:r>
                        <a:rPr lang="en-GB" sz="1600" dirty="0">
                          <a:effectLst/>
                          <a:latin typeface="+mn-lt"/>
                        </a:rPr>
                        <a:t>)</a:t>
                      </a:r>
                    </a:p>
                    <a:p>
                      <a:endParaRPr lang="en-GB" sz="1600" dirty="0">
                        <a:effectLst/>
                        <a:latin typeface="+mn-lt"/>
                      </a:endParaRPr>
                    </a:p>
                  </a:txBody>
                  <a:tcPr marL="68580" marR="68580" marT="0" marB="0"/>
                </a:tc>
                <a:tc>
                  <a:txBody>
                    <a:bodyPr/>
                    <a:lstStyle/>
                    <a:p>
                      <a:r>
                        <a:rPr lang="en-GB" sz="1600" dirty="0">
                          <a:effectLst/>
                          <a:latin typeface="+mn-lt"/>
                        </a:rPr>
                        <a:t>Commodities can be contained, bought and sold.</a:t>
                      </a:r>
                      <a:endParaRPr lang="fr-FR" sz="1600" dirty="0">
                        <a:effectLst/>
                        <a:latin typeface="+mn-lt"/>
                      </a:endParaRPr>
                    </a:p>
                    <a:p>
                      <a:r>
                        <a:rPr lang="en-GB" sz="1600" dirty="0">
                          <a:effectLst/>
                          <a:latin typeface="+mn-lt"/>
                        </a:rPr>
                        <a:t> </a:t>
                      </a:r>
                      <a:endParaRPr lang="fr-FR" sz="1600" dirty="0">
                        <a:effectLst/>
                        <a:latin typeface="+mn-lt"/>
                        <a:ea typeface="Times New Roman" panose="02020603050405020304" pitchFamily="18" charset="0"/>
                      </a:endParaRPr>
                    </a:p>
                  </a:txBody>
                  <a:tcPr marL="68580" marR="68580" marT="0" marB="0"/>
                </a:tc>
                <a:tc>
                  <a:txBody>
                    <a:bodyPr/>
                    <a:lstStyle/>
                    <a:p>
                      <a:r>
                        <a:rPr lang="fr-FR" sz="1600" dirty="0">
                          <a:effectLst/>
                          <a:latin typeface="+mn-lt"/>
                        </a:rPr>
                        <a:t>If water can be </a:t>
                      </a:r>
                      <a:r>
                        <a:rPr lang="fr-FR" sz="1600" dirty="0" err="1">
                          <a:effectLst/>
                          <a:latin typeface="+mn-lt"/>
                        </a:rPr>
                        <a:t>contained</a:t>
                      </a:r>
                      <a:r>
                        <a:rPr lang="en-GB" sz="1600" dirty="0">
                          <a:effectLst/>
                          <a:latin typeface="+mn-lt"/>
                        </a:rPr>
                        <a:t> (put into bottles, pushed through pipes…)</a:t>
                      </a:r>
                      <a:r>
                        <a:rPr lang="fr-FR" sz="1600" dirty="0">
                          <a:effectLst/>
                          <a:latin typeface="+mn-lt"/>
                        </a:rPr>
                        <a:t> it can be </a:t>
                      </a:r>
                      <a:r>
                        <a:rPr lang="fr-FR" sz="1600" dirty="0" err="1">
                          <a:effectLst/>
                          <a:latin typeface="+mn-lt"/>
                        </a:rPr>
                        <a:t>bought</a:t>
                      </a:r>
                      <a:r>
                        <a:rPr lang="fr-FR" sz="1600" dirty="0">
                          <a:effectLst/>
                          <a:latin typeface="+mn-lt"/>
                        </a:rPr>
                        <a:t> and </a:t>
                      </a:r>
                      <a:r>
                        <a:rPr lang="fr-FR" sz="1600" dirty="0" err="1">
                          <a:effectLst/>
                          <a:latin typeface="+mn-lt"/>
                        </a:rPr>
                        <a:t>sold</a:t>
                      </a:r>
                      <a:r>
                        <a:rPr lang="fr-FR" sz="1600" dirty="0">
                          <a:effectLst/>
                          <a:latin typeface="+mn-lt"/>
                        </a:rPr>
                        <a:t>.</a:t>
                      </a:r>
                    </a:p>
                    <a:p>
                      <a:r>
                        <a:rPr lang="en-GB" sz="1600" dirty="0">
                          <a:effectLst/>
                          <a:latin typeface="+mn-lt"/>
                        </a:rPr>
                        <a:t> </a:t>
                      </a:r>
                      <a:endParaRPr lang="fr-FR" sz="1600" dirty="0">
                        <a:effectLst/>
                        <a:latin typeface="+mn-lt"/>
                        <a:ea typeface="Times New Roman" panose="02020603050405020304" pitchFamily="18" charset="0"/>
                      </a:endParaRPr>
                    </a:p>
                  </a:txBody>
                  <a:tcPr marL="68580" marR="68580" marT="0" marB="0"/>
                </a:tc>
                <a:tc>
                  <a:txBody>
                    <a:bodyPr/>
                    <a:lstStyle/>
                    <a:p>
                      <a:r>
                        <a:rPr lang="en-GB" sz="1600">
                          <a:effectLst/>
                          <a:latin typeface="+mn-lt"/>
                        </a:rPr>
                        <a:t>Water is something that can be owned, therefore bought and sold. If you can’t afford it, you can’t have any. It’s not a right.</a:t>
                      </a:r>
                      <a:endParaRPr lang="fr-FR" sz="1600">
                        <a:effectLst/>
                        <a:latin typeface="+mn-lt"/>
                      </a:endParaRPr>
                    </a:p>
                    <a:p>
                      <a:r>
                        <a:rPr lang="en-GB" sz="1600">
                          <a:effectLst/>
                          <a:latin typeface="+mn-lt"/>
                        </a:rPr>
                        <a:t> </a:t>
                      </a:r>
                      <a:endParaRPr lang="fr-FR" sz="16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567595699"/>
                  </a:ext>
                </a:extLst>
              </a:tr>
              <a:tr h="2218267">
                <a:tc>
                  <a:txBody>
                    <a:bodyPr/>
                    <a:lstStyle/>
                    <a:p>
                      <a:r>
                        <a:rPr lang="en-GB" sz="1600" dirty="0">
                          <a:effectLst/>
                          <a:latin typeface="+mn-lt"/>
                        </a:rPr>
                        <a:t>HUMANS ARE BODIES OF WATER</a:t>
                      </a:r>
                    </a:p>
                    <a:p>
                      <a:endParaRPr lang="en-GB" sz="1600" dirty="0">
                        <a:effectLst/>
                        <a:latin typeface="+mn-lt"/>
                      </a:endParaRPr>
                    </a:p>
                    <a:p>
                      <a:r>
                        <a:rPr lang="en-GB" sz="1600" dirty="0">
                          <a:effectLst/>
                          <a:latin typeface="+mn-lt"/>
                        </a:rPr>
                        <a:t>(“We all bodies of water”.</a:t>
                      </a:r>
                    </a:p>
                    <a:p>
                      <a:r>
                        <a:rPr lang="en-GB" sz="1600" dirty="0" err="1">
                          <a:effectLst/>
                          <a:latin typeface="+mn-lt"/>
                        </a:rPr>
                        <a:t>Niemanis</a:t>
                      </a:r>
                      <a:r>
                        <a:rPr lang="en-GB" sz="1600" dirty="0">
                          <a:effectLst/>
                          <a:latin typeface="+mn-lt"/>
                        </a:rPr>
                        <a:t> (2013: 24). </a:t>
                      </a:r>
                      <a:r>
                        <a:rPr lang="en-GB" sz="1600" i="1" dirty="0">
                          <a:effectLst/>
                          <a:latin typeface="+mn-lt"/>
                        </a:rPr>
                        <a:t>Bodies of Water</a:t>
                      </a:r>
                      <a:r>
                        <a:rPr lang="en-GB" sz="1600" dirty="0">
                          <a:effectLst/>
                          <a:latin typeface="+mn-lt"/>
                        </a:rPr>
                        <a:t>)</a:t>
                      </a:r>
                      <a:endParaRPr lang="fr-FR" sz="1600" dirty="0">
                        <a:effectLst/>
                        <a:latin typeface="+mn-lt"/>
                      </a:endParaRPr>
                    </a:p>
                    <a:p>
                      <a:r>
                        <a:rPr lang="en-GB" sz="1600" dirty="0">
                          <a:effectLst/>
                          <a:latin typeface="+mn-lt"/>
                        </a:rPr>
                        <a:t> </a:t>
                      </a:r>
                      <a:endParaRPr lang="fr-FR" sz="1600" dirty="0">
                        <a:effectLst/>
                        <a:latin typeface="+mn-lt"/>
                        <a:ea typeface="Times New Roman" panose="02020603050405020304" pitchFamily="18" charset="0"/>
                      </a:endParaRPr>
                    </a:p>
                  </a:txBody>
                  <a:tcPr marL="68580" marR="68580" marT="0" marB="0"/>
                </a:tc>
                <a:tc>
                  <a:txBody>
                    <a:bodyPr/>
                    <a:lstStyle/>
                    <a:p>
                      <a:r>
                        <a:rPr lang="en-GB" sz="1600" dirty="0">
                          <a:effectLst/>
                          <a:latin typeface="+mn-lt"/>
                        </a:rPr>
                        <a:t>Water is abundant on Earth.</a:t>
                      </a:r>
                      <a:endParaRPr lang="fr-FR" sz="1600" dirty="0">
                        <a:effectLst/>
                        <a:latin typeface="+mn-lt"/>
                      </a:endParaRPr>
                    </a:p>
                    <a:p>
                      <a:r>
                        <a:rPr lang="en-GB" sz="1600" dirty="0">
                          <a:effectLst/>
                          <a:latin typeface="+mn-lt"/>
                        </a:rPr>
                        <a:t> </a:t>
                      </a:r>
                      <a:endParaRPr lang="fr-FR" sz="1600" dirty="0">
                        <a:effectLst/>
                        <a:latin typeface="+mn-lt"/>
                      </a:endParaRPr>
                    </a:p>
                    <a:p>
                      <a:r>
                        <a:rPr lang="en-GB" sz="1600" dirty="0">
                          <a:effectLst/>
                          <a:latin typeface="+mn-lt"/>
                        </a:rPr>
                        <a:t>All living things are made predominantly of water and need it to survive.</a:t>
                      </a:r>
                      <a:endParaRPr lang="fr-FR" sz="1600" dirty="0">
                        <a:effectLst/>
                        <a:latin typeface="+mn-lt"/>
                      </a:endParaRPr>
                    </a:p>
                    <a:p>
                      <a:r>
                        <a:rPr lang="en-GB" sz="1600" dirty="0">
                          <a:effectLst/>
                          <a:latin typeface="+mn-lt"/>
                        </a:rPr>
                        <a:t> </a:t>
                      </a:r>
                      <a:endParaRPr lang="fr-FR" sz="1600" dirty="0">
                        <a:effectLst/>
                        <a:latin typeface="+mn-lt"/>
                        <a:ea typeface="Times New Roman" panose="02020603050405020304" pitchFamily="18" charset="0"/>
                      </a:endParaRPr>
                    </a:p>
                  </a:txBody>
                  <a:tcPr marL="68580" marR="68580" marT="0" marB="0"/>
                </a:tc>
                <a:tc>
                  <a:txBody>
                    <a:bodyPr/>
                    <a:lstStyle/>
                    <a:p>
                      <a:r>
                        <a:rPr lang="en-GB" sz="1600" dirty="0">
                          <a:effectLst/>
                          <a:latin typeface="+mn-lt"/>
                        </a:rPr>
                        <a:t>The human body is at made up of about 60% water.</a:t>
                      </a:r>
                      <a:endParaRPr lang="fr-FR" sz="1600" dirty="0">
                        <a:effectLst/>
                        <a:latin typeface="+mn-lt"/>
                      </a:endParaRPr>
                    </a:p>
                    <a:p>
                      <a:r>
                        <a:rPr lang="en-GB" sz="1600" dirty="0">
                          <a:effectLst/>
                          <a:latin typeface="+mn-lt"/>
                        </a:rPr>
                        <a:t> </a:t>
                      </a:r>
                      <a:endParaRPr lang="fr-FR" sz="1600" dirty="0">
                        <a:effectLst/>
                        <a:latin typeface="+mn-lt"/>
                        <a:ea typeface="Times New Roman" panose="02020603050405020304" pitchFamily="18" charset="0"/>
                      </a:endParaRPr>
                    </a:p>
                  </a:txBody>
                  <a:tcPr marL="68580" marR="68580" marT="0" marB="0"/>
                </a:tc>
                <a:tc>
                  <a:txBody>
                    <a:bodyPr/>
                    <a:lstStyle/>
                    <a:p>
                      <a:r>
                        <a:rPr lang="en-GB" sz="1600" dirty="0">
                          <a:effectLst/>
                          <a:latin typeface="+mn-lt"/>
                        </a:rPr>
                        <a:t>We should see ourselves, not as separate from nature, but as part of it.</a:t>
                      </a:r>
                      <a:endParaRPr lang="fr-FR" sz="1600" dirty="0">
                        <a:effectLst/>
                        <a:latin typeface="+mn-lt"/>
                      </a:endParaRPr>
                    </a:p>
                    <a:p>
                      <a:r>
                        <a:rPr lang="en-GB" sz="1600" dirty="0">
                          <a:effectLst/>
                          <a:latin typeface="+mn-lt"/>
                        </a:rPr>
                        <a:t> </a:t>
                      </a:r>
                      <a:endParaRPr lang="fr-FR" sz="1600" dirty="0">
                        <a:effectLst/>
                        <a:latin typeface="+mn-lt"/>
                      </a:endParaRPr>
                    </a:p>
                    <a:p>
                      <a:r>
                        <a:rPr lang="en-GB" sz="1600" dirty="0">
                          <a:effectLst/>
                          <a:latin typeface="+mn-lt"/>
                        </a:rPr>
                        <a:t>We are not at the top of a hierarchy, but part of an interdependent </a:t>
                      </a:r>
                      <a:r>
                        <a:rPr lang="en-GB" sz="1600" dirty="0" err="1">
                          <a:effectLst/>
                          <a:latin typeface="+mn-lt"/>
                        </a:rPr>
                        <a:t>rhizomic</a:t>
                      </a:r>
                      <a:r>
                        <a:rPr lang="en-GB" sz="1600" dirty="0">
                          <a:effectLst/>
                          <a:latin typeface="+mn-lt"/>
                        </a:rPr>
                        <a:t> structure. All elements in this giant living organism are dependent on each other.</a:t>
                      </a:r>
                      <a:endParaRPr lang="fr-FR" sz="1600" dirty="0">
                        <a:effectLst/>
                        <a:latin typeface="+mn-lt"/>
                      </a:endParaRPr>
                    </a:p>
                    <a:p>
                      <a:r>
                        <a:rPr lang="en-GB" sz="1600" dirty="0">
                          <a:effectLst/>
                          <a:latin typeface="+mn-lt"/>
                        </a:rPr>
                        <a:t> </a:t>
                      </a:r>
                      <a:endParaRPr lang="fr-FR" sz="1600" dirty="0">
                        <a:effectLst/>
                        <a:latin typeface="+mn-lt"/>
                      </a:endParaRPr>
                    </a:p>
                    <a:p>
                      <a:r>
                        <a:rPr lang="en-GB" sz="1600" dirty="0">
                          <a:effectLst/>
                          <a:latin typeface="+mn-lt"/>
                        </a:rPr>
                        <a:t>Polluting water = polluting humans = polluting water…</a:t>
                      </a:r>
                      <a:endParaRPr lang="fr-FR" sz="1600" dirty="0">
                        <a:effectLst/>
                        <a:latin typeface="+mn-lt"/>
                      </a:endParaRPr>
                    </a:p>
                    <a:p>
                      <a:r>
                        <a:rPr lang="en-GB" sz="1600" dirty="0">
                          <a:effectLst/>
                          <a:latin typeface="+mn-lt"/>
                        </a:rPr>
                        <a:t> </a:t>
                      </a:r>
                      <a:endParaRPr lang="fr-FR" sz="16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179573733"/>
                  </a:ext>
                </a:extLst>
              </a:tr>
              <a:tr h="1663700">
                <a:tc>
                  <a:txBody>
                    <a:bodyPr/>
                    <a:lstStyle/>
                    <a:p>
                      <a:r>
                        <a:rPr lang="en-GB" sz="1600" dirty="0">
                          <a:effectLst/>
                          <a:latin typeface="+mn-lt"/>
                        </a:rPr>
                        <a:t>WATER IS A UNIFIER</a:t>
                      </a:r>
                    </a:p>
                    <a:p>
                      <a:endParaRPr lang="en-GB" sz="1600" dirty="0">
                        <a:effectLst/>
                        <a:latin typeface="+mn-lt"/>
                      </a:endParaRPr>
                    </a:p>
                    <a:p>
                      <a:r>
                        <a:rPr lang="en-GB" sz="1600" dirty="0">
                          <a:effectLst/>
                          <a:latin typeface="+mn-lt"/>
                        </a:rPr>
                        <a:t>(Standing Rock and Ireland)</a:t>
                      </a:r>
                      <a:endParaRPr lang="fr-FR" sz="1600" dirty="0">
                        <a:effectLst/>
                        <a:latin typeface="+mn-lt"/>
                      </a:endParaRPr>
                    </a:p>
                    <a:p>
                      <a:r>
                        <a:rPr lang="en-GB" sz="1600" dirty="0">
                          <a:effectLst/>
                          <a:latin typeface="+mn-lt"/>
                        </a:rPr>
                        <a:t> </a:t>
                      </a:r>
                      <a:endParaRPr lang="fr-FR" sz="1600" dirty="0">
                        <a:effectLst/>
                        <a:latin typeface="+mn-lt"/>
                        <a:ea typeface="Times New Roman" panose="02020603050405020304" pitchFamily="18" charset="0"/>
                      </a:endParaRPr>
                    </a:p>
                  </a:txBody>
                  <a:tcPr marL="68580" marR="68580" marT="0" marB="0"/>
                </a:tc>
                <a:tc>
                  <a:txBody>
                    <a:bodyPr/>
                    <a:lstStyle/>
                    <a:p>
                      <a:r>
                        <a:rPr lang="en-GB" sz="1600">
                          <a:effectLst/>
                          <a:latin typeface="+mn-lt"/>
                        </a:rPr>
                        <a:t>Something that creates a social link between humans and makes us responsible for each other.</a:t>
                      </a:r>
                      <a:endParaRPr lang="fr-FR" sz="1600">
                        <a:effectLst/>
                        <a:latin typeface="+mn-lt"/>
                      </a:endParaRPr>
                    </a:p>
                    <a:p>
                      <a:r>
                        <a:rPr lang="en-GB" sz="1600">
                          <a:effectLst/>
                          <a:latin typeface="+mn-lt"/>
                        </a:rPr>
                        <a:t> </a:t>
                      </a:r>
                      <a:endParaRPr lang="fr-FR" sz="1600">
                        <a:effectLst/>
                        <a:latin typeface="+mn-lt"/>
                        <a:ea typeface="Times New Roman" panose="02020603050405020304" pitchFamily="18" charset="0"/>
                      </a:endParaRPr>
                    </a:p>
                  </a:txBody>
                  <a:tcPr marL="68580" marR="68580" marT="0" marB="0"/>
                </a:tc>
                <a:tc>
                  <a:txBody>
                    <a:bodyPr/>
                    <a:lstStyle/>
                    <a:p>
                      <a:r>
                        <a:rPr lang="en-GB" sz="1600">
                          <a:effectLst/>
                          <a:latin typeface="+mn-lt"/>
                        </a:rPr>
                        <a:t>Water is able to bond with many different elements.</a:t>
                      </a:r>
                      <a:endParaRPr lang="fr-FR" sz="1600">
                        <a:effectLst/>
                        <a:latin typeface="+mn-lt"/>
                      </a:endParaRPr>
                    </a:p>
                    <a:p>
                      <a:r>
                        <a:rPr lang="en-GB" sz="1600">
                          <a:effectLst/>
                          <a:latin typeface="+mn-lt"/>
                        </a:rPr>
                        <a:t> </a:t>
                      </a:r>
                      <a:endParaRPr lang="fr-FR" sz="1600">
                        <a:effectLst/>
                        <a:latin typeface="+mn-lt"/>
                        <a:ea typeface="Times New Roman" panose="02020603050405020304" pitchFamily="18" charset="0"/>
                      </a:endParaRPr>
                    </a:p>
                  </a:txBody>
                  <a:tcPr marL="68580" marR="68580" marT="0" marB="0"/>
                </a:tc>
                <a:tc>
                  <a:txBody>
                    <a:bodyPr/>
                    <a:lstStyle/>
                    <a:p>
                      <a:r>
                        <a:rPr lang="en-GB" sz="1600" dirty="0">
                          <a:effectLst/>
                          <a:latin typeface="+mn-lt"/>
                        </a:rPr>
                        <a:t>Water plays an active role in society.</a:t>
                      </a:r>
                    </a:p>
                    <a:p>
                      <a:endParaRPr lang="en-GB" sz="1600" dirty="0">
                        <a:effectLst/>
                        <a:latin typeface="+mn-lt"/>
                      </a:endParaRPr>
                    </a:p>
                    <a:p>
                      <a:r>
                        <a:rPr lang="en-GB" sz="1600" dirty="0">
                          <a:effectLst/>
                          <a:latin typeface="+mn-lt"/>
                        </a:rPr>
                        <a:t>It fulfils all kinds of important social and cultural roles that bind us and remind us that we are all in this boat (sinking ship?) together.</a:t>
                      </a:r>
                      <a:endParaRPr lang="fr-FR" sz="1600" dirty="0">
                        <a:effectLst/>
                        <a:latin typeface="+mn-lt"/>
                      </a:endParaRPr>
                    </a:p>
                    <a:p>
                      <a:r>
                        <a:rPr lang="en-GB" sz="1600" dirty="0">
                          <a:effectLst/>
                          <a:latin typeface="+mn-lt"/>
                        </a:rPr>
                        <a:t> </a:t>
                      </a:r>
                      <a:endParaRPr lang="fr-FR" sz="16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919782188"/>
                  </a:ext>
                </a:extLst>
              </a:tr>
            </a:tbl>
          </a:graphicData>
        </a:graphic>
      </p:graphicFrame>
    </p:spTree>
    <p:extLst>
      <p:ext uri="{BB962C8B-B14F-4D97-AF65-F5344CB8AC3E}">
        <p14:creationId xmlns:p14="http://schemas.microsoft.com/office/powerpoint/2010/main" val="3037252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999CBDC1-D63F-D05B-198F-214729FD8A1E}"/>
              </a:ext>
            </a:extLst>
          </p:cNvPr>
          <p:cNvPicPr>
            <a:picLocks noChangeAspect="1"/>
          </p:cNvPicPr>
          <p:nvPr/>
        </p:nvPicPr>
        <p:blipFill rotWithShape="1">
          <a:blip r:embed="rId3">
            <a:extLst>
              <a:ext uri="{28A0092B-C50C-407E-A947-70E740481C1C}">
                <a14:useLocalDpi xmlns:a14="http://schemas.microsoft.com/office/drawing/2010/main" val="0"/>
              </a:ext>
            </a:extLst>
          </a:blip>
          <a:srcRect l="2014" t="9091" r="16687" b="-2"/>
          <a:stretch/>
        </p:blipFill>
        <p:spPr>
          <a:xfrm>
            <a:off x="3523488" y="10"/>
            <a:ext cx="8668512" cy="6857990"/>
          </a:xfrm>
          <a:prstGeom prst="rect">
            <a:avLst/>
          </a:prstGeom>
        </p:spPr>
      </p:pic>
      <p:sp>
        <p:nvSpPr>
          <p:cNvPr id="21"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764D6583-C82C-2333-F49E-D7C033F1283F}"/>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a:latin typeface="+mj-lt"/>
                <a:ea typeface="+mj-ea"/>
                <a:cs typeface="+mj-cs"/>
              </a:rPr>
              <a:t>CONCLUSION</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ous-titre 2">
            <a:extLst>
              <a:ext uri="{FF2B5EF4-FFF2-40B4-BE49-F238E27FC236}">
                <a16:creationId xmlns:a16="http://schemas.microsoft.com/office/drawing/2014/main" id="{131ECE55-4209-426D-9CD4-D139E232268B}"/>
              </a:ext>
            </a:extLst>
          </p:cNvPr>
          <p:cNvSpPr txBox="1">
            <a:spLocks/>
          </p:cNvSpPr>
          <p:nvPr/>
        </p:nvSpPr>
        <p:spPr>
          <a:xfrm>
            <a:off x="477981" y="5216207"/>
            <a:ext cx="5624438" cy="11372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b="1" dirty="0">
                <a:solidFill>
                  <a:schemeClr val="tx2"/>
                </a:solidFill>
              </a:rPr>
              <a:t>Ann Coady</a:t>
            </a:r>
          </a:p>
          <a:p>
            <a:pPr marL="0" indent="0">
              <a:buNone/>
            </a:pPr>
            <a:r>
              <a:rPr lang="en-GB" sz="2100" b="1" dirty="0">
                <a:solidFill>
                  <a:schemeClr val="tx2"/>
                </a:solidFill>
              </a:rPr>
              <a:t>Université Paul-Valéry, Montpellier</a:t>
            </a:r>
          </a:p>
          <a:p>
            <a:pPr marL="0" indent="0">
              <a:buNone/>
            </a:pPr>
            <a:r>
              <a:rPr lang="en-GB" sz="2100" b="1" dirty="0" err="1">
                <a:solidFill>
                  <a:schemeClr val="tx2"/>
                </a:solidFill>
              </a:rPr>
              <a:t>ann.coady@univ-montp3.fr</a:t>
            </a:r>
            <a:endParaRPr lang="fr-FR" sz="2100" b="1" dirty="0">
              <a:solidFill>
                <a:schemeClr val="tx2"/>
              </a:solidFill>
            </a:endParaRPr>
          </a:p>
        </p:txBody>
      </p:sp>
      <p:grpSp>
        <p:nvGrpSpPr>
          <p:cNvPr id="9" name="Grouper 3">
            <a:extLst>
              <a:ext uri="{FF2B5EF4-FFF2-40B4-BE49-F238E27FC236}">
                <a16:creationId xmlns:a16="http://schemas.microsoft.com/office/drawing/2014/main" id="{E20469F2-E74F-D82A-8DD9-2EABC8B617A9}"/>
              </a:ext>
            </a:extLst>
          </p:cNvPr>
          <p:cNvGrpSpPr/>
          <p:nvPr/>
        </p:nvGrpSpPr>
        <p:grpSpPr>
          <a:xfrm>
            <a:off x="352611" y="-12329"/>
            <a:ext cx="1305610" cy="1382235"/>
            <a:chOff x="692727" y="368300"/>
            <a:chExt cx="1891287" cy="2298700"/>
          </a:xfrm>
          <a:effectLst>
            <a:outerShdw blurRad="50800" dist="38100" dir="5400000" algn="t" rotWithShape="0">
              <a:prstClr val="black">
                <a:alpha val="40000"/>
              </a:prstClr>
            </a:outerShdw>
          </a:effectLst>
        </p:grpSpPr>
        <p:sp>
          <p:nvSpPr>
            <p:cNvPr id="7" name="Rectangle 6">
              <a:extLst>
                <a:ext uri="{FF2B5EF4-FFF2-40B4-BE49-F238E27FC236}">
                  <a16:creationId xmlns:a16="http://schemas.microsoft.com/office/drawing/2014/main" id="{BED42998-8359-9627-6692-FD67A952BDE1}"/>
                </a:ext>
              </a:extLst>
            </p:cNvPr>
            <p:cNvSpPr/>
            <p:nvPr/>
          </p:nvSpPr>
          <p:spPr>
            <a:xfrm>
              <a:off x="692727" y="368300"/>
              <a:ext cx="1891287" cy="13981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Ellipse 7">
              <a:extLst>
                <a:ext uri="{FF2B5EF4-FFF2-40B4-BE49-F238E27FC236}">
                  <a16:creationId xmlns:a16="http://schemas.microsoft.com/office/drawing/2014/main" id="{CCAE9342-01C2-79AC-C77D-ECD5D77BF577}"/>
                </a:ext>
              </a:extLst>
            </p:cNvPr>
            <p:cNvSpPr/>
            <p:nvPr/>
          </p:nvSpPr>
          <p:spPr>
            <a:xfrm>
              <a:off x="692727" y="775713"/>
              <a:ext cx="1891287" cy="1891287"/>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1" name="Image 10">
            <a:extLst>
              <a:ext uri="{FF2B5EF4-FFF2-40B4-BE49-F238E27FC236}">
                <a16:creationId xmlns:a16="http://schemas.microsoft.com/office/drawing/2014/main" id="{BFB25B01-DFC3-2A6C-CD56-7DC5D8008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13" y="227641"/>
            <a:ext cx="1305610" cy="956020"/>
          </a:xfrm>
          <a:prstGeom prst="rect">
            <a:avLst/>
          </a:prstGeom>
        </p:spPr>
      </p:pic>
      <p:pic>
        <p:nvPicPr>
          <p:cNvPr id="13" name="Image 12">
            <a:extLst>
              <a:ext uri="{FF2B5EF4-FFF2-40B4-BE49-F238E27FC236}">
                <a16:creationId xmlns:a16="http://schemas.microsoft.com/office/drawing/2014/main" id="{6CCD70AB-CC99-CD71-EFF0-0F4BDEC30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389" y="20926"/>
            <a:ext cx="1905000" cy="1057279"/>
          </a:xfrm>
          <a:prstGeom prst="rect">
            <a:avLst/>
          </a:prstGeom>
        </p:spPr>
      </p:pic>
    </p:spTree>
    <p:extLst>
      <p:ext uri="{BB962C8B-B14F-4D97-AF65-F5344CB8AC3E}">
        <p14:creationId xmlns:p14="http://schemas.microsoft.com/office/powerpoint/2010/main" val="2304858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E2D1DED-1CE9-B48F-7C29-AB1904811AC2}"/>
              </a:ext>
            </a:extLst>
          </p:cNvPr>
          <p:cNvSpPr>
            <a:spLocks noGrp="1"/>
          </p:cNvSpPr>
          <p:nvPr>
            <p:ph idx="1"/>
          </p:nvPr>
        </p:nvSpPr>
        <p:spPr>
          <a:xfrm>
            <a:off x="640292" y="301625"/>
            <a:ext cx="10911416" cy="6254750"/>
          </a:xfrm>
        </p:spPr>
        <p:txBody>
          <a:bodyPr>
            <a:noAutofit/>
          </a:bodyPr>
          <a:lstStyle/>
          <a:p>
            <a:pPr marL="0" indent="0">
              <a:buNone/>
            </a:pPr>
            <a:r>
              <a:rPr lang="en-GB" sz="1600" b="1" dirty="0">
                <a:solidFill>
                  <a:srgbClr val="181818"/>
                </a:solidFill>
                <a:effectLst/>
                <a:highlight>
                  <a:srgbClr val="FFFFFF"/>
                </a:highlight>
                <a:latin typeface="Cambria" panose="02040503050406030204" pitchFamily="18" charset="0"/>
                <a:ea typeface="Times New Roman" panose="02020603050405020304" pitchFamily="18" charset="0"/>
              </a:rPr>
              <a:t>References</a:t>
            </a:r>
            <a:r>
              <a:rPr lang="en-GB" sz="1600" dirty="0">
                <a:solidFill>
                  <a:srgbClr val="181818"/>
                </a:solidFill>
                <a:effectLst/>
                <a:highlight>
                  <a:srgbClr val="FFFFFF"/>
                </a:highlight>
                <a:latin typeface="Cambria" panose="02040503050406030204" pitchFamily="18" charset="0"/>
                <a:ea typeface="Times New Roman" panose="02020603050405020304" pitchFamily="18" charset="0"/>
              </a:rPr>
              <a:t>:</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a:solidFill>
                  <a:srgbClr val="181818"/>
                </a:solidFill>
                <a:effectLst/>
                <a:highlight>
                  <a:srgbClr val="FFFFFF"/>
                </a:highlight>
                <a:latin typeface="Cambria" panose="02040503050406030204" pitchFamily="18" charset="0"/>
                <a:ea typeface="Times New Roman" panose="02020603050405020304" pitchFamily="18" charset="0"/>
              </a:rPr>
              <a:t> </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a:solidFill>
                  <a:srgbClr val="181818"/>
                </a:solidFill>
                <a:effectLst/>
                <a:highlight>
                  <a:srgbClr val="FFFFFF"/>
                </a:highlight>
                <a:latin typeface="Cambria" panose="02040503050406030204" pitchFamily="18" charset="0"/>
                <a:ea typeface="Times New Roman" panose="02020603050405020304" pitchFamily="18" charset="0"/>
              </a:rPr>
              <a:t>Atwood, Margaret (1985). </a:t>
            </a:r>
            <a:r>
              <a:rPr lang="en-GB" sz="1600" i="1" dirty="0">
                <a:solidFill>
                  <a:srgbClr val="181818"/>
                </a:solidFill>
                <a:effectLst/>
                <a:highlight>
                  <a:srgbClr val="FFFFFF"/>
                </a:highlight>
                <a:latin typeface="Cambria" panose="02040503050406030204" pitchFamily="18" charset="0"/>
                <a:ea typeface="Times New Roman" panose="02020603050405020304" pitchFamily="18" charset="0"/>
              </a:rPr>
              <a:t>The Handmaid’s Tale</a:t>
            </a:r>
            <a:r>
              <a:rPr lang="en-GB" sz="1600" dirty="0">
                <a:solidFill>
                  <a:srgbClr val="181818"/>
                </a:solidFill>
                <a:effectLst/>
                <a:highlight>
                  <a:srgbClr val="FFFFFF"/>
                </a:highlight>
                <a:latin typeface="Cambria" panose="02040503050406030204" pitchFamily="18" charset="0"/>
                <a:ea typeface="Times New Roman" panose="02020603050405020304" pitchFamily="18" charset="0"/>
              </a:rPr>
              <a:t>.</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a:effectLst/>
                <a:latin typeface="Cambria" panose="02040503050406030204" pitchFamily="18" charset="0"/>
                <a:ea typeface="Times New Roman" panose="02020603050405020304" pitchFamily="18" charset="0"/>
              </a:rPr>
              <a:t>Atwood, Margaret (2005). </a:t>
            </a:r>
            <a:r>
              <a:rPr lang="en-GB" sz="1600" i="1" dirty="0">
                <a:effectLst/>
                <a:latin typeface="Cambria" panose="02040503050406030204" pitchFamily="18" charset="0"/>
                <a:ea typeface="Times New Roman" panose="02020603050405020304" pitchFamily="18" charset="0"/>
              </a:rPr>
              <a:t>The </a:t>
            </a:r>
            <a:r>
              <a:rPr lang="en-GB" sz="1600" i="1" dirty="0" err="1">
                <a:effectLst/>
                <a:latin typeface="Cambria" panose="02040503050406030204" pitchFamily="18" charset="0"/>
                <a:ea typeface="Times New Roman" panose="02020603050405020304" pitchFamily="18" charset="0"/>
              </a:rPr>
              <a:t>Penelopiad</a:t>
            </a:r>
            <a:r>
              <a:rPr lang="en-GB" sz="1600" dirty="0">
                <a:effectLst/>
                <a:latin typeface="Cambria" panose="02040503050406030204" pitchFamily="18" charset="0"/>
                <a:ea typeface="Times New Roman" panose="02020603050405020304" pitchFamily="18" charset="0"/>
              </a:rPr>
              <a:t>. </a:t>
            </a:r>
            <a:r>
              <a:rPr lang="en-GB" sz="1600" dirty="0" err="1">
                <a:effectLst/>
                <a:latin typeface="Cambria" panose="02040503050406030204" pitchFamily="18" charset="0"/>
                <a:ea typeface="Times New Roman" panose="02020603050405020304" pitchFamily="18" charset="0"/>
              </a:rPr>
              <a:t>Canongate</a:t>
            </a:r>
            <a:r>
              <a:rPr lang="en-GB" sz="1600" dirty="0">
                <a:effectLst/>
                <a:latin typeface="Cambria" panose="02040503050406030204" pitchFamily="18" charset="0"/>
                <a:ea typeface="Times New Roman" panose="02020603050405020304" pitchFamily="18" charset="0"/>
              </a:rPr>
              <a:t>.</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err="1">
                <a:solidFill>
                  <a:srgbClr val="000000"/>
                </a:solidFill>
                <a:effectLst/>
                <a:latin typeface="Cambria" panose="02040503050406030204" pitchFamily="18" charset="0"/>
                <a:ea typeface="Times New Roman" panose="02020603050405020304" pitchFamily="18" charset="0"/>
              </a:rPr>
              <a:t>Charteris-Black</a:t>
            </a:r>
            <a:r>
              <a:rPr lang="en-GB" sz="1600" dirty="0">
                <a:solidFill>
                  <a:srgbClr val="000000"/>
                </a:solidFill>
                <a:effectLst/>
                <a:latin typeface="Cambria" panose="02040503050406030204" pitchFamily="18" charset="0"/>
                <a:ea typeface="Times New Roman" panose="02020603050405020304" pitchFamily="18" charset="0"/>
              </a:rPr>
              <a:t>, Jonathan. 2004. </a:t>
            </a:r>
            <a:r>
              <a:rPr lang="en-GB" sz="1600" i="1" dirty="0">
                <a:solidFill>
                  <a:srgbClr val="000000"/>
                </a:solidFill>
                <a:effectLst/>
                <a:latin typeface="Cambria" panose="02040503050406030204" pitchFamily="18" charset="0"/>
                <a:ea typeface="Times New Roman" panose="02020603050405020304" pitchFamily="18" charset="0"/>
              </a:rPr>
              <a:t>Corpus Approaches to Critical Metaphor Analysis</a:t>
            </a:r>
            <a:r>
              <a:rPr lang="en-GB" sz="1600" dirty="0">
                <a:solidFill>
                  <a:srgbClr val="000000"/>
                </a:solidFill>
                <a:effectLst/>
                <a:latin typeface="Cambria" panose="02040503050406030204" pitchFamily="18" charset="0"/>
                <a:ea typeface="Times New Roman" panose="02020603050405020304" pitchFamily="18" charset="0"/>
              </a:rPr>
              <a:t>. </a:t>
            </a:r>
            <a:r>
              <a:rPr lang="en-GB" sz="1600" dirty="0" err="1">
                <a:solidFill>
                  <a:srgbClr val="000000"/>
                </a:solidFill>
                <a:effectLst/>
                <a:latin typeface="Cambria" panose="02040503050406030204" pitchFamily="18" charset="0"/>
                <a:ea typeface="Times New Roman" panose="02020603050405020304" pitchFamily="18" charset="0"/>
              </a:rPr>
              <a:t>Palgrave</a:t>
            </a:r>
            <a:r>
              <a:rPr lang="en-GB" sz="1600" dirty="0">
                <a:solidFill>
                  <a:srgbClr val="000000"/>
                </a:solidFill>
                <a:effectLst/>
                <a:latin typeface="Cambria" panose="02040503050406030204" pitchFamily="18" charset="0"/>
                <a:ea typeface="Times New Roman" panose="02020603050405020304" pitchFamily="18" charset="0"/>
              </a:rPr>
              <a:t> Macmillan.</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err="1">
                <a:solidFill>
                  <a:srgbClr val="181818"/>
                </a:solidFill>
                <a:effectLst/>
                <a:highlight>
                  <a:srgbClr val="FFFFFF"/>
                </a:highlight>
                <a:latin typeface="Cambria" panose="02040503050406030204" pitchFamily="18" charset="0"/>
                <a:ea typeface="Times New Roman" panose="02020603050405020304" pitchFamily="18" charset="0"/>
              </a:rPr>
              <a:t>Goatly</a:t>
            </a:r>
            <a:r>
              <a:rPr lang="en-GB" sz="1600" dirty="0">
                <a:solidFill>
                  <a:srgbClr val="181818"/>
                </a:solidFill>
                <a:effectLst/>
                <a:highlight>
                  <a:srgbClr val="FFFFFF"/>
                </a:highlight>
                <a:latin typeface="Cambria" panose="02040503050406030204" pitchFamily="18" charset="0"/>
                <a:ea typeface="Times New Roman" panose="02020603050405020304" pitchFamily="18" charset="0"/>
              </a:rPr>
              <a:t>, Andrew (2007). </a:t>
            </a:r>
            <a:r>
              <a:rPr lang="en-GB" sz="1600" i="1" dirty="0">
                <a:solidFill>
                  <a:srgbClr val="181818"/>
                </a:solidFill>
                <a:effectLst/>
                <a:highlight>
                  <a:srgbClr val="FFFFFF"/>
                </a:highlight>
                <a:latin typeface="Cambria" panose="02040503050406030204" pitchFamily="18" charset="0"/>
                <a:ea typeface="Times New Roman" panose="02020603050405020304" pitchFamily="18" charset="0"/>
              </a:rPr>
              <a:t>Washing the Brain: Metaphor and Hidden Ideology</a:t>
            </a:r>
            <a:r>
              <a:rPr lang="en-GB" sz="1600" dirty="0">
                <a:solidFill>
                  <a:srgbClr val="181818"/>
                </a:solidFill>
                <a:effectLst/>
                <a:highlight>
                  <a:srgbClr val="FFFFFF"/>
                </a:highlight>
                <a:latin typeface="Cambria" panose="02040503050406030204" pitchFamily="18" charset="0"/>
                <a:ea typeface="Times New Roman" panose="02020603050405020304" pitchFamily="18" charset="0"/>
              </a:rPr>
              <a:t>. John Benjamins.</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a:effectLst/>
                <a:latin typeface="Cambria" panose="02040503050406030204" pitchFamily="18" charset="0"/>
                <a:ea typeface="Times New Roman" panose="02020603050405020304" pitchFamily="18" charset="0"/>
              </a:rPr>
              <a:t>Haden Elgin, Suzette (1994). </a:t>
            </a:r>
            <a:r>
              <a:rPr lang="en-GB" sz="1600" i="1" dirty="0" err="1">
                <a:effectLst/>
                <a:latin typeface="Cambria" panose="02040503050406030204" pitchFamily="18" charset="0"/>
                <a:ea typeface="Times New Roman" panose="02020603050405020304" pitchFamily="18" charset="0"/>
              </a:rPr>
              <a:t>Earthsong</a:t>
            </a:r>
            <a:r>
              <a:rPr lang="en-GB" sz="1600" dirty="0">
                <a:effectLst/>
                <a:latin typeface="Cambria" panose="02040503050406030204" pitchFamily="18" charset="0"/>
                <a:ea typeface="Times New Roman" panose="02020603050405020304" pitchFamily="18" charset="0"/>
              </a:rPr>
              <a:t>. Science Fiction Gateway.</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a:solidFill>
                  <a:srgbClr val="000000"/>
                </a:solidFill>
                <a:effectLst/>
                <a:latin typeface="Cambria" panose="02040503050406030204" pitchFamily="18" charset="0"/>
                <a:ea typeface="Times New Roman" panose="02020603050405020304" pitchFamily="18" charset="0"/>
              </a:rPr>
              <a:t>Hayman, Eleanor Ruth. “Shaped by the Imagination: Myths of Water, Women, and Purity.” </a:t>
            </a:r>
            <a:r>
              <a:rPr lang="en-GB" sz="1600" i="1" dirty="0">
                <a:solidFill>
                  <a:srgbClr val="000000"/>
                </a:solidFill>
                <a:effectLst/>
                <a:latin typeface="Cambria" panose="02040503050406030204" pitchFamily="18" charset="0"/>
                <a:ea typeface="Times New Roman" panose="02020603050405020304" pitchFamily="18" charset="0"/>
              </a:rPr>
              <a:t>RCC Perspectives</a:t>
            </a:r>
            <a:r>
              <a:rPr lang="en-GB" sz="1600" dirty="0">
                <a:solidFill>
                  <a:srgbClr val="000000"/>
                </a:solidFill>
                <a:effectLst/>
                <a:latin typeface="Cambria" panose="02040503050406030204" pitchFamily="18" charset="0"/>
                <a:ea typeface="Times New Roman" panose="02020603050405020304" pitchFamily="18" charset="0"/>
              </a:rPr>
              <a:t>, no. 2 (2012): 23–34. </a:t>
            </a:r>
            <a:r>
              <a:rPr lang="en-GB" sz="1600" u="sng" dirty="0">
                <a:solidFill>
                  <a:srgbClr val="000000"/>
                </a:solidFill>
                <a:effectLst/>
                <a:latin typeface="Cambria" panose="02040503050406030204" pitchFamily="18" charset="0"/>
                <a:ea typeface="Times New Roman" panose="02020603050405020304" pitchFamily="18" charset="0"/>
                <a:hlinkClick r:id="rId2"/>
              </a:rPr>
              <a:t>http://</a:t>
            </a:r>
            <a:r>
              <a:rPr lang="en-GB" sz="1600" u="sng" dirty="0" err="1">
                <a:solidFill>
                  <a:srgbClr val="000000"/>
                </a:solidFill>
                <a:effectLst/>
                <a:latin typeface="Cambria" panose="02040503050406030204" pitchFamily="18" charset="0"/>
                <a:ea typeface="Times New Roman" panose="02020603050405020304" pitchFamily="18" charset="0"/>
                <a:hlinkClick r:id="rId2"/>
              </a:rPr>
              <a:t>www.jstor.org</a:t>
            </a:r>
            <a:r>
              <a:rPr lang="en-GB" sz="1600" u="sng" dirty="0">
                <a:solidFill>
                  <a:srgbClr val="000000"/>
                </a:solidFill>
                <a:effectLst/>
                <a:latin typeface="Cambria" panose="02040503050406030204" pitchFamily="18" charset="0"/>
                <a:ea typeface="Times New Roman" panose="02020603050405020304" pitchFamily="18" charset="0"/>
                <a:hlinkClick r:id="rId2"/>
              </a:rPr>
              <a:t>/stable/26240358</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a:solidFill>
                  <a:srgbClr val="181818"/>
                </a:solidFill>
                <a:effectLst/>
                <a:highlight>
                  <a:srgbClr val="FFFFFF"/>
                </a:highlight>
                <a:latin typeface="Cambria" panose="02040503050406030204" pitchFamily="18" charset="0"/>
                <a:ea typeface="Times New Roman" panose="02020603050405020304" pitchFamily="18" charset="0"/>
              </a:rPr>
              <a:t>Josephson, Paul .R. 2002. </a:t>
            </a:r>
            <a:r>
              <a:rPr lang="en-GB" sz="1600" i="1" dirty="0">
                <a:solidFill>
                  <a:srgbClr val="181818"/>
                </a:solidFill>
                <a:effectLst/>
                <a:highlight>
                  <a:srgbClr val="FFFFFF"/>
                </a:highlight>
                <a:latin typeface="Cambria" panose="02040503050406030204" pitchFamily="18" charset="0"/>
                <a:ea typeface="Times New Roman" panose="02020603050405020304" pitchFamily="18" charset="0"/>
              </a:rPr>
              <a:t>Industrialised Nature: Brute-force Technology and the Transformation of the Natural World</a:t>
            </a:r>
            <a:r>
              <a:rPr lang="en-GB" sz="1600" dirty="0">
                <a:solidFill>
                  <a:srgbClr val="181818"/>
                </a:solidFill>
                <a:effectLst/>
                <a:highlight>
                  <a:srgbClr val="FFFFFF"/>
                </a:highlight>
                <a:latin typeface="Cambria" panose="02040503050406030204" pitchFamily="18" charset="0"/>
                <a:ea typeface="Times New Roman" panose="02020603050405020304" pitchFamily="18" charset="0"/>
              </a:rPr>
              <a:t>. Shearwater Books.</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err="1">
                <a:effectLst/>
                <a:latin typeface="Cambria" panose="02040503050406030204" pitchFamily="18" charset="0"/>
                <a:ea typeface="Times New Roman" panose="02020603050405020304" pitchFamily="18" charset="0"/>
              </a:rPr>
              <a:t>Lakoff</a:t>
            </a:r>
            <a:r>
              <a:rPr lang="en-GB" sz="1600" dirty="0">
                <a:effectLst/>
                <a:latin typeface="Cambria" panose="02040503050406030204" pitchFamily="18" charset="0"/>
                <a:ea typeface="Times New Roman" panose="02020603050405020304" pitchFamily="18" charset="0"/>
              </a:rPr>
              <a:t>, George &amp; Mark Johnson (1980). </a:t>
            </a:r>
            <a:r>
              <a:rPr lang="en-GB" sz="1600" i="1" dirty="0">
                <a:effectLst/>
                <a:latin typeface="Cambria" panose="02040503050406030204" pitchFamily="18" charset="0"/>
                <a:ea typeface="Times New Roman" panose="02020603050405020304" pitchFamily="18" charset="0"/>
              </a:rPr>
              <a:t>Metaphors We Live By</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a:effectLst/>
                <a:latin typeface="Cambria" panose="02040503050406030204" pitchFamily="18" charset="0"/>
                <a:ea typeface="Times New Roman" panose="02020603050405020304" pitchFamily="18" charset="0"/>
              </a:rPr>
              <a:t>Linton (2010). </a:t>
            </a:r>
            <a:r>
              <a:rPr lang="en-GB" sz="1600" i="1" dirty="0">
                <a:effectLst/>
                <a:latin typeface="Cambria" panose="02040503050406030204" pitchFamily="18" charset="0"/>
                <a:ea typeface="Times New Roman" panose="02020603050405020304" pitchFamily="18" charset="0"/>
              </a:rPr>
              <a:t>What is Water? The History of a Modern Abstraction</a:t>
            </a:r>
            <a:r>
              <a:rPr lang="en-GB" sz="1600" dirty="0">
                <a:effectLst/>
                <a:latin typeface="Cambria" panose="02040503050406030204" pitchFamily="18" charset="0"/>
                <a:ea typeface="Times New Roman" panose="02020603050405020304" pitchFamily="18" charset="0"/>
              </a:rPr>
              <a:t>. University of British Colombia Press. </a:t>
            </a:r>
            <a:r>
              <a:rPr lang="en-GB" sz="1600" u="sng" dirty="0">
                <a:solidFill>
                  <a:srgbClr val="0563C1"/>
                </a:solidFill>
                <a:effectLst/>
                <a:latin typeface="Cambria" panose="02040503050406030204" pitchFamily="18" charset="0"/>
                <a:ea typeface="Times New Roman" panose="02020603050405020304" pitchFamily="18" charset="0"/>
                <a:hlinkClick r:id="rId3"/>
              </a:rPr>
              <a:t>https://</a:t>
            </a:r>
            <a:r>
              <a:rPr lang="en-GB" sz="1600" u="sng" dirty="0" err="1">
                <a:solidFill>
                  <a:srgbClr val="0563C1"/>
                </a:solidFill>
                <a:effectLst/>
                <a:latin typeface="Cambria" panose="02040503050406030204" pitchFamily="18" charset="0"/>
                <a:ea typeface="Times New Roman" panose="02020603050405020304" pitchFamily="18" charset="0"/>
                <a:hlinkClick r:id="rId3"/>
              </a:rPr>
              <a:t>doi.org</a:t>
            </a:r>
            <a:r>
              <a:rPr lang="en-GB" sz="1600" u="sng" dirty="0">
                <a:solidFill>
                  <a:srgbClr val="0563C1"/>
                </a:solidFill>
                <a:effectLst/>
                <a:latin typeface="Cambria" panose="02040503050406030204" pitchFamily="18" charset="0"/>
                <a:ea typeface="Times New Roman" panose="02020603050405020304" pitchFamily="18" charset="0"/>
                <a:hlinkClick r:id="rId3"/>
              </a:rPr>
              <a:t>/10.59962/9780774817035</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a:effectLst/>
                <a:latin typeface="Cambria" panose="02040503050406030204" pitchFamily="18" charset="0"/>
                <a:ea typeface="Times New Roman" panose="02020603050405020304" pitchFamily="18" charset="0"/>
              </a:rPr>
              <a:t>Matthews, Jamie. (2023). “Waves, Floods, Currents: The Politics and Poetics of Water in Social Movement Analysis”. </a:t>
            </a:r>
            <a:r>
              <a:rPr lang="en-GB" sz="1600" i="1" dirty="0" err="1">
                <a:effectLst/>
                <a:latin typeface="Cambria" panose="02040503050406030204" pitchFamily="18" charset="0"/>
                <a:ea typeface="Times New Roman" panose="02020603050405020304" pitchFamily="18" charset="0"/>
              </a:rPr>
              <a:t>Antiopode</a:t>
            </a:r>
            <a:r>
              <a:rPr lang="en-GB" sz="1600" dirty="0">
                <a:effectLst/>
                <a:latin typeface="Cambria" panose="02040503050406030204" pitchFamily="18" charset="0"/>
                <a:ea typeface="Times New Roman" panose="02020603050405020304" pitchFamily="18" charset="0"/>
              </a:rPr>
              <a:t>: 55(6), pp. 1822-1840. </a:t>
            </a:r>
            <a:r>
              <a:rPr lang="en-GB" sz="1600" u="sng" dirty="0">
                <a:solidFill>
                  <a:srgbClr val="0563C1"/>
                </a:solidFill>
                <a:effectLst/>
                <a:latin typeface="Cambria" panose="02040503050406030204" pitchFamily="18" charset="0"/>
                <a:ea typeface="Times New Roman" panose="02020603050405020304" pitchFamily="18" charset="0"/>
                <a:hlinkClick r:id="rId4"/>
              </a:rPr>
              <a:t>https://</a:t>
            </a:r>
            <a:r>
              <a:rPr lang="en-GB" sz="1600" u="sng" dirty="0" err="1">
                <a:solidFill>
                  <a:srgbClr val="0563C1"/>
                </a:solidFill>
                <a:effectLst/>
                <a:latin typeface="Cambria" panose="02040503050406030204" pitchFamily="18" charset="0"/>
                <a:ea typeface="Times New Roman" panose="02020603050405020304" pitchFamily="18" charset="0"/>
                <a:hlinkClick r:id="rId4"/>
              </a:rPr>
              <a:t>onlinelibrary.wiley.com</a:t>
            </a:r>
            <a:r>
              <a:rPr lang="en-GB" sz="1600" u="sng" dirty="0">
                <a:solidFill>
                  <a:srgbClr val="0563C1"/>
                </a:solidFill>
                <a:effectLst/>
                <a:latin typeface="Cambria" panose="02040503050406030204" pitchFamily="18" charset="0"/>
                <a:ea typeface="Times New Roman" panose="02020603050405020304" pitchFamily="18" charset="0"/>
                <a:hlinkClick r:id="rId4"/>
              </a:rPr>
              <a:t>/</a:t>
            </a:r>
            <a:r>
              <a:rPr lang="en-GB" sz="1600" u="sng" dirty="0" err="1">
                <a:solidFill>
                  <a:srgbClr val="0563C1"/>
                </a:solidFill>
                <a:effectLst/>
                <a:latin typeface="Cambria" panose="02040503050406030204" pitchFamily="18" charset="0"/>
                <a:ea typeface="Times New Roman" panose="02020603050405020304" pitchFamily="18" charset="0"/>
                <a:hlinkClick r:id="rId4"/>
              </a:rPr>
              <a:t>doi</a:t>
            </a:r>
            <a:r>
              <a:rPr lang="en-GB" sz="1600" u="sng" dirty="0">
                <a:solidFill>
                  <a:srgbClr val="0563C1"/>
                </a:solidFill>
                <a:effectLst/>
                <a:latin typeface="Cambria" panose="02040503050406030204" pitchFamily="18" charset="0"/>
                <a:ea typeface="Times New Roman" panose="02020603050405020304" pitchFamily="18" charset="0"/>
                <a:hlinkClick r:id="rId4"/>
              </a:rPr>
              <a:t>/full/10.1111/anti.12946</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Merchant, Carolyn (1980). </a:t>
            </a:r>
            <a:r>
              <a:rPr lang="en-GB" sz="1600" i="1"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The Death of Nature: Women, Ecology, and the Scientific Revolution</a:t>
            </a:r>
            <a:endParaRPr lang="fr-FR" sz="1600" dirty="0">
              <a:effectLst/>
              <a:latin typeface="Times New Roman" panose="02020603050405020304" pitchFamily="18" charset="0"/>
              <a:ea typeface="Times New Roman" panose="02020603050405020304" pitchFamily="18" charset="0"/>
            </a:endParaRPr>
          </a:p>
          <a:p>
            <a:pPr marL="0" indent="0">
              <a:buNone/>
            </a:pPr>
            <a:r>
              <a:rPr lang="en-GB" sz="1600" dirty="0" err="1">
                <a:solidFill>
                  <a:srgbClr val="000000"/>
                </a:solidFill>
                <a:effectLst/>
                <a:latin typeface="Cambria" panose="02040503050406030204" pitchFamily="18" charset="0"/>
                <a:ea typeface="Times New Roman" panose="02020603050405020304" pitchFamily="18" charset="0"/>
              </a:rPr>
              <a:t>Neimanis</a:t>
            </a:r>
            <a:r>
              <a:rPr lang="en-GB" sz="1600" dirty="0">
                <a:solidFill>
                  <a:srgbClr val="000000"/>
                </a:solidFill>
                <a:effectLst/>
                <a:latin typeface="Cambria" panose="02040503050406030204" pitchFamily="18" charset="0"/>
                <a:ea typeface="Times New Roman" panose="02020603050405020304" pitchFamily="18" charset="0"/>
              </a:rPr>
              <a:t>, </a:t>
            </a:r>
            <a:r>
              <a:rPr lang="en-GB" sz="1600" dirty="0" err="1">
                <a:solidFill>
                  <a:srgbClr val="000000"/>
                </a:solidFill>
                <a:effectLst/>
                <a:latin typeface="Cambria" panose="02040503050406030204" pitchFamily="18" charset="0"/>
                <a:ea typeface="Times New Roman" panose="02020603050405020304" pitchFamily="18" charset="0"/>
              </a:rPr>
              <a:t>Astrida</a:t>
            </a:r>
            <a:r>
              <a:rPr lang="en-GB" sz="1600" dirty="0">
                <a:solidFill>
                  <a:srgbClr val="000000"/>
                </a:solidFill>
                <a:effectLst/>
                <a:latin typeface="Cambria" panose="02040503050406030204" pitchFamily="18" charset="0"/>
                <a:ea typeface="Times New Roman" panose="02020603050405020304" pitchFamily="18" charset="0"/>
              </a:rPr>
              <a:t> (2013). “Feminist Subjectivity, Watered.” </a:t>
            </a:r>
            <a:r>
              <a:rPr lang="en-GB" sz="1600" i="1" dirty="0">
                <a:solidFill>
                  <a:srgbClr val="000000"/>
                </a:solidFill>
                <a:effectLst/>
                <a:latin typeface="Cambria" panose="02040503050406030204" pitchFamily="18" charset="0"/>
                <a:ea typeface="Times New Roman" panose="02020603050405020304" pitchFamily="18" charset="0"/>
              </a:rPr>
              <a:t>Feminist Review</a:t>
            </a:r>
            <a:r>
              <a:rPr lang="en-GB" sz="1600" dirty="0">
                <a:solidFill>
                  <a:srgbClr val="000000"/>
                </a:solidFill>
                <a:effectLst/>
                <a:latin typeface="Cambria" panose="02040503050406030204" pitchFamily="18" charset="0"/>
                <a:ea typeface="Times New Roman" panose="02020603050405020304" pitchFamily="18" charset="0"/>
              </a:rPr>
              <a:t>, no. 103: 23–41. </a:t>
            </a:r>
            <a:r>
              <a:rPr lang="en-GB" sz="1600" u="sng" dirty="0">
                <a:solidFill>
                  <a:srgbClr val="000000"/>
                </a:solidFill>
                <a:effectLst/>
                <a:latin typeface="Cambria" panose="02040503050406030204" pitchFamily="18" charset="0"/>
                <a:ea typeface="Times New Roman" panose="02020603050405020304" pitchFamily="18" charset="0"/>
                <a:hlinkClick r:id="rId5"/>
              </a:rPr>
              <a:t>http://</a:t>
            </a:r>
            <a:r>
              <a:rPr lang="en-GB" sz="1600" u="sng" dirty="0" err="1">
                <a:solidFill>
                  <a:srgbClr val="000000"/>
                </a:solidFill>
                <a:effectLst/>
                <a:latin typeface="Cambria" panose="02040503050406030204" pitchFamily="18" charset="0"/>
                <a:ea typeface="Times New Roman" panose="02020603050405020304" pitchFamily="18" charset="0"/>
                <a:hlinkClick r:id="rId5"/>
              </a:rPr>
              <a:t>www.jstor.org</a:t>
            </a:r>
            <a:r>
              <a:rPr lang="en-GB" sz="1600" u="sng" dirty="0">
                <a:solidFill>
                  <a:srgbClr val="000000"/>
                </a:solidFill>
                <a:effectLst/>
                <a:latin typeface="Cambria" panose="02040503050406030204" pitchFamily="18" charset="0"/>
                <a:ea typeface="Times New Roman" panose="02020603050405020304" pitchFamily="18" charset="0"/>
                <a:hlinkClick r:id="rId5"/>
              </a:rPr>
              <a:t>/stable/41819667</a:t>
            </a:r>
            <a:endParaRPr lang="fr-FR" sz="1600" dirty="0">
              <a:effectLst/>
              <a:latin typeface="Times New Roman" panose="02020603050405020304" pitchFamily="18" charset="0"/>
              <a:ea typeface="Times New Roman" panose="02020603050405020304" pitchFamily="18" charset="0"/>
            </a:endParaRPr>
          </a:p>
          <a:p>
            <a:pPr marL="0" indent="0">
              <a:buNone/>
            </a:pPr>
            <a:r>
              <a:rPr lang="fr-FR" sz="1600" dirty="0" err="1">
                <a:solidFill>
                  <a:srgbClr val="202122"/>
                </a:solidFill>
                <a:effectLst/>
                <a:highlight>
                  <a:srgbClr val="FFFFFF"/>
                </a:highlight>
                <a:latin typeface="Cambria" panose="02040503050406030204" pitchFamily="18" charset="0"/>
                <a:ea typeface="Times New Roman" panose="02020603050405020304" pitchFamily="18" charset="0"/>
                <a:cs typeface="Arial" panose="020B0604020202020204" pitchFamily="34" charset="0"/>
              </a:rPr>
              <a:t>Showalter</a:t>
            </a:r>
            <a:r>
              <a:rPr lang="fr-FR" sz="1600" dirty="0">
                <a:solidFill>
                  <a:srgbClr val="202122"/>
                </a:solidFill>
                <a:effectLst/>
                <a:highlight>
                  <a:srgbClr val="FFFFFF"/>
                </a:highlight>
                <a:latin typeface="Cambria" panose="02040503050406030204" pitchFamily="18" charset="0"/>
                <a:ea typeface="Times New Roman" panose="02020603050405020304" pitchFamily="18" charset="0"/>
                <a:cs typeface="Arial" panose="020B0604020202020204" pitchFamily="34" charset="0"/>
              </a:rPr>
              <a:t>, Elaine (1992). </a:t>
            </a:r>
            <a:r>
              <a:rPr lang="fr-FR" sz="1600" i="1"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Sexual</a:t>
            </a:r>
            <a:r>
              <a:rPr lang="fr-FR" sz="1600" i="1"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fr-FR" sz="1600" i="1"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Anarchy</a:t>
            </a:r>
            <a:r>
              <a:rPr lang="fr-FR" sz="1600" i="1"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fr-FR" sz="1600" i="1"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Gender</a:t>
            </a:r>
            <a:r>
              <a:rPr lang="fr-FR" sz="1600" i="1"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and Culture at the Fin de Siècle</a:t>
            </a:r>
            <a:r>
              <a:rPr lang="fr-FR" sz="1600" dirty="0">
                <a:solidFill>
                  <a:srgbClr val="202122"/>
                </a:solidFill>
                <a:effectLst/>
                <a:highlight>
                  <a:srgbClr val="FFFFFF"/>
                </a:highlight>
                <a:latin typeface="Cambria" panose="02040503050406030204" pitchFamily="18" charset="0"/>
                <a:ea typeface="Times New Roman" panose="02020603050405020304" pitchFamily="18" charset="0"/>
                <a:cs typeface="Arial" panose="020B0604020202020204" pitchFamily="34" charset="0"/>
              </a:rPr>
              <a:t>. Virago Press Ltd, 1992.</a:t>
            </a:r>
            <a:endParaRPr lang="fr-FR"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9026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1D36F22C-6D45-2936-7960-C07257259A93}"/>
              </a:ext>
            </a:extLst>
          </p:cNvPr>
          <p:cNvPicPr>
            <a:picLocks noChangeAspect="1"/>
          </p:cNvPicPr>
          <p:nvPr/>
        </p:nvPicPr>
        <p:blipFill rotWithShape="1">
          <a:blip r:embed="rId3">
            <a:extLst>
              <a:ext uri="{28A0092B-C50C-407E-A947-70E740481C1C}">
                <a14:useLocalDpi xmlns:a14="http://schemas.microsoft.com/office/drawing/2010/main" val="0"/>
              </a:ext>
            </a:extLst>
          </a:blip>
          <a:srcRect l="244" r="-1" b="-1"/>
          <a:stretch/>
        </p:blipFill>
        <p:spPr>
          <a:xfrm>
            <a:off x="-40029"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ZoneTexte 6">
            <a:extLst>
              <a:ext uri="{FF2B5EF4-FFF2-40B4-BE49-F238E27FC236}">
                <a16:creationId xmlns:a16="http://schemas.microsoft.com/office/drawing/2014/main" id="{63E35846-9DAB-30B7-30DF-252A4F3EDA07}"/>
              </a:ext>
            </a:extLst>
          </p:cNvPr>
          <p:cNvSpPr txBox="1"/>
          <p:nvPr/>
        </p:nvSpPr>
        <p:spPr>
          <a:xfrm>
            <a:off x="296335" y="1248834"/>
            <a:ext cx="11031100" cy="3524249"/>
          </a:xfrm>
          <a:prstGeom prst="rect">
            <a:avLst/>
          </a:prstGeom>
        </p:spPr>
        <p:txBody>
          <a:bodyPr vert="horz" lIns="91440" tIns="45720" rIns="91440" bIns="45720" rtlCol="0">
            <a:noAutofit/>
          </a:bodyPr>
          <a:lstStyle/>
          <a:p>
            <a:pPr marL="514350" lvl="0" indent="-228600">
              <a:lnSpc>
                <a:spcPct val="90000"/>
              </a:lnSpc>
              <a:spcAft>
                <a:spcPts val="600"/>
              </a:spcAft>
              <a:buFont typeface="Arial" panose="020B0604020202020204" pitchFamily="34" charset="0"/>
              <a:buChar char="•"/>
            </a:pPr>
            <a:endParaRPr lang="en-US" sz="2400" dirty="0">
              <a:effectLst/>
            </a:endParaRPr>
          </a:p>
        </p:txBody>
      </p:sp>
      <p:sp>
        <p:nvSpPr>
          <p:cNvPr id="23" name="ZoneTexte 22">
            <a:extLst>
              <a:ext uri="{FF2B5EF4-FFF2-40B4-BE49-F238E27FC236}">
                <a16:creationId xmlns:a16="http://schemas.microsoft.com/office/drawing/2014/main" id="{49B140CD-705F-9E2C-B8CE-1BCA8C891AAC}"/>
              </a:ext>
            </a:extLst>
          </p:cNvPr>
          <p:cNvSpPr txBox="1"/>
          <p:nvPr/>
        </p:nvSpPr>
        <p:spPr>
          <a:xfrm>
            <a:off x="4200276" y="874573"/>
            <a:ext cx="7680232" cy="5278176"/>
          </a:xfrm>
          <a:prstGeom prst="rect">
            <a:avLst/>
          </a:prstGeom>
          <a:solidFill>
            <a:schemeClr val="bg1">
              <a:alpha val="67000"/>
            </a:schemeClr>
          </a:solid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14350" lvl="0" indent="-228600">
              <a:lnSpc>
                <a:spcPct val="90000"/>
              </a:lnSpc>
              <a:spcAft>
                <a:spcPts val="600"/>
              </a:spcAft>
              <a:buFont typeface="Arial" panose="020B0604020202020204" pitchFamily="34" charset="0"/>
              <a:buChar char="•"/>
            </a:pPr>
            <a:r>
              <a:rPr lang="en-US" sz="3200" dirty="0">
                <a:effectLst/>
              </a:rPr>
              <a:t>How both water and women have been </a:t>
            </a:r>
            <a:r>
              <a:rPr lang="en-US" sz="3200" dirty="0" err="1">
                <a:effectLst/>
              </a:rPr>
              <a:t>conceptualised</a:t>
            </a:r>
            <a:r>
              <a:rPr lang="en-US" sz="3200" dirty="0">
                <a:effectLst/>
              </a:rPr>
              <a:t> as </a:t>
            </a:r>
            <a:r>
              <a:rPr lang="en-US" sz="3200" b="1" dirty="0">
                <a:effectLst/>
              </a:rPr>
              <a:t>resources to be exploited</a:t>
            </a:r>
            <a:r>
              <a:rPr lang="en-US" sz="3200" dirty="0">
                <a:effectLst/>
              </a:rPr>
              <a:t>.</a:t>
            </a:r>
          </a:p>
          <a:p>
            <a:pPr marL="514350" lvl="0" indent="-228600">
              <a:lnSpc>
                <a:spcPct val="90000"/>
              </a:lnSpc>
              <a:spcAft>
                <a:spcPts val="600"/>
              </a:spcAft>
              <a:buFont typeface="Arial" panose="020B0604020202020204" pitchFamily="34" charset="0"/>
              <a:buChar char="•"/>
            </a:pPr>
            <a:endParaRPr lang="en-US" sz="3200" dirty="0">
              <a:effectLst/>
            </a:endParaRPr>
          </a:p>
          <a:p>
            <a:pPr marL="514350" lvl="0" indent="-228600">
              <a:lnSpc>
                <a:spcPct val="90000"/>
              </a:lnSpc>
              <a:spcAft>
                <a:spcPts val="600"/>
              </a:spcAft>
              <a:buFont typeface="Arial" panose="020B0604020202020204" pitchFamily="34" charset="0"/>
              <a:buChar char="•"/>
            </a:pPr>
            <a:r>
              <a:rPr lang="en-US" sz="3200" dirty="0">
                <a:effectLst/>
              </a:rPr>
              <a:t>How feminists have reclaimed water metaphors as a symbol of </a:t>
            </a:r>
            <a:r>
              <a:rPr lang="en-US" sz="3200" b="1" dirty="0">
                <a:effectLst/>
              </a:rPr>
              <a:t>subversive and indirect resistance.</a:t>
            </a:r>
          </a:p>
          <a:p>
            <a:pPr marL="514350" lvl="0" indent="-228600">
              <a:lnSpc>
                <a:spcPct val="90000"/>
              </a:lnSpc>
              <a:spcAft>
                <a:spcPts val="600"/>
              </a:spcAft>
              <a:buFont typeface="Arial" panose="020B0604020202020204" pitchFamily="34" charset="0"/>
              <a:buChar char="•"/>
            </a:pPr>
            <a:endParaRPr lang="en-US" sz="3200" b="1" dirty="0"/>
          </a:p>
          <a:p>
            <a:pPr marL="514350" lvl="0" indent="-228600">
              <a:lnSpc>
                <a:spcPct val="90000"/>
              </a:lnSpc>
              <a:spcAft>
                <a:spcPts val="600"/>
              </a:spcAft>
              <a:buFont typeface="Arial" panose="020B0604020202020204" pitchFamily="34" charset="0"/>
              <a:buChar char="•"/>
            </a:pPr>
            <a:r>
              <a:rPr lang="en-US" sz="3200" dirty="0">
                <a:effectLst/>
              </a:rPr>
              <a:t>How they are currently spearheading an </a:t>
            </a:r>
            <a:r>
              <a:rPr lang="en-US" sz="3200" b="1" dirty="0">
                <a:effectLst/>
              </a:rPr>
              <a:t>epistemological revolution in our conception of water</a:t>
            </a:r>
            <a:r>
              <a:rPr lang="en-US" sz="3200" dirty="0">
                <a:effectLst/>
              </a:rPr>
              <a:t> itself.</a:t>
            </a:r>
          </a:p>
        </p:txBody>
      </p:sp>
    </p:spTree>
    <p:extLst>
      <p:ext uri="{BB962C8B-B14F-4D97-AF65-F5344CB8AC3E}">
        <p14:creationId xmlns:p14="http://schemas.microsoft.com/office/powerpoint/2010/main" val="2453517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1D36F22C-6D45-2936-7960-C07257259A93}"/>
              </a:ext>
            </a:extLst>
          </p:cNvPr>
          <p:cNvPicPr>
            <a:picLocks noChangeAspect="1"/>
          </p:cNvPicPr>
          <p:nvPr/>
        </p:nvPicPr>
        <p:blipFill rotWithShape="1">
          <a:blip r:embed="rId3">
            <a:extLst>
              <a:ext uri="{28A0092B-C50C-407E-A947-70E740481C1C}">
                <a14:useLocalDpi xmlns:a14="http://schemas.microsoft.com/office/drawing/2010/main" val="0"/>
              </a:ext>
            </a:extLst>
          </a:blip>
          <a:srcRect l="244" r="-1" b="-1"/>
          <a:stretch/>
        </p:blipFill>
        <p:spPr>
          <a:xfrm>
            <a:off x="-40029"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ZoneTexte 6">
            <a:extLst>
              <a:ext uri="{FF2B5EF4-FFF2-40B4-BE49-F238E27FC236}">
                <a16:creationId xmlns:a16="http://schemas.microsoft.com/office/drawing/2014/main" id="{63E35846-9DAB-30B7-30DF-252A4F3EDA07}"/>
              </a:ext>
            </a:extLst>
          </p:cNvPr>
          <p:cNvSpPr txBox="1"/>
          <p:nvPr/>
        </p:nvSpPr>
        <p:spPr>
          <a:xfrm>
            <a:off x="296335" y="1248834"/>
            <a:ext cx="11031100" cy="3524249"/>
          </a:xfrm>
          <a:prstGeom prst="rect">
            <a:avLst/>
          </a:prstGeom>
        </p:spPr>
        <p:txBody>
          <a:bodyPr vert="horz" lIns="91440" tIns="45720" rIns="91440" bIns="45720" rtlCol="0">
            <a:noAutofit/>
          </a:bodyPr>
          <a:lstStyle/>
          <a:p>
            <a:pPr marL="514350" lvl="0" indent="-228600">
              <a:lnSpc>
                <a:spcPct val="90000"/>
              </a:lnSpc>
              <a:spcAft>
                <a:spcPts val="600"/>
              </a:spcAft>
              <a:buFont typeface="Arial" panose="020B0604020202020204" pitchFamily="34" charset="0"/>
              <a:buChar char="•"/>
            </a:pPr>
            <a:endParaRPr lang="en-US" sz="2400" dirty="0">
              <a:effectLst/>
            </a:endParaRPr>
          </a:p>
        </p:txBody>
      </p:sp>
      <p:sp>
        <p:nvSpPr>
          <p:cNvPr id="23" name="ZoneTexte 22">
            <a:extLst>
              <a:ext uri="{FF2B5EF4-FFF2-40B4-BE49-F238E27FC236}">
                <a16:creationId xmlns:a16="http://schemas.microsoft.com/office/drawing/2014/main" id="{49B140CD-705F-9E2C-B8CE-1BCA8C891AAC}"/>
              </a:ext>
            </a:extLst>
          </p:cNvPr>
          <p:cNvSpPr txBox="1"/>
          <p:nvPr/>
        </p:nvSpPr>
        <p:spPr>
          <a:xfrm>
            <a:off x="4163994" y="269538"/>
            <a:ext cx="7849784" cy="6001643"/>
          </a:xfrm>
          <a:prstGeom prst="rect">
            <a:avLst/>
          </a:prstGeom>
          <a:solidFill>
            <a:schemeClr val="bg1">
              <a:alpha val="67000"/>
            </a:schemeClr>
          </a:solid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200" b="1" dirty="0">
                <a:ea typeface="Times New Roman" panose="02020603050405020304" pitchFamily="18" charset="0"/>
              </a:rPr>
              <a:t>T</a:t>
            </a:r>
            <a:r>
              <a:rPr lang="en-GB" sz="3200" b="1" dirty="0">
                <a:effectLst/>
                <a:ea typeface="Times New Roman" panose="02020603050405020304" pitchFamily="18" charset="0"/>
              </a:rPr>
              <a:t>heoretical framework:</a:t>
            </a:r>
          </a:p>
          <a:p>
            <a:r>
              <a:rPr lang="en-GB" sz="3200" dirty="0">
                <a:ea typeface="Times New Roman" panose="02020603050405020304" pitchFamily="18" charset="0"/>
              </a:rPr>
              <a:t>F</a:t>
            </a:r>
            <a:r>
              <a:rPr lang="en-GB" sz="3200" dirty="0">
                <a:effectLst/>
                <a:ea typeface="Times New Roman" panose="02020603050405020304" pitchFamily="18" charset="0"/>
              </a:rPr>
              <a:t>eminist theory </a:t>
            </a:r>
            <a:r>
              <a:rPr lang="en-GB" sz="3200" dirty="0">
                <a:ea typeface="Times New Roman" panose="02020603050405020304" pitchFamily="18" charset="0"/>
              </a:rPr>
              <a:t>+ cognitive metaphor theory</a:t>
            </a:r>
            <a:endParaRPr lang="fr-FR" sz="3200" dirty="0">
              <a:effectLst/>
              <a:ea typeface="Times New Roman" panose="02020603050405020304" pitchFamily="18" charset="0"/>
            </a:endParaRPr>
          </a:p>
          <a:p>
            <a:r>
              <a:rPr lang="en-GB" sz="3200" dirty="0">
                <a:effectLst/>
                <a:ea typeface="Times New Roman" panose="02020603050405020304" pitchFamily="18" charset="0"/>
              </a:rPr>
              <a:t> </a:t>
            </a:r>
            <a:endParaRPr lang="fr-FR" sz="3200" dirty="0">
              <a:effectLst/>
              <a:ea typeface="Times New Roman" panose="02020603050405020304" pitchFamily="18" charset="0"/>
            </a:endParaRPr>
          </a:p>
          <a:p>
            <a:r>
              <a:rPr lang="en-GB" sz="3200" b="1" dirty="0">
                <a:ea typeface="Times New Roman" panose="02020603050405020304" pitchFamily="18" charset="0"/>
              </a:rPr>
              <a:t>C</a:t>
            </a:r>
            <a:r>
              <a:rPr lang="en-GB" sz="3200" b="1" dirty="0">
                <a:effectLst/>
                <a:ea typeface="Times New Roman" panose="02020603050405020304" pitchFamily="18" charset="0"/>
              </a:rPr>
              <a:t>orpus:</a:t>
            </a:r>
          </a:p>
          <a:p>
            <a:r>
              <a:rPr lang="en-GB" sz="3200" dirty="0">
                <a:ea typeface="Times New Roman" panose="02020603050405020304" pitchFamily="18" charset="0"/>
              </a:rPr>
              <a:t>F</a:t>
            </a:r>
            <a:r>
              <a:rPr lang="en-GB" sz="3200" dirty="0">
                <a:effectLst/>
                <a:ea typeface="Times New Roman" panose="02020603050405020304" pitchFamily="18" charset="0"/>
              </a:rPr>
              <a:t>eminist literature</a:t>
            </a:r>
            <a:r>
              <a:rPr lang="en-GB" sz="3200" dirty="0">
                <a:ea typeface="Times New Roman" panose="02020603050405020304" pitchFamily="18" charset="0"/>
              </a:rPr>
              <a:t> + </a:t>
            </a:r>
            <a:r>
              <a:rPr lang="en-GB" sz="3200" dirty="0">
                <a:effectLst/>
                <a:ea typeface="Times New Roman" panose="02020603050405020304" pitchFamily="18" charset="0"/>
              </a:rPr>
              <a:t>feminist historiography </a:t>
            </a:r>
            <a:r>
              <a:rPr lang="en-GB" sz="3200" dirty="0">
                <a:ea typeface="Times New Roman" panose="02020603050405020304" pitchFamily="18" charset="0"/>
              </a:rPr>
              <a:t>+ critical geography articles + </a:t>
            </a:r>
            <a:r>
              <a:rPr lang="en-GB" sz="3200" dirty="0">
                <a:effectLst/>
                <a:ea typeface="Times New Roman" panose="02020603050405020304" pitchFamily="18" charset="0"/>
              </a:rPr>
              <a:t>policy documents on water scarcity.</a:t>
            </a:r>
            <a:endParaRPr lang="fr-FR" sz="3200" dirty="0">
              <a:effectLst/>
              <a:ea typeface="Times New Roman" panose="02020603050405020304" pitchFamily="18" charset="0"/>
            </a:endParaRPr>
          </a:p>
          <a:p>
            <a:r>
              <a:rPr lang="en-GB" sz="3200" dirty="0">
                <a:effectLst/>
                <a:ea typeface="Times New Roman" panose="02020603050405020304" pitchFamily="18" charset="0"/>
              </a:rPr>
              <a:t> </a:t>
            </a:r>
            <a:endParaRPr lang="fr-FR" sz="3200" dirty="0">
              <a:effectLst/>
              <a:ea typeface="Times New Roman" panose="02020603050405020304" pitchFamily="18" charset="0"/>
            </a:endParaRPr>
          </a:p>
          <a:p>
            <a:r>
              <a:rPr lang="en-GB" sz="3200" b="1" dirty="0">
                <a:effectLst/>
                <a:ea typeface="Times New Roman" panose="02020603050405020304" pitchFamily="18" charset="0"/>
              </a:rPr>
              <a:t>Methodology:</a:t>
            </a:r>
          </a:p>
          <a:p>
            <a:r>
              <a:rPr lang="en-GB" sz="3200" dirty="0" err="1">
                <a:effectLst/>
                <a:ea typeface="Times New Roman" panose="02020603050405020304" pitchFamily="18" charset="0"/>
              </a:rPr>
              <a:t>Charteris-Black</a:t>
            </a:r>
            <a:r>
              <a:rPr lang="en-GB" sz="3200" dirty="0">
                <a:effectLst/>
                <a:ea typeface="Times New Roman" panose="02020603050405020304" pitchFamily="18" charset="0"/>
              </a:rPr>
              <a:t> (2004). </a:t>
            </a:r>
            <a:r>
              <a:rPr lang="en-GB" sz="3200" i="1" dirty="0">
                <a:effectLst/>
                <a:ea typeface="Times New Roman" panose="02020603050405020304" pitchFamily="18" charset="0"/>
              </a:rPr>
              <a:t>Corpus Approaches to Critical Metaphor Analysis</a:t>
            </a:r>
            <a:r>
              <a:rPr lang="en-GB" sz="3200" dirty="0">
                <a:effectLst/>
                <a:ea typeface="Times New Roman" panose="02020603050405020304" pitchFamily="18" charset="0"/>
              </a:rPr>
              <a:t>.</a:t>
            </a:r>
            <a:endParaRPr lang="fr-FR" sz="3200" dirty="0">
              <a:effectLst/>
              <a:ea typeface="Times New Roman" panose="02020603050405020304" pitchFamily="18" charset="0"/>
            </a:endParaRPr>
          </a:p>
        </p:txBody>
      </p:sp>
    </p:spTree>
    <p:extLst>
      <p:ext uri="{BB962C8B-B14F-4D97-AF65-F5344CB8AC3E}">
        <p14:creationId xmlns:p14="http://schemas.microsoft.com/office/powerpoint/2010/main" val="3104647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DED3C82-8F6A-A0CF-471F-002CB9CEEBAE}"/>
              </a:ext>
            </a:extLst>
          </p:cNvPr>
          <p:cNvSpPr>
            <a:spLocks noGrp="1"/>
          </p:cNvSpPr>
          <p:nvPr>
            <p:ph type="ctrTitle"/>
          </p:nvPr>
        </p:nvSpPr>
        <p:spPr>
          <a:xfrm>
            <a:off x="5297762" y="269409"/>
            <a:ext cx="6251110" cy="3936831"/>
          </a:xfrm>
        </p:spPr>
        <p:txBody>
          <a:bodyPr anchor="b">
            <a:noAutofit/>
          </a:bodyPr>
          <a:lstStyle/>
          <a:p>
            <a:pPr algn="l"/>
            <a:r>
              <a:rPr lang="en-GB" sz="4500" b="1"/>
              <a:t>WATER IS</a:t>
            </a:r>
            <a:br>
              <a:rPr lang="en-GB" sz="4500" b="1"/>
            </a:br>
            <a:r>
              <a:rPr lang="en-GB" sz="4500" b="1"/>
              <a:t>(</a:t>
            </a:r>
            <a:r>
              <a:rPr lang="fr-FR" sz="4500" b="1"/>
              <a:t>+ </a:t>
            </a:r>
            <a:r>
              <a:rPr lang="en-GB" sz="4500" b="1"/>
              <a:t>NATURE in general)</a:t>
            </a:r>
            <a:br>
              <a:rPr lang="en-GB" sz="4500" b="1"/>
            </a:br>
            <a:r>
              <a:rPr lang="en-GB" sz="4500" b="1"/>
              <a:t>A WOMAN</a:t>
            </a:r>
            <a:br>
              <a:rPr lang="en-GB" sz="4500" b="1"/>
            </a:br>
            <a:br>
              <a:rPr lang="en-GB" sz="4500" b="1"/>
            </a:br>
            <a:r>
              <a:rPr lang="fr-FR" sz="4500" b="1"/>
              <a:t>(—&gt; </a:t>
            </a:r>
            <a:r>
              <a:rPr lang="en-GB" sz="4500" b="1"/>
              <a:t>a resource to be exploited)</a:t>
            </a:r>
            <a:endParaRPr lang="fr-FR" sz="4500" b="1"/>
          </a:p>
        </p:txBody>
      </p:sp>
      <p:sp>
        <p:nvSpPr>
          <p:cNvPr id="3" name="Sous-titre 2">
            <a:extLst>
              <a:ext uri="{FF2B5EF4-FFF2-40B4-BE49-F238E27FC236}">
                <a16:creationId xmlns:a16="http://schemas.microsoft.com/office/drawing/2014/main" id="{C1947995-69CA-B920-7A69-45B006CB9982}"/>
              </a:ext>
            </a:extLst>
          </p:cNvPr>
          <p:cNvSpPr>
            <a:spLocks noGrp="1"/>
          </p:cNvSpPr>
          <p:nvPr>
            <p:ph type="subTitle" idx="1"/>
          </p:nvPr>
        </p:nvSpPr>
        <p:spPr>
          <a:xfrm>
            <a:off x="5297760" y="4636008"/>
            <a:ext cx="6251111" cy="1572768"/>
          </a:xfrm>
        </p:spPr>
        <p:txBody>
          <a:bodyPr>
            <a:normAutofit/>
          </a:bodyPr>
          <a:lstStyle/>
          <a:p>
            <a:pPr algn="l"/>
            <a:r>
              <a:rPr lang="en-GB" b="1" i="1"/>
              <a:t>Nature Unveiling Herself Before Science </a:t>
            </a:r>
            <a:r>
              <a:rPr lang="en-GB" b="1"/>
              <a:t>(1899), Louis-Ernest </a:t>
            </a:r>
            <a:r>
              <a:rPr lang="en-GB" b="1" err="1"/>
              <a:t>Barrias</a:t>
            </a:r>
            <a:endParaRPr lang="en-GB" b="1"/>
          </a:p>
          <a:p>
            <a:pPr algn="l"/>
            <a:r>
              <a:rPr lang="en-GB" b="1"/>
              <a:t>Musée d’Orsay, Paris </a:t>
            </a:r>
            <a:endParaRPr lang="fr-FR" b="1"/>
          </a:p>
        </p:txBody>
      </p:sp>
      <p:pic>
        <p:nvPicPr>
          <p:cNvPr id="4" name="Image 3">
            <a:extLst>
              <a:ext uri="{FF2B5EF4-FFF2-40B4-BE49-F238E27FC236}">
                <a16:creationId xmlns:a16="http://schemas.microsoft.com/office/drawing/2014/main" id="{EDEEA191-CB45-E4CE-0B35-D636C61E0385}"/>
              </a:ext>
            </a:extLst>
          </p:cNvPr>
          <p:cNvPicPr>
            <a:picLocks noChangeAspect="1"/>
          </p:cNvPicPr>
          <p:nvPr/>
        </p:nvPicPr>
        <p:blipFill rotWithShape="1">
          <a:blip r:embed="rId3">
            <a:extLst>
              <a:ext uri="{28A0092B-C50C-407E-A947-70E740481C1C}">
                <a14:useLocalDpi xmlns:a14="http://schemas.microsoft.com/office/drawing/2010/main" val="0"/>
              </a:ext>
            </a:extLst>
          </a:blip>
          <a:srcRect r="94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3207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4E4E558-753A-D707-A571-910E5D6FD7F8}"/>
              </a:ext>
            </a:extLst>
          </p:cNvPr>
          <p:cNvPicPr>
            <a:picLocks noChangeAspect="1"/>
          </p:cNvPicPr>
          <p:nvPr/>
        </p:nvPicPr>
        <p:blipFill rotWithShape="1">
          <a:blip r:embed="rId3">
            <a:extLst>
              <a:ext uri="{28A0092B-C50C-407E-A947-70E740481C1C}">
                <a14:useLocalDpi xmlns:a14="http://schemas.microsoft.com/office/drawing/2010/main" val="0"/>
              </a:ext>
            </a:extLst>
          </a:blip>
          <a:srcRect l="21618" r="15369" b="-1"/>
          <a:stretch/>
        </p:blipFill>
        <p:spPr>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p:spPr>
      </p:pic>
      <p:sp>
        <p:nvSpPr>
          <p:cNvPr id="2" name="Titre 1">
            <a:extLst>
              <a:ext uri="{FF2B5EF4-FFF2-40B4-BE49-F238E27FC236}">
                <a16:creationId xmlns:a16="http://schemas.microsoft.com/office/drawing/2014/main" id="{CDED3C82-8F6A-A0CF-471F-002CB9CEEBAE}"/>
              </a:ext>
            </a:extLst>
          </p:cNvPr>
          <p:cNvSpPr>
            <a:spLocks noGrp="1"/>
          </p:cNvSpPr>
          <p:nvPr>
            <p:ph type="ctrTitle"/>
          </p:nvPr>
        </p:nvSpPr>
        <p:spPr>
          <a:xfrm>
            <a:off x="338667" y="882741"/>
            <a:ext cx="5757333" cy="5456676"/>
          </a:xfrm>
        </p:spPr>
        <p:txBody>
          <a:bodyPr anchor="t">
            <a:noAutofit/>
          </a:bodyPr>
          <a:lstStyle/>
          <a:p>
            <a:pPr algn="l"/>
            <a:r>
              <a:rPr lang="en-GB" sz="2600" b="0" dirty="0">
                <a:effectLst/>
                <a:ea typeface="Times New Roman" panose="02020603050405020304" pitchFamily="18" charset="0"/>
              </a:rPr>
              <a:t>“t</a:t>
            </a:r>
            <a:r>
              <a:rPr lang="fr-FR" sz="2600" b="0" dirty="0">
                <a:effectLst/>
                <a:ea typeface="Times New Roman" panose="02020603050405020304" pitchFamily="18" charset="0"/>
              </a:rPr>
              <a:t>he </a:t>
            </a:r>
            <a:r>
              <a:rPr lang="fr-FR" sz="2600" b="0" dirty="0" err="1">
                <a:effectLst/>
                <a:ea typeface="Times New Roman" panose="02020603050405020304" pitchFamily="18" charset="0"/>
              </a:rPr>
              <a:t>belief</a:t>
            </a:r>
            <a:r>
              <a:rPr lang="fr-FR" sz="2600" b="0" dirty="0">
                <a:effectLst/>
                <a:ea typeface="Times New Roman" panose="02020603050405020304" pitchFamily="18" charset="0"/>
              </a:rPr>
              <a:t> that </a:t>
            </a:r>
            <a:r>
              <a:rPr lang="fr-FR" sz="2600" b="1" u="sng" dirty="0">
                <a:effectLst/>
                <a:ea typeface="Times New Roman" panose="02020603050405020304" pitchFamily="18" charset="0"/>
              </a:rPr>
              <a:t>nature </a:t>
            </a:r>
            <a:r>
              <a:rPr lang="fr-FR" sz="2600" b="1" u="sng" dirty="0" err="1">
                <a:effectLst/>
                <a:ea typeface="Times New Roman" panose="02020603050405020304" pitchFamily="18" charset="0"/>
              </a:rPr>
              <a:t>ought</a:t>
            </a:r>
            <a:r>
              <a:rPr lang="fr-FR" sz="2600" b="1" u="sng" dirty="0">
                <a:effectLst/>
                <a:ea typeface="Times New Roman" panose="02020603050405020304" pitchFamily="18" charset="0"/>
              </a:rPr>
              <a:t> to be </a:t>
            </a:r>
            <a:r>
              <a:rPr lang="fr-FR" sz="2600" b="1" u="sng" dirty="0" err="1">
                <a:effectLst/>
                <a:ea typeface="Times New Roman" panose="02020603050405020304" pitchFamily="18" charset="0"/>
              </a:rPr>
              <a:t>controlled</a:t>
            </a:r>
            <a:r>
              <a:rPr lang="fr-FR" sz="2600" b="0" dirty="0">
                <a:effectLst/>
                <a:ea typeface="Times New Roman" panose="02020603050405020304" pitchFamily="18" charset="0"/>
              </a:rPr>
              <a:t> — </a:t>
            </a:r>
            <a:r>
              <a:rPr lang="fr-FR" sz="2600" b="0" dirty="0" err="1">
                <a:effectLst/>
                <a:ea typeface="Times New Roman" panose="02020603050405020304" pitchFamily="18" charset="0"/>
              </a:rPr>
              <a:t>indeed</a:t>
            </a:r>
            <a:r>
              <a:rPr lang="fr-FR" sz="2600" b="0" dirty="0">
                <a:effectLst/>
                <a:ea typeface="Times New Roman" panose="02020603050405020304" pitchFamily="18" charset="0"/>
              </a:rPr>
              <a:t> </a:t>
            </a:r>
            <a:r>
              <a:rPr lang="fr-FR" sz="2600" b="1" u="sng" dirty="0" err="1">
                <a:effectLst/>
                <a:ea typeface="Times New Roman" panose="02020603050405020304" pitchFamily="18" charset="0"/>
              </a:rPr>
              <a:t>could</a:t>
            </a:r>
            <a:r>
              <a:rPr lang="fr-FR" sz="2600" b="1" u="sng" dirty="0">
                <a:effectLst/>
                <a:ea typeface="Times New Roman" panose="02020603050405020304" pitchFamily="18" charset="0"/>
              </a:rPr>
              <a:t> be </a:t>
            </a:r>
            <a:r>
              <a:rPr lang="fr-FR" sz="2600" b="1" u="sng" dirty="0" err="1">
                <a:effectLst/>
                <a:ea typeface="Times New Roman" panose="02020603050405020304" pitchFamily="18" charset="0"/>
              </a:rPr>
              <a:t>controlled</a:t>
            </a:r>
            <a:r>
              <a:rPr lang="fr-FR" sz="2600" b="0" dirty="0">
                <a:effectLst/>
                <a:ea typeface="Times New Roman" panose="02020603050405020304" pitchFamily="18" charset="0"/>
              </a:rPr>
              <a:t> — </a:t>
            </a:r>
            <a:r>
              <a:rPr lang="fr-FR" sz="2600" b="0" dirty="0" err="1">
                <a:effectLst/>
                <a:ea typeface="Times New Roman" panose="02020603050405020304" pitchFamily="18" charset="0"/>
              </a:rPr>
              <a:t>through</a:t>
            </a:r>
            <a:r>
              <a:rPr lang="fr-FR" sz="2600" b="0" dirty="0">
                <a:effectLst/>
                <a:ea typeface="Times New Roman" panose="02020603050405020304" pitchFamily="18" charset="0"/>
              </a:rPr>
              <a:t> the </a:t>
            </a:r>
            <a:r>
              <a:rPr lang="fr-FR" sz="2600" b="0" dirty="0" err="1">
                <a:effectLst/>
                <a:ea typeface="Times New Roman" panose="02020603050405020304" pitchFamily="18" charset="0"/>
              </a:rPr>
              <a:t>melding</a:t>
            </a:r>
            <a:r>
              <a:rPr lang="fr-FR" sz="2600" b="0" dirty="0">
                <a:effectLst/>
                <a:ea typeface="Times New Roman" panose="02020603050405020304" pitchFamily="18" charset="0"/>
              </a:rPr>
              <a:t> of </a:t>
            </a:r>
            <a:r>
              <a:rPr lang="fr-FR" sz="2600" b="0" dirty="0" err="1">
                <a:effectLst/>
                <a:ea typeface="Times New Roman" panose="02020603050405020304" pitchFamily="18" charset="0"/>
              </a:rPr>
              <a:t>scientific</a:t>
            </a:r>
            <a:r>
              <a:rPr lang="fr-FR" sz="2600" b="0" dirty="0">
                <a:effectLst/>
                <a:ea typeface="Times New Roman" panose="02020603050405020304" pitchFamily="18" charset="0"/>
              </a:rPr>
              <a:t> </a:t>
            </a:r>
            <a:r>
              <a:rPr lang="fr-FR" sz="2600" b="0" dirty="0" err="1">
                <a:effectLst/>
                <a:ea typeface="Times New Roman" panose="02020603050405020304" pitchFamily="18" charset="0"/>
              </a:rPr>
              <a:t>study</a:t>
            </a:r>
            <a:r>
              <a:rPr lang="fr-FR" sz="2600" b="0" dirty="0">
                <a:effectLst/>
                <a:ea typeface="Times New Roman" panose="02020603050405020304" pitchFamily="18" charset="0"/>
              </a:rPr>
              <a:t>, </a:t>
            </a:r>
            <a:r>
              <a:rPr lang="fr-FR" sz="2600" b="0" dirty="0" err="1">
                <a:effectLst/>
                <a:ea typeface="Times New Roman" panose="02020603050405020304" pitchFamily="18" charset="0"/>
              </a:rPr>
              <a:t>large-scale</a:t>
            </a:r>
            <a:r>
              <a:rPr lang="fr-FR" sz="2600" b="0" dirty="0">
                <a:effectLst/>
                <a:ea typeface="Times New Roman" panose="02020603050405020304" pitchFamily="18" charset="0"/>
              </a:rPr>
              <a:t> </a:t>
            </a:r>
            <a:r>
              <a:rPr lang="fr-FR" sz="2600" b="0" dirty="0" err="1">
                <a:effectLst/>
                <a:ea typeface="Times New Roman" panose="02020603050405020304" pitchFamily="18" charset="0"/>
              </a:rPr>
              <a:t>technology</a:t>
            </a:r>
            <a:r>
              <a:rPr lang="fr-FR" sz="2600" b="0" dirty="0">
                <a:effectLst/>
                <a:ea typeface="Times New Roman" panose="02020603050405020304" pitchFamily="18" charset="0"/>
              </a:rPr>
              <a:t>, and </a:t>
            </a:r>
            <a:r>
              <a:rPr lang="fr-FR" sz="2600" b="0" dirty="0" err="1">
                <a:effectLst/>
                <a:ea typeface="Times New Roman" panose="02020603050405020304" pitchFamily="18" charset="0"/>
              </a:rPr>
              <a:t>appropriate</a:t>
            </a:r>
            <a:r>
              <a:rPr lang="fr-FR" sz="2600" b="0" dirty="0">
                <a:effectLst/>
                <a:ea typeface="Times New Roman" panose="02020603050405020304" pitchFamily="18" charset="0"/>
              </a:rPr>
              <a:t> government structures. </a:t>
            </a:r>
            <a:br>
              <a:rPr lang="en-GB" sz="2600" b="0" dirty="0">
                <a:effectLst/>
                <a:ea typeface="Times New Roman" panose="02020603050405020304" pitchFamily="18" charset="0"/>
              </a:rPr>
            </a:br>
            <a:br>
              <a:rPr lang="en-GB" sz="2600" b="0" dirty="0">
                <a:effectLst/>
                <a:ea typeface="Times New Roman" panose="02020603050405020304" pitchFamily="18" charset="0"/>
              </a:rPr>
            </a:br>
            <a:r>
              <a:rPr lang="fr-FR" sz="2600" b="0" dirty="0">
                <a:effectLst/>
                <a:ea typeface="Times New Roman" panose="02020603050405020304" pitchFamily="18" charset="0"/>
              </a:rPr>
              <a:t>The </a:t>
            </a:r>
            <a:r>
              <a:rPr lang="fr-FR" sz="2600" b="0" dirty="0" err="1">
                <a:effectLst/>
                <a:ea typeface="Times New Roman" panose="02020603050405020304" pitchFamily="18" charset="0"/>
              </a:rPr>
              <a:t>utilitarian</a:t>
            </a:r>
            <a:r>
              <a:rPr lang="fr-FR" sz="2600" b="0" dirty="0">
                <a:effectLst/>
                <a:ea typeface="Times New Roman" panose="02020603050405020304" pitchFamily="18" charset="0"/>
              </a:rPr>
              <a:t> aspects </a:t>
            </a:r>
            <a:r>
              <a:rPr lang="en-GB" sz="2600" b="0" dirty="0">
                <a:effectLst/>
                <a:ea typeface="Times New Roman" panose="02020603050405020304" pitchFamily="18" charset="0"/>
              </a:rPr>
              <a:t>[</a:t>
            </a:r>
            <a:r>
              <a:rPr lang="fr-FR" sz="2600" b="0" dirty="0">
                <a:effectLst/>
                <a:ea typeface="Times New Roman" panose="02020603050405020304" pitchFamily="18" charset="0"/>
              </a:rPr>
              <a:t>...] came from a </a:t>
            </a:r>
            <a:r>
              <a:rPr lang="fr-FR" sz="2600" b="0" dirty="0" err="1">
                <a:effectLst/>
                <a:ea typeface="Times New Roman" panose="02020603050405020304" pitchFamily="18" charset="0"/>
              </a:rPr>
              <a:t>deeply</a:t>
            </a:r>
            <a:r>
              <a:rPr lang="fr-FR" sz="2600" b="0" dirty="0">
                <a:effectLst/>
                <a:ea typeface="Times New Roman" panose="02020603050405020304" pitchFamily="18" charset="0"/>
              </a:rPr>
              <a:t> </a:t>
            </a:r>
            <a:r>
              <a:rPr lang="fr-FR" sz="2600" b="0" dirty="0" err="1">
                <a:effectLst/>
                <a:ea typeface="Times New Roman" panose="02020603050405020304" pitchFamily="18" charset="0"/>
              </a:rPr>
              <a:t>ingrained</a:t>
            </a:r>
            <a:r>
              <a:rPr lang="fr-FR" sz="2600" b="0" dirty="0">
                <a:effectLst/>
                <a:ea typeface="Times New Roman" panose="02020603050405020304" pitchFamily="18" charset="0"/>
              </a:rPr>
              <a:t> </a:t>
            </a:r>
            <a:r>
              <a:rPr lang="fr-FR" sz="2600" b="0" dirty="0" err="1">
                <a:effectLst/>
                <a:ea typeface="Times New Roman" panose="02020603050405020304" pitchFamily="18" charset="0"/>
              </a:rPr>
              <a:t>belief</a:t>
            </a:r>
            <a:r>
              <a:rPr lang="fr-FR" sz="2600" b="0" dirty="0">
                <a:effectLst/>
                <a:ea typeface="Times New Roman" panose="02020603050405020304" pitchFamily="18" charset="0"/>
              </a:rPr>
              <a:t> </a:t>
            </a:r>
            <a:r>
              <a:rPr lang="fr-FR" sz="2600" b="0" dirty="0" err="1">
                <a:effectLst/>
                <a:ea typeface="Times New Roman" panose="02020603050405020304" pitchFamily="18" charset="0"/>
              </a:rPr>
              <a:t>among</a:t>
            </a:r>
            <a:r>
              <a:rPr lang="fr-FR" sz="2600" b="0" dirty="0">
                <a:effectLst/>
                <a:ea typeface="Times New Roman" panose="02020603050405020304" pitchFamily="18" charset="0"/>
              </a:rPr>
              <a:t> </a:t>
            </a:r>
            <a:r>
              <a:rPr lang="fr-FR" sz="2600" b="0" dirty="0" err="1">
                <a:effectLst/>
                <a:ea typeface="Times New Roman" panose="02020603050405020304" pitchFamily="18" charset="0"/>
              </a:rPr>
              <a:t>specialists</a:t>
            </a:r>
            <a:r>
              <a:rPr lang="fr-FR" sz="2600" b="0" dirty="0">
                <a:effectLst/>
                <a:ea typeface="Times New Roman" panose="02020603050405020304" pitchFamily="18" charset="0"/>
              </a:rPr>
              <a:t> in </a:t>
            </a:r>
            <a:r>
              <a:rPr lang="fr-FR" sz="2600" b="0" dirty="0" err="1">
                <a:effectLst/>
                <a:ea typeface="Times New Roman" panose="02020603050405020304" pitchFamily="18" charset="0"/>
              </a:rPr>
              <a:t>both</a:t>
            </a:r>
            <a:r>
              <a:rPr lang="fr-FR" sz="2600" b="0" dirty="0">
                <a:effectLst/>
                <a:ea typeface="Times New Roman" panose="02020603050405020304" pitchFamily="18" charset="0"/>
              </a:rPr>
              <a:t> countries that </a:t>
            </a:r>
            <a:r>
              <a:rPr lang="fr-FR" sz="2600" b="1" u="sng" dirty="0">
                <a:effectLst/>
                <a:ea typeface="Times New Roman" panose="02020603050405020304" pitchFamily="18" charset="0"/>
              </a:rPr>
              <a:t>water </a:t>
            </a:r>
            <a:r>
              <a:rPr lang="fr-FR" sz="2600" b="1" u="sng" dirty="0" err="1">
                <a:effectLst/>
                <a:ea typeface="Times New Roman" panose="02020603050405020304" pitchFamily="18" charset="0"/>
              </a:rPr>
              <a:t>had</a:t>
            </a:r>
            <a:r>
              <a:rPr lang="fr-FR" sz="2600" b="1" u="sng" dirty="0">
                <a:effectLst/>
                <a:ea typeface="Times New Roman" panose="02020603050405020304" pitchFamily="18" charset="0"/>
              </a:rPr>
              <a:t> an obligation to </a:t>
            </a:r>
            <a:r>
              <a:rPr lang="fr-FR" sz="2600" b="1" u="sng" dirty="0" err="1">
                <a:effectLst/>
                <a:ea typeface="Times New Roman" panose="02020603050405020304" pitchFamily="18" charset="0"/>
              </a:rPr>
              <a:t>humanity</a:t>
            </a:r>
            <a:r>
              <a:rPr lang="fr-FR" sz="2600" b="0" dirty="0">
                <a:effectLst/>
                <a:ea typeface="Times New Roman" panose="02020603050405020304" pitchFamily="18" charset="0"/>
              </a:rPr>
              <a:t>, </a:t>
            </a:r>
            <a:r>
              <a:rPr lang="fr-FR" sz="2600" b="0" dirty="0" err="1">
                <a:effectLst/>
                <a:ea typeface="Times New Roman" panose="02020603050405020304" pitchFamily="18" charset="0"/>
              </a:rPr>
              <a:t>indeed</a:t>
            </a:r>
            <a:r>
              <a:rPr lang="fr-FR" sz="2600" b="0" dirty="0">
                <a:effectLst/>
                <a:ea typeface="Times New Roman" panose="02020603050405020304" pitchFamily="18" charset="0"/>
              </a:rPr>
              <a:t>, </a:t>
            </a:r>
            <a:r>
              <a:rPr lang="fr-FR" sz="2600" b="1" u="sng" dirty="0">
                <a:effectLst/>
                <a:ea typeface="Times New Roman" panose="02020603050405020304" pitchFamily="18" charset="0"/>
              </a:rPr>
              <a:t>a moral </a:t>
            </a:r>
            <a:r>
              <a:rPr lang="fr-FR" sz="2600" b="1" u="sng" dirty="0" err="1">
                <a:effectLst/>
                <a:ea typeface="Times New Roman" panose="02020603050405020304" pitchFamily="18" charset="0"/>
              </a:rPr>
              <a:t>duty</a:t>
            </a:r>
            <a:r>
              <a:rPr lang="fr-FR" sz="2600" dirty="0">
                <a:effectLst/>
                <a:ea typeface="Times New Roman" panose="02020603050405020304" pitchFamily="18" charset="0"/>
              </a:rPr>
              <a:t>, to </a:t>
            </a:r>
            <a:r>
              <a:rPr lang="fr-FR" sz="2600" dirty="0" err="1">
                <a:effectLst/>
                <a:ea typeface="Times New Roman" panose="02020603050405020304" pitchFamily="18" charset="0"/>
              </a:rPr>
              <a:t>fulfil</a:t>
            </a:r>
            <a:r>
              <a:rPr lang="fr-FR" sz="2600" dirty="0">
                <a:effectLst/>
                <a:ea typeface="Times New Roman" panose="02020603050405020304" pitchFamily="18" charset="0"/>
              </a:rPr>
              <a:t> </a:t>
            </a:r>
            <a:r>
              <a:rPr lang="fr-FR" sz="2600" dirty="0" err="1">
                <a:effectLst/>
                <a:ea typeface="Times New Roman" panose="02020603050405020304" pitchFamily="18" charset="0"/>
              </a:rPr>
              <a:t>many</a:t>
            </a:r>
            <a:r>
              <a:rPr lang="fr-FR" sz="2600" dirty="0">
                <a:effectLst/>
                <a:ea typeface="Times New Roman" panose="02020603050405020304" pitchFamily="18" charset="0"/>
              </a:rPr>
              <a:t> missions</a:t>
            </a:r>
            <a:r>
              <a:rPr lang="fr-FR" sz="2600" b="0" dirty="0">
                <a:effectLst/>
                <a:ea typeface="Times New Roman" panose="02020603050405020304" pitchFamily="18" charset="0"/>
              </a:rPr>
              <a:t> </a:t>
            </a:r>
            <a:r>
              <a:rPr lang="fr-FR" sz="2600" b="0" dirty="0" err="1">
                <a:effectLst/>
                <a:ea typeface="Times New Roman" panose="02020603050405020304" pitchFamily="18" charset="0"/>
              </a:rPr>
              <a:t>before</a:t>
            </a:r>
            <a:r>
              <a:rPr lang="fr-FR" sz="2600" b="0" dirty="0">
                <a:effectLst/>
                <a:ea typeface="Times New Roman" panose="02020603050405020304" pitchFamily="18" charset="0"/>
              </a:rPr>
              <a:t> it </a:t>
            </a:r>
            <a:r>
              <a:rPr lang="fr-FR" sz="2600" b="0" dirty="0" err="1">
                <a:effectLst/>
                <a:ea typeface="Times New Roman" panose="02020603050405020304" pitchFamily="18" charset="0"/>
              </a:rPr>
              <a:t>flowed</a:t>
            </a:r>
            <a:r>
              <a:rPr lang="fr-FR" sz="2600" b="0" dirty="0">
                <a:effectLst/>
                <a:ea typeface="Times New Roman" panose="02020603050405020304" pitchFamily="18" charset="0"/>
              </a:rPr>
              <a:t> </a:t>
            </a:r>
            <a:r>
              <a:rPr lang="fr-FR" sz="2600" b="0" dirty="0" err="1">
                <a:effectLst/>
                <a:ea typeface="Times New Roman" panose="02020603050405020304" pitchFamily="18" charset="0"/>
              </a:rPr>
              <a:t>wastefully</a:t>
            </a:r>
            <a:r>
              <a:rPr lang="fr-FR" sz="2600" b="0" dirty="0">
                <a:effectLst/>
                <a:ea typeface="Times New Roman" panose="02020603050405020304" pitchFamily="18" charset="0"/>
              </a:rPr>
              <a:t> </a:t>
            </a:r>
            <a:r>
              <a:rPr lang="fr-FR" sz="2600" b="0" dirty="0" err="1">
                <a:effectLst/>
                <a:ea typeface="Times New Roman" panose="02020603050405020304" pitchFamily="18" charset="0"/>
              </a:rPr>
              <a:t>into</a:t>
            </a:r>
            <a:r>
              <a:rPr lang="fr-FR" sz="2600" b="0" dirty="0">
                <a:effectLst/>
                <a:ea typeface="Times New Roman" panose="02020603050405020304" pitchFamily="18" charset="0"/>
              </a:rPr>
              <a:t> the sea.”</a:t>
            </a:r>
            <a:br>
              <a:rPr lang="fr-FR" sz="2600" b="0" dirty="0">
                <a:effectLst/>
                <a:ea typeface="Times New Roman" panose="02020603050405020304" pitchFamily="18" charset="0"/>
              </a:rPr>
            </a:br>
            <a:br>
              <a:rPr lang="fr-FR" sz="2600" b="0" dirty="0">
                <a:effectLst/>
                <a:ea typeface="Times New Roman" panose="02020603050405020304" pitchFamily="18" charset="0"/>
              </a:rPr>
            </a:br>
            <a:r>
              <a:rPr lang="en-GB" sz="1700" dirty="0"/>
              <a:t>Josephson, Paul (2002: 68). </a:t>
            </a:r>
            <a:r>
              <a:rPr lang="en-GB" sz="1700" i="1" dirty="0"/>
              <a:t>Industrialised Nature</a:t>
            </a:r>
            <a:r>
              <a:rPr lang="en-GB" sz="1700" dirty="0"/>
              <a:t>, quoted in </a:t>
            </a:r>
            <a:br>
              <a:rPr lang="en-GB" sz="1700" dirty="0"/>
            </a:br>
            <a:r>
              <a:rPr lang="en-GB" sz="1700" dirty="0" err="1"/>
              <a:t>Goatly</a:t>
            </a:r>
            <a:r>
              <a:rPr lang="en-GB" sz="1700" dirty="0"/>
              <a:t>, Andrew </a:t>
            </a:r>
            <a:r>
              <a:rPr lang="fr-FR" sz="1700" dirty="0"/>
              <a:t>(</a:t>
            </a:r>
            <a:r>
              <a:rPr lang="en-GB" sz="1700" dirty="0"/>
              <a:t>2007: 291). </a:t>
            </a:r>
            <a:r>
              <a:rPr lang="en-GB" sz="1700" i="1" dirty="0"/>
              <a:t>Washing the Brain</a:t>
            </a:r>
            <a:r>
              <a:rPr lang="en-GB" sz="1700" dirty="0"/>
              <a:t>.</a:t>
            </a:r>
            <a:br>
              <a:rPr lang="fr-FR" sz="1700" dirty="0"/>
            </a:br>
            <a:endParaRPr lang="fr-FR" sz="1700" b="0" dirty="0"/>
          </a:p>
        </p:txBody>
      </p:sp>
      <p:sp>
        <p:nvSpPr>
          <p:cNvPr id="4" name="ZoneTexte 3">
            <a:extLst>
              <a:ext uri="{FF2B5EF4-FFF2-40B4-BE49-F238E27FC236}">
                <a16:creationId xmlns:a16="http://schemas.microsoft.com/office/drawing/2014/main" id="{0ED02558-8C00-2DBD-D8DD-7BD272AFCA0E}"/>
              </a:ext>
            </a:extLst>
          </p:cNvPr>
          <p:cNvSpPr txBox="1"/>
          <p:nvPr/>
        </p:nvSpPr>
        <p:spPr>
          <a:xfrm>
            <a:off x="7440081" y="143965"/>
            <a:ext cx="4582585" cy="338554"/>
          </a:xfrm>
          <a:prstGeom prst="rect">
            <a:avLst/>
          </a:prstGeom>
          <a:solidFill>
            <a:schemeClr val="bg1">
              <a:alpha val="67000"/>
            </a:schemeClr>
          </a:solid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b="1" dirty="0">
                <a:solidFill>
                  <a:schemeClr val="tx2"/>
                </a:solidFill>
                <a:ea typeface="Times New Roman" panose="02020603050405020304" pitchFamily="18" charset="0"/>
              </a:rPr>
              <a:t>The Hoover Dam, Arizona-Nevada border, USA</a:t>
            </a:r>
            <a:endParaRPr lang="fr-FR" sz="1600" b="1" dirty="0">
              <a:solidFill>
                <a:schemeClr val="tx2"/>
              </a:solidFill>
              <a:effectLst/>
              <a:ea typeface="Times New Roman" panose="02020603050405020304" pitchFamily="18" charset="0"/>
            </a:endParaRPr>
          </a:p>
        </p:txBody>
      </p:sp>
    </p:spTree>
    <p:extLst>
      <p:ext uri="{BB962C8B-B14F-4D97-AF65-F5344CB8AC3E}">
        <p14:creationId xmlns:p14="http://schemas.microsoft.com/office/powerpoint/2010/main" val="135641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l="-7000" r="-7000"/>
          </a:stretch>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F984711-2BF9-36A9-DAB9-94420E5DE2F8}"/>
              </a:ext>
            </a:extLst>
          </p:cNvPr>
          <p:cNvSpPr txBox="1"/>
          <p:nvPr/>
        </p:nvSpPr>
        <p:spPr>
          <a:xfrm>
            <a:off x="1164164" y="994761"/>
            <a:ext cx="9567333" cy="2308324"/>
          </a:xfrm>
          <a:prstGeom prst="rect">
            <a:avLst/>
          </a:prstGeom>
          <a:noFill/>
        </p:spPr>
        <p:txBody>
          <a:bodyPr wrap="square" rtlCol="0">
            <a:spAutoFit/>
          </a:bodyPr>
          <a:lstStyle/>
          <a:p>
            <a:pPr algn="l"/>
            <a:r>
              <a:rPr lang="en-GB" sz="2400" dirty="0">
                <a:solidFill>
                  <a:schemeClr val="bg1"/>
                </a:solidFill>
              </a:rPr>
              <a:t>“I can’t think of myself, </a:t>
            </a:r>
            <a:r>
              <a:rPr lang="en-GB" sz="2400" b="1" u="sng" dirty="0">
                <a:solidFill>
                  <a:schemeClr val="bg1"/>
                </a:solidFill>
              </a:rPr>
              <a:t>my body</a:t>
            </a:r>
            <a:r>
              <a:rPr lang="en-GB" sz="2400" dirty="0">
                <a:solidFill>
                  <a:schemeClr val="bg1"/>
                </a:solidFill>
              </a:rPr>
              <a:t>, sometimes without seeing the skeleton: how I must appear to an electron. </a:t>
            </a:r>
            <a:r>
              <a:rPr lang="en-GB" sz="2400" b="1" u="sng" dirty="0">
                <a:solidFill>
                  <a:schemeClr val="bg1"/>
                </a:solidFill>
              </a:rPr>
              <a:t>A cradle of life</a:t>
            </a:r>
            <a:r>
              <a:rPr lang="en-GB" sz="2400" dirty="0">
                <a:solidFill>
                  <a:schemeClr val="bg1"/>
                </a:solidFill>
              </a:rPr>
              <a:t>, made of bones; and within hazards, warped proteins, bad crystals jagged as glass. Women took medicines, pills, men sprayed trees, cows ate grass,</a:t>
            </a:r>
            <a:r>
              <a:rPr lang="en-GB" sz="2400" b="1" dirty="0">
                <a:solidFill>
                  <a:schemeClr val="bg1"/>
                </a:solidFill>
              </a:rPr>
              <a:t> </a:t>
            </a:r>
            <a:r>
              <a:rPr lang="en-GB" sz="2400" b="1" u="sng" dirty="0">
                <a:solidFill>
                  <a:schemeClr val="bg1"/>
                </a:solidFill>
              </a:rPr>
              <a:t>all that souped-up piss flowed into the rivers</a:t>
            </a:r>
            <a:r>
              <a:rPr lang="en-GB" sz="2400" dirty="0">
                <a:solidFill>
                  <a:schemeClr val="bg1"/>
                </a:solidFill>
              </a:rPr>
              <a:t>.”</a:t>
            </a:r>
          </a:p>
          <a:p>
            <a:pPr algn="l"/>
            <a:endParaRPr lang="fr-FR" sz="2400" dirty="0">
              <a:solidFill>
                <a:schemeClr val="bg1"/>
              </a:solidFill>
            </a:endParaRPr>
          </a:p>
        </p:txBody>
      </p:sp>
      <p:sp>
        <p:nvSpPr>
          <p:cNvPr id="12" name="ZoneTexte 11">
            <a:extLst>
              <a:ext uri="{FF2B5EF4-FFF2-40B4-BE49-F238E27FC236}">
                <a16:creationId xmlns:a16="http://schemas.microsoft.com/office/drawing/2014/main" id="{C5E7B720-82D1-3907-190B-45DC68C64384}"/>
              </a:ext>
            </a:extLst>
          </p:cNvPr>
          <p:cNvSpPr txBox="1"/>
          <p:nvPr/>
        </p:nvSpPr>
        <p:spPr>
          <a:xfrm>
            <a:off x="1164165" y="3429000"/>
            <a:ext cx="9567333"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400" dirty="0">
                <a:solidFill>
                  <a:schemeClr val="bg1"/>
                </a:solidFill>
              </a:rPr>
              <a:t>“I cannot avoid seeing, now, the small tattoo on my ankle. Four digits and an eye, a passport in reverse. It’s supposed to guarantee that I will never be able to fade, finally, into another landscape. </a:t>
            </a:r>
            <a:r>
              <a:rPr lang="en-GB" sz="2400" b="1" u="sng" dirty="0">
                <a:solidFill>
                  <a:schemeClr val="bg1"/>
                </a:solidFill>
              </a:rPr>
              <a:t>I am too important, too scarce for that. I am a national resource</a:t>
            </a:r>
            <a:r>
              <a:rPr lang="en-GB" sz="2400" b="1" dirty="0">
                <a:solidFill>
                  <a:schemeClr val="bg1"/>
                </a:solidFill>
              </a:rPr>
              <a:t>.</a:t>
            </a:r>
          </a:p>
          <a:p>
            <a:pPr algn="l"/>
            <a:endParaRPr lang="en-GB" sz="2400" b="1" dirty="0">
              <a:solidFill>
                <a:schemeClr val="bg1"/>
              </a:solidFill>
            </a:endParaRPr>
          </a:p>
          <a:p>
            <a:pPr algn="l"/>
            <a:r>
              <a:rPr lang="en-GB" sz="2400" dirty="0">
                <a:solidFill>
                  <a:schemeClr val="bg1"/>
                </a:solidFill>
              </a:rPr>
              <a:t>Atwood, Margaret (1985). </a:t>
            </a:r>
            <a:r>
              <a:rPr lang="en-GB" sz="2400" i="1" dirty="0">
                <a:solidFill>
                  <a:schemeClr val="bg1"/>
                </a:solidFill>
              </a:rPr>
              <a:t>The Handmaid’s Tale</a:t>
            </a:r>
            <a:r>
              <a:rPr lang="en-GB" sz="2400" dirty="0">
                <a:solidFill>
                  <a:schemeClr val="bg1"/>
                </a:solidFill>
              </a:rPr>
              <a:t>.</a:t>
            </a:r>
            <a:endParaRPr lang="fr-FR" sz="2400" dirty="0">
              <a:solidFill>
                <a:schemeClr val="bg1"/>
              </a:solidFill>
            </a:endParaRPr>
          </a:p>
        </p:txBody>
      </p:sp>
    </p:spTree>
    <p:extLst>
      <p:ext uri="{BB962C8B-B14F-4D97-AF65-F5344CB8AC3E}">
        <p14:creationId xmlns:p14="http://schemas.microsoft.com/office/powerpoint/2010/main" val="373906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l="-7000" r="-7000"/>
          </a:stretch>
        </a:blipFill>
        <a:effectLst/>
      </p:bgPr>
    </p:bg>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58D96C62-8AB9-5C1D-4CA8-8FA3A264DD9C}"/>
              </a:ext>
            </a:extLst>
          </p:cNvPr>
          <p:cNvGraphicFramePr/>
          <p:nvPr>
            <p:extLst>
              <p:ext uri="{D42A27DB-BD31-4B8C-83A1-F6EECF244321}">
                <p14:modId xmlns:p14="http://schemas.microsoft.com/office/powerpoint/2010/main" val="180322313"/>
              </p:ext>
            </p:extLst>
          </p:nvPr>
        </p:nvGraphicFramePr>
        <p:xfrm>
          <a:off x="0" y="1042316"/>
          <a:ext cx="12192000" cy="5815684"/>
        </p:xfrm>
        <a:graphic>
          <a:graphicData uri="http://schemas.openxmlformats.org/drawingml/2006/table">
            <a:tbl>
              <a:tblPr firstRow="1" firstCol="1" bandRow="1">
                <a:tableStyleId>{5C22544A-7EE6-4342-B048-85BDC9FD1C3A}</a:tableStyleId>
              </a:tblPr>
              <a:tblGrid>
                <a:gridCol w="2104325">
                  <a:extLst>
                    <a:ext uri="{9D8B030D-6E8A-4147-A177-3AD203B41FA5}">
                      <a16:colId xmlns:a16="http://schemas.microsoft.com/office/drawing/2014/main" val="270847446"/>
                    </a:ext>
                  </a:extLst>
                </a:gridCol>
                <a:gridCol w="2985089">
                  <a:extLst>
                    <a:ext uri="{9D8B030D-6E8A-4147-A177-3AD203B41FA5}">
                      <a16:colId xmlns:a16="http://schemas.microsoft.com/office/drawing/2014/main" val="1327237945"/>
                    </a:ext>
                  </a:extLst>
                </a:gridCol>
                <a:gridCol w="2730875">
                  <a:extLst>
                    <a:ext uri="{9D8B030D-6E8A-4147-A177-3AD203B41FA5}">
                      <a16:colId xmlns:a16="http://schemas.microsoft.com/office/drawing/2014/main" val="1827434952"/>
                    </a:ext>
                  </a:extLst>
                </a:gridCol>
                <a:gridCol w="4371711">
                  <a:extLst>
                    <a:ext uri="{9D8B030D-6E8A-4147-A177-3AD203B41FA5}">
                      <a16:colId xmlns:a16="http://schemas.microsoft.com/office/drawing/2014/main" val="940389808"/>
                    </a:ext>
                  </a:extLst>
                </a:gridCol>
              </a:tblGrid>
              <a:tr h="844321">
                <a:tc>
                  <a:txBody>
                    <a:bodyPr/>
                    <a:lstStyle/>
                    <a:p>
                      <a:r>
                        <a:rPr lang="en-GB" sz="1600" dirty="0">
                          <a:effectLst/>
                          <a:latin typeface="+mn-lt"/>
                        </a:rPr>
                        <a:t>Metaphor</a:t>
                      </a:r>
                      <a:endParaRPr lang="fr-FR" sz="1600" dirty="0">
                        <a:effectLst/>
                        <a:latin typeface="+mn-lt"/>
                        <a:ea typeface="Times New Roman" panose="02020603050405020304" pitchFamily="18" charset="0"/>
                      </a:endParaRPr>
                    </a:p>
                  </a:txBody>
                  <a:tcPr marL="68580" marR="68580" marT="0" marB="0"/>
                </a:tc>
                <a:tc>
                  <a:txBody>
                    <a:bodyPr/>
                    <a:lstStyle/>
                    <a:p>
                      <a:r>
                        <a:rPr lang="en-GB" sz="1600" dirty="0">
                          <a:effectLst/>
                          <a:latin typeface="+mn-lt"/>
                        </a:rPr>
                        <a:t>Aspects of target (water)</a:t>
                      </a:r>
                      <a:endParaRPr lang="fr-FR" sz="1600" dirty="0">
                        <a:effectLst/>
                        <a:latin typeface="+mn-lt"/>
                        <a:ea typeface="Times New Roman" panose="02020603050405020304" pitchFamily="18" charset="0"/>
                      </a:endParaRPr>
                    </a:p>
                  </a:txBody>
                  <a:tcPr marL="68580" marR="68580" marT="0" marB="0"/>
                </a:tc>
                <a:tc>
                  <a:txBody>
                    <a:bodyPr/>
                    <a:lstStyle/>
                    <a:p>
                      <a:r>
                        <a:rPr lang="en-GB" sz="1600">
                          <a:effectLst/>
                          <a:latin typeface="+mn-lt"/>
                        </a:rPr>
                        <a:t>Aspects of source (women / the female body)</a:t>
                      </a:r>
                      <a:endParaRPr lang="fr-FR" sz="1600">
                        <a:effectLst/>
                        <a:latin typeface="+mn-lt"/>
                      </a:endParaRPr>
                    </a:p>
                    <a:p>
                      <a:r>
                        <a:rPr lang="en-GB" sz="1600">
                          <a:effectLst/>
                          <a:latin typeface="+mn-lt"/>
                        </a:rPr>
                        <a:t> </a:t>
                      </a:r>
                      <a:endParaRPr lang="fr-FR" sz="1600">
                        <a:effectLst/>
                        <a:latin typeface="+mn-lt"/>
                        <a:ea typeface="Times New Roman" panose="02020603050405020304" pitchFamily="18" charset="0"/>
                      </a:endParaRPr>
                    </a:p>
                  </a:txBody>
                  <a:tcPr marL="68580" marR="68580" marT="0" marB="0"/>
                </a:tc>
                <a:tc>
                  <a:txBody>
                    <a:bodyPr/>
                    <a:lstStyle/>
                    <a:p>
                      <a:r>
                        <a:rPr lang="en-GB" sz="1600" dirty="0">
                          <a:effectLst/>
                          <a:latin typeface="+mn-lt"/>
                        </a:rPr>
                        <a:t>Potential inferences</a:t>
                      </a:r>
                      <a:endParaRPr lang="fr-FR" sz="16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066802398"/>
                  </a:ext>
                </a:extLst>
              </a:tr>
              <a:tr h="2532963">
                <a:tc>
                  <a:txBody>
                    <a:bodyPr/>
                    <a:lstStyle/>
                    <a:p>
                      <a:r>
                        <a:rPr lang="en-GB" sz="1600" dirty="0">
                          <a:effectLst/>
                          <a:latin typeface="+mn-lt"/>
                        </a:rPr>
                        <a:t>WATER (NATURE in general) IS A WOMAN </a:t>
                      </a:r>
                      <a:endParaRPr lang="fr-FR" sz="1600" dirty="0">
                        <a:effectLst/>
                        <a:latin typeface="+mn-lt"/>
                      </a:endParaRPr>
                    </a:p>
                    <a:p>
                      <a:r>
                        <a:rPr lang="en-GB" sz="1600" dirty="0">
                          <a:effectLst/>
                          <a:latin typeface="+mn-lt"/>
                        </a:rPr>
                        <a:t>(therefore SCIENCE / CULTURE IS A MAN)</a:t>
                      </a:r>
                      <a:endParaRPr lang="fr-FR" sz="1600" dirty="0">
                        <a:effectLst/>
                        <a:latin typeface="+mn-lt"/>
                      </a:endParaRPr>
                    </a:p>
                    <a:p>
                      <a:r>
                        <a:rPr lang="en-GB" sz="1600" dirty="0">
                          <a:effectLst/>
                          <a:latin typeface="+mn-lt"/>
                        </a:rPr>
                        <a:t> </a:t>
                      </a:r>
                      <a:endParaRPr lang="fr-FR" sz="1600" dirty="0">
                        <a:effectLst/>
                        <a:latin typeface="+mn-lt"/>
                      </a:endParaRPr>
                    </a:p>
                    <a:p>
                      <a:r>
                        <a:rPr lang="en-GB" sz="1600" dirty="0">
                          <a:effectLst/>
                          <a:latin typeface="+mn-lt"/>
                        </a:rPr>
                        <a:t>(</a:t>
                      </a:r>
                      <a:r>
                        <a:rPr lang="en-GB" sz="1600" i="1" dirty="0">
                          <a:effectLst/>
                          <a:latin typeface="+mn-lt"/>
                        </a:rPr>
                        <a:t>Nature Unveiling Herself Before Science,</a:t>
                      </a:r>
                    </a:p>
                    <a:p>
                      <a:r>
                        <a:rPr lang="en-GB" sz="1600" dirty="0" err="1">
                          <a:effectLst/>
                          <a:latin typeface="+mn-lt"/>
                        </a:rPr>
                        <a:t>Barrias</a:t>
                      </a:r>
                      <a:r>
                        <a:rPr lang="en-GB" sz="1600" dirty="0">
                          <a:effectLst/>
                          <a:latin typeface="+mn-lt"/>
                        </a:rPr>
                        <a:t> 1899)</a:t>
                      </a:r>
                    </a:p>
                  </a:txBody>
                  <a:tcPr marL="68580" marR="68580" marT="0" marB="0"/>
                </a:tc>
                <a:tc>
                  <a:txBody>
                    <a:bodyPr/>
                    <a:lstStyle/>
                    <a:p>
                      <a:r>
                        <a:rPr lang="en-GB" sz="1600" dirty="0">
                          <a:effectLst/>
                          <a:latin typeface="+mn-lt"/>
                        </a:rPr>
                        <a:t>Nature holds many secrets to be explored.</a:t>
                      </a:r>
                    </a:p>
                    <a:p>
                      <a:endParaRPr lang="en-GB" sz="1600" dirty="0">
                        <a:effectLst/>
                        <a:latin typeface="+mn-lt"/>
                      </a:endParaRPr>
                    </a:p>
                    <a:p>
                      <a:r>
                        <a:rPr lang="en-GB" sz="1600" dirty="0">
                          <a:effectLst/>
                          <a:latin typeface="+mn-lt"/>
                        </a:rPr>
                        <a:t>Science is the tool which will allow men to conquer nature (e.g., dam-building projects).</a:t>
                      </a:r>
                      <a:endParaRPr lang="fr-FR" sz="1600" dirty="0">
                        <a:effectLst/>
                        <a:latin typeface="+mn-lt"/>
                        <a:ea typeface="Times New Roman" panose="02020603050405020304" pitchFamily="18" charset="0"/>
                      </a:endParaRPr>
                    </a:p>
                  </a:txBody>
                  <a:tcPr marL="68580" marR="68580" marT="0" marB="0"/>
                </a:tc>
                <a:tc>
                  <a:txBody>
                    <a:bodyPr/>
                    <a:lstStyle/>
                    <a:p>
                      <a:r>
                        <a:rPr lang="en-GB" sz="1600" dirty="0">
                          <a:effectLst/>
                          <a:latin typeface="+mn-lt"/>
                        </a:rPr>
                        <a:t>The female body was/is a mystery to science.</a:t>
                      </a:r>
                    </a:p>
                    <a:p>
                      <a:endParaRPr lang="en-GB" sz="1600" dirty="0">
                        <a:effectLst/>
                        <a:latin typeface="+mn-lt"/>
                      </a:endParaRPr>
                    </a:p>
                    <a:p>
                      <a:r>
                        <a:rPr lang="en-GB" sz="1600" dirty="0">
                          <a:effectLst/>
                          <a:latin typeface="+mn-lt"/>
                        </a:rPr>
                        <a:t>Women’s behaviour is a mystery to men.</a:t>
                      </a:r>
                      <a:endParaRPr lang="fr-FR" sz="1600" dirty="0">
                        <a:effectLst/>
                        <a:latin typeface="+mn-lt"/>
                        <a:ea typeface="Times New Roman" panose="02020603050405020304" pitchFamily="18" charset="0"/>
                      </a:endParaRPr>
                    </a:p>
                  </a:txBody>
                  <a:tcPr marL="68580" marR="68580" marT="0" marB="0"/>
                </a:tc>
                <a:tc>
                  <a:txBody>
                    <a:bodyPr/>
                    <a:lstStyle/>
                    <a:p>
                      <a:r>
                        <a:rPr lang="en-GB" sz="1600" dirty="0">
                          <a:effectLst/>
                          <a:latin typeface="+mn-lt"/>
                        </a:rPr>
                        <a:t>Women’s bodies are there to be explored, enjoyed, exploited by men.</a:t>
                      </a:r>
                      <a:r>
                        <a:rPr lang="en-GB" sz="1600" dirty="0"/>
                        <a:t> </a:t>
                      </a:r>
                    </a:p>
                    <a:p>
                      <a:endParaRPr lang="en-GB" sz="1600" dirty="0">
                        <a:effectLst/>
                        <a:latin typeface="+mn-lt"/>
                      </a:endParaRPr>
                    </a:p>
                    <a:p>
                      <a:r>
                        <a:rPr lang="en-GB" sz="1600" dirty="0">
                          <a:effectLst/>
                          <a:latin typeface="+mn-lt"/>
                        </a:rPr>
                        <a:t>Women are passive (men are active).</a:t>
                      </a:r>
                      <a:r>
                        <a:rPr lang="en-GB" sz="1600" dirty="0"/>
                        <a:t> </a:t>
                      </a:r>
                    </a:p>
                    <a:p>
                      <a:endParaRPr lang="en-GB" sz="1600" dirty="0">
                        <a:effectLst/>
                        <a:latin typeface="+mn-lt"/>
                      </a:endParaRPr>
                    </a:p>
                    <a:p>
                      <a:r>
                        <a:rPr lang="en-GB" sz="1600" dirty="0">
                          <a:effectLst/>
                          <a:latin typeface="+mn-lt"/>
                        </a:rPr>
                        <a:t>Women are intellectually inferior, more intuitive (men are more intellectual, more logical, more scientific).</a:t>
                      </a:r>
                      <a:endParaRPr lang="fr-FR" sz="1600" dirty="0">
                        <a:effectLst/>
                        <a:latin typeface="+mn-lt"/>
                      </a:endParaRPr>
                    </a:p>
                  </a:txBody>
                  <a:tcPr marL="68580" marR="68580" marT="0" marB="0"/>
                </a:tc>
                <a:extLst>
                  <a:ext uri="{0D108BD9-81ED-4DB2-BD59-A6C34878D82A}">
                    <a16:rowId xmlns:a16="http://schemas.microsoft.com/office/drawing/2014/main" val="1459738220"/>
                  </a:ext>
                </a:extLst>
              </a:tr>
              <a:tr h="2321881">
                <a:tc>
                  <a:txBody>
                    <a:bodyPr/>
                    <a:lstStyle/>
                    <a:p>
                      <a:r>
                        <a:rPr lang="en-GB" sz="1600" dirty="0">
                          <a:effectLst/>
                          <a:latin typeface="+mn-lt"/>
                        </a:rPr>
                        <a:t>WATER IS A NATIONAL RESOURCE</a:t>
                      </a:r>
                      <a:endParaRPr lang="fr-FR" sz="1600" dirty="0">
                        <a:effectLst/>
                        <a:latin typeface="+mn-lt"/>
                      </a:endParaRPr>
                    </a:p>
                    <a:p>
                      <a:r>
                        <a:rPr lang="en-GB" sz="1600" dirty="0">
                          <a:effectLst/>
                          <a:latin typeface="+mn-lt"/>
                        </a:rPr>
                        <a:t> </a:t>
                      </a:r>
                      <a:endParaRPr lang="fr-FR" sz="1600" dirty="0">
                        <a:effectLst/>
                        <a:latin typeface="+mn-lt"/>
                      </a:endParaRPr>
                    </a:p>
                    <a:p>
                      <a:r>
                        <a:rPr lang="en-GB" sz="1600" dirty="0">
                          <a:effectLst/>
                          <a:latin typeface="+mn-lt"/>
                        </a:rPr>
                        <a:t>(“my body […]. A cradle of life […]. I am a national resource.”</a:t>
                      </a:r>
                    </a:p>
                    <a:p>
                      <a:r>
                        <a:rPr lang="en-GB" sz="1600" dirty="0">
                          <a:effectLst/>
                          <a:latin typeface="+mn-lt"/>
                        </a:rPr>
                        <a:t>(Atwood (1985). </a:t>
                      </a:r>
                      <a:r>
                        <a:rPr lang="en-GB" sz="1600" i="1" dirty="0">
                          <a:effectLst/>
                          <a:latin typeface="+mn-lt"/>
                        </a:rPr>
                        <a:t>The Handmaid’s Tale</a:t>
                      </a:r>
                      <a:r>
                        <a:rPr lang="en-GB" sz="1600" dirty="0">
                          <a:effectLst/>
                          <a:latin typeface="+mn-lt"/>
                        </a:rPr>
                        <a:t>.</a:t>
                      </a:r>
                    </a:p>
                  </a:txBody>
                  <a:tcPr marL="68580" marR="68580" marT="0" marB="0"/>
                </a:tc>
                <a:tc>
                  <a:txBody>
                    <a:bodyPr/>
                    <a:lstStyle/>
                    <a:p>
                      <a:r>
                        <a:rPr lang="en-GB" sz="1600" dirty="0">
                          <a:effectLst/>
                          <a:latin typeface="+mn-lt"/>
                        </a:rPr>
                        <a:t>Water is a national resource that has a duty to sustain human life and growth.</a:t>
                      </a:r>
                      <a:endParaRPr lang="fr-FR" sz="1600" dirty="0">
                        <a:effectLst/>
                        <a:latin typeface="+mn-lt"/>
                      </a:endParaRPr>
                    </a:p>
                    <a:p>
                      <a:r>
                        <a:rPr lang="en-GB" sz="1600" dirty="0">
                          <a:effectLst/>
                          <a:latin typeface="+mn-lt"/>
                        </a:rPr>
                        <a:t> </a:t>
                      </a:r>
                      <a:endParaRPr lang="fr-FR" sz="1600" dirty="0">
                        <a:effectLst/>
                        <a:latin typeface="+mn-lt"/>
                        <a:ea typeface="Times New Roman" panose="02020603050405020304" pitchFamily="18" charset="0"/>
                      </a:endParaRPr>
                    </a:p>
                  </a:txBody>
                  <a:tcPr marL="68580" marR="68580" marT="0" marB="0"/>
                </a:tc>
                <a:tc>
                  <a:txBody>
                    <a:bodyPr/>
                    <a:lstStyle/>
                    <a:p>
                      <a:r>
                        <a:rPr lang="en-GB" sz="1600" dirty="0">
                          <a:effectLst/>
                          <a:latin typeface="+mn-lt"/>
                        </a:rPr>
                        <a:t>The female body is (usually) capable of carrying and giving birth to children.</a:t>
                      </a:r>
                      <a:endParaRPr lang="fr-FR" sz="1600" dirty="0">
                        <a:effectLst/>
                        <a:latin typeface="+mn-lt"/>
                      </a:endParaRPr>
                    </a:p>
                    <a:p>
                      <a:r>
                        <a:rPr lang="en-GB" sz="1600" dirty="0">
                          <a:effectLst/>
                          <a:latin typeface="+mn-lt"/>
                        </a:rPr>
                        <a:t> </a:t>
                      </a:r>
                      <a:endParaRPr lang="fr-FR" sz="1600" dirty="0">
                        <a:effectLst/>
                        <a:latin typeface="+mn-lt"/>
                      </a:endParaRPr>
                    </a:p>
                    <a:p>
                      <a:r>
                        <a:rPr lang="en-GB" sz="1600" dirty="0">
                          <a:effectLst/>
                          <a:latin typeface="+mn-lt"/>
                        </a:rPr>
                        <a:t>Nations need population growth (or at least stability) to retain political and military power.</a:t>
                      </a:r>
                      <a:endParaRPr lang="fr-FR" sz="1600" dirty="0">
                        <a:effectLst/>
                        <a:latin typeface="+mn-lt"/>
                      </a:endParaRPr>
                    </a:p>
                    <a:p>
                      <a:r>
                        <a:rPr lang="en-GB" sz="1600" dirty="0">
                          <a:effectLst/>
                          <a:latin typeface="+mn-lt"/>
                        </a:rPr>
                        <a:t> </a:t>
                      </a:r>
                      <a:endParaRPr lang="fr-FR" sz="1600" dirty="0">
                        <a:effectLst/>
                        <a:latin typeface="+mn-lt"/>
                        <a:ea typeface="Times New Roman" panose="02020603050405020304" pitchFamily="18" charset="0"/>
                      </a:endParaRPr>
                    </a:p>
                  </a:txBody>
                  <a:tcPr marL="68580" marR="68580" marT="0" marB="0"/>
                </a:tc>
                <a:tc>
                  <a:txBody>
                    <a:bodyPr/>
                    <a:lstStyle/>
                    <a:p>
                      <a:r>
                        <a:rPr lang="en-GB" sz="1600" dirty="0">
                          <a:effectLst/>
                          <a:latin typeface="+mn-lt"/>
                        </a:rPr>
                        <a:t>It is women’s duty to the nation to have babies.</a:t>
                      </a:r>
                      <a:endParaRPr lang="fr-FR" sz="1600" dirty="0">
                        <a:effectLst/>
                        <a:latin typeface="+mn-lt"/>
                      </a:endParaRPr>
                    </a:p>
                    <a:p>
                      <a:r>
                        <a:rPr lang="en-GB" sz="1600" dirty="0">
                          <a:effectLst/>
                          <a:latin typeface="+mn-lt"/>
                        </a:rPr>
                        <a:t> </a:t>
                      </a:r>
                      <a:endParaRPr lang="fr-FR" sz="16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748338696"/>
                  </a:ext>
                </a:extLst>
              </a:tr>
            </a:tbl>
          </a:graphicData>
        </a:graphic>
      </p:graphicFrame>
      <p:sp>
        <p:nvSpPr>
          <p:cNvPr id="3" name="ZoneTexte 2">
            <a:extLst>
              <a:ext uri="{FF2B5EF4-FFF2-40B4-BE49-F238E27FC236}">
                <a16:creationId xmlns:a16="http://schemas.microsoft.com/office/drawing/2014/main" id="{75D7DAD1-9E4C-7531-3710-71469DFC14EC}"/>
              </a:ext>
            </a:extLst>
          </p:cNvPr>
          <p:cNvSpPr txBox="1"/>
          <p:nvPr/>
        </p:nvSpPr>
        <p:spPr>
          <a:xfrm>
            <a:off x="920750" y="179916"/>
            <a:ext cx="10181167" cy="707886"/>
          </a:xfrm>
          <a:prstGeom prst="rect">
            <a:avLst/>
          </a:prstGeom>
          <a:solidFill>
            <a:schemeClr val="bg1">
              <a:alpha val="67000"/>
            </a:schemeClr>
          </a:solid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4000" b="1" dirty="0">
                <a:solidFill>
                  <a:schemeClr val="tx2"/>
                </a:solidFill>
                <a:effectLst/>
                <a:ea typeface="Times New Roman" panose="02020603050405020304" pitchFamily="18" charset="0"/>
              </a:rPr>
              <a:t>Conceptual metaphor: WATER IS A WOMAN</a:t>
            </a:r>
            <a:endParaRPr lang="fr-FR" sz="4000" b="1" dirty="0">
              <a:solidFill>
                <a:schemeClr val="tx2"/>
              </a:solidFill>
              <a:effectLst/>
              <a:ea typeface="Times New Roman" panose="02020603050405020304" pitchFamily="18" charset="0"/>
            </a:endParaRPr>
          </a:p>
        </p:txBody>
      </p:sp>
    </p:spTree>
    <p:extLst>
      <p:ext uri="{BB962C8B-B14F-4D97-AF65-F5344CB8AC3E}">
        <p14:creationId xmlns:p14="http://schemas.microsoft.com/office/powerpoint/2010/main" val="1598430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t="-17000" b="-17000"/>
          </a:stretch>
        </a:blipFill>
        <a:effectLst/>
      </p:bgPr>
    </p:bg>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8EEBE72F-FA4A-C28A-4D1B-B778E7070587}"/>
              </a:ext>
            </a:extLst>
          </p:cNvPr>
          <p:cNvSpPr txBox="1"/>
          <p:nvPr/>
        </p:nvSpPr>
        <p:spPr>
          <a:xfrm>
            <a:off x="482161" y="1490008"/>
            <a:ext cx="11227676" cy="1938992"/>
          </a:xfrm>
          <a:prstGeom prst="rect">
            <a:avLst/>
          </a:prstGeom>
          <a:solidFill>
            <a:schemeClr val="bg1">
              <a:alpha val="6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chemeClr val="tx2"/>
                </a:solidFill>
                <a:effectLst/>
                <a:ea typeface="Times New Roman" panose="02020603050405020304" pitchFamily="18" charset="0"/>
              </a:rPr>
              <a:t>“Because you linguist women don’t go in a straight line from A to B to C. You go this way a while, and that way a while, and this way again, instead. And you go gently and quietly. But you get there, always! </a:t>
            </a:r>
            <a:r>
              <a:rPr lang="en-GB" sz="2400" b="1" u="sng" dirty="0">
                <a:solidFill>
                  <a:schemeClr val="tx2"/>
                </a:solidFill>
                <a:effectLst/>
                <a:ea typeface="Times New Roman" panose="02020603050405020304" pitchFamily="18" charset="0"/>
              </a:rPr>
              <a:t>You meander, as water meanders, headed for the oceans … and then you arrive.</a:t>
            </a:r>
            <a:r>
              <a:rPr lang="en-GB" sz="2400" dirty="0">
                <a:solidFill>
                  <a:schemeClr val="tx2"/>
                </a:solidFill>
                <a:effectLst/>
                <a:ea typeface="Times New Roman" panose="02020603050405020304" pitchFamily="18" charset="0"/>
              </a:rPr>
              <a:t>”</a:t>
            </a:r>
          </a:p>
          <a:p>
            <a:r>
              <a:rPr lang="en-GB" sz="2400" dirty="0">
                <a:solidFill>
                  <a:schemeClr val="tx2"/>
                </a:solidFill>
                <a:effectLst/>
                <a:ea typeface="Times New Roman" panose="02020603050405020304" pitchFamily="18" charset="0"/>
                <a:cs typeface="Times New Roman" panose="02020603050405020304" pitchFamily="18" charset="0"/>
              </a:rPr>
              <a:t>Haden Elgin, Suzette</a:t>
            </a:r>
            <a:r>
              <a:rPr lang="en-GB" sz="2400" dirty="0">
                <a:solidFill>
                  <a:schemeClr val="tx2"/>
                </a:solidFill>
                <a:effectLst/>
              </a:rPr>
              <a:t> (1994). </a:t>
            </a:r>
            <a:r>
              <a:rPr lang="en-GB" sz="2400" i="1" dirty="0" err="1">
                <a:solidFill>
                  <a:schemeClr val="tx2"/>
                </a:solidFill>
                <a:effectLst/>
                <a:ea typeface="Times New Roman" panose="02020603050405020304" pitchFamily="18" charset="0"/>
                <a:cs typeface="Times New Roman" panose="02020603050405020304" pitchFamily="18" charset="0"/>
              </a:rPr>
              <a:t>Earthsong</a:t>
            </a:r>
            <a:r>
              <a:rPr lang="en-GB" sz="2400" i="1" dirty="0">
                <a:solidFill>
                  <a:schemeClr val="tx2"/>
                </a:solidFill>
                <a:effectLst/>
                <a:ea typeface="Times New Roman" panose="02020603050405020304" pitchFamily="18" charset="0"/>
                <a:cs typeface="Times New Roman" panose="02020603050405020304" pitchFamily="18" charset="0"/>
              </a:rPr>
              <a:t>.</a:t>
            </a:r>
            <a:endParaRPr lang="fr-FR" sz="2400" dirty="0">
              <a:solidFill>
                <a:schemeClr val="tx2"/>
              </a:solidFill>
              <a:effectLst/>
              <a:ea typeface="Times New Roman" panose="02020603050405020304" pitchFamily="18" charset="0"/>
            </a:endParaRPr>
          </a:p>
        </p:txBody>
      </p:sp>
      <p:sp>
        <p:nvSpPr>
          <p:cNvPr id="14" name="ZoneTexte 13">
            <a:extLst>
              <a:ext uri="{FF2B5EF4-FFF2-40B4-BE49-F238E27FC236}">
                <a16:creationId xmlns:a16="http://schemas.microsoft.com/office/drawing/2014/main" id="{C5B614F2-BF18-A5F0-63FB-FC50513350AA}"/>
              </a:ext>
            </a:extLst>
          </p:cNvPr>
          <p:cNvSpPr txBox="1"/>
          <p:nvPr/>
        </p:nvSpPr>
        <p:spPr>
          <a:xfrm>
            <a:off x="482161" y="3694348"/>
            <a:ext cx="11227676" cy="2677656"/>
          </a:xfrm>
          <a:prstGeom prst="rect">
            <a:avLst/>
          </a:prstGeom>
          <a:solidFill>
            <a:schemeClr val="bg1">
              <a:alpha val="67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400" dirty="0">
                <a:solidFill>
                  <a:schemeClr val="tx2"/>
                </a:solidFill>
              </a:rPr>
              <a:t>“I knew it would do no good to try to eject my unwanted suitors, or to bar the palace doors against them. If I tried that, they’d turn really ugly and go on the rampage and snatch by force what they were attempting to win by persuasion. But I was the daughter of a Naiad; I remembered my mother’s advice to me. </a:t>
            </a:r>
            <a:r>
              <a:rPr lang="en-GB" sz="2400" b="1" u="sng" dirty="0">
                <a:solidFill>
                  <a:schemeClr val="tx2"/>
                </a:solidFill>
              </a:rPr>
              <a:t>Behave like water, I told myself. Don’t try to oppose them. When they try to grasp you, slip through their fingers. Flow around them</a:t>
            </a:r>
            <a:r>
              <a:rPr lang="en-GB" sz="2400" dirty="0">
                <a:solidFill>
                  <a:schemeClr val="tx2"/>
                </a:solidFill>
              </a:rPr>
              <a:t>.”</a:t>
            </a:r>
          </a:p>
          <a:p>
            <a:pPr algn="l"/>
            <a:r>
              <a:rPr lang="en-GB" sz="2400" dirty="0">
                <a:solidFill>
                  <a:schemeClr val="tx2"/>
                </a:solidFill>
              </a:rPr>
              <a:t>Atwood, Margaret (2005). </a:t>
            </a:r>
            <a:r>
              <a:rPr lang="en-GB" sz="2400" i="1" dirty="0">
                <a:solidFill>
                  <a:schemeClr val="tx2"/>
                </a:solidFill>
              </a:rPr>
              <a:t>The </a:t>
            </a:r>
            <a:r>
              <a:rPr lang="en-GB" sz="2400" i="1" dirty="0" err="1">
                <a:solidFill>
                  <a:schemeClr val="tx2"/>
                </a:solidFill>
              </a:rPr>
              <a:t>Penelopiad</a:t>
            </a:r>
            <a:r>
              <a:rPr lang="en-GB" sz="2400" i="1" dirty="0">
                <a:solidFill>
                  <a:schemeClr val="tx2"/>
                </a:solidFill>
              </a:rPr>
              <a:t>.</a:t>
            </a:r>
            <a:endParaRPr lang="fr-FR" sz="2400" i="1" dirty="0">
              <a:solidFill>
                <a:schemeClr val="tx2"/>
              </a:solidFill>
            </a:endParaRPr>
          </a:p>
        </p:txBody>
      </p:sp>
      <p:sp>
        <p:nvSpPr>
          <p:cNvPr id="4" name="ZoneTexte 3">
            <a:extLst>
              <a:ext uri="{FF2B5EF4-FFF2-40B4-BE49-F238E27FC236}">
                <a16:creationId xmlns:a16="http://schemas.microsoft.com/office/drawing/2014/main" id="{317512DC-51B9-F928-B35D-799744D24411}"/>
              </a:ext>
            </a:extLst>
          </p:cNvPr>
          <p:cNvSpPr txBox="1"/>
          <p:nvPr/>
        </p:nvSpPr>
        <p:spPr>
          <a:xfrm>
            <a:off x="2184286" y="341602"/>
            <a:ext cx="7823425" cy="707886"/>
          </a:xfrm>
          <a:prstGeom prst="rect">
            <a:avLst/>
          </a:prstGeom>
          <a:solidFill>
            <a:schemeClr val="bg1">
              <a:alpha val="67000"/>
            </a:schemeClr>
          </a:solid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4000" b="1" dirty="0">
                <a:solidFill>
                  <a:schemeClr val="tx2"/>
                </a:solidFill>
              </a:rPr>
              <a:t>FEMINIST RESISTANCE IS WATER</a:t>
            </a:r>
            <a:endParaRPr lang="fr-FR" sz="4000" b="1" dirty="0">
              <a:solidFill>
                <a:schemeClr val="tx2"/>
              </a:solidFill>
            </a:endParaRPr>
          </a:p>
        </p:txBody>
      </p:sp>
    </p:spTree>
    <p:extLst>
      <p:ext uri="{BB962C8B-B14F-4D97-AF65-F5344CB8AC3E}">
        <p14:creationId xmlns:p14="http://schemas.microsoft.com/office/powerpoint/2010/main" val="32653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 3">
            <a:extLst>
              <a:ext uri="{FF2B5EF4-FFF2-40B4-BE49-F238E27FC236}">
                <a16:creationId xmlns:a16="http://schemas.microsoft.com/office/drawing/2014/main" id="{6672E055-9209-F651-9AC1-EB8DCFFACD58}"/>
              </a:ext>
            </a:extLst>
          </p:cNvPr>
          <p:cNvPicPr>
            <a:picLocks noChangeAspect="1"/>
          </p:cNvPicPr>
          <p:nvPr/>
        </p:nvPicPr>
        <p:blipFill rotWithShape="1">
          <a:blip r:embed="rId3">
            <a:extLst>
              <a:ext uri="{28A0092B-C50C-407E-A947-70E740481C1C}">
                <a14:useLocalDpi xmlns:a14="http://schemas.microsoft.com/office/drawing/2010/main" val="0"/>
              </a:ext>
            </a:extLst>
          </a:blip>
          <a:srcRect l="714"/>
          <a:stretch/>
        </p:blipFill>
        <p:spPr>
          <a:xfrm>
            <a:off x="321734" y="557189"/>
            <a:ext cx="4276956" cy="5743616"/>
          </a:xfrm>
          <a:prstGeom prst="rect">
            <a:avLst/>
          </a:prstGeom>
        </p:spPr>
      </p:pic>
      <p:pic>
        <p:nvPicPr>
          <p:cNvPr id="5" name="Image 4">
            <a:extLst>
              <a:ext uri="{FF2B5EF4-FFF2-40B4-BE49-F238E27FC236}">
                <a16:creationId xmlns:a16="http://schemas.microsoft.com/office/drawing/2014/main" id="{949384E6-D0BC-9CFA-9805-BD05D84E7F76}"/>
              </a:ext>
            </a:extLst>
          </p:cNvPr>
          <p:cNvPicPr>
            <a:picLocks noChangeAspect="1"/>
          </p:cNvPicPr>
          <p:nvPr/>
        </p:nvPicPr>
        <p:blipFill rotWithShape="1">
          <a:blip r:embed="rId4">
            <a:extLst>
              <a:ext uri="{28A0092B-C50C-407E-A947-70E740481C1C}">
                <a14:useLocalDpi xmlns:a14="http://schemas.microsoft.com/office/drawing/2010/main" val="0"/>
              </a:ext>
            </a:extLst>
          </a:blip>
          <a:srcRect r="7316" b="-2"/>
          <a:stretch/>
        </p:blipFill>
        <p:spPr>
          <a:xfrm>
            <a:off x="4772525" y="557189"/>
            <a:ext cx="7097742" cy="5743616"/>
          </a:xfrm>
          <a:prstGeom prst="rect">
            <a:avLst/>
          </a:prstGeom>
        </p:spPr>
      </p:pic>
    </p:spTree>
    <p:extLst>
      <p:ext uri="{BB962C8B-B14F-4D97-AF65-F5344CB8AC3E}">
        <p14:creationId xmlns:p14="http://schemas.microsoft.com/office/powerpoint/2010/main" val="1673519703"/>
      </p:ext>
    </p:extLst>
  </p:cSld>
  <p:clrMapOvr>
    <a:masterClrMapping/>
  </p:clrMapOvr>
</p:sld>
</file>

<file path=ppt/theme/theme1.xml><?xml version="1.0" encoding="utf-8"?>
<a:theme xmlns:a="http://schemas.openxmlformats.org/drawingml/2006/main" name="Thème Offic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Grand écran</PresentationFormat>
  <Slides>16</Slides>
  <Notes>15</Notes>
  <HiddenSlides>0</HiddenSlide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Thème Office</vt:lpstr>
      <vt:lpstr>Présentation PowerPoint</vt:lpstr>
      <vt:lpstr>Présentation PowerPoint</vt:lpstr>
      <vt:lpstr>Présentation PowerPoint</vt:lpstr>
      <vt:lpstr>WATER IS (+ NATURE in general) A WOMAN  (—&gt; a resource to be exploited)</vt:lpstr>
      <vt:lpstr>“the belief that nature ought to be controlled — indeed could be controlled — through the melding of scientific study, large-scale technology, and appropriate government structures.   The utilitarian aspects [...] came from a deeply ingrained belief among specialists in both countries that water had an obligation to humanity, indeed, a moral duty, to fulfil many missions before it flowed wastefully into the sea.”  Josephson, Paul (2002: 68). Industrialised Nature, quoted in  Goatly, Andrew (2007: 291). Washing the Brain.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dc:title>
  <dc:creator>POURCHOT Herve</dc:creator>
  <cp:lastModifiedBy>POURCHOT Herve</cp:lastModifiedBy>
  <cp:revision>13</cp:revision>
  <dcterms:created xsi:type="dcterms:W3CDTF">2024-04-01T13:31:52Z</dcterms:created>
  <dcterms:modified xsi:type="dcterms:W3CDTF">2024-04-09T06:45:23Z</dcterms:modified>
</cp:coreProperties>
</file>