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1" r:id="rId5"/>
    <p:sldId id="262" r:id="rId6"/>
    <p:sldId id="258" r:id="rId7"/>
    <p:sldId id="259" r:id="rId8"/>
    <p:sldId id="267" r:id="rId9"/>
    <p:sldId id="268" r:id="rId10"/>
    <p:sldId id="264" r:id="rId11"/>
    <p:sldId id="260" r:id="rId12"/>
    <p:sldId id="265" r:id="rId13"/>
    <p:sldId id="26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660"/>
  </p:normalViewPr>
  <p:slideViewPr>
    <p:cSldViewPr snapToGrid="0">
      <p:cViewPr varScale="1">
        <p:scale>
          <a:sx n="101" d="100"/>
          <a:sy n="101" d="100"/>
        </p:scale>
        <p:origin x="912" y="108"/>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5CD507-D213-A97E-057E-D32402E4FF2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16CC843-129B-6D22-2EFC-993EE1C554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729A684-34E8-6D5B-965D-E1C13E7B7FD2}"/>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5" name="Espace réservé du pied de page 4">
            <a:extLst>
              <a:ext uri="{FF2B5EF4-FFF2-40B4-BE49-F238E27FC236}">
                <a16:creationId xmlns:a16="http://schemas.microsoft.com/office/drawing/2014/main" id="{82C1A16A-092F-EC0F-CE3D-3D137051112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E281989-F965-6A96-C696-285CB8DC2A72}"/>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178627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70C3F0-144F-FB55-88BA-F39C36CEF56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F7DA827-3324-6574-6580-6123A43E286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0BBD6A-91BC-1C59-3FC8-95DB69201A5F}"/>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5" name="Espace réservé du pied de page 4">
            <a:extLst>
              <a:ext uri="{FF2B5EF4-FFF2-40B4-BE49-F238E27FC236}">
                <a16:creationId xmlns:a16="http://schemas.microsoft.com/office/drawing/2014/main" id="{034BC0A3-6B2C-0564-3B97-226BFFEA0C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C2BFDB6-8933-8917-31D8-7D90B9B35ABA}"/>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352285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747DF40-3B7C-FE75-2A9D-9174350F86D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1580BBC-4107-6E17-65F0-08A9824136C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9B6125-FBB4-F9AA-3668-E39EA36CC9AF}"/>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5" name="Espace réservé du pied de page 4">
            <a:extLst>
              <a:ext uri="{FF2B5EF4-FFF2-40B4-BE49-F238E27FC236}">
                <a16:creationId xmlns:a16="http://schemas.microsoft.com/office/drawing/2014/main" id="{50A837FE-55BB-D344-F896-F1149D71B3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7BDB0A-03ED-203F-2991-F9F185E378C0}"/>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348415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E30CD1-BF98-CE81-55BE-204D1DF5569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B224FC6-C7AB-9CD4-DCCA-1FE11E8D59D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8DF469F-3DB9-BF38-74ED-FA632588834B}"/>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5" name="Espace réservé du pied de page 4">
            <a:extLst>
              <a:ext uri="{FF2B5EF4-FFF2-40B4-BE49-F238E27FC236}">
                <a16:creationId xmlns:a16="http://schemas.microsoft.com/office/drawing/2014/main" id="{8EA01F79-C9A8-CA15-893A-C06477805F2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3274C15-0985-A0F3-4AED-74440BB0BFC9}"/>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354904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C58435-38A0-82DD-B333-5BF9ADDEEE2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17D5A2A-E918-EB3C-A7ED-67E79B416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AA6F527-B202-5DB8-0FB0-25A175CF8BEA}"/>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5" name="Espace réservé du pied de page 4">
            <a:extLst>
              <a:ext uri="{FF2B5EF4-FFF2-40B4-BE49-F238E27FC236}">
                <a16:creationId xmlns:a16="http://schemas.microsoft.com/office/drawing/2014/main" id="{3E8EF51F-56AF-45DC-B571-493600CE55C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0961411-CCBC-C65E-FD0E-BAC0292F626F}"/>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1823849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F1453B-34E3-EAAA-72CB-992C1F08212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259B3F9-6756-5C0A-D6A5-0D6AEA9480F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DF71667-CDA7-6FCE-8699-E6E225FD010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070777A-E941-8E9D-5E8E-8D4978DEE89A}"/>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6" name="Espace réservé du pied de page 5">
            <a:extLst>
              <a:ext uri="{FF2B5EF4-FFF2-40B4-BE49-F238E27FC236}">
                <a16:creationId xmlns:a16="http://schemas.microsoft.com/office/drawing/2014/main" id="{B6B7BE08-B4E9-7A48-E0FB-1F7D773F54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692F6CB-1B53-616E-44C7-17BFE7877AC1}"/>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44168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4D5CE5-22E7-6393-2731-D87DC332FD4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AF5A92E-C0FE-71F0-9E76-DE924881D3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7D05845-429D-F0D3-65F5-C2EC4FD5FAE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7994450-3BF2-89C8-6746-948F817C7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FDCC638-1D38-2951-789A-ECBB892BEAC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7651DD3-EBBF-D9A6-31AB-8DE84640EEDD}"/>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8" name="Espace réservé du pied de page 7">
            <a:extLst>
              <a:ext uri="{FF2B5EF4-FFF2-40B4-BE49-F238E27FC236}">
                <a16:creationId xmlns:a16="http://schemas.microsoft.com/office/drawing/2014/main" id="{EA27D71E-B7F5-9CE9-DD6B-F3DF097867E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5ACCBEE-9770-4853-E20C-6C0DAF7EE28F}"/>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295750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0A0518-E774-1CC2-53AE-E4F019EA561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4BC2790-F736-D11D-21E5-5A5B049835FB}"/>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4" name="Espace réservé du pied de page 3">
            <a:extLst>
              <a:ext uri="{FF2B5EF4-FFF2-40B4-BE49-F238E27FC236}">
                <a16:creationId xmlns:a16="http://schemas.microsoft.com/office/drawing/2014/main" id="{BAD49FD3-6589-27AE-B06B-000D829DE6C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11F4F9E-EF38-6E3C-4B9A-C24596D52A1E}"/>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457793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7C0CB72-3106-E0D4-44FC-E5D6D8F3A83E}"/>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3" name="Espace réservé du pied de page 2">
            <a:extLst>
              <a:ext uri="{FF2B5EF4-FFF2-40B4-BE49-F238E27FC236}">
                <a16:creationId xmlns:a16="http://schemas.microsoft.com/office/drawing/2014/main" id="{A4B66B89-DD91-F7C5-E373-7C481C6500D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74659C6-06F1-2D13-5562-1C316E08BCD3}"/>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77201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385F46-1D08-5B3C-0C46-9509B91306C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2BABA77-71AA-F9BD-404D-0562527403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1A77317-0DC0-E62E-4CAB-CB44CDA7F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F875FD3-2224-7729-BFE6-AF7F1DDAB3DA}"/>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6" name="Espace réservé du pied de page 5">
            <a:extLst>
              <a:ext uri="{FF2B5EF4-FFF2-40B4-BE49-F238E27FC236}">
                <a16:creationId xmlns:a16="http://schemas.microsoft.com/office/drawing/2014/main" id="{8268157B-7AD0-99FF-09E6-87506395681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06BFB06-BD1C-1D24-34B0-BA891AD33496}"/>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931924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12BE06-7773-56A0-A44C-19DC8DD76CC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400CD9D-3AA0-B660-835E-42582E8AC1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872BB74-26D4-2F77-558F-FBC49CFEB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847E1FC-47FB-56AD-E000-07C64B43B7E3}"/>
              </a:ext>
            </a:extLst>
          </p:cNvPr>
          <p:cNvSpPr>
            <a:spLocks noGrp="1"/>
          </p:cNvSpPr>
          <p:nvPr>
            <p:ph type="dt" sz="half" idx="10"/>
          </p:nvPr>
        </p:nvSpPr>
        <p:spPr/>
        <p:txBody>
          <a:bodyPr/>
          <a:lstStyle/>
          <a:p>
            <a:fld id="{DD78C530-E719-4C1F-A427-A32F9C4CF885}" type="datetimeFigureOut">
              <a:rPr lang="fr-FR" smtClean="0"/>
              <a:t>25/08/2024</a:t>
            </a:fld>
            <a:endParaRPr lang="fr-FR"/>
          </a:p>
        </p:txBody>
      </p:sp>
      <p:sp>
        <p:nvSpPr>
          <p:cNvPr id="6" name="Espace réservé du pied de page 5">
            <a:extLst>
              <a:ext uri="{FF2B5EF4-FFF2-40B4-BE49-F238E27FC236}">
                <a16:creationId xmlns:a16="http://schemas.microsoft.com/office/drawing/2014/main" id="{D137166A-5115-8B07-C3F5-A42BFC631B5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785A17-DACD-BB77-C05A-DCD4C52FAF3B}"/>
              </a:ext>
            </a:extLst>
          </p:cNvPr>
          <p:cNvSpPr>
            <a:spLocks noGrp="1"/>
          </p:cNvSpPr>
          <p:nvPr>
            <p:ph type="sldNum" sz="quarter" idx="12"/>
          </p:nvPr>
        </p:nvSpPr>
        <p:spPr/>
        <p:txBody>
          <a:bodyPr/>
          <a:lstStyle/>
          <a:p>
            <a:fld id="{27E0F84D-35FC-415D-A1CC-4DB48A9C645E}" type="slidenum">
              <a:rPr lang="fr-FR" smtClean="0"/>
              <a:t>‹N°›</a:t>
            </a:fld>
            <a:endParaRPr lang="fr-FR"/>
          </a:p>
        </p:txBody>
      </p:sp>
    </p:spTree>
    <p:extLst>
      <p:ext uri="{BB962C8B-B14F-4D97-AF65-F5344CB8AC3E}">
        <p14:creationId xmlns:p14="http://schemas.microsoft.com/office/powerpoint/2010/main" val="331162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435742-81C9-E69D-D625-F79122E6F3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620C3D2-8AF2-D81B-2692-36AD8A417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A647F79-7F3F-0E60-BD47-AF59F0E69B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8C530-E719-4C1F-A427-A32F9C4CF885}" type="datetimeFigureOut">
              <a:rPr lang="fr-FR" smtClean="0"/>
              <a:t>25/08/2024</a:t>
            </a:fld>
            <a:endParaRPr lang="fr-FR"/>
          </a:p>
        </p:txBody>
      </p:sp>
      <p:sp>
        <p:nvSpPr>
          <p:cNvPr id="5" name="Espace réservé du pied de page 4">
            <a:extLst>
              <a:ext uri="{FF2B5EF4-FFF2-40B4-BE49-F238E27FC236}">
                <a16:creationId xmlns:a16="http://schemas.microsoft.com/office/drawing/2014/main" id="{423EB08B-B2DF-3D97-326E-C271AE9ECB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FC98360-5058-5C35-7C89-8E2004D02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0F84D-35FC-415D-A1CC-4DB48A9C645E}" type="slidenum">
              <a:rPr lang="fr-FR" smtClean="0"/>
              <a:t>‹N°›</a:t>
            </a:fld>
            <a:endParaRPr lang="fr-FR"/>
          </a:p>
        </p:txBody>
      </p:sp>
    </p:spTree>
    <p:extLst>
      <p:ext uri="{BB962C8B-B14F-4D97-AF65-F5344CB8AC3E}">
        <p14:creationId xmlns:p14="http://schemas.microsoft.com/office/powerpoint/2010/main" val="2231745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v.hal.science/svetlana-tyaglova-fayer" TargetMode="External"/><Relationship Id="rId1" Type="http://schemas.openxmlformats.org/officeDocument/2006/relationships/slideLayout" Target="../slideLayouts/slideLayout1.xml"/><Relationship Id="rId6" Type="http://schemas.openxmlformats.org/officeDocument/2006/relationships/hyperlink" Target="mailto:tyaglova.fayer.svetlana@sfr.fr" TargetMode="External"/><Relationship Id="rId5" Type="http://schemas.openxmlformats.org/officeDocument/2006/relationships/hyperlink" Target="https://shs.hal.science/halshs-04599865v2" TargetMode="External"/><Relationship Id="rId4" Type="http://schemas.openxmlformats.org/officeDocument/2006/relationships/hyperlink" Target="https://shs.hal.science/halshs-04597387"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commons.wikimedia.org/wiki/File:Dispilio_tablet_text.png?uselang=ru" TargetMode="External"/><Relationship Id="rId7" Type="http://schemas.openxmlformats.org/officeDocument/2006/relationships/image" Target="../media/image17.png"/><Relationship Id="rId2" Type="http://schemas.openxmlformats.org/officeDocument/2006/relationships/hyperlink" Target="https://www.photo.rmn.fr/" TargetMode="Externa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hyperlink" Target="https://shs.hal.science/halshs-0459738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cademia.edu/11781589/Les_representations_feminines_dOzan_Ehere" TargetMode="External"/><Relationship Id="rId2" Type="http://schemas.openxmlformats.org/officeDocument/2006/relationships/hyperlink" Target="http://asi.nic.in/asi_books/1287.pdf" TargetMode="External"/><Relationship Id="rId1" Type="http://schemas.openxmlformats.org/officeDocument/2006/relationships/slideLayout" Target="../slideLayouts/slideLayout2.xml"/><Relationship Id="rId6" Type="http://schemas.openxmlformats.org/officeDocument/2006/relationships/hyperlink" Target="https://www.asjp.cerist.dz/en/PresentationRevue/533" TargetMode="External"/><Relationship Id="rId5" Type="http://schemas.openxmlformats.org/officeDocument/2006/relationships/hyperlink" Target="https://shs.hal.science/halshs-04597387" TargetMode="External"/><Relationship Id="rId4" Type="http://schemas.openxmlformats.org/officeDocument/2006/relationships/hyperlink" Target="https://www.persee.fr/doc/dha_0755-7256_1993_num_19_1_207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v.hal.science/svetlana-tyaglova-fayer" TargetMode="External"/><Relationship Id="rId1" Type="http://schemas.openxmlformats.org/officeDocument/2006/relationships/slideLayout" Target="../slideLayouts/slideLayout1.xml"/><Relationship Id="rId6" Type="http://schemas.openxmlformats.org/officeDocument/2006/relationships/hyperlink" Target="mailto:tyaglova.fayer.svetlana@sfr.fr" TargetMode="External"/><Relationship Id="rId5" Type="http://schemas.openxmlformats.org/officeDocument/2006/relationships/hyperlink" Target="https://shs.hal.science/halshs-04599865v2" TargetMode="External"/><Relationship Id="rId4" Type="http://schemas.openxmlformats.org/officeDocument/2006/relationships/hyperlink" Target="https://shs.hal.science/halshs-04597387"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shs.hal.science/halshs-0459986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ommons.wikimedia.org/wiki/File:Altamira_4.jpg?uselang=ru"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s://commons.wikimedia.org/wiki/File:Chauvet%C2%B4s_cave_horses.jpg?uselang=ru"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commons.wikimedia.org/wiki/File:Phoenician_aleph.svg?uselang=f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A9CEA0-4B2B-0257-D277-92555DA3F644}"/>
              </a:ext>
            </a:extLst>
          </p:cNvPr>
          <p:cNvSpPr>
            <a:spLocks noGrp="1"/>
          </p:cNvSpPr>
          <p:nvPr>
            <p:ph type="subTitle" idx="1"/>
          </p:nvPr>
        </p:nvSpPr>
        <p:spPr>
          <a:xfrm>
            <a:off x="386482" y="4803245"/>
            <a:ext cx="3499717" cy="1260220"/>
          </a:xfrm>
          <a:ln w="19050">
            <a:solidFill>
              <a:schemeClr val="tx1"/>
            </a:solidFill>
          </a:ln>
        </p:spPr>
        <p:txBody>
          <a:bodyPr>
            <a:normAutofit fontScale="55000" lnSpcReduction="20000"/>
          </a:bodyPr>
          <a:lstStyle/>
          <a:p>
            <a:pPr algn="ctr"/>
            <a:r>
              <a:rPr lang="fr-FR" sz="2900" b="1" dirty="0" err="1"/>
              <a:t>Tyaglova-Fayer</a:t>
            </a:r>
            <a:r>
              <a:rPr lang="fr-FR" sz="2900" b="1" dirty="0"/>
              <a:t> Svetlana</a:t>
            </a:r>
          </a:p>
          <a:p>
            <a:pPr algn="ctr"/>
            <a:r>
              <a:rPr lang="fr-FR" sz="2400" dirty="0"/>
              <a:t>Chercheur indépendant,</a:t>
            </a:r>
          </a:p>
          <a:p>
            <a:pPr algn="ctr"/>
            <a:r>
              <a:rPr lang="fr-FR" sz="2400" dirty="0">
                <a:hlinkClick r:id="rId2"/>
              </a:rPr>
              <a:t>https://cv.hal.science/svetlana-tyaglova-fayer</a:t>
            </a:r>
            <a:endParaRPr lang="fr-FR" sz="2400" dirty="0"/>
          </a:p>
          <a:p>
            <a:pPr algn="ctr"/>
            <a:r>
              <a:rPr lang="fr-FR" sz="2400" dirty="0"/>
              <a:t>Professeur en libéral</a:t>
            </a:r>
          </a:p>
          <a:p>
            <a:endParaRPr lang="fr-FR" dirty="0"/>
          </a:p>
        </p:txBody>
      </p:sp>
      <p:pic>
        <p:nvPicPr>
          <p:cNvPr id="4" name="Image 3">
            <a:extLst>
              <a:ext uri="{FF2B5EF4-FFF2-40B4-BE49-F238E27FC236}">
                <a16:creationId xmlns:a16="http://schemas.microsoft.com/office/drawing/2014/main" id="{36362861-335A-7E69-EECB-A1E12910DC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482" y="631333"/>
            <a:ext cx="3499717" cy="4171912"/>
          </a:xfrm>
          <a:prstGeom prst="rect">
            <a:avLst/>
          </a:prstGeom>
          <a:ln w="19050">
            <a:solidFill>
              <a:schemeClr val="tx1"/>
            </a:solidFill>
          </a:ln>
        </p:spPr>
      </p:pic>
      <p:sp>
        <p:nvSpPr>
          <p:cNvPr id="7" name="ZoneTexte 6">
            <a:extLst>
              <a:ext uri="{FF2B5EF4-FFF2-40B4-BE49-F238E27FC236}">
                <a16:creationId xmlns:a16="http://schemas.microsoft.com/office/drawing/2014/main" id="{CA5EF7B8-1027-4877-F46A-A34EB69FE7D3}"/>
              </a:ext>
            </a:extLst>
          </p:cNvPr>
          <p:cNvSpPr txBox="1"/>
          <p:nvPr/>
        </p:nvSpPr>
        <p:spPr>
          <a:xfrm>
            <a:off x="3886199" y="523874"/>
            <a:ext cx="8305801" cy="5878532"/>
          </a:xfrm>
          <a:prstGeom prst="rect">
            <a:avLst/>
          </a:prstGeom>
          <a:noFill/>
        </p:spPr>
        <p:txBody>
          <a:bodyPr wrap="square" rtlCol="0">
            <a:spAutoFit/>
          </a:bodyPr>
          <a:lstStyle/>
          <a:p>
            <a:pPr algn="ctr"/>
            <a:r>
              <a:rPr lang="en-US" sz="2700" b="1"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European Association of Archaeologists 2024,</a:t>
            </a:r>
            <a:br>
              <a:rPr lang="en-US" sz="2700" b="1"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br>
            <a:r>
              <a:rPr lang="en-US" sz="2700" b="1"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Aug 2024, Rome (Italie), Italy</a:t>
            </a:r>
            <a:r>
              <a:rPr lang="en-US" sz="2200" b="1"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 </a:t>
            </a:r>
            <a:r>
              <a:rPr lang="fr-FR" sz="1800" b="1" i="1" dirty="0">
                <a:effectLst/>
                <a:latin typeface="Calibri" panose="020F0502020204030204" pitchFamily="34" charset="0"/>
                <a:ea typeface="Calibri" panose="020F0502020204030204" pitchFamily="34" charset="0"/>
                <a:cs typeface="Calibri" panose="020F0502020204030204" pitchFamily="34" charset="0"/>
              </a:rPr>
              <a:t>Abstract # : 1262</a:t>
            </a:r>
          </a:p>
          <a:p>
            <a:pPr algn="ctr"/>
            <a:r>
              <a:rPr lang="en-US" sz="2200" b="1" i="0" dirty="0">
                <a:effectLst/>
                <a:latin typeface="Calibri" panose="020F0502020204030204" pitchFamily="34" charset="0"/>
                <a:ea typeface="Calibri" panose="020F0502020204030204" pitchFamily="34" charset="0"/>
                <a:cs typeface="Calibri" panose="020F0502020204030204" pitchFamily="34" charset="0"/>
              </a:rPr>
              <a:t> </a:t>
            </a:r>
            <a:r>
              <a:rPr lang="en-US" sz="800" b="0"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 </a:t>
            </a:r>
            <a:br>
              <a:rPr lang="fr-FR" sz="1800" b="1" i="1" dirty="0">
                <a:solidFill>
                  <a:srgbClr val="4472C4"/>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r>
              <a:rPr lang="fr-FR"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ALPHABETICAL NUMBERING (FROM THE ANTIKYTHERA MACHINE) USED IN MEDITERRANEAN TRADE SINCE THE BRONZE AGE AS A CONNECTING TOOL</a:t>
            </a:r>
            <a:br>
              <a:rPr lang="fr-FR" sz="1000" b="1" i="1" dirty="0">
                <a:solidFill>
                  <a:srgbClr val="4472C4"/>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br>
              <a:rPr lang="fr-FR" sz="1000" b="1" i="1" dirty="0">
                <a:solidFill>
                  <a:srgbClr val="4472C4"/>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r>
              <a:rPr lang="fr-FR" sz="16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h</a:t>
            </a:r>
            <a:r>
              <a:rPr lang="en-US" sz="16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ttps://shs.hal.science/halshs-04597387</a:t>
            </a:r>
            <a:endParaRPr lang="en-US" sz="16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br>
              <a:rPr lang="en-US" sz="1600" b="1" i="0" dirty="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r>
              <a:rPr lang="en-US" sz="1600" b="1" i="0" dirty="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This presentation will focus on hypotheses concerning the birth of the alphabet</a:t>
            </a:r>
            <a:endParaRPr lang="fr-FR" sz="1600" b="1" i="0" u="sng" dirty="0">
              <a:solidFill>
                <a:srgbClr val="337AB7"/>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gn="ctr"/>
            <a:r>
              <a:rPr lang="fr-FR" sz="1600" u="sng" dirty="0">
                <a:solidFill>
                  <a:srgbClr val="337AB7"/>
                </a:solidFill>
                <a:effectLst/>
                <a:latin typeface="Calibri" panose="020F0502020204030204" pitchFamily="34" charset="0"/>
                <a:ea typeface="Calibri" panose="020F0502020204030204" pitchFamily="34" charset="0"/>
                <a:cs typeface="Calibri" panose="020F0502020204030204" pitchFamily="34" charset="0"/>
                <a:hlinkClick r:id="rId5"/>
              </a:rPr>
              <a:t>⟨halshs-04599865v3⟩</a:t>
            </a:r>
            <a:br>
              <a:rPr lang="en-US" sz="1600" b="1" i="0" dirty="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br>
              <a:rPr lang="fr-FR" sz="10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r>
              <a:rPr lang="en-US" sz="1400" b="1" i="1" dirty="0">
                <a:effectLst/>
                <a:latin typeface="Calibri" panose="020F0502020204030204" pitchFamily="34" charset="0"/>
                <a:ea typeface="Calibri" panose="020F0502020204030204" pitchFamily="34" charset="0"/>
                <a:cs typeface="Calibri" panose="020F0502020204030204" pitchFamily="34" charset="0"/>
              </a:rPr>
              <a:t>If you have any questions, please contact the following e-mail address</a:t>
            </a:r>
            <a:r>
              <a:rPr lang="en-US" sz="14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 </a:t>
            </a:r>
            <a:r>
              <a:rPr lang="en-US" sz="14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6"/>
              </a:rPr>
              <a:t>tyaglova.fayer.svetlana@sfr.fr</a:t>
            </a:r>
            <a:endParaRPr lang="en-US" sz="14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endParaRPr>
          </a:p>
          <a:p>
            <a:pPr algn="ctr"/>
            <a:endParaRPr lang="en-US" sz="1400" b="1" i="1" dirty="0">
              <a:solidFill>
                <a:srgbClr val="4472C4"/>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gn="ctr"/>
            <a:r>
              <a:rPr lang="en-US" sz="1400" b="1" i="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a:t>
            </a:r>
            <a:br>
              <a:rPr lang="fr-FR" sz="10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br>
              <a:rPr lang="fr-FR" sz="10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r>
              <a:rPr lang="fr-FR" sz="18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NUMÉROTATION ALPHABÉTIQUE (DE LA MACHINE ANTICYTHERE)) UTILISÉE DANS LE COMMERCE MÉDITERRANÉEN DEPUIS L'ÂGE DU BRONZE COMME OUTIL DE CONNEXION</a:t>
            </a:r>
            <a:br>
              <a:rPr lang="fr-FR" sz="18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br>
              <a:rPr lang="fr-FR" sz="18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r>
              <a:rPr lang="fr-FR" sz="1600" b="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t>Cette présentation se concentrera sur les hypothèses concernant la naissance de l'alphabet.</a:t>
            </a:r>
            <a:br>
              <a:rPr lang="fr-FR" sz="1600" b="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br>
            <a:br>
              <a:rPr lang="fr-FR" sz="18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r>
              <a:rPr lang="fr-FR" sz="1400" b="1" i="1" dirty="0">
                <a:latin typeface="Calibri" panose="020F0502020204030204" pitchFamily="34" charset="0"/>
                <a:ea typeface="Calibri" panose="020F0502020204030204" pitchFamily="34" charset="0"/>
                <a:cs typeface="Calibri" panose="020F0502020204030204" pitchFamily="34" charset="0"/>
              </a:rPr>
              <a:t>Pour toutes questions, vous pouvez vous adresser au mail suivant :</a:t>
            </a:r>
            <a:r>
              <a:rPr lang="fr-FR" sz="1400" dirty="0">
                <a:latin typeface="Calibri" panose="020F0502020204030204" pitchFamily="34" charset="0"/>
                <a:ea typeface="Calibri" panose="020F0502020204030204" pitchFamily="34" charset="0"/>
                <a:cs typeface="Calibri" panose="020F0502020204030204" pitchFamily="34" charset="0"/>
              </a:rPr>
              <a:t> </a:t>
            </a:r>
            <a:r>
              <a:rPr lang="fr-FR" sz="1400" b="1" i="1" u="sng" dirty="0">
                <a:solidFill>
                  <a:srgbClr val="0070C0"/>
                </a:solidFill>
                <a:latin typeface="Calibri" panose="020F0502020204030204" pitchFamily="34" charset="0"/>
                <a:ea typeface="Calibri" panose="020F0502020204030204" pitchFamily="34" charset="0"/>
                <a:cs typeface="Calibri" panose="020F0502020204030204" pitchFamily="34" charset="0"/>
              </a:rPr>
              <a:t>tyaglova.fayer.svetlana@sfr.fr</a:t>
            </a:r>
            <a:endParaRPr lang="fr-FR" sz="1400" b="1"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5808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0"/>
        </a:gradFill>
        <a:effectLst/>
      </p:bgPr>
    </p:bg>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6F1B9B3-21CE-9FAD-F3BE-FEBFD094359A}"/>
              </a:ext>
            </a:extLst>
          </p:cNvPr>
          <p:cNvSpPr>
            <a:spLocks noGrp="1" noChangeArrowheads="1"/>
          </p:cNvSpPr>
          <p:nvPr>
            <p:ph type="title"/>
          </p:nvPr>
        </p:nvSpPr>
        <p:spPr bwMode="auto">
          <a:xfrm>
            <a:off x="4924067" y="148108"/>
            <a:ext cx="203987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449263" defTabSz="914400" rtl="0" eaLnBrk="0" fontAlgn="base" latinLnBrk="0" hangingPunct="0">
              <a:lnSpc>
                <a:spcPct val="100000"/>
              </a:lnSpc>
              <a:spcBef>
                <a:spcPct val="0"/>
              </a:spcBef>
              <a:spcAft>
                <a:spcPct val="0"/>
              </a:spcAft>
              <a:buClrTx/>
              <a:buSzTx/>
              <a:buFontTx/>
              <a:buNone/>
              <a:tabLst/>
            </a:pPr>
            <a:r>
              <a:rPr lang="fr-FR" altLang="fr-FR" sz="2400" b="1" i="1" u="sng" dirty="0" err="1">
                <a:solidFill>
                  <a:srgbClr val="4472C4"/>
                </a:solidFill>
                <a:latin typeface="Times New Roman" panose="02020603050405020304" pitchFamily="18" charset="0"/>
                <a:cs typeface="Times New Roman" panose="02020603050405020304" pitchFamily="18" charset="0"/>
              </a:rPr>
              <a:t>Parallels</a:t>
            </a:r>
            <a:endParaRPr lang="fr-FR" altLang="fr-FR" sz="2400" b="1" i="1" u="sng" dirty="0">
              <a:solidFill>
                <a:srgbClr val="4472C4"/>
              </a:solidFill>
              <a:latin typeface="Times New Roman" panose="02020603050405020304" pitchFamily="18" charset="0"/>
              <a:cs typeface="Times New Roman" panose="02020603050405020304" pitchFamily="18" charset="0"/>
            </a:endParaRPr>
          </a:p>
        </p:txBody>
      </p:sp>
      <p:sp>
        <p:nvSpPr>
          <p:cNvPr id="15" name="Rectangle 3">
            <a:extLst>
              <a:ext uri="{FF2B5EF4-FFF2-40B4-BE49-F238E27FC236}">
                <a16:creationId xmlns:a16="http://schemas.microsoft.com/office/drawing/2014/main" id="{ED7C46DD-CF1B-36E6-3101-5434E57E9000}"/>
              </a:ext>
            </a:extLst>
          </p:cNvPr>
          <p:cNvSpPr>
            <a:spLocks noChangeArrowheads="1"/>
          </p:cNvSpPr>
          <p:nvPr/>
        </p:nvSpPr>
        <p:spPr bwMode="auto">
          <a:xfrm>
            <a:off x="-10707" y="3152093"/>
            <a:ext cx="12163629" cy="1015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228528"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6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kumimoji="0" lang="en-US" altLang="fr-FR" sz="160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Dispilio</a:t>
            </a:r>
            <a:r>
              <a:rPr kumimoji="0" lang="en-US" altLang="fr-FR" sz="16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tablet, radiocarbon dated to 5260 BC - 15) Archaic Sumerian tablet, dated to around 3200 BC (Paris, Louvre Museum; </a:t>
            </a:r>
            <a:r>
              <a:rPr kumimoji="0" lang="en-US" altLang="fr-FR" sz="16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https://www.photo.rmn.fr</a:t>
            </a:r>
            <a:r>
              <a:rPr kumimoji="0" lang="en-US" altLang="fr-FR" sz="16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- 16) Ugarit alphabet (around 1250-1185 BC; cuneiform script) - 17) Phoenician alphabet (created around 1050 BC. cuneiform script); gradually fell into disuse during the Hellenistic period, when the Greeks replaced the Phoenicians in international trade. </a:t>
            </a:r>
            <a:endParaRPr kumimoji="0" lang="fr-FR" altLang="fr-FR" sz="16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7" name="ZoneTexte 16">
            <a:extLst>
              <a:ext uri="{FF2B5EF4-FFF2-40B4-BE49-F238E27FC236}">
                <a16:creationId xmlns:a16="http://schemas.microsoft.com/office/drawing/2014/main" id="{88D1BC32-825A-FBC4-D846-8992CAAC5284}"/>
              </a:ext>
            </a:extLst>
          </p:cNvPr>
          <p:cNvSpPr txBox="1"/>
          <p:nvPr/>
        </p:nvSpPr>
        <p:spPr>
          <a:xfrm>
            <a:off x="2856760" y="2251393"/>
            <a:ext cx="507500" cy="646331"/>
          </a:xfrm>
          <a:prstGeom prst="rect">
            <a:avLst/>
          </a:prstGeom>
          <a:noFill/>
        </p:spPr>
        <p:txBody>
          <a:bodyPr wrap="square">
            <a:spAutoFit/>
          </a:bodyPr>
          <a:lstStyle/>
          <a:p>
            <a:pPr lvl="0" indent="449263" algn="just" eaLnBrk="0" fontAlgn="base" hangingPunct="0">
              <a:spcBef>
                <a:spcPct val="0"/>
              </a:spcBef>
              <a:spcAft>
                <a:spcPct val="0"/>
              </a:spcAft>
            </a:pPr>
            <a:r>
              <a:rPr kumimoji="0" lang="en-US" altLang="fr-FR" sz="1800" b="0" i="0" u="none" strike="noStrike" cap="none" normalizeH="0" baseline="0" dirty="0">
                <a:ln>
                  <a:noFill/>
                </a:ln>
                <a:solidFill>
                  <a:srgbClr val="4F81BD"/>
                </a:solidFill>
                <a:effectLst/>
                <a:latin typeface="Consolas" panose="020B0609020204030204" pitchFamily="49" charset="0"/>
                <a:ea typeface="Times New Roman" panose="02020603050405020304" pitchFamily="18" charset="0"/>
                <a:cs typeface="Arial" panose="020B0604020202020204" pitchFamily="34" charset="0"/>
              </a:rPr>
              <a:t> </a:t>
            </a:r>
            <a:r>
              <a:rPr lang="en-US" altLang="fr-FR" dirty="0">
                <a:solidFill>
                  <a:srgbClr val="4F81BD"/>
                </a:solidFill>
                <a:latin typeface="Consolas" panose="020B0609020204030204" pitchFamily="49" charset="0"/>
                <a:cs typeface="Arial" panose="020B0604020202020204" pitchFamily="34" charset="0"/>
              </a:rPr>
              <a:t>14</a:t>
            </a:r>
          </a:p>
        </p:txBody>
      </p:sp>
      <p:sp>
        <p:nvSpPr>
          <p:cNvPr id="18" name="ZoneTexte 17">
            <a:extLst>
              <a:ext uri="{FF2B5EF4-FFF2-40B4-BE49-F238E27FC236}">
                <a16:creationId xmlns:a16="http://schemas.microsoft.com/office/drawing/2014/main" id="{4299D832-6A84-A23C-D1AD-6A87412F7732}"/>
              </a:ext>
            </a:extLst>
          </p:cNvPr>
          <p:cNvSpPr txBox="1"/>
          <p:nvPr/>
        </p:nvSpPr>
        <p:spPr>
          <a:xfrm>
            <a:off x="5860135" y="2197171"/>
            <a:ext cx="488826" cy="646331"/>
          </a:xfrm>
          <a:prstGeom prst="rect">
            <a:avLst/>
          </a:prstGeom>
          <a:noFill/>
        </p:spPr>
        <p:txBody>
          <a:bodyPr wrap="square">
            <a:spAutoFit/>
          </a:bodyPr>
          <a:lstStyle/>
          <a:p>
            <a:pPr lvl="0" indent="449263" algn="just" eaLnBrk="0" fontAlgn="base" hangingPunct="0">
              <a:spcBef>
                <a:spcPct val="0"/>
              </a:spcBef>
              <a:spcAft>
                <a:spcPct val="0"/>
              </a:spcAft>
            </a:pPr>
            <a:r>
              <a:rPr kumimoji="0" lang="en-US" altLang="fr-FR" sz="1800" b="0" i="0" u="none" strike="noStrike" cap="none" normalizeH="0" baseline="0" dirty="0">
                <a:ln>
                  <a:noFill/>
                </a:ln>
                <a:solidFill>
                  <a:srgbClr val="4F81BD"/>
                </a:solidFill>
                <a:effectLst/>
                <a:latin typeface="Consolas" panose="020B0609020204030204" pitchFamily="49" charset="0"/>
                <a:ea typeface="Times New Roman" panose="02020603050405020304" pitchFamily="18" charset="0"/>
                <a:cs typeface="Arial" panose="020B0604020202020204" pitchFamily="34" charset="0"/>
              </a:rPr>
              <a:t> 1</a:t>
            </a:r>
            <a:r>
              <a:rPr lang="en-US" altLang="fr-FR" dirty="0">
                <a:solidFill>
                  <a:srgbClr val="4F81BD"/>
                </a:solidFill>
                <a:latin typeface="Consolas" panose="020B0609020204030204" pitchFamily="49" charset="0"/>
                <a:cs typeface="Arial" panose="020B0604020202020204" pitchFamily="34" charset="0"/>
              </a:rPr>
              <a:t>5</a:t>
            </a:r>
          </a:p>
        </p:txBody>
      </p:sp>
      <p:sp>
        <p:nvSpPr>
          <p:cNvPr id="19" name="ZoneTexte 18">
            <a:extLst>
              <a:ext uri="{FF2B5EF4-FFF2-40B4-BE49-F238E27FC236}">
                <a16:creationId xmlns:a16="http://schemas.microsoft.com/office/drawing/2014/main" id="{47C30A18-8A4B-7678-CD66-C8DDBBE3157C}"/>
              </a:ext>
            </a:extLst>
          </p:cNvPr>
          <p:cNvSpPr txBox="1"/>
          <p:nvPr/>
        </p:nvSpPr>
        <p:spPr>
          <a:xfrm>
            <a:off x="8958978" y="2197171"/>
            <a:ext cx="507500" cy="646331"/>
          </a:xfrm>
          <a:prstGeom prst="rect">
            <a:avLst/>
          </a:prstGeom>
          <a:noFill/>
        </p:spPr>
        <p:txBody>
          <a:bodyPr wrap="square">
            <a:spAutoFit/>
          </a:bodyPr>
          <a:lstStyle/>
          <a:p>
            <a:pPr lvl="0" indent="449263" algn="just" eaLnBrk="0" fontAlgn="base" hangingPunct="0">
              <a:spcBef>
                <a:spcPct val="0"/>
              </a:spcBef>
              <a:spcAft>
                <a:spcPct val="0"/>
              </a:spcAft>
            </a:pPr>
            <a:r>
              <a:rPr kumimoji="0" lang="en-US" altLang="fr-FR" sz="1800" b="0" i="0" u="none" strike="noStrike" cap="none" normalizeH="0" baseline="0" dirty="0">
                <a:ln>
                  <a:noFill/>
                </a:ln>
                <a:solidFill>
                  <a:srgbClr val="4F81BD"/>
                </a:solidFill>
                <a:effectLst/>
                <a:latin typeface="Consolas" panose="020B0609020204030204" pitchFamily="49" charset="0"/>
                <a:ea typeface="Times New Roman" panose="02020603050405020304" pitchFamily="18" charset="0"/>
                <a:cs typeface="Arial" panose="020B0604020202020204" pitchFamily="34" charset="0"/>
              </a:rPr>
              <a:t> 1</a:t>
            </a:r>
            <a:r>
              <a:rPr lang="en-US" altLang="fr-FR" dirty="0">
                <a:solidFill>
                  <a:srgbClr val="4F81BD"/>
                </a:solidFill>
                <a:latin typeface="Consolas" panose="020B0609020204030204" pitchFamily="49" charset="0"/>
                <a:cs typeface="Arial" panose="020B0604020202020204" pitchFamily="34" charset="0"/>
              </a:rPr>
              <a:t>6</a:t>
            </a:r>
          </a:p>
        </p:txBody>
      </p:sp>
      <p:sp>
        <p:nvSpPr>
          <p:cNvPr id="22" name="ZoneTexte 21">
            <a:extLst>
              <a:ext uri="{FF2B5EF4-FFF2-40B4-BE49-F238E27FC236}">
                <a16:creationId xmlns:a16="http://schemas.microsoft.com/office/drawing/2014/main" id="{A4CF914E-5E29-48EA-E140-AD5B1507C086}"/>
              </a:ext>
            </a:extLst>
          </p:cNvPr>
          <p:cNvSpPr txBox="1"/>
          <p:nvPr/>
        </p:nvSpPr>
        <p:spPr>
          <a:xfrm>
            <a:off x="197223" y="4303059"/>
            <a:ext cx="11792331" cy="2246769"/>
          </a:xfrm>
          <a:prstGeom prst="rect">
            <a:avLst/>
          </a:prstGeom>
          <a:noFill/>
        </p:spPr>
        <p:txBody>
          <a:bodyPr wrap="square">
            <a:spAutoFit/>
          </a:bodyPr>
          <a:lstStyle/>
          <a:p>
            <a:pPr algn="just"/>
            <a:r>
              <a:rPr lang="en-US" sz="2000" b="1" i="1" dirty="0">
                <a:solidFill>
                  <a:srgbClr val="4472C4"/>
                </a:solidFill>
                <a:highlight>
                  <a:srgbClr val="FFFF00"/>
                </a:highlight>
                <a:latin typeface="Times New Roman" panose="02020603050405020304" pitchFamily="18" charset="0"/>
                <a:ea typeface="+mj-ea"/>
                <a:cs typeface="Times New Roman" panose="02020603050405020304" pitchFamily="18" charset="0"/>
              </a:rPr>
              <a:t>This archaic Sumerian tablet (image 15) is an archaeological artefact that supports our hypothesis</a:t>
            </a:r>
            <a:r>
              <a:rPr lang="en-US" sz="2000" b="1" i="1" dirty="0">
                <a:solidFill>
                  <a:srgbClr val="4472C4"/>
                </a:solidFill>
                <a:latin typeface="Times New Roman" panose="02020603050405020304" pitchFamily="18" charset="0"/>
                <a:ea typeface="+mj-ea"/>
                <a:cs typeface="Times New Roman" panose="02020603050405020304" pitchFamily="18" charset="0"/>
              </a:rPr>
              <a:t>.</a:t>
            </a:r>
          </a:p>
          <a:p>
            <a:pPr algn="ctr"/>
            <a:r>
              <a:rPr lang="en-US" sz="2000" b="1" i="1" dirty="0">
                <a:solidFill>
                  <a:srgbClr val="4472C4"/>
                </a:solidFill>
                <a:latin typeface="Times New Roman" panose="02020603050405020304" pitchFamily="18" charset="0"/>
                <a:ea typeface="+mj-ea"/>
                <a:cs typeface="Times New Roman" panose="02020603050405020304" pitchFamily="18" charset="0"/>
              </a:rPr>
              <a:t>In our view, it bears many similarities to the </a:t>
            </a:r>
            <a:r>
              <a:rPr lang="en-US" sz="2000" b="1" i="1" dirty="0" err="1">
                <a:solidFill>
                  <a:srgbClr val="4472C4"/>
                </a:solidFill>
                <a:latin typeface="Times New Roman" panose="02020603050405020304" pitchFamily="18" charset="0"/>
                <a:ea typeface="+mj-ea"/>
                <a:cs typeface="Times New Roman" panose="02020603050405020304" pitchFamily="18" charset="0"/>
              </a:rPr>
              <a:t>Tărtăria</a:t>
            </a:r>
            <a:r>
              <a:rPr lang="en-US" sz="2000" b="1" i="1" dirty="0">
                <a:solidFill>
                  <a:srgbClr val="4472C4"/>
                </a:solidFill>
                <a:latin typeface="Times New Roman" panose="02020603050405020304" pitchFamily="18" charset="0"/>
                <a:ea typeface="+mj-ea"/>
                <a:cs typeface="Times New Roman" panose="02020603050405020304" pitchFamily="18" charset="0"/>
              </a:rPr>
              <a:t> tablets: its pictograms (hand, jars, ear of maize, tree, irrigated field, </a:t>
            </a:r>
            <a:r>
              <a:rPr lang="fr-FR" sz="2000" b="1" i="1" dirty="0">
                <a:solidFill>
                  <a:srgbClr val="4472C4"/>
                </a:solidFill>
                <a:latin typeface="Times New Roman" panose="02020603050405020304" pitchFamily="18" charset="0"/>
                <a:ea typeface="+mj-ea"/>
                <a:cs typeface="Times New Roman" panose="02020603050405020304" pitchFamily="18" charset="0"/>
              </a:rPr>
              <a:t>and </a:t>
            </a:r>
            <a:r>
              <a:rPr lang="fr-FR" sz="2000" b="1" i="1" dirty="0" err="1">
                <a:solidFill>
                  <a:srgbClr val="4472C4"/>
                </a:solidFill>
                <a:latin typeface="Times New Roman" panose="02020603050405020304" pitchFamily="18" charset="0"/>
                <a:ea typeface="+mj-ea"/>
                <a:cs typeface="Times New Roman" panose="02020603050405020304" pitchFamily="18" charset="0"/>
              </a:rPr>
              <a:t>others</a:t>
            </a:r>
            <a:r>
              <a:rPr lang="en-US" sz="2000" b="1" i="1" dirty="0">
                <a:solidFill>
                  <a:srgbClr val="4472C4"/>
                </a:solidFill>
                <a:latin typeface="Times New Roman" panose="02020603050405020304" pitchFamily="18" charset="0"/>
                <a:ea typeface="+mj-ea"/>
                <a:cs typeface="Times New Roman" panose="02020603050405020304" pitchFamily="18" charset="0"/>
              </a:rPr>
              <a:t>) bear a very close resemblance in technical production to some of the pictograms on the </a:t>
            </a:r>
            <a:r>
              <a:rPr lang="en-US" sz="2000" b="1" i="1" dirty="0" err="1">
                <a:solidFill>
                  <a:srgbClr val="4472C4"/>
                </a:solidFill>
                <a:latin typeface="Times New Roman" panose="02020603050405020304" pitchFamily="18" charset="0"/>
                <a:ea typeface="+mj-ea"/>
                <a:cs typeface="Times New Roman" panose="02020603050405020304" pitchFamily="18" charset="0"/>
              </a:rPr>
              <a:t>Tărtăria</a:t>
            </a:r>
            <a:r>
              <a:rPr lang="en-US" sz="2000" b="1" i="1" dirty="0">
                <a:solidFill>
                  <a:srgbClr val="4472C4"/>
                </a:solidFill>
                <a:latin typeface="Times New Roman" panose="02020603050405020304" pitchFamily="18" charset="0"/>
                <a:ea typeface="+mj-ea"/>
                <a:cs typeface="Times New Roman" panose="02020603050405020304" pitchFamily="18" charset="0"/>
              </a:rPr>
              <a:t> tablets (images no. 8-11). Was this token (image 15) part of an agricultural contract? We'll never know, but it's clear that this </a:t>
            </a:r>
            <a:r>
              <a:rPr lang="fr-FR" sz="2000" b="1" i="1" dirty="0" err="1">
                <a:solidFill>
                  <a:srgbClr val="4472C4"/>
                </a:solidFill>
                <a:latin typeface="Times New Roman" panose="02020603050405020304" pitchFamily="18" charset="0"/>
                <a:ea typeface="+mj-ea"/>
                <a:cs typeface="Times New Roman" panose="02020603050405020304" pitchFamily="18" charset="0"/>
              </a:rPr>
              <a:t>archaic</a:t>
            </a:r>
            <a:r>
              <a:rPr lang="fr-FR" sz="2000" b="1" i="1" dirty="0">
                <a:solidFill>
                  <a:srgbClr val="4472C4"/>
                </a:solidFill>
                <a:latin typeface="Times New Roman" panose="02020603050405020304" pitchFamily="18" charset="0"/>
                <a:ea typeface="+mj-ea"/>
                <a:cs typeface="Times New Roman" panose="02020603050405020304" pitchFamily="18" charset="0"/>
              </a:rPr>
              <a:t> </a:t>
            </a:r>
            <a:r>
              <a:rPr lang="fr-FR" sz="2000" b="1" i="1" dirty="0" err="1">
                <a:solidFill>
                  <a:srgbClr val="4472C4"/>
                </a:solidFill>
                <a:latin typeface="Times New Roman" panose="02020603050405020304" pitchFamily="18" charset="0"/>
                <a:ea typeface="+mj-ea"/>
                <a:cs typeface="Times New Roman" panose="02020603050405020304" pitchFamily="18" charset="0"/>
              </a:rPr>
              <a:t>cuneiform</a:t>
            </a:r>
            <a:r>
              <a:rPr lang="fr-FR" sz="2000" b="1" i="1" dirty="0">
                <a:solidFill>
                  <a:srgbClr val="4472C4"/>
                </a:solidFill>
                <a:latin typeface="Times New Roman" panose="02020603050405020304" pitchFamily="18" charset="0"/>
                <a:ea typeface="+mj-ea"/>
                <a:cs typeface="Times New Roman" panose="02020603050405020304" pitchFamily="18" charset="0"/>
              </a:rPr>
              <a:t> </a:t>
            </a:r>
            <a:r>
              <a:rPr lang="en-US" sz="2000" b="1" i="1" dirty="0">
                <a:solidFill>
                  <a:srgbClr val="4472C4"/>
                </a:solidFill>
                <a:latin typeface="Times New Roman" panose="02020603050405020304" pitchFamily="18" charset="0"/>
                <a:ea typeface="+mj-ea"/>
                <a:cs typeface="Times New Roman" panose="02020603050405020304" pitchFamily="18" charset="0"/>
              </a:rPr>
              <a:t>version is closer to Balkan symbols than to cuneiform writing proper (image 16). We also note that some of the symbols on the </a:t>
            </a:r>
            <a:r>
              <a:rPr lang="en-US" sz="2000" b="1" i="1" dirty="0" err="1">
                <a:solidFill>
                  <a:srgbClr val="4472C4"/>
                </a:solidFill>
                <a:latin typeface="Times New Roman" panose="02020603050405020304" pitchFamily="18" charset="0"/>
                <a:ea typeface="+mj-ea"/>
                <a:cs typeface="Times New Roman" panose="02020603050405020304" pitchFamily="18" charset="0"/>
              </a:rPr>
              <a:t>Dispilio</a:t>
            </a:r>
            <a:r>
              <a:rPr lang="en-US" sz="2000" b="1" i="1" dirty="0">
                <a:solidFill>
                  <a:srgbClr val="4472C4"/>
                </a:solidFill>
                <a:latin typeface="Times New Roman" panose="02020603050405020304" pitchFamily="18" charset="0"/>
                <a:ea typeface="+mj-ea"/>
                <a:cs typeface="Times New Roman" panose="02020603050405020304" pitchFamily="18" charset="0"/>
              </a:rPr>
              <a:t> tablet (image 14) closely resemble the letters of the Phoenician alphabet (image 17).</a:t>
            </a:r>
          </a:p>
        </p:txBody>
      </p:sp>
      <p:pic>
        <p:nvPicPr>
          <p:cNvPr id="2" name="Image 1">
            <a:hlinkClick r:id="rId3"/>
            <a:extLst>
              <a:ext uri="{FF2B5EF4-FFF2-40B4-BE49-F238E27FC236}">
                <a16:creationId xmlns:a16="http://schemas.microsoft.com/office/drawing/2014/main" id="{D6EB523C-A91F-235C-9A6B-95F4E563729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4541" y="825343"/>
            <a:ext cx="2547861" cy="1991644"/>
          </a:xfrm>
          <a:prstGeom prst="rect">
            <a:avLst/>
          </a:prstGeom>
          <a:noFill/>
          <a:ln>
            <a:noFill/>
          </a:ln>
        </p:spPr>
      </p:pic>
      <p:pic>
        <p:nvPicPr>
          <p:cNvPr id="3" name="Image 2" descr="Tablette sumérienne">
            <a:extLst>
              <a:ext uri="{FF2B5EF4-FFF2-40B4-BE49-F238E27FC236}">
                <a16:creationId xmlns:a16="http://schemas.microsoft.com/office/drawing/2014/main" id="{4C5F28C6-B6E8-E3AD-2366-96C2E2D62CF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36358" y="815798"/>
            <a:ext cx="2407648" cy="1982487"/>
          </a:xfrm>
          <a:prstGeom prst="rect">
            <a:avLst/>
          </a:prstGeom>
          <a:noFill/>
          <a:ln>
            <a:noFill/>
          </a:ln>
        </p:spPr>
      </p:pic>
      <p:pic>
        <p:nvPicPr>
          <p:cNvPr id="9" name="Image 8" descr="Ugaritic alphabet | Totally Real Situations Wiki | Fandom">
            <a:extLst>
              <a:ext uri="{FF2B5EF4-FFF2-40B4-BE49-F238E27FC236}">
                <a16:creationId xmlns:a16="http://schemas.microsoft.com/office/drawing/2014/main" id="{DCE3913E-F912-0DC2-5370-A527CC5341FF}"/>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97962" y="874093"/>
            <a:ext cx="2407648" cy="1907038"/>
          </a:xfrm>
          <a:prstGeom prst="rect">
            <a:avLst/>
          </a:prstGeom>
          <a:noFill/>
          <a:ln>
            <a:noFill/>
          </a:ln>
        </p:spPr>
      </p:pic>
      <p:pic>
        <p:nvPicPr>
          <p:cNvPr id="10" name="Image 9">
            <a:extLst>
              <a:ext uri="{FF2B5EF4-FFF2-40B4-BE49-F238E27FC236}">
                <a16:creationId xmlns:a16="http://schemas.microsoft.com/office/drawing/2014/main" id="{EC543B01-CE02-9185-348F-9DC1D2810AC1}"/>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659566" y="813009"/>
            <a:ext cx="2270510" cy="1968122"/>
          </a:xfrm>
          <a:prstGeom prst="rect">
            <a:avLst/>
          </a:prstGeom>
          <a:solidFill>
            <a:schemeClr val="bg1"/>
          </a:solidFill>
          <a:ln>
            <a:noFill/>
          </a:ln>
        </p:spPr>
      </p:pic>
      <p:sp>
        <p:nvSpPr>
          <p:cNvPr id="20" name="ZoneTexte 19">
            <a:extLst>
              <a:ext uri="{FF2B5EF4-FFF2-40B4-BE49-F238E27FC236}">
                <a16:creationId xmlns:a16="http://schemas.microsoft.com/office/drawing/2014/main" id="{BFFFD677-082A-3F54-21EF-11F62B2463CF}"/>
              </a:ext>
            </a:extLst>
          </p:cNvPr>
          <p:cNvSpPr txBox="1"/>
          <p:nvPr/>
        </p:nvSpPr>
        <p:spPr>
          <a:xfrm>
            <a:off x="11500728" y="2151955"/>
            <a:ext cx="488826" cy="646331"/>
          </a:xfrm>
          <a:prstGeom prst="rect">
            <a:avLst/>
          </a:prstGeom>
          <a:noFill/>
        </p:spPr>
        <p:txBody>
          <a:bodyPr wrap="square">
            <a:spAutoFit/>
          </a:bodyPr>
          <a:lstStyle/>
          <a:p>
            <a:pPr lvl="0" indent="449263" algn="just" eaLnBrk="0" fontAlgn="base" hangingPunct="0">
              <a:spcBef>
                <a:spcPct val="0"/>
              </a:spcBef>
              <a:spcAft>
                <a:spcPct val="0"/>
              </a:spcAft>
            </a:pPr>
            <a:r>
              <a:rPr kumimoji="0" lang="en-US" altLang="fr-FR" sz="1800" b="0" i="0" u="none" strike="noStrike" cap="none" normalizeH="0" baseline="0" dirty="0">
                <a:ln>
                  <a:noFill/>
                </a:ln>
                <a:solidFill>
                  <a:srgbClr val="4F81BD"/>
                </a:solidFill>
                <a:effectLst/>
                <a:latin typeface="Consolas" panose="020B0609020204030204" pitchFamily="49" charset="0"/>
                <a:ea typeface="Times New Roman" panose="02020603050405020304" pitchFamily="18" charset="0"/>
                <a:cs typeface="Arial" panose="020B0604020202020204" pitchFamily="34" charset="0"/>
              </a:rPr>
              <a:t> 1</a:t>
            </a:r>
            <a:r>
              <a:rPr lang="en-US" altLang="fr-FR" dirty="0">
                <a:solidFill>
                  <a:srgbClr val="4F81BD"/>
                </a:solidFill>
                <a:latin typeface="Consolas" panose="020B0609020204030204" pitchFamily="49" charset="0"/>
                <a:cs typeface="Arial" panose="020B0604020202020204" pitchFamily="34" charset="0"/>
              </a:rPr>
              <a:t>7</a:t>
            </a:r>
          </a:p>
        </p:txBody>
      </p:sp>
    </p:spTree>
    <p:extLst>
      <p:ext uri="{BB962C8B-B14F-4D97-AF65-F5344CB8AC3E}">
        <p14:creationId xmlns:p14="http://schemas.microsoft.com/office/powerpoint/2010/main" val="2756604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0"/>
        </a:gra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B56863-B9A5-5EC6-F231-E3F692B8D902}"/>
              </a:ext>
            </a:extLst>
          </p:cNvPr>
          <p:cNvSpPr>
            <a:spLocks noGrp="1"/>
          </p:cNvSpPr>
          <p:nvPr>
            <p:ph idx="1"/>
          </p:nvPr>
        </p:nvSpPr>
        <p:spPr>
          <a:xfrm>
            <a:off x="515565" y="486702"/>
            <a:ext cx="11322995" cy="4285129"/>
          </a:xfrm>
          <a:noFill/>
        </p:spPr>
        <p:txBody>
          <a:bodyPr>
            <a:normAutofit fontScale="47500" lnSpcReduction="20000"/>
          </a:bodyPr>
          <a:lstStyle/>
          <a:p>
            <a:pPr marL="0" indent="0" algn="ctr">
              <a:buNone/>
            </a:pPr>
            <a:r>
              <a:rPr lang="fr-FR" altLang="fr-FR" sz="10000" b="1" i="1" u="sng" dirty="0">
                <a:solidFill>
                  <a:srgbClr val="4472C4"/>
                </a:solidFill>
                <a:latin typeface="Times New Roman" panose="02020603050405020304" pitchFamily="18" charset="0"/>
                <a:cs typeface="Arial" panose="020B0604020202020204" pitchFamily="34" charset="0"/>
              </a:rPr>
              <a:t>Conclusion:</a:t>
            </a:r>
          </a:p>
          <a:p>
            <a:pPr marL="0" indent="0" algn="ctr">
              <a:buNone/>
            </a:pPr>
            <a:endParaRPr lang="fr-FR" altLang="fr-FR" sz="4300" b="1" i="1" u="sng" dirty="0">
              <a:solidFill>
                <a:srgbClr val="4472C4"/>
              </a:solidFill>
              <a:latin typeface="Times New Roman" panose="02020603050405020304" pitchFamily="18" charset="0"/>
              <a:cs typeface="Arial" panose="020B0604020202020204" pitchFamily="34" charset="0"/>
            </a:endParaRPr>
          </a:p>
          <a:p>
            <a:pPr marL="0" indent="0" algn="ctr">
              <a:buNone/>
            </a:pPr>
            <a:r>
              <a:rPr lang="en-US" sz="7000" dirty="0">
                <a:cs typeface="Times New Roman" panose="02020603050405020304" pitchFamily="18" charset="0"/>
              </a:rPr>
              <a:t>The history of the alphabet is closely linked to the history of trade and the geopolitical situation. The Phoenician version of the alphabet was widespread when the Phoenicians controlled international trade.</a:t>
            </a:r>
          </a:p>
          <a:p>
            <a:pPr marL="0" indent="0" algn="ctr">
              <a:buNone/>
            </a:pPr>
            <a:r>
              <a:rPr lang="en-US" sz="7000" dirty="0">
                <a:cs typeface="Times New Roman" panose="02020603050405020304" pitchFamily="18" charset="0"/>
              </a:rPr>
              <a:t>It was replaced by the Greek alphabet around the time of the Iron Age, when we find our Antikythera machine logically using Greek alphabetic numeration</a:t>
            </a:r>
          </a:p>
          <a:p>
            <a:pPr marL="0" indent="0" algn="ctr">
              <a:buNone/>
            </a:pPr>
            <a:r>
              <a:rPr lang="en-US" sz="7000" dirty="0">
                <a:cs typeface="Times New Roman" panose="02020603050405020304" pitchFamily="18" charset="0"/>
              </a:rPr>
              <a:t>(except of three letters).</a:t>
            </a:r>
          </a:p>
          <a:p>
            <a:pPr marL="0" indent="0" algn="ctr">
              <a:buNone/>
            </a:pPr>
            <a:endParaRPr lang="en-US" sz="4000" dirty="0">
              <a:cs typeface="Times New Roman" panose="02020603050405020304" pitchFamily="18" charset="0"/>
            </a:endParaRPr>
          </a:p>
        </p:txBody>
      </p:sp>
      <p:sp>
        <p:nvSpPr>
          <p:cNvPr id="2" name="ZoneTexte 1">
            <a:extLst>
              <a:ext uri="{FF2B5EF4-FFF2-40B4-BE49-F238E27FC236}">
                <a16:creationId xmlns:a16="http://schemas.microsoft.com/office/drawing/2014/main" id="{1AC85C1A-37B9-23F3-ABD7-AE53FA06DE96}"/>
              </a:ext>
            </a:extLst>
          </p:cNvPr>
          <p:cNvSpPr txBox="1"/>
          <p:nvPr/>
        </p:nvSpPr>
        <p:spPr>
          <a:xfrm>
            <a:off x="3428998" y="5015015"/>
            <a:ext cx="5972785" cy="461665"/>
          </a:xfrm>
          <a:prstGeom prst="rect">
            <a:avLst/>
          </a:prstGeom>
          <a:noFill/>
        </p:spPr>
        <p:txBody>
          <a:bodyPr wrap="square" rtlCol="0">
            <a:spAutoFit/>
          </a:bodyPr>
          <a:lstStyle/>
          <a:p>
            <a:pPr marL="0" indent="0" algn="ctr">
              <a:buNone/>
            </a:pPr>
            <a:r>
              <a:rPr lang="en-US" sz="2400" dirty="0">
                <a:cs typeface="Times New Roman" panose="02020603050405020304" pitchFamily="18" charset="0"/>
              </a:rPr>
              <a:t>To find out more, return to Abstract # : 1262</a:t>
            </a:r>
          </a:p>
        </p:txBody>
      </p:sp>
      <p:sp>
        <p:nvSpPr>
          <p:cNvPr id="4" name="ZoneTexte 3">
            <a:extLst>
              <a:ext uri="{FF2B5EF4-FFF2-40B4-BE49-F238E27FC236}">
                <a16:creationId xmlns:a16="http://schemas.microsoft.com/office/drawing/2014/main" id="{B83802F4-7945-EFFE-0582-AAB1B4FDA042}"/>
              </a:ext>
            </a:extLst>
          </p:cNvPr>
          <p:cNvSpPr txBox="1"/>
          <p:nvPr/>
        </p:nvSpPr>
        <p:spPr>
          <a:xfrm>
            <a:off x="3618688" y="5719864"/>
            <a:ext cx="5593406" cy="461665"/>
          </a:xfrm>
          <a:prstGeom prst="rect">
            <a:avLst/>
          </a:prstGeom>
          <a:noFill/>
        </p:spPr>
        <p:txBody>
          <a:bodyPr wrap="square" rtlCol="0">
            <a:spAutoFit/>
          </a:bodyPr>
          <a:lstStyle/>
          <a:p>
            <a:pPr marL="0" indent="0" algn="ctr">
              <a:buNone/>
            </a:pPr>
            <a:r>
              <a:rPr lang="en-US" sz="2400" dirty="0">
                <a:cs typeface="Times New Roman" panose="02020603050405020304" pitchFamily="18" charset="0"/>
              </a:rPr>
              <a:t> </a:t>
            </a:r>
            <a:r>
              <a:rPr lang="fr-FR" sz="2400" u="sng" dirty="0">
                <a:solidFill>
                  <a:srgbClr val="0000FF"/>
                </a:solidFill>
                <a:effectLst/>
                <a:ea typeface="Calibri" panose="020F0502020204030204" pitchFamily="34" charset="0"/>
                <a:cs typeface="Arial" panose="020B0604020202020204" pitchFamily="34" charset="0"/>
                <a:hlinkClick r:id="rId2"/>
              </a:rPr>
              <a:t>https://shs.hal.science/halshs-04597387</a:t>
            </a:r>
            <a:endParaRPr lang="fr-FR" sz="2400" dirty="0"/>
          </a:p>
        </p:txBody>
      </p:sp>
    </p:spTree>
    <p:extLst>
      <p:ext uri="{BB962C8B-B14F-4D97-AF65-F5344CB8AC3E}">
        <p14:creationId xmlns:p14="http://schemas.microsoft.com/office/powerpoint/2010/main" val="181734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45000"/>
              </a:schemeClr>
            </a:gs>
            <a:gs pos="100000">
              <a:schemeClr val="accent1">
                <a:lumMod val="45000"/>
                <a:lumOff val="55000"/>
              </a:schemeClr>
            </a:gs>
            <a:gs pos="90000">
              <a:schemeClr val="accent1">
                <a:lumMod val="45000"/>
                <a:lumOff val="55000"/>
              </a:schemeClr>
            </a:gs>
            <a:gs pos="100000">
              <a:schemeClr val="accent1">
                <a:lumMod val="30000"/>
                <a:lumOff val="70000"/>
              </a:schemeClr>
            </a:gs>
          </a:gsLst>
          <a:lin ang="16200000" scaled="0"/>
        </a:gradFill>
        <a:effectLst/>
      </p:bgPr>
    </p:bg>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317851C0-160F-E746-2402-1300A8299B33}"/>
              </a:ext>
            </a:extLst>
          </p:cNvPr>
          <p:cNvSpPr>
            <a:spLocks noChangeArrowheads="1"/>
          </p:cNvSpPr>
          <p:nvPr/>
        </p:nvSpPr>
        <p:spPr bwMode="auto">
          <a:xfrm>
            <a:off x="415429" y="673310"/>
            <a:ext cx="11044517" cy="6155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1.	BAINES, J. (2004). The Earliest Egyptian Writing: Development, Context, Purpose. The First Writing. Script Invention as History and Process. (pp. 150–189). Cambridge: Cambridge University Press.</a:t>
            </a: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2.	CHRISTOV, S. (1973).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L'histoire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commencé</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(sans doute) dans les Balkans. Science et Vie, 672(9)‎, 62-65.</a:t>
            </a:r>
          </a:p>
          <a:p>
            <a:pPr marL="342900" marR="0" lvl="0" indent="-342900" algn="just" defTabSz="914400" rtl="0" eaLnBrk="0" fontAlgn="base" latinLnBrk="0" hangingPunct="0">
              <a:lnSpc>
                <a:spcPct val="100000"/>
              </a:lnSpc>
              <a:spcBef>
                <a:spcPct val="0"/>
              </a:spcBef>
              <a:spcAft>
                <a:spcPct val="0"/>
              </a:spcAft>
              <a:buClrTx/>
              <a:buSzTx/>
              <a:buFontTx/>
              <a:buAutoNum type="arabicPeriod" startAt="3"/>
              <a:tabLst/>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De SAINT-BLANQUAT, H. (1971). Une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écriture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avant</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Sumer ? Sciences et Avenir, 294(8), 674-678.  </a:t>
            </a:r>
          </a:p>
          <a:p>
            <a:pPr marL="342900" indent="-342900" algn="just" eaLnBrk="0" fontAlgn="base" hangingPunct="0">
              <a:spcBef>
                <a:spcPct val="0"/>
              </a:spcBef>
              <a:spcAft>
                <a:spcPct val="0"/>
              </a:spcAft>
              <a:buFontTx/>
              <a:buAutoNum type="arabicPeriod" startAt="3"/>
            </a:pPr>
            <a:r>
              <a:rPr lang="en-US" sz="1400" dirty="0">
                <a:cs typeface="Times New Roman" panose="02020603050405020304" pitchFamily="18" charset="0"/>
              </a:rPr>
              <a:t>DIRINGER</a:t>
            </a:r>
            <a:r>
              <a:rPr lang="fr-FR" sz="1400" dirty="0">
                <a:cs typeface="Times New Roman" panose="02020603050405020304" pitchFamily="18" charset="0"/>
              </a:rPr>
              <a:t>, D. (1948).  L’alphabet, clé de l’histoire de l’humanité, Londres : Publications scientifiques et techniques</a:t>
            </a:r>
            <a:r>
              <a:rPr lang="en-US" sz="1400" dirty="0">
                <a:cs typeface="Times New Roman" panose="02020603050405020304" pitchFamily="18" charset="0"/>
              </a:rPr>
              <a:t>, </a:t>
            </a:r>
            <a:r>
              <a:rPr lang="fr-FR" sz="1400" dirty="0">
                <a:solidFill>
                  <a:srgbClr val="0070C0"/>
                </a:solidFill>
                <a:cs typeface="Times New Roman" panose="02020603050405020304" pitchFamily="18" charset="0"/>
                <a:hlinkClick r:id="rId2">
                  <a:extLst>
                    <a:ext uri="{A12FA001-AC4F-418D-AE19-62706E023703}">
                      <ahyp:hlinkClr xmlns:ahyp="http://schemas.microsoft.com/office/drawing/2018/hyperlinkcolor" val="tx"/>
                    </a:ext>
                  </a:extLst>
                </a:hlinkClick>
              </a:rPr>
              <a:t>http://asi.nic.in/asi_books/1287.pdf</a:t>
            </a:r>
            <a:endParaRPr lang="fr-FR" sz="1400" dirty="0">
              <a:solidFill>
                <a:srgbClr val="0070C0"/>
              </a:solidFill>
              <a:cs typeface="Times New Roman" panose="02020603050405020304" pitchFamily="18" charset="0"/>
            </a:endParaRPr>
          </a:p>
          <a:p>
            <a:pPr marL="342900" indent="-342900" algn="just" eaLnBrk="0" fontAlgn="base" hangingPunct="0">
              <a:spcBef>
                <a:spcPct val="0"/>
              </a:spcBef>
              <a:spcAft>
                <a:spcPct val="0"/>
              </a:spcAft>
              <a:buFontTx/>
              <a:buAutoNum type="arabicPeriod" startAt="3"/>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GIMBUTAS, M. (1978). La fin de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l'Europe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ancienne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La Recherche, 87(3)‎, 228-235.</a:t>
            </a:r>
          </a:p>
          <a:p>
            <a:pPr marL="342900" indent="-342900" algn="just" eaLnBrk="0" fontAlgn="base" hangingPunct="0">
              <a:spcBef>
                <a:spcPct val="0"/>
              </a:spcBef>
              <a:spcAft>
                <a:spcPct val="0"/>
              </a:spcAft>
              <a:buFontTx/>
              <a:buAutoNum type="arabicPeriod" startAt="3"/>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GIMBUTAS, M. (2005)., Le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Langage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de la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Déesse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(Jean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Guilaine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Paris, Edition des Femme</a:t>
            </a:r>
          </a:p>
          <a:p>
            <a:pPr marL="342900" indent="-342900" algn="just" eaLnBrk="0" fontAlgn="base" hangingPunct="0">
              <a:spcBef>
                <a:spcPct val="0"/>
              </a:spcBef>
              <a:spcAft>
                <a:spcPct val="0"/>
              </a:spcAft>
              <a:buFontTx/>
              <a:buAutoNum type="arabicPeriod" startAt="3"/>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LAZAROVICI, G., &amp; MERLINI, M. (2005). New archaeological data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refering</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to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Tărtăria</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tablets.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Documenta</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Praehistorica</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XXXII, (vol. 32), 205–219. https://journals.uni-lj.si/DocumentaPraehistorica/article/view/32.16 </a:t>
            </a:r>
          </a:p>
          <a:p>
            <a:pPr marL="342900" indent="-342900" algn="just" eaLnBrk="0" fontAlgn="base" hangingPunct="0">
              <a:spcBef>
                <a:spcPct val="0"/>
              </a:spcBef>
              <a:spcAft>
                <a:spcPct val="0"/>
              </a:spcAft>
              <a:buFontTx/>
              <a:buAutoNum type="arabicPeriod" startAt="3"/>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MOSTEFAI, A. (2013). Les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représentations</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féminines</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d’Ozan</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Ehéré</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Tasīli</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-n-</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Ajjer</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Sahara central, Algérie, Les Cahiers de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l’AARS</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 16 , 207-230.</a:t>
            </a:r>
          </a:p>
          <a:p>
            <a:pPr algn="just" eaLnBrk="0" fontAlgn="base" hangingPunct="0">
              <a:spcBef>
                <a:spcPct val="0"/>
              </a:spcBef>
              <a:spcAft>
                <a:spcPct val="0"/>
              </a:spcAft>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hlinkClick r:id="rId3"/>
              </a:rPr>
              <a:t>https://www.academia.edu/11781589/Les_representations_feminines_dOzan_Ehere</a:t>
            </a:r>
            <a:endPar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342900" indent="-342900" algn="just" eaLnBrk="0" fontAlgn="base" hangingPunct="0">
              <a:spcBef>
                <a:spcPct val="0"/>
              </a:spcBef>
              <a:spcAft>
                <a:spcPct val="0"/>
              </a:spcAft>
              <a:buAutoNum type="arabicPeriod" startAt="9"/>
            </a:pPr>
            <a:r>
              <a:rPr lang="en-US" altLang="fr-FR" sz="1400" dirty="0">
                <a:cs typeface="Times New Roman" panose="02020603050405020304" pitchFamily="18" charset="0"/>
              </a:rPr>
              <a:t>PALIGA, </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 (1993). Chronology of the Neolithic in Transylvania in the light of the Tartarian settlement's stratigraphy.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Parcourir</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les collections,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Diadoques</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d’histoire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ancienne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19-1, 9-43. </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hlinkClick r:id="rId4"/>
              </a:rPr>
              <a:t>https://www.persee.fr/doc/dha_0755-7256_1993_num_19_1_2073</a:t>
            </a:r>
            <a:endPar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342900" indent="-342900" algn="just" eaLnBrk="0" fontAlgn="base" hangingPunct="0">
              <a:spcBef>
                <a:spcPct val="0"/>
              </a:spcBef>
              <a:spcAft>
                <a:spcPct val="0"/>
              </a:spcAft>
              <a:buFontTx/>
              <a:buAutoNum type="arabicPeriod" startAt="9"/>
            </a:pPr>
            <a:r>
              <a:rPr lang="en-US" sz="1400" dirty="0">
                <a:cs typeface="Times New Roman" panose="02020603050405020304" pitchFamily="18" charset="0"/>
              </a:rPr>
              <a:t>PATOU-MATHIS, M. (2018). </a:t>
            </a:r>
            <a:r>
              <a:rPr lang="en-US" sz="1400" i="1" dirty="0">
                <a:cs typeface="Times New Roman" panose="02020603050405020304" pitchFamily="18" charset="0"/>
              </a:rPr>
              <a:t>Neanderthal de A à Z, </a:t>
            </a:r>
            <a:r>
              <a:rPr lang="en-US" sz="1400" dirty="0">
                <a:cs typeface="Times New Roman" panose="02020603050405020304" pitchFamily="18" charset="0"/>
              </a:rPr>
              <a:t>Montréal: </a:t>
            </a:r>
            <a:r>
              <a:rPr lang="en-US" sz="1400" dirty="0" err="1">
                <a:cs typeface="Times New Roman" panose="02020603050405020304" pitchFamily="18" charset="0"/>
              </a:rPr>
              <a:t>Allary</a:t>
            </a:r>
            <a:r>
              <a:rPr lang="en-US" sz="1400" dirty="0">
                <a:cs typeface="Times New Roman" panose="02020603050405020304" pitchFamily="18" charset="0"/>
              </a:rPr>
              <a:t> Éditions</a:t>
            </a:r>
            <a:endParaRPr lang="fr-FR" sz="1400" dirty="0">
              <a:cs typeface="Times New Roman" panose="02020603050405020304" pitchFamily="18" charset="0"/>
            </a:endParaRPr>
          </a:p>
          <a:p>
            <a:pPr marL="342900" indent="-342900" algn="just" eaLnBrk="0" fontAlgn="base" hangingPunct="0">
              <a:spcBef>
                <a:spcPct val="0"/>
              </a:spcBef>
              <a:spcAft>
                <a:spcPct val="0"/>
              </a:spcAft>
              <a:buFontTx/>
              <a:buAutoNum type="arabicPeriod" startAt="9"/>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RADIVOJEVIC, M, &amp; al.  (2013). Tainted ores and the rise of tin bronzes in Eurasia, c. 6500 years ago, in Antiquity, vol. 87(12), 1030-1045</a:t>
            </a:r>
          </a:p>
          <a:p>
            <a:pPr marL="342900" indent="-342900" algn="just" eaLnBrk="0" fontAlgn="base" hangingPunct="0">
              <a:spcBef>
                <a:spcPct val="0"/>
              </a:spcBef>
              <a:spcAft>
                <a:spcPct val="0"/>
              </a:spcAft>
              <a:buFontTx/>
              <a:buAutoNum type="arabicPeriod" startAt="9"/>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SCHMIDT, K. (2011).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Göbekli</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Tepe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 Neolithic Site in Southeastern Anatolia, The Oxford Handbook of ancient Anatolia (10,000–323 B.C.E.). Oxford : by Sharon R. Steadman and Gregory McMahon.</a:t>
            </a:r>
          </a:p>
          <a:p>
            <a:pPr marL="342900" indent="-342900" algn="just" eaLnBrk="0" fontAlgn="base" hangingPunct="0">
              <a:spcBef>
                <a:spcPct val="0"/>
              </a:spcBef>
              <a:spcAft>
                <a:spcPct val="0"/>
              </a:spcAft>
              <a:buFontTx/>
              <a:buAutoNum type="arabicPeriod" startAt="9"/>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TYAGLOVA-FAYER, S. (2024). ALPHABETICAL NUMBERING (FROM THE ANTIKYTHERA MACHINE) USED IN MEDITERRANEAN TRADE SINCE THE BRONZE AGE AS A CONNECTING TOOL, In EAA 2024 </a:t>
            </a:r>
            <a:r>
              <a:rPr lang="en-US" altLang="fr-FR" sz="1400" dirty="0">
                <a:cs typeface="Times New Roman" panose="02020603050405020304" pitchFamily="18" charset="0"/>
                <a:hlinkClick r:id="rId5"/>
              </a:rPr>
              <a:t>https://shs.hal.science/halshs-04597387</a:t>
            </a:r>
            <a:endParaRPr lang="en-US" altLang="fr-FR" sz="1400" dirty="0">
              <a:cs typeface="Times New Roman" panose="02020603050405020304" pitchFamily="18" charset="0"/>
            </a:endParaRPr>
          </a:p>
          <a:p>
            <a:pPr marL="342900" indent="-342900" algn="just" eaLnBrk="0" fontAlgn="base" hangingPunct="0">
              <a:spcBef>
                <a:spcPct val="0"/>
              </a:spcBef>
              <a:spcAft>
                <a:spcPct val="0"/>
              </a:spcAft>
              <a:buFontTx/>
              <a:buAutoNum type="arabicPeriod" startAt="9"/>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TYAGLOVA-FAYER, S. (2024). Les premiers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fermiers</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leurs</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nouvelles</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croyances</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et expressions, in LAROS, </a:t>
            </a:r>
            <a:r>
              <a:rPr lang="en-US" altLang="fr-FR" sz="1400" dirty="0">
                <a:solidFill>
                  <a:srgbClr val="0070C0"/>
                </a:solidFill>
                <a:cs typeface="Times New Roman" panose="02020603050405020304" pitchFamily="18" charset="0"/>
              </a:rPr>
              <a:t>Https://hal.science/hal-04637452,  </a:t>
            </a:r>
            <a:r>
              <a:rPr lang="en-US" altLang="fr-FR" sz="1400" dirty="0">
                <a:solidFill>
                  <a:srgbClr val="0070C0"/>
                </a:solidFill>
                <a:cs typeface="Times New Roman" panose="02020603050405020304" pitchFamily="18" charset="0"/>
                <a:hlinkClick r:id="rId6"/>
              </a:rPr>
              <a:t>https://www.asjp.cerist.dz/en/PresentationRevue/533</a:t>
            </a:r>
            <a:endParaRPr lang="en-US" altLang="fr-FR" sz="1400" dirty="0">
              <a:solidFill>
                <a:srgbClr val="0070C0"/>
              </a:solidFill>
              <a:cs typeface="Times New Roman" panose="02020603050405020304" pitchFamily="18" charset="0"/>
            </a:endParaRPr>
          </a:p>
          <a:p>
            <a:pPr marL="342900" indent="-342900" algn="just" eaLnBrk="0" fontAlgn="base" hangingPunct="0">
              <a:spcBef>
                <a:spcPct val="0"/>
              </a:spcBef>
              <a:spcAft>
                <a:spcPct val="0"/>
              </a:spcAft>
              <a:buFontTx/>
              <a:buAutoNum type="arabicPeriod" startAt="9"/>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VAN ALBADA, A., &amp;  A-M. (1995). Le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Messak</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Libyen</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Jardin Secret de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l'Art</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Rupestre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au Sahara Central, A la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mémoire</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de Paul HUARD (1903-1994),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Archéo</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-Nil, 9, 8-44.</a:t>
            </a:r>
            <a:r>
              <a:rPr lang="en-US" altLang="fr-FR" sz="1400" dirty="0">
                <a:solidFill>
                  <a:srgbClr val="0070C0"/>
                </a:solidFill>
                <a:cs typeface="Times New Roman" panose="02020603050405020304" pitchFamily="18" charset="0"/>
              </a:rPr>
              <a:t>https://www.academia.edu/1651408/Art_rupestre_du_sahara_central_1996_hommage_a_Paul_Huard</a:t>
            </a:r>
          </a:p>
          <a:p>
            <a:pPr marL="342900" indent="-342900" algn="just" eaLnBrk="0" fontAlgn="base" hangingPunct="0">
              <a:spcBef>
                <a:spcPct val="0"/>
              </a:spcBef>
              <a:spcAft>
                <a:spcPct val="0"/>
              </a:spcAft>
              <a:buFontTx/>
              <a:buAutoNum type="arabicPeriod" startAt="9"/>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WHITLEY, J (2003). Archaeology in Greece 2003—2004, in Archaeological Reports , 50. p. 43.</a:t>
            </a:r>
          </a:p>
          <a:p>
            <a:pPr marL="342900" indent="-342900" algn="just" eaLnBrk="0" fontAlgn="base" hangingPunct="0">
              <a:spcBef>
                <a:spcPct val="0"/>
              </a:spcBef>
              <a:spcAft>
                <a:spcPct val="0"/>
              </a:spcAft>
              <a:buFontTx/>
              <a:buAutoNum type="arabicPeriod" startAt="9"/>
            </a:pP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WOODS, Ch. (2015). Visible Language: The Earliest Writing Systems. Visible language: Inventions of Writing in the Ancient Middle East and Beyond. (pp. 15-25), (2e </a:t>
            </a:r>
            <a:r>
              <a:rPr kumimoji="0" lang="en-US" altLang="fr-FR" sz="1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éd</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Chicago:  Oriental Institute of the University of Chicago.</a:t>
            </a:r>
          </a:p>
          <a:p>
            <a:pPr marL="342900" indent="-342900" algn="just" eaLnBrk="0" fontAlgn="base" hangingPunct="0">
              <a:spcBef>
                <a:spcPct val="0"/>
              </a:spcBef>
              <a:spcAft>
                <a:spcPct val="0"/>
              </a:spcAft>
              <a:buFontTx/>
              <a:buAutoNum type="arabicPeriod" startAt="9"/>
            </a:pPr>
            <a:r>
              <a:rPr kumimoji="0" lang="ru-RU"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ГИМБУТАС, М. (2006). Цивилизация Великой Богини: Мир Древней Европы. Москва, РОССПЭ</a:t>
            </a:r>
            <a:r>
              <a:rPr kumimoji="0" lang="en-US" altLang="fr-FR" sz="1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a:t>
            </a:r>
          </a:p>
        </p:txBody>
      </p:sp>
      <p:sp>
        <p:nvSpPr>
          <p:cNvPr id="2" name="ZoneTexte 1">
            <a:extLst>
              <a:ext uri="{FF2B5EF4-FFF2-40B4-BE49-F238E27FC236}">
                <a16:creationId xmlns:a16="http://schemas.microsoft.com/office/drawing/2014/main" id="{3A517C0B-9593-9609-E49E-A677A49A8E96}"/>
              </a:ext>
            </a:extLst>
          </p:cNvPr>
          <p:cNvSpPr txBox="1"/>
          <p:nvPr/>
        </p:nvSpPr>
        <p:spPr>
          <a:xfrm>
            <a:off x="4250988" y="126461"/>
            <a:ext cx="2752928" cy="461665"/>
          </a:xfrm>
          <a:prstGeom prst="rect">
            <a:avLst/>
          </a:prstGeom>
          <a:noFill/>
        </p:spPr>
        <p:txBody>
          <a:bodyPr wrap="square" rtlCol="0">
            <a:spAutoFit/>
          </a:bodyPr>
          <a:lstStyle/>
          <a:p>
            <a:pPr marL="0" marR="0" lvl="0" indent="449263" defTabSz="914400" rtl="0" eaLnBrk="0" fontAlgn="base" latinLnBrk="0" hangingPunct="0">
              <a:lnSpc>
                <a:spcPct val="100000"/>
              </a:lnSpc>
              <a:spcBef>
                <a:spcPct val="0"/>
              </a:spcBef>
              <a:spcAft>
                <a:spcPct val="0"/>
              </a:spcAft>
              <a:buClrTx/>
              <a:buSzTx/>
              <a:buFontTx/>
              <a:buNone/>
              <a:tabLst/>
            </a:pPr>
            <a:r>
              <a:rPr lang="en-US" altLang="fr-FR" sz="2400" b="1" i="1" u="sng" dirty="0">
                <a:solidFill>
                  <a:srgbClr val="4472C4"/>
                </a:solidFill>
                <a:latin typeface="Times New Roman" panose="02020603050405020304" pitchFamily="18" charset="0"/>
                <a:cs typeface="Arial" panose="020B0604020202020204" pitchFamily="34" charset="0"/>
              </a:rPr>
              <a:t>REFERENCES</a:t>
            </a:r>
          </a:p>
        </p:txBody>
      </p:sp>
    </p:spTree>
    <p:extLst>
      <p:ext uri="{BB962C8B-B14F-4D97-AF65-F5344CB8AC3E}">
        <p14:creationId xmlns:p14="http://schemas.microsoft.com/office/powerpoint/2010/main" val="4102509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A9CEA0-4B2B-0257-D277-92555DA3F644}"/>
              </a:ext>
            </a:extLst>
          </p:cNvPr>
          <p:cNvSpPr>
            <a:spLocks noGrp="1"/>
          </p:cNvSpPr>
          <p:nvPr>
            <p:ph type="subTitle" idx="1"/>
          </p:nvPr>
        </p:nvSpPr>
        <p:spPr>
          <a:xfrm>
            <a:off x="386482" y="4803245"/>
            <a:ext cx="3499717" cy="1260220"/>
          </a:xfrm>
          <a:ln w="19050">
            <a:solidFill>
              <a:schemeClr val="tx1"/>
            </a:solidFill>
          </a:ln>
        </p:spPr>
        <p:txBody>
          <a:bodyPr>
            <a:normAutofit fontScale="55000" lnSpcReduction="20000"/>
          </a:bodyPr>
          <a:lstStyle/>
          <a:p>
            <a:pPr algn="ctr"/>
            <a:r>
              <a:rPr lang="fr-FR" sz="2900" b="1" dirty="0" err="1"/>
              <a:t>Tyaglova-Fayer</a:t>
            </a:r>
            <a:r>
              <a:rPr lang="fr-FR" sz="2900" b="1" dirty="0"/>
              <a:t> Svetlana</a:t>
            </a:r>
          </a:p>
          <a:p>
            <a:pPr algn="ctr"/>
            <a:r>
              <a:rPr lang="fr-FR" sz="2400" dirty="0"/>
              <a:t>Chercheur indépendant,</a:t>
            </a:r>
          </a:p>
          <a:p>
            <a:pPr algn="ctr"/>
            <a:r>
              <a:rPr lang="fr-FR" sz="2400" dirty="0">
                <a:hlinkClick r:id="rId2"/>
              </a:rPr>
              <a:t>https://cv.hal.science/svetlana-tyaglova-fayer</a:t>
            </a:r>
            <a:endParaRPr lang="fr-FR" sz="2400" dirty="0"/>
          </a:p>
          <a:p>
            <a:pPr algn="ctr"/>
            <a:r>
              <a:rPr lang="fr-FR" sz="2400" dirty="0"/>
              <a:t>Professeur en libéral</a:t>
            </a:r>
          </a:p>
          <a:p>
            <a:endParaRPr lang="fr-FR" dirty="0"/>
          </a:p>
        </p:txBody>
      </p:sp>
      <p:pic>
        <p:nvPicPr>
          <p:cNvPr id="4" name="Image 3">
            <a:extLst>
              <a:ext uri="{FF2B5EF4-FFF2-40B4-BE49-F238E27FC236}">
                <a16:creationId xmlns:a16="http://schemas.microsoft.com/office/drawing/2014/main" id="{36362861-335A-7E69-EECB-A1E12910DC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482" y="631333"/>
            <a:ext cx="3499717" cy="4171912"/>
          </a:xfrm>
          <a:prstGeom prst="rect">
            <a:avLst/>
          </a:prstGeom>
          <a:ln w="19050">
            <a:solidFill>
              <a:schemeClr val="tx1"/>
            </a:solidFill>
          </a:ln>
        </p:spPr>
      </p:pic>
      <p:sp>
        <p:nvSpPr>
          <p:cNvPr id="7" name="ZoneTexte 6">
            <a:extLst>
              <a:ext uri="{FF2B5EF4-FFF2-40B4-BE49-F238E27FC236}">
                <a16:creationId xmlns:a16="http://schemas.microsoft.com/office/drawing/2014/main" id="{CA5EF7B8-1027-4877-F46A-A34EB69FE7D3}"/>
              </a:ext>
            </a:extLst>
          </p:cNvPr>
          <p:cNvSpPr txBox="1"/>
          <p:nvPr/>
        </p:nvSpPr>
        <p:spPr>
          <a:xfrm>
            <a:off x="3886199" y="523874"/>
            <a:ext cx="8305801" cy="5878532"/>
          </a:xfrm>
          <a:prstGeom prst="rect">
            <a:avLst/>
          </a:prstGeom>
          <a:noFill/>
        </p:spPr>
        <p:txBody>
          <a:bodyPr wrap="square" rtlCol="0">
            <a:spAutoFit/>
          </a:bodyPr>
          <a:lstStyle/>
          <a:p>
            <a:pPr algn="ctr"/>
            <a:r>
              <a:rPr lang="en-US" sz="2700" b="1"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European Association of Archaeologists 2024,</a:t>
            </a:r>
            <a:br>
              <a:rPr lang="en-US" sz="2700" b="1"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br>
            <a:r>
              <a:rPr lang="en-US" sz="2700" b="1"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Aug 2024, Rome (Italie), Italy</a:t>
            </a:r>
            <a:r>
              <a:rPr lang="en-US" sz="2200" b="1"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 </a:t>
            </a:r>
            <a:r>
              <a:rPr lang="fr-FR" sz="1800" b="1" i="1" dirty="0">
                <a:effectLst/>
                <a:latin typeface="Calibri" panose="020F0502020204030204" pitchFamily="34" charset="0"/>
                <a:ea typeface="Calibri" panose="020F0502020204030204" pitchFamily="34" charset="0"/>
                <a:cs typeface="Calibri" panose="020F0502020204030204" pitchFamily="34" charset="0"/>
              </a:rPr>
              <a:t>Abstract # : 1262</a:t>
            </a:r>
          </a:p>
          <a:p>
            <a:pPr algn="ctr"/>
            <a:r>
              <a:rPr lang="en-US" sz="2200" b="1" i="0" dirty="0">
                <a:effectLst/>
                <a:latin typeface="Calibri" panose="020F0502020204030204" pitchFamily="34" charset="0"/>
                <a:ea typeface="Calibri" panose="020F0502020204030204" pitchFamily="34" charset="0"/>
                <a:cs typeface="Calibri" panose="020F0502020204030204" pitchFamily="34" charset="0"/>
              </a:rPr>
              <a:t> </a:t>
            </a:r>
            <a:r>
              <a:rPr lang="en-US" sz="800" b="0" i="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 </a:t>
            </a:r>
            <a:br>
              <a:rPr lang="fr-FR" sz="1800" b="1" i="1" dirty="0">
                <a:solidFill>
                  <a:srgbClr val="4472C4"/>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r>
              <a:rPr lang="fr-FR"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ALPHABETICAL NUMBERING (FROM THE ANTIKYTHERA MACHINE) USED IN MEDITERRANEAN TRADE SINCE THE BRONZE AGE AS A CONNECTING TOOL</a:t>
            </a:r>
            <a:br>
              <a:rPr lang="fr-FR" sz="1000" b="1" i="1" dirty="0">
                <a:solidFill>
                  <a:srgbClr val="4472C4"/>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br>
              <a:rPr lang="fr-FR" sz="1000" b="1" i="1" dirty="0">
                <a:solidFill>
                  <a:srgbClr val="4472C4"/>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r>
              <a:rPr lang="fr-FR" sz="16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h</a:t>
            </a:r>
            <a:r>
              <a:rPr lang="en-US" sz="16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ttps://shs.hal.science/halshs-04597387</a:t>
            </a:r>
            <a:endParaRPr lang="en-US" sz="16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br>
              <a:rPr lang="en-US" sz="1600" b="1" i="0" dirty="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r>
              <a:rPr lang="en-US" sz="1600" b="1" i="0" dirty="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This presentation will focus on hypotheses concerning the birth of the alphabet</a:t>
            </a:r>
            <a:endParaRPr lang="fr-FR" sz="1600" b="1" i="0" u="sng" dirty="0">
              <a:solidFill>
                <a:srgbClr val="337AB7"/>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gn="ctr"/>
            <a:r>
              <a:rPr lang="fr-FR" sz="1600" u="sng" dirty="0">
                <a:solidFill>
                  <a:srgbClr val="337AB7"/>
                </a:solidFill>
                <a:effectLst/>
                <a:latin typeface="Calibri" panose="020F0502020204030204" pitchFamily="34" charset="0"/>
                <a:ea typeface="Calibri" panose="020F0502020204030204" pitchFamily="34" charset="0"/>
                <a:cs typeface="Calibri" panose="020F0502020204030204" pitchFamily="34" charset="0"/>
                <a:hlinkClick r:id="rId5"/>
              </a:rPr>
              <a:t>⟨halshs-04599865v3⟩</a:t>
            </a:r>
            <a:br>
              <a:rPr lang="en-US" sz="1600" b="1" i="0" dirty="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br>
            <a:br>
              <a:rPr lang="fr-FR" sz="10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r>
              <a:rPr lang="en-US" sz="1400" b="1" i="1" dirty="0">
                <a:effectLst/>
                <a:latin typeface="Calibri" panose="020F0502020204030204" pitchFamily="34" charset="0"/>
                <a:ea typeface="Calibri" panose="020F0502020204030204" pitchFamily="34" charset="0"/>
                <a:cs typeface="Calibri" panose="020F0502020204030204" pitchFamily="34" charset="0"/>
              </a:rPr>
              <a:t>If you have any questions, please contact the following e-mail address</a:t>
            </a:r>
            <a:r>
              <a:rPr lang="en-US" sz="14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 </a:t>
            </a:r>
            <a:r>
              <a:rPr lang="en-US" sz="14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6"/>
              </a:rPr>
              <a:t>tyaglova.fayer.svetlana@sfr.fr</a:t>
            </a:r>
            <a:endParaRPr lang="en-US" sz="14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endParaRPr>
          </a:p>
          <a:p>
            <a:pPr algn="ctr"/>
            <a:endParaRPr lang="en-US" sz="1400" b="1" i="1" dirty="0">
              <a:solidFill>
                <a:srgbClr val="4472C4"/>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gn="ctr"/>
            <a:r>
              <a:rPr lang="en-US" sz="1400" b="1" i="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a:t>
            </a:r>
            <a:br>
              <a:rPr lang="fr-FR" sz="10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br>
              <a:rPr lang="fr-FR" sz="10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r>
              <a:rPr lang="fr-FR" sz="18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NUMÉROTATION ALPHABÉTIQUE (DE LA MACHINE ANTICYTHERE) UTILISÉE DANS LE COMMERCE MÉDITERRANÉEN DEPUIS L'ÂGE DU BRONZE COMME OUTIL DE CONNEXION</a:t>
            </a:r>
            <a:br>
              <a:rPr lang="fr-FR" sz="18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br>
              <a:rPr lang="fr-FR" sz="18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r>
              <a:rPr lang="fr-FR" sz="1600" b="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t>Cette présentation se concentrera sur les hypothèses concernant la naissance de l'alphabet.</a:t>
            </a:r>
            <a:br>
              <a:rPr lang="fr-FR" sz="1600" b="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br>
            <a:br>
              <a:rPr lang="fr-FR" sz="1800" b="1" i="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br>
            <a:r>
              <a:rPr lang="fr-FR" sz="1400" b="1" i="1" dirty="0">
                <a:latin typeface="Calibri" panose="020F0502020204030204" pitchFamily="34" charset="0"/>
                <a:ea typeface="Calibri" panose="020F0502020204030204" pitchFamily="34" charset="0"/>
                <a:cs typeface="Calibri" panose="020F0502020204030204" pitchFamily="34" charset="0"/>
              </a:rPr>
              <a:t>Pour toutes questions, vous pouvez vous adresser au mail suivant :</a:t>
            </a:r>
            <a:r>
              <a:rPr lang="fr-FR" sz="1400" dirty="0">
                <a:latin typeface="Calibri" panose="020F0502020204030204" pitchFamily="34" charset="0"/>
                <a:ea typeface="Calibri" panose="020F0502020204030204" pitchFamily="34" charset="0"/>
                <a:cs typeface="Calibri" panose="020F0502020204030204" pitchFamily="34" charset="0"/>
              </a:rPr>
              <a:t> </a:t>
            </a:r>
            <a:r>
              <a:rPr lang="fr-FR" sz="1400" b="1" i="1" u="sng" dirty="0">
                <a:solidFill>
                  <a:srgbClr val="0070C0"/>
                </a:solidFill>
                <a:latin typeface="Calibri" panose="020F0502020204030204" pitchFamily="34" charset="0"/>
                <a:ea typeface="Calibri" panose="020F0502020204030204" pitchFamily="34" charset="0"/>
                <a:cs typeface="Calibri" panose="020F0502020204030204" pitchFamily="34" charset="0"/>
              </a:rPr>
              <a:t>tyaglova.fayer.svetlana@sfr.fr</a:t>
            </a:r>
            <a:endParaRPr lang="fr-FR" sz="1400" b="1"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99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E1260A-9899-6289-63A3-ABC096750474}"/>
              </a:ext>
            </a:extLst>
          </p:cNvPr>
          <p:cNvSpPr>
            <a:spLocks noGrp="1"/>
          </p:cNvSpPr>
          <p:nvPr>
            <p:ph type="title"/>
          </p:nvPr>
        </p:nvSpPr>
        <p:spPr>
          <a:xfrm>
            <a:off x="1674876" y="165531"/>
            <a:ext cx="8842248" cy="591143"/>
          </a:xfrm>
        </p:spPr>
        <p:txBody>
          <a:bodyPr>
            <a:normAutofit fontScale="90000"/>
          </a:bodyPr>
          <a:lstStyle/>
          <a:p>
            <a:pPr algn="ctr"/>
            <a:r>
              <a:rPr lang="fr-FR" sz="3100" b="1" i="1" u="sng" dirty="0">
                <a:solidFill>
                  <a:srgbClr val="4472C4"/>
                </a:solidFill>
                <a:latin typeface="Times New Roman" panose="02020603050405020304" pitchFamily="18" charset="0"/>
                <a:ea typeface="Calibri" panose="020F0502020204030204" pitchFamily="34" charset="0"/>
                <a:cs typeface="Arial" panose="020B0604020202020204" pitchFamily="34" charset="0"/>
              </a:rPr>
              <a:t>The </a:t>
            </a:r>
            <a:r>
              <a:rPr lang="fr-FR" sz="3100" b="1" i="1" u="sng" dirty="0" err="1">
                <a:solidFill>
                  <a:srgbClr val="4472C4"/>
                </a:solidFill>
                <a:latin typeface="Times New Roman" panose="02020603050405020304" pitchFamily="18" charset="0"/>
                <a:ea typeface="Calibri" panose="020F0502020204030204" pitchFamily="34" charset="0"/>
                <a:cs typeface="Arial" panose="020B0604020202020204" pitchFamily="34" charset="0"/>
              </a:rPr>
              <a:t>birth</a:t>
            </a:r>
            <a:r>
              <a:rPr lang="fr-FR" sz="3100" b="1" i="1" u="sng" dirty="0">
                <a:solidFill>
                  <a:srgbClr val="4472C4"/>
                </a:solidFill>
                <a:latin typeface="Times New Roman" panose="02020603050405020304" pitchFamily="18" charset="0"/>
                <a:ea typeface="Calibri" panose="020F0502020204030204" pitchFamily="34" charset="0"/>
                <a:cs typeface="Arial" panose="020B0604020202020204" pitchFamily="34" charset="0"/>
              </a:rPr>
              <a:t> of the alphabet</a:t>
            </a:r>
            <a:r>
              <a:rPr lang="fr-FR" sz="3100" b="1" i="1" dirty="0">
                <a:solidFill>
                  <a:srgbClr val="4472C4"/>
                </a:solidFill>
                <a:effectLst/>
                <a:latin typeface="Times New Roman" panose="02020603050405020304" pitchFamily="18" charset="0"/>
                <a:ea typeface="Calibri" panose="020F0502020204030204" pitchFamily="34" charset="0"/>
                <a:cs typeface="Arial" panose="020B0604020202020204" pitchFamily="34" charset="0"/>
              </a:rPr>
              <a:t>   (</a:t>
            </a:r>
            <a:r>
              <a:rPr lang="fr-FR" sz="3100" b="1" i="1" dirty="0" err="1">
                <a:solidFill>
                  <a:srgbClr val="4472C4"/>
                </a:solidFill>
                <a:effectLst/>
                <a:latin typeface="Times New Roman" panose="02020603050405020304" pitchFamily="18" charset="0"/>
                <a:ea typeface="Calibri" panose="020F0502020204030204" pitchFamily="34" charset="0"/>
                <a:cs typeface="Arial" panose="020B0604020202020204" pitchFamily="34" charset="0"/>
              </a:rPr>
              <a:t>hypotheses</a:t>
            </a:r>
            <a:r>
              <a:rPr lang="fr-FR" sz="3100" b="1" i="1" dirty="0">
                <a:solidFill>
                  <a:srgbClr val="4472C4"/>
                </a:solidFill>
                <a:effectLst/>
                <a:latin typeface="Times New Roman" panose="02020603050405020304" pitchFamily="18" charset="0"/>
                <a:ea typeface="Calibri" panose="020F0502020204030204" pitchFamily="34" charset="0"/>
                <a:cs typeface="Arial" panose="020B0604020202020204" pitchFamily="34" charset="0"/>
              </a:rPr>
              <a:t>, </a:t>
            </a:r>
            <a:r>
              <a:rPr lang="fr-FR" sz="3100" b="1" i="1" dirty="0" err="1">
                <a:solidFill>
                  <a:srgbClr val="4472C4"/>
                </a:solidFill>
                <a:effectLst/>
                <a:latin typeface="Times New Roman" panose="02020603050405020304" pitchFamily="18" charset="0"/>
                <a:ea typeface="Calibri" panose="020F0502020204030204" pitchFamily="34" charset="0"/>
                <a:cs typeface="Arial" panose="020B0604020202020204" pitchFamily="34" charset="0"/>
              </a:rPr>
              <a:t>myths</a:t>
            </a:r>
            <a:r>
              <a:rPr lang="fr-FR" sz="3100" b="1" i="1" dirty="0">
                <a:solidFill>
                  <a:srgbClr val="4472C4"/>
                </a:solidFill>
                <a:effectLst/>
                <a:latin typeface="Times New Roman" panose="02020603050405020304" pitchFamily="18" charset="0"/>
                <a:ea typeface="Calibri" panose="020F0502020204030204" pitchFamily="34" charset="0"/>
                <a:cs typeface="Arial" panose="020B0604020202020204" pitchFamily="34" charset="0"/>
              </a:rPr>
              <a:t> and </a:t>
            </a:r>
            <a:r>
              <a:rPr lang="fr-FR" sz="3100" b="1" i="1" dirty="0" err="1">
                <a:solidFill>
                  <a:srgbClr val="4472C4"/>
                </a:solidFill>
                <a:effectLst/>
                <a:latin typeface="Times New Roman" panose="02020603050405020304" pitchFamily="18" charset="0"/>
                <a:ea typeface="Calibri" panose="020F0502020204030204" pitchFamily="34" charset="0"/>
                <a:cs typeface="Arial" panose="020B0604020202020204" pitchFamily="34" charset="0"/>
              </a:rPr>
              <a:t>legends</a:t>
            </a:r>
            <a:r>
              <a:rPr lang="fr-FR" sz="3100" b="1" i="1" dirty="0">
                <a:solidFill>
                  <a:srgbClr val="4472C4"/>
                </a:solidFill>
                <a:effectLst/>
                <a:latin typeface="Times New Roman" panose="02020603050405020304" pitchFamily="18" charset="0"/>
                <a:ea typeface="Calibri" panose="020F0502020204030204" pitchFamily="34" charset="0"/>
                <a:cs typeface="Arial" panose="020B0604020202020204" pitchFamily="34" charset="0"/>
              </a:rPr>
              <a:t>)</a:t>
            </a:r>
            <a:br>
              <a:rPr lang="fr-FR" sz="3100" b="1" i="1" dirty="0">
                <a:solidFill>
                  <a:srgbClr val="4472C4"/>
                </a:solidFill>
                <a:effectLst/>
                <a:latin typeface="Times New Roman" panose="02020603050405020304" pitchFamily="18" charset="0"/>
                <a:ea typeface="Calibri" panose="020F0502020204030204" pitchFamily="34" charset="0"/>
                <a:cs typeface="Arial" panose="020B0604020202020204" pitchFamily="34" charset="0"/>
              </a:rPr>
            </a:br>
            <a:r>
              <a:rPr lang="fr-FR" sz="3100" b="1" i="1" dirty="0">
                <a:solidFill>
                  <a:srgbClr val="4472C4"/>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i="1" dirty="0">
                <a:solidFill>
                  <a:srgbClr val="4472C4"/>
                </a:solidFill>
                <a:effectLst/>
                <a:latin typeface="Times New Roman" panose="02020603050405020304" pitchFamily="18" charset="0"/>
                <a:ea typeface="Calibri" panose="020F0502020204030204" pitchFamily="34" charset="0"/>
                <a:cs typeface="Arial" panose="020B0604020202020204" pitchFamily="34" charset="0"/>
              </a:rPr>
              <a:t>(</a:t>
            </a:r>
            <a:r>
              <a:rPr lang="fr-FR" sz="1800" i="1" u="sng" dirty="0">
                <a:solidFill>
                  <a:srgbClr val="0000FF"/>
                </a:solidFill>
                <a:effectLst/>
                <a:latin typeface="Verdana" panose="020B0604030504040204" pitchFamily="34" charset="0"/>
                <a:ea typeface="Calibri" panose="020F0502020204030204" pitchFamily="34" charset="0"/>
                <a:cs typeface="Arial" panose="020B0604020202020204" pitchFamily="34" charset="0"/>
                <a:hlinkClick r:id="rId2"/>
              </a:rPr>
              <a:t>https://shs.hal.science/halshs-04599865</a:t>
            </a:r>
            <a:r>
              <a:rPr lang="fr-FR" sz="1800" i="1" u="sng" dirty="0">
                <a:solidFill>
                  <a:srgbClr val="0000FF"/>
                </a:solidFill>
                <a:effectLst/>
                <a:latin typeface="Verdana" panose="020B0604030504040204" pitchFamily="34" charset="0"/>
                <a:ea typeface="Calibri" panose="020F0502020204030204" pitchFamily="34" charset="0"/>
                <a:cs typeface="Arial" panose="020B0604020202020204" pitchFamily="34" charset="0"/>
              </a:rPr>
              <a:t>)</a:t>
            </a:r>
            <a:r>
              <a:rPr lang="fr-FR" sz="1800" b="1" i="1" dirty="0">
                <a:solidFill>
                  <a:srgbClr val="4472C4"/>
                </a:solidFill>
                <a:effectLst/>
                <a:latin typeface="Times New Roman" panose="02020603050405020304" pitchFamily="18" charset="0"/>
                <a:ea typeface="Calibri" panose="020F0502020204030204" pitchFamily="34" charset="0"/>
                <a:cs typeface="Arial" panose="020B0604020202020204" pitchFamily="34" charset="0"/>
              </a:rPr>
              <a:t> </a:t>
            </a:r>
            <a:endParaRPr lang="fr-FR" sz="2800" dirty="0"/>
          </a:p>
        </p:txBody>
      </p:sp>
      <p:sp>
        <p:nvSpPr>
          <p:cNvPr id="6" name="Rectangle 3">
            <a:extLst>
              <a:ext uri="{FF2B5EF4-FFF2-40B4-BE49-F238E27FC236}">
                <a16:creationId xmlns:a16="http://schemas.microsoft.com/office/drawing/2014/main" id="{317851C0-160F-E746-2402-1300A8299B33}"/>
              </a:ext>
            </a:extLst>
          </p:cNvPr>
          <p:cNvSpPr>
            <a:spLocks noChangeArrowheads="1"/>
          </p:cNvSpPr>
          <p:nvPr/>
        </p:nvSpPr>
        <p:spPr bwMode="auto">
          <a:xfrm>
            <a:off x="322731" y="866120"/>
            <a:ext cx="11295528" cy="400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The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emergence</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of the alphabet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is</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controversial</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topic, there are only more or less valid hypotheses. To learn more, read David </a:t>
            </a:r>
            <a:r>
              <a:rPr kumimoji="0" lang="en-US"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Dieringer's</a:t>
            </a:r>
            <a:r>
              <a:rPr kumimoji="0" lang="en-US"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book the "Alphabet</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We</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agree</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with</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this</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author</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on the essential point: the alphabet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is</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indeed</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 key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that</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marks the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history</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of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humanity</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like the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birth</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of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Jesus</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there</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is</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before</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and an "</a:t>
            </a:r>
            <a:r>
              <a:rPr kumimoji="0" lang="fr-FR" altLang="fr-FR" sz="2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after</a:t>
            </a:r>
            <a:r>
              <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t>
            </a:r>
            <a:r>
              <a:rPr lang="fr-FR" altLang="fr-FR" sz="2200" dirty="0">
                <a:ea typeface="Calibri" panose="020F0502020204030204" pitchFamily="34" charset="0"/>
                <a:cs typeface="Times New Roman" panose="02020603050405020304" pitchFamily="18" charset="0"/>
              </a:rPr>
              <a:t> </a:t>
            </a:r>
            <a:r>
              <a:rPr lang="en-US" sz="2200" b="1" dirty="0"/>
              <a:t>We hypothesize that the alphabet was formed at the beginning of the Bronze Age, during a period of intense commercial interaction</a:t>
            </a:r>
            <a:r>
              <a:rPr lang="en-US" sz="2200" dirty="0"/>
              <a:t>: before becoming a writing tool, it was first used for accounting (in the form of alphabetical numbering).</a:t>
            </a:r>
            <a:r>
              <a:rPr lang="en-US" sz="2200" b="1" dirty="0"/>
              <a:t> </a:t>
            </a:r>
            <a:r>
              <a:rPr lang="en-US" sz="2200" dirty="0"/>
              <a:t> It is logical to think that the new skills (agriculture and animal husbandry), which provided more food than the tribes needed to survive, led them to trade. </a:t>
            </a:r>
          </a:p>
          <a:p>
            <a:pPr marL="180975" marR="0" lvl="0" indent="180975" defTabSz="914400" rtl="0" eaLnBrk="0" fontAlgn="base" latinLnBrk="0" hangingPunct="0">
              <a:lnSpc>
                <a:spcPct val="100000"/>
              </a:lnSpc>
              <a:spcBef>
                <a:spcPct val="0"/>
              </a:spcBef>
              <a:spcAft>
                <a:spcPct val="0"/>
              </a:spcAft>
              <a:buClrTx/>
              <a:buSzTx/>
              <a:buFontTx/>
              <a:buNone/>
              <a:tabLst>
                <a:tab pos="361950" algn="l"/>
              </a:tabLst>
            </a:pPr>
            <a:r>
              <a:rPr lang="en-US" sz="1000" dirty="0"/>
              <a:t> </a:t>
            </a:r>
            <a:br>
              <a:rPr lang="en-US" sz="2200" dirty="0"/>
            </a:br>
            <a:r>
              <a:rPr lang="en-US" sz="2200" dirty="0"/>
              <a:t>- New skills for </a:t>
            </a:r>
            <a:r>
              <a:rPr lang="en-US" sz="2200" b="1" dirty="0"/>
              <a:t>quantifying, negotiating and exchanging </a:t>
            </a:r>
            <a:r>
              <a:rPr lang="en-US" sz="2200" dirty="0"/>
              <a:t>surplus production emerged. </a:t>
            </a:r>
            <a:br>
              <a:rPr lang="en-US" sz="2200" dirty="0"/>
            </a:br>
            <a:r>
              <a:rPr lang="en-US" sz="2200" dirty="0"/>
              <a:t>- When trade took on an ‘international’ dimension, a common accounting system had to be       	invented so that the whole world could agree on sales in </a:t>
            </a:r>
            <a:r>
              <a:rPr lang="en-US" sz="2200" b="1" dirty="0"/>
              <a:t>a single system</a:t>
            </a:r>
            <a:r>
              <a:rPr lang="en-US" sz="2200" dirty="0"/>
              <a:t>.</a:t>
            </a:r>
            <a:endParaRPr kumimoji="0" lang="fr-FR" altLang="fr-FR" sz="2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p:txBody>
      </p:sp>
      <p:sp>
        <p:nvSpPr>
          <p:cNvPr id="8" name="Rectangle 5">
            <a:extLst>
              <a:ext uri="{FF2B5EF4-FFF2-40B4-BE49-F238E27FC236}">
                <a16:creationId xmlns:a16="http://schemas.microsoft.com/office/drawing/2014/main" id="{A66D2623-DC65-D35B-1B93-D8E16BF34728}"/>
              </a:ext>
            </a:extLst>
          </p:cNvPr>
          <p:cNvSpPr>
            <a:spLocks noChangeArrowheads="1"/>
          </p:cNvSpPr>
          <p:nvPr/>
        </p:nvSpPr>
        <p:spPr bwMode="auto">
          <a:xfrm>
            <a:off x="358589" y="4976637"/>
            <a:ext cx="11474822" cy="1661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lang="en-US" sz="2000" dirty="0"/>
              <a:t>We call </a:t>
            </a:r>
            <a:r>
              <a:rPr lang="en-US" sz="2000" b="1" dirty="0"/>
              <a:t>it the ‘ancestor’ of the alphabet </a:t>
            </a:r>
            <a:r>
              <a:rPr lang="en-US" sz="2000" dirty="0"/>
              <a:t>and believe that it was born with the appearance of </a:t>
            </a:r>
            <a:r>
              <a:rPr lang="en-US" sz="2000" b="1" dirty="0"/>
              <a:t>the first farmers</a:t>
            </a:r>
            <a:r>
              <a:rPr lang="en-US" sz="2000" dirty="0"/>
              <a:t> (in Anatolia) who, following the demographic explosion, migrated in search of farmland in all directions (southwards and northwards), thus c</a:t>
            </a:r>
            <a:r>
              <a:rPr lang="en-US" sz="2000" b="1" dirty="0"/>
              <a:t>reating three cradles of writing: in the Balkans, Egypt and Mesopotamia.</a:t>
            </a:r>
            <a:r>
              <a:rPr lang="en-US" sz="2000" dirty="0"/>
              <a:t> We put forward our hypothesis, which also has the right to exist, like others based on archaeological artefacts.</a:t>
            </a:r>
            <a:endParaRPr lang="fr-FR" altLang="fr-FR" sz="2000" dirty="0"/>
          </a:p>
        </p:txBody>
      </p:sp>
    </p:spTree>
    <p:extLst>
      <p:ext uri="{BB962C8B-B14F-4D97-AF65-F5344CB8AC3E}">
        <p14:creationId xmlns:p14="http://schemas.microsoft.com/office/powerpoint/2010/main" val="32765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E1260A-9899-6289-63A3-ABC096750474}"/>
              </a:ext>
            </a:extLst>
          </p:cNvPr>
          <p:cNvSpPr>
            <a:spLocks noGrp="1"/>
          </p:cNvSpPr>
          <p:nvPr>
            <p:ph type="title"/>
          </p:nvPr>
        </p:nvSpPr>
        <p:spPr>
          <a:xfrm>
            <a:off x="4489704" y="347472"/>
            <a:ext cx="2359152" cy="591143"/>
          </a:xfrm>
        </p:spPr>
        <p:txBody>
          <a:bodyPr>
            <a:normAutofit/>
          </a:bodyPr>
          <a:lstStyle/>
          <a:p>
            <a:pPr algn="ctr"/>
            <a:r>
              <a:rPr lang="fr-FR" sz="3100" b="1" i="1" u="sng" dirty="0">
                <a:solidFill>
                  <a:srgbClr val="4472C4"/>
                </a:solidFill>
                <a:effectLst/>
                <a:latin typeface="Times New Roman" panose="02020603050405020304" pitchFamily="18" charset="0"/>
                <a:ea typeface="Calibri" panose="020F0502020204030204" pitchFamily="34" charset="0"/>
                <a:cs typeface="Arial" panose="020B0604020202020204" pitchFamily="34" charset="0"/>
              </a:rPr>
              <a:t>Introduction</a:t>
            </a:r>
            <a:endParaRPr lang="fr-FR" sz="2800" u="sng" dirty="0"/>
          </a:p>
        </p:txBody>
      </p:sp>
      <p:sp>
        <p:nvSpPr>
          <p:cNvPr id="6" name="Rectangle 3">
            <a:extLst>
              <a:ext uri="{FF2B5EF4-FFF2-40B4-BE49-F238E27FC236}">
                <a16:creationId xmlns:a16="http://schemas.microsoft.com/office/drawing/2014/main" id="{317851C0-160F-E746-2402-1300A8299B33}"/>
              </a:ext>
            </a:extLst>
          </p:cNvPr>
          <p:cNvSpPr>
            <a:spLocks noChangeArrowheads="1"/>
          </p:cNvSpPr>
          <p:nvPr/>
        </p:nvSpPr>
        <p:spPr bwMode="auto">
          <a:xfrm>
            <a:off x="340660" y="1005974"/>
            <a:ext cx="11474822" cy="2123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Our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starting</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point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is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the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generally</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accepted</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hypothesis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p>
          <a:p>
            <a:pPr marL="0" marR="0" lvl="0" indent="449263" algn="just" defTabSz="914400" rtl="0" eaLnBrk="0" fontAlgn="base" latinLnBrk="0" hangingPunct="0">
              <a:lnSpc>
                <a:spcPct val="100000"/>
              </a:lnSpc>
              <a:spcBef>
                <a:spcPct val="0"/>
              </a:spcBef>
              <a:spcAft>
                <a:spcPct val="0"/>
              </a:spcAft>
              <a:buClrTx/>
              <a:buSzTx/>
              <a:buFontTx/>
              <a:buNone/>
              <a:tabLst/>
            </a:pPr>
            <a:endParaRPr lang="fr-FR" altLang="fr-FR" sz="1000" dirty="0">
              <a:ea typeface="Calibri" panose="020F0502020204030204" pitchFamily="34" charset="0"/>
              <a:cs typeface="Times New Roman" panose="02020603050405020304"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The alphabet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is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of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Phoenician</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origin</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The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Phoenicians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were</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seafaring</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people, but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their</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land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was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so</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poor</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that</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they</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were</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never</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farmers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However</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this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alphabet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that</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they</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have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recycled</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was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created</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by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farmers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because</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it</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contains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letters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that</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are the basis of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words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such</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as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ox</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stick for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herding</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cattle</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tool</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for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cutting</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cereal</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stalks</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and </a:t>
            </a:r>
            <a:r>
              <a:rPr kumimoji="0" lang="fr-FR" altLang="fr-FR" sz="24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so</a:t>
            </a:r>
            <a:r>
              <a:rPr kumimoji="0" lang="fr-FR"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on.</a:t>
            </a:r>
            <a:r>
              <a:rPr kumimoji="0" lang="fr-FR" altLang="fr-FR" sz="2400" b="0" i="0" u="none" strike="noStrike" cap="none" normalizeH="0" baseline="0" dirty="0">
                <a:ln>
                  <a:noFill/>
                </a:ln>
                <a:solidFill>
                  <a:schemeClr val="tx1"/>
                </a:solidFill>
                <a:effectLst/>
              </a:rPr>
              <a:t> </a:t>
            </a:r>
          </a:p>
        </p:txBody>
      </p:sp>
      <p:sp>
        <p:nvSpPr>
          <p:cNvPr id="8" name="Rectangle 5">
            <a:extLst>
              <a:ext uri="{FF2B5EF4-FFF2-40B4-BE49-F238E27FC236}">
                <a16:creationId xmlns:a16="http://schemas.microsoft.com/office/drawing/2014/main" id="{A66D2623-DC65-D35B-1B93-D8E16BF34728}"/>
              </a:ext>
            </a:extLst>
          </p:cNvPr>
          <p:cNvSpPr>
            <a:spLocks noChangeArrowheads="1"/>
          </p:cNvSpPr>
          <p:nvPr/>
        </p:nvSpPr>
        <p:spPr bwMode="auto">
          <a:xfrm>
            <a:off x="358589" y="3304211"/>
            <a:ext cx="11474822" cy="3077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lang="fr-FR" altLang="fr-FR" sz="2400" dirty="0" err="1">
                <a:cs typeface="Times New Roman" panose="02020603050405020304" pitchFamily="18" charset="0"/>
              </a:rPr>
              <a:t>Let's</a:t>
            </a:r>
            <a:r>
              <a:rPr lang="fr-FR" altLang="fr-FR" sz="2400" dirty="0">
                <a:cs typeface="Times New Roman" panose="02020603050405020304" pitchFamily="18" charset="0"/>
              </a:rPr>
              <a:t> look at the </a:t>
            </a:r>
            <a:r>
              <a:rPr lang="fr-FR" altLang="fr-FR" sz="2400" dirty="0" err="1">
                <a:cs typeface="Times New Roman" panose="02020603050405020304" pitchFamily="18" charset="0"/>
              </a:rPr>
              <a:t>hypothesis</a:t>
            </a:r>
            <a:r>
              <a:rPr lang="fr-FR" altLang="fr-FR" sz="2400" dirty="0">
                <a:cs typeface="Times New Roman" panose="02020603050405020304" pitchFamily="18" charset="0"/>
              </a:rPr>
              <a:t> </a:t>
            </a:r>
            <a:r>
              <a:rPr lang="fr-FR" altLang="fr-FR" sz="2400" dirty="0" err="1">
                <a:cs typeface="Times New Roman" panose="02020603050405020304" pitchFamily="18" charset="0"/>
              </a:rPr>
              <a:t>that</a:t>
            </a:r>
            <a:r>
              <a:rPr lang="fr-FR" altLang="fr-FR" sz="2400" dirty="0">
                <a:cs typeface="Times New Roman" panose="02020603050405020304" pitchFamily="18" charset="0"/>
              </a:rPr>
              <a:t> the real </a:t>
            </a:r>
            <a:r>
              <a:rPr lang="fr-FR" altLang="fr-FR" sz="2400" dirty="0" err="1">
                <a:cs typeface="Times New Roman" panose="02020603050405020304" pitchFamily="18" charset="0"/>
              </a:rPr>
              <a:t>phonetic</a:t>
            </a:r>
            <a:r>
              <a:rPr lang="fr-FR" altLang="fr-FR" sz="2400" dirty="0">
                <a:cs typeface="Times New Roman" panose="02020603050405020304" pitchFamily="18" charset="0"/>
              </a:rPr>
              <a:t> alphabet (</a:t>
            </a:r>
            <a:r>
              <a:rPr lang="fr-FR" altLang="fr-FR" sz="2400" dirty="0" err="1">
                <a:cs typeface="Times New Roman" panose="02020603050405020304" pitchFamily="18" charset="0"/>
              </a:rPr>
              <a:t>representing</a:t>
            </a:r>
            <a:r>
              <a:rPr lang="fr-FR" altLang="fr-FR" sz="2400" dirty="0">
                <a:cs typeface="Times New Roman" panose="02020603050405020304" pitchFamily="18" charset="0"/>
              </a:rPr>
              <a:t> all the </a:t>
            </a:r>
            <a:r>
              <a:rPr lang="fr-FR" altLang="fr-FR" sz="2400" dirty="0" err="1">
                <a:cs typeface="Times New Roman" panose="02020603050405020304" pitchFamily="18" charset="0"/>
              </a:rPr>
              <a:t>sounds</a:t>
            </a:r>
            <a:r>
              <a:rPr lang="fr-FR" altLang="fr-FR" sz="2400" dirty="0">
                <a:cs typeface="Times New Roman" panose="02020603050405020304" pitchFamily="18" charset="0"/>
              </a:rPr>
              <a:t> of the </a:t>
            </a:r>
            <a:r>
              <a:rPr lang="fr-FR" altLang="fr-FR" sz="2400" dirty="0" err="1">
                <a:cs typeface="Times New Roman" panose="02020603050405020304" pitchFamily="18" charset="0"/>
              </a:rPr>
              <a:t>language</a:t>
            </a:r>
            <a:r>
              <a:rPr lang="fr-FR" altLang="fr-FR" sz="2400" dirty="0">
                <a:cs typeface="Times New Roman" panose="02020603050405020304" pitchFamily="18" charset="0"/>
              </a:rPr>
              <a:t>) </a:t>
            </a:r>
            <a:r>
              <a:rPr lang="fr-FR" altLang="fr-FR" sz="2400" dirty="0" err="1">
                <a:cs typeface="Times New Roman" panose="02020603050405020304" pitchFamily="18" charset="0"/>
              </a:rPr>
              <a:t>was</a:t>
            </a:r>
            <a:r>
              <a:rPr lang="fr-FR" altLang="fr-FR" sz="2400" dirty="0">
                <a:cs typeface="Times New Roman" panose="02020603050405020304" pitchFamily="18" charset="0"/>
              </a:rPr>
              <a:t> Greek. This </a:t>
            </a:r>
            <a:r>
              <a:rPr lang="fr-FR" altLang="fr-FR" sz="2400" dirty="0" err="1">
                <a:cs typeface="Times New Roman" panose="02020603050405020304" pitchFamily="18" charset="0"/>
              </a:rPr>
              <a:t>is</a:t>
            </a:r>
            <a:r>
              <a:rPr lang="fr-FR" altLang="fr-FR" sz="2400" dirty="0">
                <a:cs typeface="Times New Roman" panose="02020603050405020304" pitchFamily="18" charset="0"/>
              </a:rPr>
              <a:t> </a:t>
            </a:r>
            <a:r>
              <a:rPr lang="fr-FR" altLang="fr-FR" sz="2400" dirty="0" err="1">
                <a:cs typeface="Times New Roman" panose="02020603050405020304" pitchFamily="18" charset="0"/>
              </a:rPr>
              <a:t>because</a:t>
            </a:r>
            <a:r>
              <a:rPr lang="fr-FR" altLang="fr-FR" sz="2400" dirty="0">
                <a:cs typeface="Times New Roman" panose="02020603050405020304" pitchFamily="18" charset="0"/>
              </a:rPr>
              <a:t> </a:t>
            </a:r>
            <a:r>
              <a:rPr lang="fr-FR" altLang="fr-FR" sz="2400" dirty="0" err="1">
                <a:cs typeface="Times New Roman" panose="02020603050405020304" pitchFamily="18" charset="0"/>
              </a:rPr>
              <a:t>we</a:t>
            </a:r>
            <a:r>
              <a:rPr lang="fr-FR" altLang="fr-FR" sz="2400" dirty="0">
                <a:cs typeface="Times New Roman" panose="02020603050405020304" pitchFamily="18" charset="0"/>
              </a:rPr>
              <a:t> can </a:t>
            </a:r>
            <a:r>
              <a:rPr lang="fr-FR" altLang="fr-FR" sz="2400" dirty="0" err="1">
                <a:cs typeface="Times New Roman" panose="02020603050405020304" pitchFamily="18" charset="0"/>
              </a:rPr>
              <a:t>see</a:t>
            </a:r>
            <a:r>
              <a:rPr lang="fr-FR" altLang="fr-FR" sz="2400" dirty="0">
                <a:cs typeface="Times New Roman" panose="02020603050405020304" pitchFamily="18" charset="0"/>
              </a:rPr>
              <a:t> the </a:t>
            </a:r>
            <a:r>
              <a:rPr lang="fr-FR" altLang="fr-FR" sz="2400" dirty="0" err="1">
                <a:cs typeface="Times New Roman" panose="02020603050405020304" pitchFamily="18" charset="0"/>
              </a:rPr>
              <a:t>presence</a:t>
            </a:r>
            <a:r>
              <a:rPr lang="fr-FR" altLang="fr-FR" sz="2400" dirty="0">
                <a:cs typeface="Times New Roman" panose="02020603050405020304" pitchFamily="18" charset="0"/>
              </a:rPr>
              <a:t> of </a:t>
            </a:r>
            <a:r>
              <a:rPr lang="fr-FR" altLang="fr-FR" sz="2400" dirty="0" err="1">
                <a:cs typeface="Times New Roman" panose="02020603050405020304" pitchFamily="18" charset="0"/>
              </a:rPr>
              <a:t>vowels</a:t>
            </a:r>
            <a:r>
              <a:rPr lang="fr-FR" altLang="fr-FR" sz="2400" dirty="0">
                <a:cs typeface="Times New Roman" panose="02020603050405020304" pitchFamily="18" charset="0"/>
              </a:rPr>
              <a:t>: </a:t>
            </a:r>
            <a:r>
              <a:rPr lang="fr-FR" altLang="fr-FR" sz="2400" dirty="0" err="1">
                <a:cs typeface="Times New Roman" panose="02020603050405020304" pitchFamily="18" charset="0"/>
              </a:rPr>
              <a:t>earlier</a:t>
            </a:r>
            <a:r>
              <a:rPr lang="fr-FR" altLang="fr-FR" sz="2400" dirty="0">
                <a:cs typeface="Times New Roman" panose="02020603050405020304" pitchFamily="18" charset="0"/>
              </a:rPr>
              <a:t> versions </a:t>
            </a:r>
            <a:r>
              <a:rPr lang="fr-FR" altLang="fr-FR" sz="2400" dirty="0" err="1">
                <a:cs typeface="Times New Roman" panose="02020603050405020304" pitchFamily="18" charset="0"/>
              </a:rPr>
              <a:t>only</a:t>
            </a:r>
            <a:r>
              <a:rPr lang="fr-FR" altLang="fr-FR" sz="2400" dirty="0">
                <a:cs typeface="Times New Roman" panose="02020603050405020304" pitchFamily="18" charset="0"/>
              </a:rPr>
              <a:t> </a:t>
            </a:r>
            <a:r>
              <a:rPr lang="fr-FR" altLang="fr-FR" sz="2400" dirty="0" err="1">
                <a:cs typeface="Times New Roman" panose="02020603050405020304" pitchFamily="18" charset="0"/>
              </a:rPr>
              <a:t>contained</a:t>
            </a:r>
            <a:r>
              <a:rPr lang="fr-FR" altLang="fr-FR" sz="2400" dirty="0">
                <a:cs typeface="Times New Roman" panose="02020603050405020304" pitchFamily="18" charset="0"/>
              </a:rPr>
              <a:t> consonants. </a:t>
            </a:r>
            <a:r>
              <a:rPr lang="fr-FR" altLang="fr-FR" sz="2400" dirty="0" err="1">
                <a:cs typeface="Times New Roman" panose="02020603050405020304" pitchFamily="18" charset="0"/>
              </a:rPr>
              <a:t>However</a:t>
            </a:r>
            <a:r>
              <a:rPr lang="fr-FR" altLang="fr-FR" sz="2400" dirty="0">
                <a:cs typeface="Times New Roman" panose="02020603050405020304" pitchFamily="18" charset="0"/>
              </a:rPr>
              <a:t>, the </a:t>
            </a:r>
            <a:r>
              <a:rPr lang="fr-FR" altLang="fr-FR" sz="2400" dirty="0" err="1">
                <a:cs typeface="Times New Roman" panose="02020603050405020304" pitchFamily="18" charset="0"/>
              </a:rPr>
              <a:t>Greeks</a:t>
            </a:r>
            <a:r>
              <a:rPr lang="fr-FR" altLang="fr-FR" sz="2400" dirty="0">
                <a:cs typeface="Times New Roman" panose="02020603050405020304" pitchFamily="18" charset="0"/>
              </a:rPr>
              <a:t> </a:t>
            </a:r>
            <a:r>
              <a:rPr lang="fr-FR" altLang="fr-FR" sz="2400" dirty="0" err="1">
                <a:cs typeface="Times New Roman" panose="02020603050405020304" pitchFamily="18" charset="0"/>
              </a:rPr>
              <a:t>completely</a:t>
            </a:r>
            <a:r>
              <a:rPr lang="fr-FR" altLang="fr-FR" sz="2400" dirty="0">
                <a:cs typeface="Times New Roman" panose="02020603050405020304" pitchFamily="18" charset="0"/>
              </a:rPr>
              <a:t> </a:t>
            </a:r>
            <a:r>
              <a:rPr lang="fr-FR" altLang="fr-FR" sz="2400" dirty="0" err="1">
                <a:cs typeface="Times New Roman" panose="02020603050405020304" pitchFamily="18" charset="0"/>
              </a:rPr>
              <a:t>lost</a:t>
            </a:r>
            <a:r>
              <a:rPr lang="fr-FR" altLang="fr-FR" sz="2400" dirty="0">
                <a:cs typeface="Times New Roman" panose="02020603050405020304" pitchFamily="18" charset="0"/>
              </a:rPr>
              <a:t> </a:t>
            </a:r>
            <a:r>
              <a:rPr lang="fr-FR" altLang="fr-FR" sz="2400" dirty="0" err="1">
                <a:cs typeface="Times New Roman" panose="02020603050405020304" pitchFamily="18" charset="0"/>
              </a:rPr>
              <a:t>track</a:t>
            </a:r>
            <a:r>
              <a:rPr lang="fr-FR" altLang="fr-FR" sz="2400" dirty="0">
                <a:cs typeface="Times New Roman" panose="02020603050405020304" pitchFamily="18" charset="0"/>
              </a:rPr>
              <a:t> of the first </a:t>
            </a:r>
            <a:r>
              <a:rPr lang="fr-FR" altLang="fr-FR" sz="2400" dirty="0" err="1">
                <a:cs typeface="Times New Roman" panose="02020603050405020304" pitchFamily="18" charset="0"/>
              </a:rPr>
              <a:t>letters</a:t>
            </a:r>
            <a:r>
              <a:rPr lang="fr-FR" altLang="fr-FR" sz="2400" dirty="0">
                <a:cs typeface="Times New Roman" panose="02020603050405020304" pitchFamily="18" charset="0"/>
              </a:rPr>
              <a:t> of the alphabet: </a:t>
            </a:r>
            <a:r>
              <a:rPr lang="fr-FR" altLang="fr-FR" sz="2400" b="1" dirty="0">
                <a:cs typeface="Times New Roman" panose="02020603050405020304" pitchFamily="18" charset="0"/>
              </a:rPr>
              <a:t>ALPHA</a:t>
            </a:r>
            <a:r>
              <a:rPr lang="fr-FR" altLang="fr-FR" sz="2400" dirty="0">
                <a:cs typeface="Times New Roman" panose="02020603050405020304" pitchFamily="18" charset="0"/>
              </a:rPr>
              <a:t> (</a:t>
            </a:r>
            <a:r>
              <a:rPr lang="fr-FR" altLang="fr-FR" sz="2400" dirty="0" err="1">
                <a:cs typeface="Times New Roman" panose="02020603050405020304" pitchFamily="18" charset="0"/>
              </a:rPr>
              <a:t>ox</a:t>
            </a:r>
            <a:r>
              <a:rPr lang="fr-FR" altLang="fr-FR" sz="2400" dirty="0">
                <a:cs typeface="Times New Roman" panose="02020603050405020304" pitchFamily="18" charset="0"/>
              </a:rPr>
              <a:t>: </a:t>
            </a:r>
            <a:r>
              <a:rPr lang="fr-FR" altLang="fr-FR" sz="2400" dirty="0" err="1">
                <a:cs typeface="Times New Roman" panose="02020603050405020304" pitchFamily="18" charset="0"/>
              </a:rPr>
              <a:t>ālefʾ</a:t>
            </a:r>
            <a:r>
              <a:rPr lang="fr-FR" altLang="fr-FR" sz="2400" dirty="0">
                <a:cs typeface="Times New Roman" panose="02020603050405020304" pitchFamily="18" charset="0"/>
              </a:rPr>
              <a:t>), </a:t>
            </a:r>
            <a:r>
              <a:rPr lang="fr-FR" altLang="fr-FR" sz="2400" b="1" dirty="0">
                <a:cs typeface="Times New Roman" panose="02020603050405020304" pitchFamily="18" charset="0"/>
              </a:rPr>
              <a:t>BETA</a:t>
            </a:r>
            <a:r>
              <a:rPr lang="fr-FR" altLang="fr-FR" sz="2400" dirty="0">
                <a:cs typeface="Times New Roman" panose="02020603050405020304" pitchFamily="18" charset="0"/>
              </a:rPr>
              <a:t> (house: </a:t>
            </a:r>
            <a:r>
              <a:rPr lang="fr-FR" altLang="fr-FR" sz="2400" dirty="0" err="1">
                <a:cs typeface="Times New Roman" panose="02020603050405020304" pitchFamily="18" charset="0"/>
              </a:rPr>
              <a:t>Bēth</a:t>
            </a:r>
            <a:r>
              <a:rPr lang="fr-FR" altLang="fr-FR" sz="2400" dirty="0">
                <a:cs typeface="Times New Roman" panose="02020603050405020304" pitchFamily="18" charset="0"/>
              </a:rPr>
              <a:t>), </a:t>
            </a:r>
            <a:r>
              <a:rPr lang="fr-FR" altLang="fr-FR" sz="2400" b="1" dirty="0">
                <a:cs typeface="Times New Roman" panose="02020603050405020304" pitchFamily="18" charset="0"/>
              </a:rPr>
              <a:t>GAMMA</a:t>
            </a:r>
            <a:r>
              <a:rPr lang="fr-FR" altLang="fr-FR" sz="2400" dirty="0">
                <a:cs typeface="Times New Roman" panose="02020603050405020304" pitchFamily="18" charset="0"/>
              </a:rPr>
              <a:t> (</a:t>
            </a:r>
            <a:r>
              <a:rPr lang="fr-FR" altLang="fr-FR" sz="2400" dirty="0" err="1">
                <a:cs typeface="Times New Roman" panose="02020603050405020304" pitchFamily="18" charset="0"/>
              </a:rPr>
              <a:t>camel</a:t>
            </a:r>
            <a:r>
              <a:rPr lang="fr-FR" altLang="fr-FR" sz="2400" dirty="0">
                <a:cs typeface="Times New Roman" panose="02020603050405020304" pitchFamily="18" charset="0"/>
              </a:rPr>
              <a:t>: </a:t>
            </a:r>
            <a:r>
              <a:rPr lang="fr-FR" altLang="fr-FR" sz="2400" dirty="0" err="1">
                <a:cs typeface="Times New Roman" panose="02020603050405020304" pitchFamily="18" charset="0"/>
              </a:rPr>
              <a:t>Gīmel</a:t>
            </a:r>
            <a:r>
              <a:rPr lang="fr-FR" altLang="fr-FR" sz="2400" dirty="0">
                <a:cs typeface="Times New Roman" panose="02020603050405020304" pitchFamily="18" charset="0"/>
              </a:rPr>
              <a:t>),</a:t>
            </a:r>
            <a:r>
              <a:rPr lang="fr-FR" altLang="fr-FR" sz="2400" b="1" dirty="0">
                <a:cs typeface="Times New Roman" panose="02020603050405020304" pitchFamily="18" charset="0"/>
              </a:rPr>
              <a:t> DELTA </a:t>
            </a:r>
            <a:r>
              <a:rPr lang="fr-FR" altLang="fr-FR" sz="2400" dirty="0">
                <a:cs typeface="Times New Roman" panose="02020603050405020304" pitchFamily="18" charset="0"/>
              </a:rPr>
              <a:t>(</a:t>
            </a:r>
            <a:r>
              <a:rPr lang="fr-FR" altLang="fr-FR" sz="2400" dirty="0" err="1">
                <a:cs typeface="Times New Roman" panose="02020603050405020304" pitchFamily="18" charset="0"/>
              </a:rPr>
              <a:t>door</a:t>
            </a:r>
            <a:r>
              <a:rPr lang="fr-FR" altLang="fr-FR" sz="2400" dirty="0">
                <a:cs typeface="Times New Roman" panose="02020603050405020304" pitchFamily="18" charset="0"/>
              </a:rPr>
              <a:t>: </a:t>
            </a:r>
            <a:r>
              <a:rPr lang="fr-FR" altLang="fr-FR" sz="2400" dirty="0" err="1">
                <a:cs typeface="Times New Roman" panose="02020603050405020304" pitchFamily="18" charset="0"/>
              </a:rPr>
              <a:t>Dāleth</a:t>
            </a:r>
            <a:r>
              <a:rPr lang="fr-FR" altLang="fr-FR" sz="2400" dirty="0">
                <a:cs typeface="Times New Roman" panose="02020603050405020304" pitchFamily="18" charset="0"/>
              </a:rPr>
              <a:t>)... </a:t>
            </a:r>
          </a:p>
          <a:p>
            <a:pPr marL="0" marR="0" lvl="0" indent="449263" algn="just" defTabSz="914400" rtl="0" eaLnBrk="0" fontAlgn="base" latinLnBrk="0" hangingPunct="0">
              <a:lnSpc>
                <a:spcPct val="100000"/>
              </a:lnSpc>
              <a:spcBef>
                <a:spcPct val="0"/>
              </a:spcBef>
              <a:spcAft>
                <a:spcPct val="0"/>
              </a:spcAft>
              <a:buClrTx/>
              <a:buSzTx/>
              <a:buFontTx/>
              <a:buNone/>
              <a:tabLst/>
            </a:pPr>
            <a:r>
              <a:rPr lang="fr-FR" altLang="fr-FR" sz="2400" b="1" i="1" u="sng" dirty="0">
                <a:solidFill>
                  <a:srgbClr val="4472C4"/>
                </a:solidFill>
                <a:latin typeface="Times New Roman" panose="02020603050405020304" pitchFamily="18" charset="0"/>
                <a:cs typeface="Arial" panose="020B0604020202020204" pitchFamily="34" charset="0"/>
              </a:rPr>
              <a:t>Conclusion:</a:t>
            </a:r>
            <a:r>
              <a:rPr lang="fr-FR" altLang="fr-FR" sz="2400" dirty="0">
                <a:cs typeface="Times New Roman" panose="02020603050405020304" pitchFamily="18" charset="0"/>
              </a:rPr>
              <a:t> the </a:t>
            </a:r>
            <a:r>
              <a:rPr lang="fr-FR" altLang="fr-FR" sz="2400" dirty="0" err="1">
                <a:cs typeface="Times New Roman" panose="02020603050405020304" pitchFamily="18" charset="0"/>
              </a:rPr>
              <a:t>Greeks</a:t>
            </a:r>
            <a:r>
              <a:rPr lang="fr-FR" altLang="fr-FR" sz="2400" dirty="0">
                <a:cs typeface="Times New Roman" panose="02020603050405020304" pitchFamily="18" charset="0"/>
              </a:rPr>
              <a:t> </a:t>
            </a:r>
            <a:r>
              <a:rPr lang="fr-FR" altLang="fr-FR" sz="2400" dirty="0" err="1">
                <a:cs typeface="Times New Roman" panose="02020603050405020304" pitchFamily="18" charset="0"/>
              </a:rPr>
              <a:t>recycled</a:t>
            </a:r>
            <a:r>
              <a:rPr lang="fr-FR" altLang="fr-FR" sz="2400" dirty="0">
                <a:cs typeface="Times New Roman" panose="02020603050405020304" pitchFamily="18" charset="0"/>
              </a:rPr>
              <a:t> (like the </a:t>
            </a:r>
            <a:r>
              <a:rPr lang="fr-FR" altLang="fr-FR" sz="2400" dirty="0" err="1">
                <a:cs typeface="Times New Roman" panose="02020603050405020304" pitchFamily="18" charset="0"/>
              </a:rPr>
              <a:t>Phoenicians</a:t>
            </a:r>
            <a:r>
              <a:rPr lang="fr-FR" altLang="fr-FR" sz="2400" dirty="0">
                <a:cs typeface="Times New Roman" panose="02020603050405020304" pitchFamily="18" charset="0"/>
              </a:rPr>
              <a:t>) one of the versions of the alphabet </a:t>
            </a:r>
            <a:r>
              <a:rPr lang="fr-FR" altLang="fr-FR" sz="2400" dirty="0" err="1">
                <a:cs typeface="Times New Roman" panose="02020603050405020304" pitchFamily="18" charset="0"/>
              </a:rPr>
              <a:t>that</a:t>
            </a:r>
            <a:r>
              <a:rPr lang="fr-FR" altLang="fr-FR" sz="2400" dirty="0">
                <a:cs typeface="Times New Roman" panose="02020603050405020304" pitchFamily="18" charset="0"/>
              </a:rPr>
              <a:t> </a:t>
            </a:r>
            <a:r>
              <a:rPr lang="fr-FR" altLang="fr-FR" sz="2400" dirty="0" err="1">
                <a:cs typeface="Times New Roman" panose="02020603050405020304" pitchFamily="18" charset="0"/>
              </a:rPr>
              <a:t>we</a:t>
            </a:r>
            <a:r>
              <a:rPr lang="fr-FR" altLang="fr-FR" sz="2400" dirty="0">
                <a:cs typeface="Times New Roman" panose="02020603050405020304" pitchFamily="18" charset="0"/>
              </a:rPr>
              <a:t> call ‘the </a:t>
            </a:r>
            <a:r>
              <a:rPr lang="fr-FR" altLang="fr-FR" sz="2400" dirty="0" err="1">
                <a:cs typeface="Times New Roman" panose="02020603050405020304" pitchFamily="18" charset="0"/>
              </a:rPr>
              <a:t>ancestor</a:t>
            </a:r>
            <a:r>
              <a:rPr lang="fr-FR" altLang="fr-FR" sz="2400" dirty="0">
                <a:cs typeface="Times New Roman" panose="02020603050405020304" pitchFamily="18" charset="0"/>
              </a:rPr>
              <a:t>’. </a:t>
            </a:r>
            <a:r>
              <a:rPr lang="fr-FR" altLang="fr-FR" sz="2400" dirty="0" err="1">
                <a:cs typeface="Times New Roman" panose="02020603050405020304" pitchFamily="18" charset="0"/>
              </a:rPr>
              <a:t>We</a:t>
            </a:r>
            <a:r>
              <a:rPr lang="fr-FR" altLang="fr-FR" sz="2400" dirty="0">
                <a:cs typeface="Times New Roman" panose="02020603050405020304" pitchFamily="18" charset="0"/>
              </a:rPr>
              <a:t> are </a:t>
            </a:r>
            <a:r>
              <a:rPr lang="fr-FR" altLang="fr-FR" sz="2400" dirty="0" err="1">
                <a:cs typeface="Times New Roman" panose="02020603050405020304" pitchFamily="18" charset="0"/>
              </a:rPr>
              <a:t>therefore</a:t>
            </a:r>
            <a:r>
              <a:rPr lang="fr-FR" altLang="fr-FR" sz="2400" dirty="0">
                <a:cs typeface="Times New Roman" panose="02020603050405020304" pitchFamily="18" charset="0"/>
              </a:rPr>
              <a:t> </a:t>
            </a:r>
            <a:r>
              <a:rPr lang="fr-FR" altLang="fr-FR" sz="2400" dirty="0" err="1">
                <a:cs typeface="Times New Roman" panose="02020603050405020304" pitchFamily="18" charset="0"/>
              </a:rPr>
              <a:t>going</a:t>
            </a:r>
            <a:r>
              <a:rPr lang="fr-FR" altLang="fr-FR" sz="2400" dirty="0">
                <a:cs typeface="Times New Roman" panose="02020603050405020304" pitchFamily="18" charset="0"/>
              </a:rPr>
              <a:t> in </a:t>
            </a:r>
            <a:r>
              <a:rPr lang="fr-FR" altLang="fr-FR" sz="2400" dirty="0" err="1">
                <a:cs typeface="Times New Roman" panose="02020603050405020304" pitchFamily="18" charset="0"/>
              </a:rPr>
              <a:t>search</a:t>
            </a:r>
            <a:r>
              <a:rPr lang="fr-FR" altLang="fr-FR" sz="2400" dirty="0">
                <a:cs typeface="Times New Roman" panose="02020603050405020304" pitchFamily="18" charset="0"/>
              </a:rPr>
              <a:t> of </a:t>
            </a:r>
            <a:r>
              <a:rPr lang="fr-FR" altLang="fr-FR" sz="2400" dirty="0" err="1">
                <a:cs typeface="Times New Roman" panose="02020603050405020304" pitchFamily="18" charset="0"/>
              </a:rPr>
              <a:t>this</a:t>
            </a:r>
            <a:r>
              <a:rPr lang="fr-FR" altLang="fr-FR" sz="2400" dirty="0">
                <a:cs typeface="Times New Roman" panose="02020603050405020304" pitchFamily="18" charset="0"/>
              </a:rPr>
              <a:t> ‘</a:t>
            </a:r>
            <a:r>
              <a:rPr lang="fr-FR" altLang="fr-FR" sz="2400" dirty="0" err="1">
                <a:cs typeface="Times New Roman" panose="02020603050405020304" pitchFamily="18" charset="0"/>
              </a:rPr>
              <a:t>ancestor</a:t>
            </a:r>
            <a:r>
              <a:rPr lang="fr-FR" altLang="fr-FR" sz="2400" dirty="0">
                <a:cs typeface="Times New Roman" panose="02020603050405020304" pitchFamily="18" charset="0"/>
              </a:rPr>
              <a:t>’ and putting </a:t>
            </a:r>
            <a:r>
              <a:rPr lang="fr-FR" altLang="fr-FR" sz="2400" dirty="0" err="1">
                <a:cs typeface="Times New Roman" panose="02020603050405020304" pitchFamily="18" charset="0"/>
              </a:rPr>
              <a:t>forward</a:t>
            </a:r>
            <a:r>
              <a:rPr lang="fr-FR" altLang="fr-FR" sz="2400" dirty="0">
                <a:cs typeface="Times New Roman" panose="02020603050405020304" pitchFamily="18" charset="0"/>
              </a:rPr>
              <a:t> </a:t>
            </a:r>
            <a:r>
              <a:rPr lang="fr-FR" altLang="fr-FR" sz="2400" dirty="0" err="1">
                <a:highlight>
                  <a:srgbClr val="FFFF00"/>
                </a:highlight>
                <a:cs typeface="Times New Roman" panose="02020603050405020304" pitchFamily="18" charset="0"/>
              </a:rPr>
              <a:t>our</a:t>
            </a:r>
            <a:r>
              <a:rPr lang="fr-FR" altLang="fr-FR" sz="2400" dirty="0">
                <a:highlight>
                  <a:srgbClr val="FFFF00"/>
                </a:highlight>
                <a:cs typeface="Times New Roman" panose="02020603050405020304" pitchFamily="18" charset="0"/>
              </a:rPr>
              <a:t> </a:t>
            </a:r>
            <a:r>
              <a:rPr lang="fr-FR" altLang="fr-FR" sz="2400" dirty="0" err="1">
                <a:highlight>
                  <a:srgbClr val="FFFF00"/>
                </a:highlight>
                <a:cs typeface="Times New Roman" panose="02020603050405020304" pitchFamily="18" charset="0"/>
              </a:rPr>
              <a:t>hypothesis</a:t>
            </a:r>
            <a:r>
              <a:rPr lang="fr-FR" altLang="fr-FR" sz="2400" dirty="0">
                <a:highlight>
                  <a:srgbClr val="FFFF00"/>
                </a:highlight>
                <a:cs typeface="Times New Roman" panose="02020603050405020304" pitchFamily="18" charset="0"/>
              </a:rPr>
              <a:t>, </a:t>
            </a:r>
            <a:r>
              <a:rPr lang="fr-FR" altLang="fr-FR" sz="2400" dirty="0" err="1">
                <a:highlight>
                  <a:srgbClr val="FFFF00"/>
                </a:highlight>
                <a:cs typeface="Times New Roman" panose="02020603050405020304" pitchFamily="18" charset="0"/>
              </a:rPr>
              <a:t>which</a:t>
            </a:r>
            <a:r>
              <a:rPr lang="fr-FR" altLang="fr-FR" sz="2400" dirty="0">
                <a:highlight>
                  <a:srgbClr val="FFFF00"/>
                </a:highlight>
                <a:cs typeface="Times New Roman" panose="02020603050405020304" pitchFamily="18" charset="0"/>
              </a:rPr>
              <a:t> </a:t>
            </a:r>
            <a:r>
              <a:rPr lang="fr-FR" altLang="fr-FR" sz="2400" dirty="0" err="1">
                <a:highlight>
                  <a:srgbClr val="FFFF00"/>
                </a:highlight>
                <a:cs typeface="Times New Roman" panose="02020603050405020304" pitchFamily="18" charset="0"/>
              </a:rPr>
              <a:t>also</a:t>
            </a:r>
            <a:r>
              <a:rPr lang="fr-FR" altLang="fr-FR" sz="2400" dirty="0">
                <a:highlight>
                  <a:srgbClr val="FFFF00"/>
                </a:highlight>
                <a:cs typeface="Times New Roman" panose="02020603050405020304" pitchFamily="18" charset="0"/>
              </a:rPr>
              <a:t> has the right to </a:t>
            </a:r>
            <a:r>
              <a:rPr lang="fr-FR" altLang="fr-FR" sz="2400" dirty="0" err="1">
                <a:highlight>
                  <a:srgbClr val="FFFF00"/>
                </a:highlight>
                <a:cs typeface="Times New Roman" panose="02020603050405020304" pitchFamily="18" charset="0"/>
              </a:rPr>
              <a:t>exist</a:t>
            </a:r>
            <a:r>
              <a:rPr lang="fr-FR" altLang="fr-FR" sz="2400" dirty="0">
                <a:highlight>
                  <a:srgbClr val="FFFF00"/>
                </a:highlight>
                <a:cs typeface="Times New Roman" panose="02020603050405020304" pitchFamily="18" charset="0"/>
              </a:rPr>
              <a:t>, as do </a:t>
            </a:r>
            <a:r>
              <a:rPr lang="fr-FR" altLang="fr-FR" sz="2400" dirty="0" err="1">
                <a:highlight>
                  <a:srgbClr val="FFFF00"/>
                </a:highlight>
                <a:cs typeface="Times New Roman" panose="02020603050405020304" pitchFamily="18" charset="0"/>
              </a:rPr>
              <a:t>others</a:t>
            </a:r>
            <a:r>
              <a:rPr lang="fr-FR" altLang="fr-FR" sz="2400" dirty="0">
                <a:highlight>
                  <a:srgbClr val="FFFF00"/>
                </a:highlight>
                <a:cs typeface="Times New Roman" panose="02020603050405020304" pitchFamily="18" charset="0"/>
              </a:rPr>
              <a:t>. </a:t>
            </a:r>
            <a:endParaRPr lang="fr-FR" altLang="fr-FR" sz="2400" dirty="0">
              <a:cs typeface="Times New Roman" panose="02020603050405020304" pitchFamily="18" charset="0"/>
            </a:endParaRPr>
          </a:p>
        </p:txBody>
      </p:sp>
    </p:spTree>
    <p:extLst>
      <p:ext uri="{BB962C8B-B14F-4D97-AF65-F5344CB8AC3E}">
        <p14:creationId xmlns:p14="http://schemas.microsoft.com/office/powerpoint/2010/main" val="2173838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B56863-B9A5-5EC6-F231-E3F692B8D902}"/>
              </a:ext>
            </a:extLst>
          </p:cNvPr>
          <p:cNvSpPr>
            <a:spLocks noGrp="1"/>
          </p:cNvSpPr>
          <p:nvPr>
            <p:ph idx="1"/>
          </p:nvPr>
        </p:nvSpPr>
        <p:spPr>
          <a:xfrm>
            <a:off x="519952" y="128251"/>
            <a:ext cx="11386703" cy="1988793"/>
          </a:xfrm>
        </p:spPr>
        <p:txBody>
          <a:bodyPr/>
          <a:lstStyle/>
          <a:p>
            <a:pPr marL="0" indent="0" algn="just">
              <a:buNone/>
            </a:pPr>
            <a:r>
              <a:rPr lang="fr-FR" altLang="fr-FR" b="1" i="1" u="sng" dirty="0">
                <a:solidFill>
                  <a:srgbClr val="4472C4"/>
                </a:solidFill>
                <a:latin typeface="Times New Roman" panose="02020603050405020304" pitchFamily="18" charset="0"/>
                <a:cs typeface="Arial" panose="020B0604020202020204" pitchFamily="34" charset="0"/>
              </a:rPr>
              <a:t>Contents:</a:t>
            </a:r>
            <a:r>
              <a:rPr lang="fr-FR" altLang="fr-FR" b="1" i="1" dirty="0">
                <a:solidFill>
                  <a:srgbClr val="4472C4"/>
                </a:solidFill>
                <a:latin typeface="Times New Roman" panose="02020603050405020304" pitchFamily="18" charset="0"/>
                <a:cs typeface="Arial" panose="020B0604020202020204" pitchFamily="34" charset="0"/>
              </a:rPr>
              <a:t> </a:t>
            </a:r>
            <a:r>
              <a:rPr lang="en-US" sz="1800" dirty="0">
                <a:effectLst/>
                <a:ea typeface="Times New Roman" panose="02020603050405020304" pitchFamily="18" charset="0"/>
              </a:rPr>
              <a:t>Our research began in the Upper Paleolithic with the first human creations in caves (drawings, sculptures and others, mainly of animals). Later, around the Neolithic period, these creations emerged from the ‘womb of the Goddess: Mother Earth’ to appear in broad daylight outside on rock faces around the representation of a human being</a:t>
            </a:r>
            <a:r>
              <a:rPr kumimoji="0" lang="en-US" altLang="fr-FR" sz="1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 We believe that the evolution of humanity can be illustrated by the evolution of a child who, in the Paleolithic, draws the world he sees without separating himself from that world. Towards the Neolithic period, Sapiens discovered ‘I AM ME’, and we see the appearance of human beings and animal hunting scenes in which, unlike in the Paleolithic period, they fit in. This is, of course, how we see things</a:t>
            </a:r>
            <a:endParaRPr lang="fr-FR" sz="1800" dirty="0"/>
          </a:p>
        </p:txBody>
      </p:sp>
      <p:sp>
        <p:nvSpPr>
          <p:cNvPr id="15" name="Rectangle 3">
            <a:extLst>
              <a:ext uri="{FF2B5EF4-FFF2-40B4-BE49-F238E27FC236}">
                <a16:creationId xmlns:a16="http://schemas.microsoft.com/office/drawing/2014/main" id="{ED7C46DD-CF1B-36E6-3101-5434E57E9000}"/>
              </a:ext>
            </a:extLst>
          </p:cNvPr>
          <p:cNvSpPr>
            <a:spLocks noChangeArrowheads="1"/>
          </p:cNvSpPr>
          <p:nvPr/>
        </p:nvSpPr>
        <p:spPr bwMode="auto">
          <a:xfrm>
            <a:off x="519952" y="4262819"/>
            <a:ext cx="11621001" cy="2862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228528" numCol="1" anchor="ctr" anchorCtr="0" compatLnSpc="1">
            <a:prstTxWarp prst="textNoShape">
              <a:avLst/>
            </a:prstTxWarp>
            <a:spAutoFit/>
          </a:bodyPr>
          <a:lstStyle/>
          <a:p>
            <a:pPr algn="ctr" eaLnBrk="0" fontAlgn="base" hangingPunct="0">
              <a:spcBef>
                <a:spcPct val="0"/>
              </a:spcBef>
              <a:spcAft>
                <a:spcPct val="0"/>
              </a:spcAft>
            </a:pPr>
            <a:r>
              <a:rPr lang="en-US" sz="1600" b="1" dirty="0">
                <a:effectLst/>
                <a:latin typeface="Times New Roman" panose="02020603050405020304" pitchFamily="18" charset="0"/>
                <a:ea typeface="Times New Roman" panose="02020603050405020304" pitchFamily="18" charset="0"/>
              </a:rPr>
              <a:t>Image 1 : </a:t>
            </a:r>
            <a:r>
              <a:rPr lang="en-US" sz="1600" dirty="0">
                <a:effectLst/>
                <a:latin typeface="Times New Roman" panose="02020603050405020304" pitchFamily="18" charset="0"/>
                <a:ea typeface="Times New Roman" panose="02020603050405020304" pitchFamily="18" charset="0"/>
              </a:rPr>
              <a:t>Drawings of Altamira (cave in Spain) -</a:t>
            </a:r>
            <a:r>
              <a:rPr lang="en-US" sz="1600" b="1" dirty="0">
                <a:effectLst/>
                <a:latin typeface="Times New Roman" panose="02020603050405020304" pitchFamily="18" charset="0"/>
                <a:ea typeface="Times New Roman" panose="02020603050405020304" pitchFamily="18" charset="0"/>
              </a:rPr>
              <a:t> Image 2 </a:t>
            </a:r>
            <a:r>
              <a:rPr lang="en-US" sz="1600" dirty="0">
                <a:effectLst/>
                <a:latin typeface="Times New Roman" panose="02020603050405020304" pitchFamily="18" charset="0"/>
                <a:ea typeface="Times New Roman" panose="02020603050405020304" pitchFamily="18" charset="0"/>
              </a:rPr>
              <a:t>Tarpans and woolly rhinoceros - in the Chauvet cave (south of France)</a:t>
            </a:r>
          </a:p>
          <a:p>
            <a:pPr algn="ctr" eaLnBrk="0" fontAlgn="base" hangingPunct="0">
              <a:spcBef>
                <a:spcPct val="0"/>
              </a:spcBef>
              <a:spcAft>
                <a:spcPct val="0"/>
              </a:spcAft>
            </a:pPr>
            <a:r>
              <a:rPr lang="en-US" sz="1600" b="1" dirty="0">
                <a:effectLst/>
                <a:latin typeface="Times New Roman" panose="02020603050405020304" pitchFamily="18" charset="0"/>
                <a:ea typeface="Times New Roman" panose="02020603050405020304" pitchFamily="18" charset="0"/>
              </a:rPr>
              <a:t>Image 3 </a:t>
            </a:r>
            <a:r>
              <a:rPr lang="en-US" sz="1600" dirty="0">
                <a:effectLst/>
                <a:latin typeface="Times New Roman" panose="02020603050405020304" pitchFamily="18" charset="0"/>
                <a:ea typeface="Times New Roman" panose="02020603050405020304" pitchFamily="18" charset="0"/>
              </a:rPr>
              <a:t>Hunting animals of the primitive Neanderthal</a:t>
            </a:r>
            <a:r>
              <a:rPr lang="en-US" sz="1600" b="1" dirty="0">
                <a:effectLst/>
                <a:latin typeface="Times New Roman" panose="02020603050405020304" pitchFamily="18" charset="0"/>
                <a:ea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rPr>
              <a:t> - Image free of rights. </a:t>
            </a:r>
          </a:p>
          <a:p>
            <a:pPr algn="ctr" eaLnBrk="0" fontAlgn="base" hangingPunct="0">
              <a:spcBef>
                <a:spcPct val="0"/>
              </a:spcBef>
              <a:spcAft>
                <a:spcPct val="0"/>
              </a:spcAft>
            </a:pPr>
            <a:r>
              <a:rPr lang="en-US" sz="1600" dirty="0">
                <a:effectLst/>
                <a:latin typeface="Times New Roman" panose="02020603050405020304" pitchFamily="18" charset="0"/>
                <a:ea typeface="Times New Roman" panose="02020603050405020304" pitchFamily="18" charset="0"/>
              </a:rPr>
              <a:t>(this image of a Neanderthal is in a cave. We have not found any royalty-free images of Neolithic Sapiens)</a:t>
            </a:r>
            <a:r>
              <a:rPr lang="fr-FR" sz="1600" dirty="0">
                <a:effectLst/>
                <a:latin typeface="Calibri" panose="020F0502020204030204" pitchFamily="34" charset="0"/>
                <a:ea typeface="Calibri" panose="020F0502020204030204" pitchFamily="34" charset="0"/>
                <a:cs typeface="Arial" panose="020B0604020202020204" pitchFamily="34" charset="0"/>
              </a:rPr>
              <a:t>.</a:t>
            </a:r>
          </a:p>
          <a:p>
            <a:pPr algn="ctr" eaLnBrk="0" fontAlgn="base" hangingPunct="0">
              <a:spcBef>
                <a:spcPct val="0"/>
              </a:spcBef>
              <a:spcAft>
                <a:spcPct val="0"/>
              </a:spcAft>
            </a:pPr>
            <a:endParaRPr lang="fr-FR" sz="600" dirty="0">
              <a:effectLst/>
              <a:latin typeface="Calibri" panose="020F0502020204030204" pitchFamily="34" charset="0"/>
              <a:ea typeface="Calibri" panose="020F0502020204030204" pitchFamily="34" charset="0"/>
              <a:cs typeface="Arial" panose="020B0604020202020204" pitchFamily="34" charset="0"/>
            </a:endParaRPr>
          </a:p>
          <a:p>
            <a:pPr algn="ctr" eaLnBrk="0" fontAlgn="base" hangingPunct="0">
              <a:spcBef>
                <a:spcPct val="0"/>
              </a:spcBef>
              <a:spcAft>
                <a:spcPct val="0"/>
              </a:spcAft>
            </a:pPr>
            <a:r>
              <a:rPr lang="fr-FR" dirty="0">
                <a:latin typeface="Calibri" panose="020F0502020204030204" pitchFamily="34" charset="0"/>
                <a:ea typeface="Calibri" panose="020F0502020204030204" pitchFamily="34" charset="0"/>
                <a:cs typeface="Arial" panose="020B0604020202020204" pitchFamily="34" charset="0"/>
              </a:rPr>
              <a:t>*</a:t>
            </a:r>
            <a:r>
              <a:rPr lang="fr-FR" b="1" dirty="0">
                <a:latin typeface="Calibri" panose="020F0502020204030204" pitchFamily="34" charset="0"/>
                <a:ea typeface="Calibri" panose="020F0502020204030204" pitchFamily="34" charset="0"/>
                <a:cs typeface="Arial" panose="020B0604020202020204" pitchFamily="34" charset="0"/>
              </a:rPr>
              <a:t>N.B.</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en-US" sz="1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Following in the footsteps of </a:t>
            </a:r>
            <a:r>
              <a:rPr lang="en-US" sz="1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Marylene</a:t>
            </a:r>
            <a:r>
              <a:rPr lang="en-US" sz="1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Patou</a:t>
            </a:r>
            <a:r>
              <a:rPr lang="en-US" sz="1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-Mathis, a prehistorian and director of research at the CNRS (for more details, see her lectures on the "</a:t>
            </a:r>
            <a:r>
              <a:rPr lang="en-US" sz="1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Musée</a:t>
            </a:r>
            <a:r>
              <a:rPr lang="en-US" sz="1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de </a:t>
            </a:r>
            <a:r>
              <a:rPr lang="en-US" sz="1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l'Homme</a:t>
            </a:r>
            <a:r>
              <a:rPr lang="en-US" sz="1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website and her book "Neanderthal de A à Z", published by </a:t>
            </a:r>
            <a:r>
              <a:rPr lang="en-US" sz="1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Allary</a:t>
            </a:r>
            <a:r>
              <a:rPr lang="en-US" sz="1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Éditions in 2018), we do not believe that the Neanderthals were ‘primitive’. We even think that they were much further ahead of Sapiens in certain areas, as illustrated by this rock art (image 3). We even note a spiritual transfer between Neanderthals and Sapiens. In our view, the </a:t>
            </a:r>
            <a:r>
              <a:rPr lang="en-US" sz="1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Bruniquel</a:t>
            </a:r>
            <a:r>
              <a:rPr lang="en-US" sz="1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cave (176,000 years old) is proof of this, as we interpret the construction in this cave as a representation of the Great Goddess with her head and belly, inside which we can see two clusters of stalactites evoking breasts.</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pic>
        <p:nvPicPr>
          <p:cNvPr id="11" name="Image 10">
            <a:hlinkClick r:id="rId2"/>
            <a:extLst>
              <a:ext uri="{FF2B5EF4-FFF2-40B4-BE49-F238E27FC236}">
                <a16:creationId xmlns:a16="http://schemas.microsoft.com/office/drawing/2014/main" id="{D6CDA48E-F532-DC9A-4942-70A0E204CF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91562" y="2300254"/>
            <a:ext cx="3185554" cy="1784592"/>
          </a:xfrm>
          <a:prstGeom prst="rect">
            <a:avLst/>
          </a:prstGeom>
          <a:noFill/>
          <a:ln>
            <a:noFill/>
          </a:ln>
        </p:spPr>
      </p:pic>
      <p:pic>
        <p:nvPicPr>
          <p:cNvPr id="3075" name="Image 13">
            <a:hlinkClick r:id="rId4"/>
            <a:extLst>
              <a:ext uri="{FF2B5EF4-FFF2-40B4-BE49-F238E27FC236}">
                <a16:creationId xmlns:a16="http://schemas.microsoft.com/office/drawing/2014/main" id="{7F7B6648-C54F-9949-8218-2BE785D831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2853" y="2111022"/>
            <a:ext cx="2154759" cy="2137925"/>
          </a:xfrm>
          <a:prstGeom prst="rect">
            <a:avLst/>
          </a:prstGeom>
          <a:noFill/>
          <a:extLst>
            <a:ext uri="{909E8E84-426E-40DD-AFC4-6F175D3DCCD1}">
              <a14:hiddenFill xmlns:a14="http://schemas.microsoft.com/office/drawing/2010/main">
                <a:solidFill>
                  <a:srgbClr val="FFFFFF"/>
                </a:solidFill>
              </a14:hiddenFill>
            </a:ext>
          </a:extLst>
        </p:spPr>
      </p:pic>
      <p:pic>
        <p:nvPicPr>
          <p:cNvPr id="3074" name="Image 1">
            <a:extLst>
              <a:ext uri="{FF2B5EF4-FFF2-40B4-BE49-F238E27FC236}">
                <a16:creationId xmlns:a16="http://schemas.microsoft.com/office/drawing/2014/main" id="{31CF2645-9E36-73A0-EDE9-73E17990E56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32349" y="2300254"/>
            <a:ext cx="3406934" cy="1759463"/>
          </a:xfrm>
          <a:prstGeom prst="rect">
            <a:avLst/>
          </a:prstGeom>
          <a:noFill/>
          <a:extLst>
            <a:ext uri="{909E8E84-426E-40DD-AFC4-6F175D3DCCD1}">
              <a14:hiddenFill xmlns:a14="http://schemas.microsoft.com/office/drawing/2010/main">
                <a:solidFill>
                  <a:srgbClr val="FFFFFF"/>
                </a:solidFill>
              </a14:hiddenFill>
            </a:ext>
          </a:extLst>
        </p:spPr>
      </p:pic>
      <p:sp>
        <p:nvSpPr>
          <p:cNvPr id="17" name="ZoneTexte 16">
            <a:extLst>
              <a:ext uri="{FF2B5EF4-FFF2-40B4-BE49-F238E27FC236}">
                <a16:creationId xmlns:a16="http://schemas.microsoft.com/office/drawing/2014/main" id="{58A0C15A-56A0-A620-94E3-04982380008A}"/>
              </a:ext>
            </a:extLst>
          </p:cNvPr>
          <p:cNvSpPr txBox="1"/>
          <p:nvPr/>
        </p:nvSpPr>
        <p:spPr>
          <a:xfrm>
            <a:off x="4037779" y="3361049"/>
            <a:ext cx="339337" cy="800219"/>
          </a:xfrm>
          <a:prstGeom prst="rect">
            <a:avLst/>
          </a:prstGeom>
          <a:noFill/>
        </p:spPr>
        <p:txBody>
          <a:bodyPr wrap="square">
            <a:spAutoFit/>
          </a:bodyPr>
          <a:lstStyle/>
          <a:p>
            <a:pPr lvl="0" indent="449263" algn="just" eaLnBrk="0" fontAlgn="base" hangingPunct="0">
              <a:spcBef>
                <a:spcPct val="0"/>
              </a:spcBef>
              <a:spcAft>
                <a:spcPct val="0"/>
              </a:spcAft>
            </a:pPr>
            <a:r>
              <a:rPr kumimoji="0" lang="en-US" altLang="fr-FR" sz="1800" b="0" i="0" u="none" strike="noStrike" cap="none" normalizeH="0" baseline="0" dirty="0">
                <a:ln>
                  <a:noFill/>
                </a:ln>
                <a:solidFill>
                  <a:srgbClr val="4F81BD"/>
                </a:solidFill>
                <a:effectLst/>
                <a:latin typeface="Consolas" panose="020B0609020204030204" pitchFamily="49" charset="0"/>
                <a:ea typeface="Times New Roman" panose="02020603050405020304" pitchFamily="18" charset="0"/>
                <a:cs typeface="Arial" panose="020B0604020202020204" pitchFamily="34" charset="0"/>
              </a:rPr>
              <a:t> </a:t>
            </a:r>
            <a:r>
              <a:rPr lang="en-US" altLang="fr-FR" sz="2800" dirty="0">
                <a:solidFill>
                  <a:srgbClr val="4F81BD"/>
                </a:solidFill>
                <a:latin typeface="Consolas" panose="020B0609020204030204" pitchFamily="49" charset="0"/>
                <a:ea typeface="Times New Roman" panose="02020603050405020304" pitchFamily="18" charset="0"/>
                <a:cs typeface="Arial" panose="020B0604020202020204" pitchFamily="34" charset="0"/>
              </a:rPr>
              <a:t>1</a:t>
            </a:r>
            <a:endParaRPr kumimoji="0" lang="en-US" altLang="fr-FR" sz="2800" b="0" i="0" u="none" strike="noStrike" cap="none" normalizeH="0" baseline="0" dirty="0">
              <a:ln>
                <a:noFill/>
              </a:ln>
              <a:solidFill>
                <a:schemeClr val="tx1"/>
              </a:solidFill>
              <a:effectLst/>
              <a:latin typeface="Arial" panose="020B0604020202020204" pitchFamily="34" charset="0"/>
            </a:endParaRPr>
          </a:p>
        </p:txBody>
      </p:sp>
      <p:sp>
        <p:nvSpPr>
          <p:cNvPr id="18" name="ZoneTexte 17">
            <a:extLst>
              <a:ext uri="{FF2B5EF4-FFF2-40B4-BE49-F238E27FC236}">
                <a16:creationId xmlns:a16="http://schemas.microsoft.com/office/drawing/2014/main" id="{841A9A15-09AD-3A0A-B985-E5BCEF0538B0}"/>
              </a:ext>
            </a:extLst>
          </p:cNvPr>
          <p:cNvSpPr txBox="1"/>
          <p:nvPr/>
        </p:nvSpPr>
        <p:spPr>
          <a:xfrm>
            <a:off x="6620481" y="1808540"/>
            <a:ext cx="325139" cy="800219"/>
          </a:xfrm>
          <a:prstGeom prst="rect">
            <a:avLst/>
          </a:prstGeom>
          <a:noFill/>
        </p:spPr>
        <p:txBody>
          <a:bodyPr wrap="square">
            <a:spAutoFit/>
          </a:bodyPr>
          <a:lstStyle/>
          <a:p>
            <a:pPr lvl="0" indent="449263" algn="just" eaLnBrk="0" fontAlgn="base" hangingPunct="0">
              <a:spcBef>
                <a:spcPct val="0"/>
              </a:spcBef>
              <a:spcAft>
                <a:spcPct val="0"/>
              </a:spcAft>
            </a:pPr>
            <a:r>
              <a:rPr kumimoji="0" lang="en-US" altLang="fr-FR" sz="1800" b="0" i="0" u="none" strike="noStrike" cap="none" normalizeH="0" baseline="0" dirty="0">
                <a:ln>
                  <a:noFill/>
                </a:ln>
                <a:solidFill>
                  <a:srgbClr val="4F81BD"/>
                </a:solidFill>
                <a:effectLst/>
                <a:latin typeface="Consolas" panose="020B0609020204030204" pitchFamily="49" charset="0"/>
                <a:ea typeface="Times New Roman" panose="02020603050405020304" pitchFamily="18" charset="0"/>
                <a:cs typeface="Arial" panose="020B0604020202020204" pitchFamily="34" charset="0"/>
              </a:rPr>
              <a:t> </a:t>
            </a:r>
            <a:r>
              <a:rPr kumimoji="0" lang="en-US" altLang="fr-FR" sz="2800" b="0" i="0" u="none" strike="noStrike" cap="none" normalizeH="0" baseline="0" dirty="0">
                <a:ln>
                  <a:noFill/>
                </a:ln>
                <a:solidFill>
                  <a:schemeClr val="bg1"/>
                </a:solidFill>
                <a:effectLst/>
                <a:latin typeface="Consolas" panose="020B0609020204030204" pitchFamily="49" charset="0"/>
                <a:cs typeface="Arial" panose="020B0604020202020204" pitchFamily="34" charset="0"/>
              </a:rPr>
              <a:t>2</a:t>
            </a:r>
            <a:endParaRPr kumimoji="0" lang="en-US" altLang="fr-FR" sz="2800" b="0" i="0" u="none" strike="noStrike" cap="none" normalizeH="0" baseline="0" dirty="0">
              <a:ln>
                <a:noFill/>
              </a:ln>
              <a:solidFill>
                <a:schemeClr val="bg1"/>
              </a:solidFill>
              <a:effectLst/>
              <a:latin typeface="Arial" panose="020B0604020202020204" pitchFamily="34" charset="0"/>
            </a:endParaRPr>
          </a:p>
        </p:txBody>
      </p:sp>
      <p:sp>
        <p:nvSpPr>
          <p:cNvPr id="19" name="ZoneTexte 18">
            <a:extLst>
              <a:ext uri="{FF2B5EF4-FFF2-40B4-BE49-F238E27FC236}">
                <a16:creationId xmlns:a16="http://schemas.microsoft.com/office/drawing/2014/main" id="{B499EFC2-808F-BCBA-32FE-1A1F6C438C1B}"/>
              </a:ext>
            </a:extLst>
          </p:cNvPr>
          <p:cNvSpPr txBox="1"/>
          <p:nvPr/>
        </p:nvSpPr>
        <p:spPr>
          <a:xfrm flipH="1">
            <a:off x="10512210" y="3278023"/>
            <a:ext cx="488228" cy="806823"/>
          </a:xfrm>
          <a:prstGeom prst="rect">
            <a:avLst/>
          </a:prstGeom>
          <a:noFill/>
        </p:spPr>
        <p:txBody>
          <a:bodyPr wrap="square">
            <a:spAutoFit/>
          </a:bodyPr>
          <a:lstStyle/>
          <a:p>
            <a:pPr lvl="0" indent="449263" algn="just" eaLnBrk="0" fontAlgn="base" hangingPunct="0">
              <a:spcBef>
                <a:spcPct val="0"/>
              </a:spcBef>
              <a:spcAft>
                <a:spcPct val="0"/>
              </a:spcAft>
            </a:pPr>
            <a:r>
              <a:rPr kumimoji="0" lang="en-US" altLang="fr-FR" sz="1800" b="0" i="0" u="none" strike="noStrike" cap="none" normalizeH="0" baseline="0" dirty="0">
                <a:ln>
                  <a:noFill/>
                </a:ln>
                <a:solidFill>
                  <a:srgbClr val="4F81BD"/>
                </a:solidFill>
                <a:effectLst/>
                <a:latin typeface="Consolas" panose="020B0609020204030204" pitchFamily="49" charset="0"/>
                <a:ea typeface="Times New Roman" panose="02020603050405020304" pitchFamily="18" charset="0"/>
                <a:cs typeface="Arial" panose="020B0604020202020204" pitchFamily="34" charset="0"/>
              </a:rPr>
              <a:t> </a:t>
            </a:r>
            <a:r>
              <a:rPr kumimoji="0" lang="en-US" altLang="fr-FR" sz="2800" b="0" i="0" u="none" strike="noStrike" cap="none" normalizeH="0" baseline="0" dirty="0">
                <a:ln>
                  <a:noFill/>
                </a:ln>
                <a:solidFill>
                  <a:schemeClr val="bg1"/>
                </a:solidFill>
                <a:effectLst/>
                <a:latin typeface="Consolas" panose="020B0609020204030204" pitchFamily="49" charset="0"/>
                <a:ea typeface="Times New Roman" panose="02020603050405020304" pitchFamily="18" charset="0"/>
                <a:cs typeface="Arial" panose="020B0604020202020204" pitchFamily="34" charset="0"/>
              </a:rPr>
              <a:t>3</a:t>
            </a:r>
            <a:endParaRPr kumimoji="0" lang="en-US" altLang="fr-FR" sz="2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08276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317851C0-160F-E746-2402-1300A8299B33}"/>
              </a:ext>
            </a:extLst>
          </p:cNvPr>
          <p:cNvSpPr>
            <a:spLocks noChangeArrowheads="1"/>
          </p:cNvSpPr>
          <p:nvPr/>
        </p:nvSpPr>
        <p:spPr bwMode="auto">
          <a:xfrm>
            <a:off x="376519" y="287012"/>
            <a:ext cx="11295528" cy="172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n-US" altLang="fr-FR" sz="24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altLang="fr-FR" sz="20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In any case, it took humanity several thousand years to move from the first drawings to pictograms and then ideograms, and a few thousand more to move on to writing proper. Initially, this writing consisted of several thousand symbols (like the Egyptian and Sumerian scripts), then a few hundred (syllabic writing: Minoan, Mycenaean and Cypriot), and finally phonetic writing (just a few dozen symbols).</a:t>
            </a:r>
          </a:p>
        </p:txBody>
      </p:sp>
      <p:sp>
        <p:nvSpPr>
          <p:cNvPr id="8" name="Rectangle 5">
            <a:extLst>
              <a:ext uri="{FF2B5EF4-FFF2-40B4-BE49-F238E27FC236}">
                <a16:creationId xmlns:a16="http://schemas.microsoft.com/office/drawing/2014/main" id="{A66D2623-DC65-D35B-1B93-D8E16BF34728}"/>
              </a:ext>
            </a:extLst>
          </p:cNvPr>
          <p:cNvSpPr>
            <a:spLocks noChangeArrowheads="1"/>
          </p:cNvSpPr>
          <p:nvPr/>
        </p:nvSpPr>
        <p:spPr bwMode="auto">
          <a:xfrm rot="10800000" flipV="1">
            <a:off x="376518" y="2056715"/>
            <a:ext cx="11295528" cy="738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lang="en-US" altLang="fr-FR" sz="2000" dirty="0">
                <a:cs typeface="Times New Roman" panose="02020603050405020304" pitchFamily="18" charset="0"/>
              </a:rPr>
              <a:t>This phonetic script is very practical, because it can be adapted to any language quite easily. For example, it took the Acadians at least two hundred years to adopt Sumerian script for their language.</a:t>
            </a:r>
            <a:endParaRPr lang="fr-FR" altLang="fr-FR" sz="2000" dirty="0">
              <a:cs typeface="Times New Roman" panose="02020603050405020304" pitchFamily="18" charset="0"/>
            </a:endParaRPr>
          </a:p>
        </p:txBody>
      </p:sp>
      <p:sp>
        <p:nvSpPr>
          <p:cNvPr id="3" name="ZoneTexte 2">
            <a:extLst>
              <a:ext uri="{FF2B5EF4-FFF2-40B4-BE49-F238E27FC236}">
                <a16:creationId xmlns:a16="http://schemas.microsoft.com/office/drawing/2014/main" id="{7C348376-3713-FFAC-7ABB-F329BB63B1BC}"/>
              </a:ext>
            </a:extLst>
          </p:cNvPr>
          <p:cNvSpPr txBox="1"/>
          <p:nvPr/>
        </p:nvSpPr>
        <p:spPr>
          <a:xfrm>
            <a:off x="210670" y="2902260"/>
            <a:ext cx="11627223" cy="400110"/>
          </a:xfrm>
          <a:prstGeom prst="rect">
            <a:avLst/>
          </a:prstGeom>
          <a:noFill/>
        </p:spPr>
        <p:txBody>
          <a:bodyPr wrap="square">
            <a:spAutoFit/>
          </a:bodyPr>
          <a:lstStyle/>
          <a:p>
            <a:r>
              <a:rPr lang="fr-FR" altLang="fr-FR" sz="2000" b="1" i="1" dirty="0">
                <a:solidFill>
                  <a:srgbClr val="4472C4"/>
                </a:solidFill>
                <a:latin typeface="Times New Roman" panose="02020603050405020304" pitchFamily="18" charset="0"/>
                <a:cs typeface="Times New Roman" panose="02020603050405020304" pitchFamily="18" charset="0"/>
              </a:rPr>
              <a:t>The </a:t>
            </a:r>
            <a:r>
              <a:rPr lang="fr-FR" altLang="fr-FR" sz="2000" b="1" i="1" dirty="0" err="1">
                <a:solidFill>
                  <a:srgbClr val="4472C4"/>
                </a:solidFill>
                <a:latin typeface="Times New Roman" panose="02020603050405020304" pitchFamily="18" charset="0"/>
                <a:cs typeface="Times New Roman" panose="02020603050405020304" pitchFamily="18" charset="0"/>
              </a:rPr>
              <a:t>evolution</a:t>
            </a:r>
            <a:r>
              <a:rPr lang="fr-FR" altLang="fr-FR" sz="2000" b="1" i="1" dirty="0">
                <a:solidFill>
                  <a:srgbClr val="4472C4"/>
                </a:solidFill>
                <a:latin typeface="Times New Roman" panose="02020603050405020304" pitchFamily="18" charset="0"/>
                <a:cs typeface="Times New Roman" panose="02020603050405020304" pitchFamily="18" charset="0"/>
              </a:rPr>
              <a:t> of a </a:t>
            </a:r>
            <a:r>
              <a:rPr lang="fr-FR" altLang="fr-FR" sz="2000" b="1" i="1" dirty="0" err="1">
                <a:solidFill>
                  <a:srgbClr val="4472C4"/>
                </a:solidFill>
                <a:latin typeface="Times New Roman" panose="02020603050405020304" pitchFamily="18" charset="0"/>
                <a:cs typeface="Times New Roman" panose="02020603050405020304" pitchFamily="18" charset="0"/>
              </a:rPr>
              <a:t>drawing</a:t>
            </a:r>
            <a:r>
              <a:rPr lang="fr-FR" altLang="fr-FR" sz="2000" b="1" i="1" dirty="0">
                <a:solidFill>
                  <a:srgbClr val="4472C4"/>
                </a:solidFill>
                <a:latin typeface="Times New Roman" panose="02020603050405020304" pitchFamily="18" charset="0"/>
                <a:cs typeface="Times New Roman" panose="02020603050405020304" pitchFamily="18" charset="0"/>
              </a:rPr>
              <a:t> </a:t>
            </a:r>
            <a:r>
              <a:rPr lang="fr-FR" altLang="fr-FR" sz="2000" b="1" i="1" dirty="0" err="1">
                <a:solidFill>
                  <a:srgbClr val="4472C4"/>
                </a:solidFill>
                <a:latin typeface="Times New Roman" panose="02020603050405020304" pitchFamily="18" charset="0"/>
                <a:cs typeface="Times New Roman" panose="02020603050405020304" pitchFamily="18" charset="0"/>
              </a:rPr>
              <a:t>into</a:t>
            </a:r>
            <a:r>
              <a:rPr lang="fr-FR" altLang="fr-FR" sz="2000" b="1" i="1" dirty="0">
                <a:solidFill>
                  <a:srgbClr val="4472C4"/>
                </a:solidFill>
                <a:latin typeface="Times New Roman" panose="02020603050405020304" pitchFamily="18" charset="0"/>
                <a:cs typeface="Times New Roman" panose="02020603050405020304" pitchFamily="18" charset="0"/>
              </a:rPr>
              <a:t> the </a:t>
            </a:r>
            <a:r>
              <a:rPr lang="fr-FR" altLang="fr-FR" sz="2000" b="1" i="1" dirty="0" err="1">
                <a:solidFill>
                  <a:srgbClr val="4472C4"/>
                </a:solidFill>
                <a:latin typeface="Times New Roman" panose="02020603050405020304" pitchFamily="18" charset="0"/>
                <a:cs typeface="Times New Roman" panose="02020603050405020304" pitchFamily="18" charset="0"/>
              </a:rPr>
              <a:t>letter</a:t>
            </a:r>
            <a:r>
              <a:rPr lang="fr-FR" altLang="fr-FR" sz="2000" b="1" i="1" dirty="0">
                <a:solidFill>
                  <a:srgbClr val="4472C4"/>
                </a:solidFill>
                <a:latin typeface="Times New Roman" panose="02020603050405020304" pitchFamily="18" charset="0"/>
                <a:cs typeface="Times New Roman" panose="02020603050405020304" pitchFamily="18" charset="0"/>
              </a:rPr>
              <a:t> « A » in the </a:t>
            </a:r>
            <a:r>
              <a:rPr lang="fr-FR" altLang="fr-FR" sz="2000" b="1" i="1" dirty="0" err="1">
                <a:solidFill>
                  <a:srgbClr val="4472C4"/>
                </a:solidFill>
                <a:latin typeface="Times New Roman" panose="02020603050405020304" pitchFamily="18" charset="0"/>
                <a:cs typeface="Times New Roman" panose="02020603050405020304" pitchFamily="18" charset="0"/>
              </a:rPr>
              <a:t>phonetic</a:t>
            </a:r>
            <a:r>
              <a:rPr lang="fr-FR" altLang="fr-FR" sz="2000" b="1" i="1" dirty="0">
                <a:solidFill>
                  <a:srgbClr val="4472C4"/>
                </a:solidFill>
                <a:latin typeface="Times New Roman" panose="02020603050405020304" pitchFamily="18" charset="0"/>
                <a:cs typeface="Times New Roman" panose="02020603050405020304" pitchFamily="18" charset="0"/>
              </a:rPr>
              <a:t> alphabet (</a:t>
            </a:r>
            <a:r>
              <a:rPr lang="fr-FR" altLang="fr-FR" sz="2000" b="1" i="1" dirty="0" err="1">
                <a:solidFill>
                  <a:srgbClr val="4472C4"/>
                </a:solidFill>
                <a:latin typeface="Times New Roman" panose="02020603050405020304" pitchFamily="18" charset="0"/>
                <a:cs typeface="Times New Roman" panose="02020603050405020304" pitchFamily="18" charset="0"/>
              </a:rPr>
              <a:t>from</a:t>
            </a:r>
            <a:r>
              <a:rPr lang="fr-FR" altLang="fr-FR" sz="2000" b="1" i="1" dirty="0">
                <a:solidFill>
                  <a:srgbClr val="4472C4"/>
                </a:solidFill>
                <a:latin typeface="Times New Roman" panose="02020603050405020304" pitchFamily="18" charset="0"/>
                <a:cs typeface="Times New Roman" panose="02020603050405020304" pitchFamily="18" charset="0"/>
              </a:rPr>
              <a:t> the </a:t>
            </a:r>
            <a:r>
              <a:rPr lang="fr-FR" altLang="fr-FR" sz="2000" b="1" i="1" dirty="0" err="1">
                <a:solidFill>
                  <a:srgbClr val="4472C4"/>
                </a:solidFill>
                <a:latin typeface="Times New Roman" panose="02020603050405020304" pitchFamily="18" charset="0"/>
                <a:cs typeface="Times New Roman" panose="02020603050405020304" pitchFamily="18" charset="0"/>
              </a:rPr>
              <a:t>Paleolithic</a:t>
            </a:r>
            <a:r>
              <a:rPr lang="fr-FR" altLang="fr-FR" sz="2000" b="1" i="1" dirty="0">
                <a:solidFill>
                  <a:srgbClr val="4472C4"/>
                </a:solidFill>
                <a:latin typeface="Times New Roman" panose="02020603050405020304" pitchFamily="18" charset="0"/>
                <a:cs typeface="Times New Roman" panose="02020603050405020304" pitchFamily="18" charset="0"/>
              </a:rPr>
              <a:t> to the </a:t>
            </a:r>
            <a:r>
              <a:rPr lang="fr-FR" altLang="fr-FR" sz="2000" b="1" i="1" dirty="0" err="1">
                <a:solidFill>
                  <a:srgbClr val="4472C4"/>
                </a:solidFill>
                <a:latin typeface="Times New Roman" panose="02020603050405020304" pitchFamily="18" charset="0"/>
                <a:cs typeface="Times New Roman" panose="02020603050405020304" pitchFamily="18" charset="0"/>
              </a:rPr>
              <a:t>Iron</a:t>
            </a:r>
            <a:r>
              <a:rPr lang="fr-FR" altLang="fr-FR" sz="2000" b="1" i="1" dirty="0">
                <a:solidFill>
                  <a:srgbClr val="4472C4"/>
                </a:solidFill>
                <a:latin typeface="Times New Roman" panose="02020603050405020304" pitchFamily="18" charset="0"/>
                <a:cs typeface="Times New Roman" panose="02020603050405020304" pitchFamily="18" charset="0"/>
              </a:rPr>
              <a:t> Age) </a:t>
            </a:r>
            <a:endParaRPr lang="fr-FR" sz="2000" dirty="0"/>
          </a:p>
        </p:txBody>
      </p:sp>
      <p:sp>
        <p:nvSpPr>
          <p:cNvPr id="9" name="ZoneTexte 8">
            <a:extLst>
              <a:ext uri="{FF2B5EF4-FFF2-40B4-BE49-F238E27FC236}">
                <a16:creationId xmlns:a16="http://schemas.microsoft.com/office/drawing/2014/main" id="{1C71A5EB-46DE-10E8-2D73-3F1B9C0A12A4}"/>
              </a:ext>
            </a:extLst>
          </p:cNvPr>
          <p:cNvSpPr txBox="1"/>
          <p:nvPr/>
        </p:nvSpPr>
        <p:spPr>
          <a:xfrm>
            <a:off x="197224" y="5657671"/>
            <a:ext cx="11743764"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6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Image 4</a:t>
            </a:r>
            <a:r>
              <a:rPr kumimoji="0" lang="en-US" altLang="fr-FR"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Copy of a prehistoric drawing of a bull in caves such as Chauvet, Lascaux, etc. (between 30,000 and 17,000 BC)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6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Image 5</a:t>
            </a:r>
            <a:r>
              <a:rPr kumimoji="0" lang="en-US" altLang="fr-FR"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Egyptian hieroglyph (around 3,000 BC) - </a:t>
            </a:r>
            <a:r>
              <a:rPr kumimoji="0" lang="en-US" altLang="fr-FR" sz="16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Image 6</a:t>
            </a:r>
            <a:r>
              <a:rPr kumimoji="0" lang="en-US" altLang="fr-FR"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Phoenician letter (around 1050 BC) - </a:t>
            </a:r>
            <a:r>
              <a:rPr kumimoji="0" lang="en-US" altLang="fr-FR" sz="16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Image 7</a:t>
            </a:r>
            <a:r>
              <a:rPr kumimoji="0" lang="en-US" altLang="fr-FR"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It's almost a modern ‘A’.</a:t>
            </a:r>
            <a:r>
              <a:rPr kumimoji="0" lang="fr-FR" alt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pic>
        <p:nvPicPr>
          <p:cNvPr id="10" name="Image 9">
            <a:extLst>
              <a:ext uri="{FF2B5EF4-FFF2-40B4-BE49-F238E27FC236}">
                <a16:creationId xmlns:a16="http://schemas.microsoft.com/office/drawing/2014/main" id="{A1F7B34A-3426-D86D-A532-F8F0B25B4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72117" y="3583802"/>
            <a:ext cx="1833586" cy="1811054"/>
          </a:xfrm>
          <a:prstGeom prst="rect">
            <a:avLst/>
          </a:prstGeom>
          <a:noFill/>
          <a:ln>
            <a:noFill/>
          </a:ln>
        </p:spPr>
      </p:pic>
      <p:sp>
        <p:nvSpPr>
          <p:cNvPr id="12" name="ZoneTexte 11">
            <a:extLst>
              <a:ext uri="{FF2B5EF4-FFF2-40B4-BE49-F238E27FC236}">
                <a16:creationId xmlns:a16="http://schemas.microsoft.com/office/drawing/2014/main" id="{2856B4D8-D59A-FB00-F768-22819A83A59B}"/>
              </a:ext>
            </a:extLst>
          </p:cNvPr>
          <p:cNvSpPr txBox="1"/>
          <p:nvPr/>
        </p:nvSpPr>
        <p:spPr>
          <a:xfrm>
            <a:off x="2575064" y="5048128"/>
            <a:ext cx="376518" cy="400110"/>
          </a:xfrm>
          <a:prstGeom prst="rect">
            <a:avLst/>
          </a:prstGeom>
          <a:noFill/>
        </p:spPr>
        <p:txBody>
          <a:bodyPr wrap="square">
            <a:spAutoFit/>
          </a:bodyPr>
          <a:lstStyle/>
          <a:p>
            <a:r>
              <a:rPr lang="en-US" altLang="fr-FR" sz="2000" b="1" dirty="0">
                <a:latin typeface="Consolas" panose="020B0609020204030204" pitchFamily="49" charset="0"/>
                <a:ea typeface="Times New Roman" panose="02020603050405020304" pitchFamily="18" charset="0"/>
                <a:cs typeface="Arial" panose="020B0604020202020204" pitchFamily="34" charset="0"/>
              </a:rPr>
              <a:t>4</a:t>
            </a:r>
            <a:endParaRPr lang="fr-FR" sz="2000" b="1" dirty="0"/>
          </a:p>
        </p:txBody>
      </p:sp>
      <p:sp>
        <p:nvSpPr>
          <p:cNvPr id="13" name="ZoneTexte 12">
            <a:extLst>
              <a:ext uri="{FF2B5EF4-FFF2-40B4-BE49-F238E27FC236}">
                <a16:creationId xmlns:a16="http://schemas.microsoft.com/office/drawing/2014/main" id="{4F6E468F-0C4F-B5FE-1A1F-41707C427CE6}"/>
              </a:ext>
            </a:extLst>
          </p:cNvPr>
          <p:cNvSpPr txBox="1"/>
          <p:nvPr/>
        </p:nvSpPr>
        <p:spPr>
          <a:xfrm>
            <a:off x="5531649" y="5010612"/>
            <a:ext cx="376518" cy="400110"/>
          </a:xfrm>
          <a:prstGeom prst="rect">
            <a:avLst/>
          </a:prstGeom>
          <a:noFill/>
        </p:spPr>
        <p:txBody>
          <a:bodyPr wrap="square">
            <a:spAutoFit/>
          </a:bodyPr>
          <a:lstStyle/>
          <a:p>
            <a:r>
              <a:rPr lang="en-US" sz="2000" b="1" dirty="0">
                <a:latin typeface="Consolas" panose="020B0609020204030204" pitchFamily="49" charset="0"/>
                <a:cs typeface="Arial" panose="020B0604020202020204" pitchFamily="34" charset="0"/>
              </a:rPr>
              <a:t>5</a:t>
            </a:r>
            <a:endParaRPr lang="fr-FR" sz="2000" b="1" dirty="0">
              <a:latin typeface="Consolas" panose="020B0609020204030204" pitchFamily="49" charset="0"/>
              <a:cs typeface="Arial" panose="020B0604020202020204" pitchFamily="34" charset="0"/>
            </a:endParaRPr>
          </a:p>
        </p:txBody>
      </p:sp>
      <p:sp>
        <p:nvSpPr>
          <p:cNvPr id="14" name="ZoneTexte 13">
            <a:extLst>
              <a:ext uri="{FF2B5EF4-FFF2-40B4-BE49-F238E27FC236}">
                <a16:creationId xmlns:a16="http://schemas.microsoft.com/office/drawing/2014/main" id="{570EC784-56F2-6FA5-86F8-BD20F96F2BB4}"/>
              </a:ext>
            </a:extLst>
          </p:cNvPr>
          <p:cNvSpPr txBox="1"/>
          <p:nvPr/>
        </p:nvSpPr>
        <p:spPr>
          <a:xfrm>
            <a:off x="8213297" y="4983568"/>
            <a:ext cx="549874" cy="400110"/>
          </a:xfrm>
          <a:prstGeom prst="rect">
            <a:avLst/>
          </a:prstGeom>
          <a:noFill/>
        </p:spPr>
        <p:txBody>
          <a:bodyPr wrap="square">
            <a:spAutoFit/>
          </a:bodyPr>
          <a:lstStyle/>
          <a:p>
            <a:r>
              <a:rPr lang="en-US" altLang="fr-FR" sz="2000" b="1" dirty="0">
                <a:latin typeface="Consolas" panose="020B0609020204030204" pitchFamily="49" charset="0"/>
                <a:cs typeface="Arial" panose="020B0604020202020204" pitchFamily="34" charset="0"/>
              </a:rPr>
              <a:t>6</a:t>
            </a:r>
            <a:endParaRPr lang="fr-FR" sz="2000" b="1" dirty="0">
              <a:latin typeface="Consolas" panose="020B0609020204030204" pitchFamily="49" charset="0"/>
              <a:cs typeface="Arial" panose="020B0604020202020204" pitchFamily="34" charset="0"/>
            </a:endParaRPr>
          </a:p>
        </p:txBody>
      </p:sp>
      <p:sp>
        <p:nvSpPr>
          <p:cNvPr id="15" name="ZoneTexte 14">
            <a:extLst>
              <a:ext uri="{FF2B5EF4-FFF2-40B4-BE49-F238E27FC236}">
                <a16:creationId xmlns:a16="http://schemas.microsoft.com/office/drawing/2014/main" id="{310AACCC-CF6D-A062-5714-A612C27A6203}"/>
              </a:ext>
            </a:extLst>
          </p:cNvPr>
          <p:cNvSpPr txBox="1"/>
          <p:nvPr/>
        </p:nvSpPr>
        <p:spPr>
          <a:xfrm>
            <a:off x="10946088" y="4856771"/>
            <a:ext cx="376518" cy="400110"/>
          </a:xfrm>
          <a:prstGeom prst="rect">
            <a:avLst/>
          </a:prstGeom>
          <a:noFill/>
        </p:spPr>
        <p:txBody>
          <a:bodyPr wrap="square">
            <a:spAutoFit/>
          </a:bodyPr>
          <a:lstStyle>
            <a:defPPr>
              <a:defRPr lang="fr-FR"/>
            </a:defPPr>
            <a:lvl1pPr>
              <a:defRPr sz="2000" b="1">
                <a:latin typeface="Consolas" panose="020B0609020204030204" pitchFamily="49" charset="0"/>
                <a:cs typeface="Arial" panose="020B0604020202020204" pitchFamily="34" charset="0"/>
              </a:defRPr>
            </a:lvl1pPr>
          </a:lstStyle>
          <a:p>
            <a:r>
              <a:rPr lang="en-US" dirty="0"/>
              <a:t>7</a:t>
            </a:r>
            <a:endParaRPr lang="fr-FR" dirty="0"/>
          </a:p>
        </p:txBody>
      </p:sp>
      <p:pic>
        <p:nvPicPr>
          <p:cNvPr id="16" name="Image 15" descr="F2">
            <a:extLst>
              <a:ext uri="{FF2B5EF4-FFF2-40B4-BE49-F238E27FC236}">
                <a16:creationId xmlns:a16="http://schemas.microsoft.com/office/drawing/2014/main" id="{9AF38715-CFB9-A60B-DA6C-6FCF9273876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2701" y="3569037"/>
            <a:ext cx="1941173" cy="1736590"/>
          </a:xfrm>
          <a:prstGeom prst="rect">
            <a:avLst/>
          </a:prstGeom>
          <a:noFill/>
          <a:ln>
            <a:noFill/>
          </a:ln>
        </p:spPr>
      </p:pic>
      <p:pic>
        <p:nvPicPr>
          <p:cNvPr id="17" name="Image 16" descr="Aleph">
            <a:hlinkClick r:id="rId4" tooltip="&quot;Aleph&quot;"/>
            <a:extLst>
              <a:ext uri="{FF2B5EF4-FFF2-40B4-BE49-F238E27FC236}">
                <a16:creationId xmlns:a16="http://schemas.microsoft.com/office/drawing/2014/main" id="{C49D4FA1-485A-E4F7-C769-92981E40D54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flipH="1" flipV="1">
            <a:off x="6560872" y="3560463"/>
            <a:ext cx="1702454" cy="1839114"/>
          </a:xfrm>
          <a:prstGeom prst="rect">
            <a:avLst/>
          </a:prstGeom>
          <a:noFill/>
          <a:ln>
            <a:noFill/>
          </a:ln>
        </p:spPr>
      </p:pic>
      <p:pic>
        <p:nvPicPr>
          <p:cNvPr id="18" name="Image 17" descr="Aleph">
            <a:hlinkClick r:id="rId4" tooltip="&quot;Aleph&quot;"/>
            <a:extLst>
              <a:ext uri="{FF2B5EF4-FFF2-40B4-BE49-F238E27FC236}">
                <a16:creationId xmlns:a16="http://schemas.microsoft.com/office/drawing/2014/main" id="{774EDF19-938F-542F-1B9C-439676BC907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6200000" flipH="1" flipV="1">
            <a:off x="9317198" y="3560463"/>
            <a:ext cx="1702455" cy="1702455"/>
          </a:xfrm>
          <a:prstGeom prst="rect">
            <a:avLst/>
          </a:prstGeom>
          <a:noFill/>
          <a:ln>
            <a:noFill/>
          </a:ln>
        </p:spPr>
      </p:pic>
    </p:spTree>
    <p:extLst>
      <p:ext uri="{BB962C8B-B14F-4D97-AF65-F5344CB8AC3E}">
        <p14:creationId xmlns:p14="http://schemas.microsoft.com/office/powerpoint/2010/main" val="238283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2" name="ZoneTexte 21">
            <a:extLst>
              <a:ext uri="{FF2B5EF4-FFF2-40B4-BE49-F238E27FC236}">
                <a16:creationId xmlns:a16="http://schemas.microsoft.com/office/drawing/2014/main" id="{A4CF914E-5E29-48EA-E140-AD5B1507C086}"/>
              </a:ext>
            </a:extLst>
          </p:cNvPr>
          <p:cNvSpPr txBox="1"/>
          <p:nvPr/>
        </p:nvSpPr>
        <p:spPr>
          <a:xfrm>
            <a:off x="181905" y="582067"/>
            <a:ext cx="11828190" cy="5878532"/>
          </a:xfrm>
          <a:prstGeom prst="rect">
            <a:avLst/>
          </a:prstGeom>
          <a:noFill/>
        </p:spPr>
        <p:txBody>
          <a:bodyPr wrap="square">
            <a:spAutoFit/>
          </a:bodyPr>
          <a:lstStyle/>
          <a:p>
            <a:r>
              <a:rPr lang="en-US" sz="2800" b="1" i="1" u="sng" dirty="0">
                <a:solidFill>
                  <a:srgbClr val="4472C4"/>
                </a:solidFill>
                <a:latin typeface="Times New Roman" panose="02020603050405020304" pitchFamily="18" charset="0"/>
                <a:ea typeface="+mj-ea"/>
                <a:cs typeface="Times New Roman" panose="02020603050405020304" pitchFamily="18" charset="0"/>
              </a:rPr>
              <a:t>Our hypothesis on the birth of the alphabet :</a:t>
            </a:r>
          </a:p>
          <a:p>
            <a:endParaRPr lang="en-US" sz="2800" b="1" i="1" u="sng" dirty="0">
              <a:solidFill>
                <a:srgbClr val="4472C4"/>
              </a:solidFill>
              <a:latin typeface="Times New Roman" panose="02020603050405020304" pitchFamily="18" charset="0"/>
              <a:ea typeface="+mj-ea"/>
              <a:cs typeface="Times New Roman" panose="02020603050405020304" pitchFamily="18" charset="0"/>
            </a:endParaRPr>
          </a:p>
          <a:p>
            <a:pPr algn="just"/>
            <a:r>
              <a:rPr lang="en-US" sz="2400" b="1" i="1" dirty="0">
                <a:latin typeface="Times New Roman" panose="02020603050405020304" pitchFamily="18" charset="0"/>
                <a:ea typeface="+mj-ea"/>
                <a:cs typeface="Times New Roman" panose="02020603050405020304" pitchFamily="18" charset="0"/>
              </a:rPr>
              <a:t>In our opinion, the </a:t>
            </a:r>
            <a:r>
              <a:rPr lang="en-US" sz="2400" b="1" i="1" dirty="0" err="1">
                <a:latin typeface="Times New Roman" panose="02020603050405020304" pitchFamily="18" charset="0"/>
                <a:ea typeface="+mj-ea"/>
                <a:cs typeface="Times New Roman" panose="02020603050405020304" pitchFamily="18" charset="0"/>
              </a:rPr>
              <a:t>Göbekli-Tepe</a:t>
            </a:r>
            <a:r>
              <a:rPr lang="en-US" sz="2400" b="1" i="1" dirty="0">
                <a:latin typeface="Times New Roman" panose="02020603050405020304" pitchFamily="18" charset="0"/>
                <a:ea typeface="+mj-ea"/>
                <a:cs typeface="Times New Roman" panose="02020603050405020304" pitchFamily="18" charset="0"/>
              </a:rPr>
              <a:t> region (SCHMIDT, 2011) is the ‘0 point’ where nomads (gatherers and hunters) begin to transform themselves into sedentariness (farmers). Under </a:t>
            </a:r>
            <a:r>
              <a:rPr lang="en-US" sz="2400" b="1" i="1" dirty="0" err="1">
                <a:latin typeface="Times New Roman" panose="02020603050405020304" pitchFamily="18" charset="0"/>
                <a:ea typeface="+mj-ea"/>
                <a:cs typeface="Times New Roman" panose="02020603050405020304" pitchFamily="18" charset="0"/>
              </a:rPr>
              <a:t>favourable</a:t>
            </a:r>
            <a:r>
              <a:rPr lang="en-US" sz="2400" b="1" i="1" dirty="0">
                <a:latin typeface="Times New Roman" panose="02020603050405020304" pitchFamily="18" charset="0"/>
                <a:ea typeface="+mj-ea"/>
                <a:cs typeface="Times New Roman" panose="02020603050405020304" pitchFamily="18" charset="0"/>
              </a:rPr>
              <a:t> climatic conditions, they experienced a demographic explosion and migrated in all directions in search of new exploitable lands where they developed their know-how (already acquired in Anatolia, including the very first writing). In this way, we have three cradles of writing: in the Balkans, in Mesopotamia and in Egypt. We think they traded with each other: the spread of bronze technology suggests as much. In fact, the oldest bronze objects have recently been discovered in the Balkans (RADIVOJEVIC &amp; al., 2013: 1030-1045). </a:t>
            </a:r>
          </a:p>
          <a:p>
            <a:pPr algn="just"/>
            <a:endParaRPr lang="en-US" sz="2000" b="1" i="1" dirty="0">
              <a:solidFill>
                <a:srgbClr val="4472C4"/>
              </a:solidFill>
              <a:highlight>
                <a:srgbClr val="FFFF00"/>
              </a:highlight>
              <a:latin typeface="Times New Roman" panose="02020603050405020304" pitchFamily="18" charset="0"/>
              <a:ea typeface="+mj-ea"/>
              <a:cs typeface="Times New Roman" panose="02020603050405020304" pitchFamily="18" charset="0"/>
            </a:endParaRPr>
          </a:p>
          <a:p>
            <a:pPr algn="ctr"/>
            <a:r>
              <a:rPr lang="en-US" sz="2800" b="1" i="1" dirty="0">
                <a:solidFill>
                  <a:srgbClr val="4472C4"/>
                </a:solidFill>
                <a:highlight>
                  <a:srgbClr val="FFFF00"/>
                </a:highlight>
                <a:latin typeface="Times New Roman" panose="02020603050405020304" pitchFamily="18" charset="0"/>
                <a:ea typeface="+mj-ea"/>
                <a:cs typeface="Times New Roman" panose="02020603050405020304" pitchFamily="18" charset="0"/>
              </a:rPr>
              <a:t>This Balkan civilization may also be the origin of the oldest writing :</a:t>
            </a:r>
          </a:p>
          <a:p>
            <a:pPr algn="ctr"/>
            <a:r>
              <a:rPr lang="en-US" sz="2800" b="1" i="1" dirty="0">
                <a:solidFill>
                  <a:srgbClr val="4472C4"/>
                </a:solidFill>
                <a:highlight>
                  <a:srgbClr val="FFFF00"/>
                </a:highlight>
                <a:latin typeface="Times New Roman" panose="02020603050405020304" pitchFamily="18" charset="0"/>
                <a:ea typeface="+mj-ea"/>
                <a:cs typeface="Times New Roman" panose="02020603050405020304" pitchFamily="18" charset="0"/>
              </a:rPr>
              <a:t>Shards dating back more than 7,000 years have been discovered bearing symbols on them</a:t>
            </a:r>
            <a:r>
              <a:rPr lang="en-US" sz="2800" b="1" i="1" dirty="0">
                <a:solidFill>
                  <a:srgbClr val="4472C4"/>
                </a:solidFill>
                <a:latin typeface="Times New Roman" panose="02020603050405020304" pitchFamily="18" charset="0"/>
                <a:ea typeface="+mj-ea"/>
                <a:cs typeface="Times New Roman" panose="02020603050405020304" pitchFamily="18" charset="0"/>
              </a:rPr>
              <a:t>.</a:t>
            </a:r>
            <a:endParaRPr lang="en-US" sz="2800" b="1" i="1" dirty="0">
              <a:solidFill>
                <a:srgbClr val="4472C4"/>
              </a:solidFill>
              <a:highlight>
                <a:srgbClr val="FFFF00"/>
              </a:highlight>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15537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B56863-B9A5-5EC6-F231-E3F692B8D902}"/>
              </a:ext>
            </a:extLst>
          </p:cNvPr>
          <p:cNvSpPr>
            <a:spLocks noGrp="1"/>
          </p:cNvSpPr>
          <p:nvPr>
            <p:ph idx="1"/>
          </p:nvPr>
        </p:nvSpPr>
        <p:spPr>
          <a:xfrm>
            <a:off x="376519" y="484096"/>
            <a:ext cx="11474822" cy="1015590"/>
          </a:xfrm>
        </p:spPr>
        <p:txBody>
          <a:bodyPr>
            <a:noAutofit/>
          </a:bodyPr>
          <a:lstStyle/>
          <a:p>
            <a:pPr marL="0" indent="0" algn="just">
              <a:lnSpc>
                <a:spcPct val="100000"/>
              </a:lnSpc>
              <a:buNone/>
            </a:pPr>
            <a:r>
              <a:rPr lang="en-US" altLang="fr-FR" sz="2000" dirty="0">
                <a:cs typeface="Arial" panose="020B0604020202020204" pitchFamily="34" charset="0"/>
              </a:rPr>
              <a:t>Many specialists believe that the first proto-writings appeared simultaneously and independently in Egypt and </a:t>
            </a:r>
            <a:r>
              <a:rPr lang="en-US" altLang="fr-FR" sz="2000" dirty="0">
                <a:cs typeface="Calibri" panose="020F0502020204030204" pitchFamily="34" charset="0"/>
              </a:rPr>
              <a:t>Mesopotamia</a:t>
            </a:r>
            <a:r>
              <a:rPr lang="en-US" altLang="fr-FR" sz="2000" dirty="0">
                <a:cs typeface="Arial" panose="020B0604020202020204" pitchFamily="34" charset="0"/>
              </a:rPr>
              <a:t> during the 4th millennium BC (BAINES, 2004: 150-189 - WOODS, 2010: 15-25).</a:t>
            </a:r>
          </a:p>
          <a:p>
            <a:pPr marL="0" indent="0" algn="ctr">
              <a:lnSpc>
                <a:spcPct val="100000"/>
              </a:lnSpc>
              <a:buNone/>
            </a:pPr>
            <a:r>
              <a:rPr lang="en-US" altLang="fr-FR" sz="2000" dirty="0">
                <a:cs typeface="Arial" panose="020B0604020202020204" pitchFamily="34" charset="0"/>
              </a:rPr>
              <a:t>But they were obviously unaware of the existence of the </a:t>
            </a:r>
            <a:r>
              <a:rPr lang="en-US" altLang="fr-FR" sz="2000" dirty="0" err="1">
                <a:cs typeface="Arial" panose="020B0604020202020204" pitchFamily="34" charset="0"/>
              </a:rPr>
              <a:t>Tărtăria</a:t>
            </a:r>
            <a:r>
              <a:rPr lang="en-US" altLang="fr-FR" sz="2000" dirty="0">
                <a:cs typeface="Arial" panose="020B0604020202020204" pitchFamily="34" charset="0"/>
              </a:rPr>
              <a:t> (Tartary) tablets.</a:t>
            </a:r>
            <a:endParaRPr lang="fr-FR" sz="2000" dirty="0"/>
          </a:p>
          <a:p>
            <a:pPr marL="0" indent="0" algn="just">
              <a:lnSpc>
                <a:spcPct val="100000"/>
              </a:lnSpc>
              <a:buNone/>
            </a:pPr>
            <a:endParaRPr lang="en-US" altLang="fr-FR" sz="2000" dirty="0">
              <a:cs typeface="Arial" panose="020B0604020202020204" pitchFamily="34" charset="0"/>
            </a:endParaRPr>
          </a:p>
        </p:txBody>
      </p:sp>
      <p:sp>
        <p:nvSpPr>
          <p:cNvPr id="15" name="Rectangle 3">
            <a:extLst>
              <a:ext uri="{FF2B5EF4-FFF2-40B4-BE49-F238E27FC236}">
                <a16:creationId xmlns:a16="http://schemas.microsoft.com/office/drawing/2014/main" id="{ED7C46DD-CF1B-36E6-3101-5434E57E9000}"/>
              </a:ext>
            </a:extLst>
          </p:cNvPr>
          <p:cNvSpPr>
            <a:spLocks noChangeArrowheads="1"/>
          </p:cNvSpPr>
          <p:nvPr/>
        </p:nvSpPr>
        <p:spPr bwMode="auto">
          <a:xfrm>
            <a:off x="158621" y="3091513"/>
            <a:ext cx="11874758" cy="1754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228528"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 the images: three famous tablets (Museum of History of Transylvania, Cluj-Napoca, Romania, images from the museum website, public domain) and the graphic reconstruction of the third (10-11). They lay at the bottom of what appeared to be a sacrificial pit, along with a few human bones. In our view, the first tablet depicts the domestication of a horned beast thanks to the knowledge provided by the Mother Goddess (a humanoid form with two long arms: the master or mistress of the animals that received the knowledge). The representation of the Mother Goddess is also thought to be present on the third tablet, bottom right (12). Her schematic form is reminiscent of representations known as </a:t>
            </a:r>
            <a:r>
              <a:rPr lang="en-US" altLang="fr-FR" sz="1600" dirty="0">
                <a:latin typeface="Times New Roman" panose="02020603050405020304" pitchFamily="18" charset="0"/>
                <a:cs typeface="Times New Roman" panose="02020603050405020304" pitchFamily="18" charset="0"/>
              </a:rPr>
              <a:t>“</a:t>
            </a:r>
            <a:r>
              <a:rPr kumimoji="0" lang="en-US" alt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open” women’ by specialists in Saharan rock art . 13) Libyan </a:t>
            </a:r>
            <a:r>
              <a:rPr kumimoji="0" lang="en-US" altLang="fr-FR" sz="16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Messak</a:t>
            </a:r>
            <a:r>
              <a:rPr kumimoji="0" lang="en-US" alt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engravings (VAN ALBADA, 1995: 10)</a:t>
            </a:r>
            <a:endParaRPr kumimoji="0" lang="fr-FR" altLang="fr-F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10" name="Image 9" descr="Tablette de Tartarie">
            <a:extLst>
              <a:ext uri="{FF2B5EF4-FFF2-40B4-BE49-F238E27FC236}">
                <a16:creationId xmlns:a16="http://schemas.microsoft.com/office/drawing/2014/main" id="{599815FA-0B26-ACBB-4F18-18CE94FB9E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671" y="1738224"/>
            <a:ext cx="1383647" cy="1260994"/>
          </a:xfrm>
          <a:prstGeom prst="rect">
            <a:avLst/>
          </a:prstGeom>
          <a:noFill/>
          <a:ln>
            <a:noFill/>
          </a:ln>
        </p:spPr>
      </p:pic>
      <p:pic>
        <p:nvPicPr>
          <p:cNvPr id="12" name="Image 11" descr="Tablette de Tartarie">
            <a:extLst>
              <a:ext uri="{FF2B5EF4-FFF2-40B4-BE49-F238E27FC236}">
                <a16:creationId xmlns:a16="http://schemas.microsoft.com/office/drawing/2014/main" id="{5CB6DDD8-58BF-D791-AABE-93F769206E6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3943" y="1738224"/>
            <a:ext cx="2013523" cy="1260994"/>
          </a:xfrm>
          <a:prstGeom prst="rect">
            <a:avLst/>
          </a:prstGeom>
          <a:noFill/>
          <a:ln>
            <a:noFill/>
          </a:ln>
        </p:spPr>
      </p:pic>
      <p:pic>
        <p:nvPicPr>
          <p:cNvPr id="13" name="Image 12" descr="Tablette de Tartarie">
            <a:extLst>
              <a:ext uri="{FF2B5EF4-FFF2-40B4-BE49-F238E27FC236}">
                <a16:creationId xmlns:a16="http://schemas.microsoft.com/office/drawing/2014/main" id="{E898523D-116C-7724-DB2E-0B21B761A96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76091" y="1738225"/>
            <a:ext cx="1445184" cy="1260994"/>
          </a:xfrm>
          <a:prstGeom prst="rect">
            <a:avLst/>
          </a:prstGeom>
          <a:noFill/>
          <a:ln>
            <a:noFill/>
          </a:ln>
        </p:spPr>
      </p:pic>
      <p:pic>
        <p:nvPicPr>
          <p:cNvPr id="14" name="Image 13">
            <a:extLst>
              <a:ext uri="{FF2B5EF4-FFF2-40B4-BE49-F238E27FC236}">
                <a16:creationId xmlns:a16="http://schemas.microsoft.com/office/drawing/2014/main" id="{5FD95863-73B9-7BB1-657C-94CCDE5CBFAC}"/>
              </a:ext>
            </a:extLst>
          </p:cNvPr>
          <p:cNvPicPr>
            <a:picLocks noChangeAspect="1"/>
          </p:cNvPicPr>
          <p:nvPr/>
        </p:nvPicPr>
        <p:blipFill rotWithShape="1">
          <a:blip r:embed="rId5">
            <a:extLst>
              <a:ext uri="{28A0092B-C50C-407E-A947-70E740481C1C}">
                <a14:useLocalDpi xmlns:a14="http://schemas.microsoft.com/office/drawing/2010/main" val="0"/>
              </a:ext>
            </a:extLst>
          </a:blip>
          <a:srcRect b="17656"/>
          <a:stretch/>
        </p:blipFill>
        <p:spPr bwMode="auto">
          <a:xfrm>
            <a:off x="7099900" y="1692006"/>
            <a:ext cx="1521739" cy="1307212"/>
          </a:xfrm>
          <a:prstGeom prst="rect">
            <a:avLst/>
          </a:prstGeom>
          <a:noFill/>
          <a:ln>
            <a:noFill/>
          </a:ln>
          <a:extLst>
            <a:ext uri="{53640926-AAD7-44D8-BBD7-CCE9431645EC}">
              <a14:shadowObscured xmlns:a14="http://schemas.microsoft.com/office/drawing/2010/main"/>
            </a:ext>
          </a:extLst>
        </p:spPr>
      </p:pic>
      <p:pic>
        <p:nvPicPr>
          <p:cNvPr id="16" name="Image 15">
            <a:extLst>
              <a:ext uri="{FF2B5EF4-FFF2-40B4-BE49-F238E27FC236}">
                <a16:creationId xmlns:a16="http://schemas.microsoft.com/office/drawing/2014/main" id="{F9FF9E58-9B1A-C4FB-EAAD-DE3B3891E1B9}"/>
              </a:ext>
            </a:extLst>
          </p:cNvPr>
          <p:cNvPicPr>
            <a:picLocks noChangeAspect="1"/>
          </p:cNvPicPr>
          <p:nvPr/>
        </p:nvPicPr>
        <p:blipFill>
          <a:blip r:embed="rId6"/>
          <a:stretch>
            <a:fillRect/>
          </a:stretch>
        </p:blipFill>
        <p:spPr>
          <a:xfrm>
            <a:off x="9100264" y="1671023"/>
            <a:ext cx="931750" cy="1313431"/>
          </a:xfrm>
          <a:prstGeom prst="rect">
            <a:avLst/>
          </a:prstGeom>
        </p:spPr>
      </p:pic>
      <p:pic>
        <p:nvPicPr>
          <p:cNvPr id="17" name="Image 16">
            <a:extLst>
              <a:ext uri="{FF2B5EF4-FFF2-40B4-BE49-F238E27FC236}">
                <a16:creationId xmlns:a16="http://schemas.microsoft.com/office/drawing/2014/main" id="{020A3A9E-A44F-0A96-64B7-F6672DC5AE6B}"/>
              </a:ext>
            </a:extLst>
          </p:cNvPr>
          <p:cNvPicPr>
            <a:picLocks noChangeAspect="1"/>
          </p:cNvPicPr>
          <p:nvPr/>
        </p:nvPicPr>
        <p:blipFill>
          <a:blip r:embed="rId7"/>
          <a:stretch>
            <a:fillRect/>
          </a:stretch>
        </p:blipFill>
        <p:spPr>
          <a:xfrm>
            <a:off x="10510639" y="1622824"/>
            <a:ext cx="871508" cy="1307211"/>
          </a:xfrm>
          <a:prstGeom prst="rect">
            <a:avLst/>
          </a:prstGeom>
        </p:spPr>
      </p:pic>
      <p:sp>
        <p:nvSpPr>
          <p:cNvPr id="19" name="ZoneTexte 18">
            <a:extLst>
              <a:ext uri="{FF2B5EF4-FFF2-40B4-BE49-F238E27FC236}">
                <a16:creationId xmlns:a16="http://schemas.microsoft.com/office/drawing/2014/main" id="{C9F5554B-819B-5FA9-19EB-821780F704B4}"/>
              </a:ext>
            </a:extLst>
          </p:cNvPr>
          <p:cNvSpPr txBox="1"/>
          <p:nvPr/>
        </p:nvSpPr>
        <p:spPr>
          <a:xfrm>
            <a:off x="2158675" y="2615122"/>
            <a:ext cx="370940" cy="369332"/>
          </a:xfrm>
          <a:prstGeom prst="rect">
            <a:avLst/>
          </a:prstGeom>
          <a:noFill/>
        </p:spPr>
        <p:txBody>
          <a:bodyPr wrap="square">
            <a:spAutoFit/>
          </a:bodyPr>
          <a:lstStyle/>
          <a:p>
            <a:r>
              <a:rPr lang="en-US" dirty="0">
                <a:solidFill>
                  <a:srgbClr val="4F81BD"/>
                </a:solidFill>
                <a:latin typeface="Consolas" panose="020B0609020204030204" pitchFamily="49" charset="0"/>
                <a:cs typeface="Arial" panose="020B0604020202020204" pitchFamily="34" charset="0"/>
              </a:rPr>
              <a:t>8</a:t>
            </a:r>
            <a:endParaRPr lang="fr-FR" dirty="0"/>
          </a:p>
        </p:txBody>
      </p:sp>
      <p:sp>
        <p:nvSpPr>
          <p:cNvPr id="23" name="ZoneTexte 22">
            <a:extLst>
              <a:ext uri="{FF2B5EF4-FFF2-40B4-BE49-F238E27FC236}">
                <a16:creationId xmlns:a16="http://schemas.microsoft.com/office/drawing/2014/main" id="{405B53AA-62CD-741D-3FA6-40098E7B179A}"/>
              </a:ext>
            </a:extLst>
          </p:cNvPr>
          <p:cNvSpPr txBox="1"/>
          <p:nvPr/>
        </p:nvSpPr>
        <p:spPr>
          <a:xfrm>
            <a:off x="6412206" y="2619213"/>
            <a:ext cx="448381" cy="369332"/>
          </a:xfrm>
          <a:prstGeom prst="rect">
            <a:avLst/>
          </a:prstGeom>
          <a:noFill/>
        </p:spPr>
        <p:txBody>
          <a:bodyPr wrap="square">
            <a:spAutoFit/>
          </a:bodyPr>
          <a:lstStyle/>
          <a:p>
            <a:r>
              <a:rPr lang="en-US" altLang="fr-FR" sz="1800" dirty="0">
                <a:solidFill>
                  <a:srgbClr val="4F81BD"/>
                </a:solidFill>
                <a:latin typeface="Consolas" panose="020B0609020204030204" pitchFamily="49" charset="0"/>
                <a:ea typeface="Times New Roman" panose="02020603050405020304" pitchFamily="18" charset="0"/>
                <a:cs typeface="Arial" panose="020B0604020202020204" pitchFamily="34" charset="0"/>
              </a:rPr>
              <a:t>10</a:t>
            </a:r>
            <a:endParaRPr lang="fr-FR" dirty="0"/>
          </a:p>
        </p:txBody>
      </p:sp>
      <p:sp>
        <p:nvSpPr>
          <p:cNvPr id="25" name="ZoneTexte 24">
            <a:extLst>
              <a:ext uri="{FF2B5EF4-FFF2-40B4-BE49-F238E27FC236}">
                <a16:creationId xmlns:a16="http://schemas.microsoft.com/office/drawing/2014/main" id="{59E80138-C369-4A90-4284-E3EA5E757AFE}"/>
              </a:ext>
            </a:extLst>
          </p:cNvPr>
          <p:cNvSpPr txBox="1"/>
          <p:nvPr/>
        </p:nvSpPr>
        <p:spPr>
          <a:xfrm>
            <a:off x="9747987" y="2613965"/>
            <a:ext cx="523340" cy="369332"/>
          </a:xfrm>
          <a:prstGeom prst="rect">
            <a:avLst/>
          </a:prstGeom>
          <a:noFill/>
        </p:spPr>
        <p:txBody>
          <a:bodyPr wrap="square">
            <a:spAutoFit/>
          </a:bodyPr>
          <a:lstStyle/>
          <a:p>
            <a:r>
              <a:rPr lang="en-US" altLang="fr-FR" sz="1800" dirty="0">
                <a:solidFill>
                  <a:srgbClr val="4F81BD"/>
                </a:solidFill>
                <a:latin typeface="Consolas" panose="020B0609020204030204" pitchFamily="49" charset="0"/>
                <a:ea typeface="Times New Roman" panose="02020603050405020304" pitchFamily="18" charset="0"/>
                <a:cs typeface="Arial" panose="020B0604020202020204" pitchFamily="34" charset="0"/>
              </a:rPr>
              <a:t>1</a:t>
            </a:r>
            <a:r>
              <a:rPr lang="en-US" altLang="fr-FR" dirty="0">
                <a:solidFill>
                  <a:srgbClr val="4F81BD"/>
                </a:solidFill>
                <a:latin typeface="Consolas" panose="020B0609020204030204" pitchFamily="49" charset="0"/>
                <a:ea typeface="Times New Roman" panose="02020603050405020304" pitchFamily="18" charset="0"/>
                <a:cs typeface="Arial" panose="020B0604020202020204" pitchFamily="34" charset="0"/>
              </a:rPr>
              <a:t>2</a:t>
            </a:r>
            <a:endParaRPr lang="fr-FR" dirty="0"/>
          </a:p>
        </p:txBody>
      </p:sp>
      <p:sp>
        <p:nvSpPr>
          <p:cNvPr id="26" name="ZoneTexte 25">
            <a:extLst>
              <a:ext uri="{FF2B5EF4-FFF2-40B4-BE49-F238E27FC236}">
                <a16:creationId xmlns:a16="http://schemas.microsoft.com/office/drawing/2014/main" id="{525B5A03-7DF7-4ED6-1F11-0547B08D9433}"/>
              </a:ext>
            </a:extLst>
          </p:cNvPr>
          <p:cNvSpPr txBox="1"/>
          <p:nvPr/>
        </p:nvSpPr>
        <p:spPr>
          <a:xfrm>
            <a:off x="4449852" y="2579629"/>
            <a:ext cx="370940" cy="369332"/>
          </a:xfrm>
          <a:prstGeom prst="rect">
            <a:avLst/>
          </a:prstGeom>
          <a:noFill/>
        </p:spPr>
        <p:txBody>
          <a:bodyPr wrap="square">
            <a:spAutoFit/>
          </a:bodyPr>
          <a:lstStyle/>
          <a:p>
            <a:r>
              <a:rPr lang="en-US" dirty="0">
                <a:solidFill>
                  <a:srgbClr val="4F81BD"/>
                </a:solidFill>
                <a:latin typeface="Consolas" panose="020B0609020204030204" pitchFamily="49" charset="0"/>
                <a:cs typeface="Arial" panose="020B0604020202020204" pitchFamily="34" charset="0"/>
              </a:rPr>
              <a:t>9</a:t>
            </a:r>
            <a:endParaRPr lang="fr-FR" dirty="0"/>
          </a:p>
        </p:txBody>
      </p:sp>
      <p:sp>
        <p:nvSpPr>
          <p:cNvPr id="27" name="ZoneTexte 26">
            <a:extLst>
              <a:ext uri="{FF2B5EF4-FFF2-40B4-BE49-F238E27FC236}">
                <a16:creationId xmlns:a16="http://schemas.microsoft.com/office/drawing/2014/main" id="{166DAC9D-1FCF-4E0D-4F07-045495B24CAF}"/>
              </a:ext>
            </a:extLst>
          </p:cNvPr>
          <p:cNvSpPr txBox="1"/>
          <p:nvPr/>
        </p:nvSpPr>
        <p:spPr>
          <a:xfrm>
            <a:off x="8432964" y="2578760"/>
            <a:ext cx="448380" cy="369332"/>
          </a:xfrm>
          <a:prstGeom prst="rect">
            <a:avLst/>
          </a:prstGeom>
          <a:noFill/>
        </p:spPr>
        <p:txBody>
          <a:bodyPr wrap="square">
            <a:spAutoFit/>
          </a:bodyPr>
          <a:lstStyle/>
          <a:p>
            <a:r>
              <a:rPr lang="en-US" altLang="fr-FR" sz="1800" dirty="0">
                <a:solidFill>
                  <a:srgbClr val="4F81BD"/>
                </a:solidFill>
                <a:latin typeface="Consolas" panose="020B0609020204030204" pitchFamily="49" charset="0"/>
                <a:ea typeface="Times New Roman" panose="02020603050405020304" pitchFamily="18" charset="0"/>
                <a:cs typeface="Arial" panose="020B0604020202020204" pitchFamily="34" charset="0"/>
              </a:rPr>
              <a:t>11</a:t>
            </a:r>
            <a:endParaRPr lang="fr-FR" dirty="0"/>
          </a:p>
        </p:txBody>
      </p:sp>
      <p:sp>
        <p:nvSpPr>
          <p:cNvPr id="29" name="ZoneTexte 28">
            <a:extLst>
              <a:ext uri="{FF2B5EF4-FFF2-40B4-BE49-F238E27FC236}">
                <a16:creationId xmlns:a16="http://schemas.microsoft.com/office/drawing/2014/main" id="{D1C9EF0D-983F-E029-84CF-FC6B933B1E1D}"/>
              </a:ext>
            </a:extLst>
          </p:cNvPr>
          <p:cNvSpPr txBox="1"/>
          <p:nvPr/>
        </p:nvSpPr>
        <p:spPr>
          <a:xfrm>
            <a:off x="11120477" y="2578760"/>
            <a:ext cx="523340" cy="369332"/>
          </a:xfrm>
          <a:prstGeom prst="rect">
            <a:avLst/>
          </a:prstGeom>
          <a:noFill/>
        </p:spPr>
        <p:txBody>
          <a:bodyPr wrap="square">
            <a:spAutoFit/>
          </a:bodyPr>
          <a:lstStyle/>
          <a:p>
            <a:r>
              <a:rPr lang="en-US" altLang="fr-FR" sz="1800" dirty="0">
                <a:solidFill>
                  <a:srgbClr val="4F81BD"/>
                </a:solidFill>
                <a:latin typeface="Consolas" panose="020B0609020204030204" pitchFamily="49" charset="0"/>
                <a:ea typeface="Times New Roman" panose="02020603050405020304" pitchFamily="18" charset="0"/>
                <a:cs typeface="Arial" panose="020B0604020202020204" pitchFamily="34" charset="0"/>
              </a:rPr>
              <a:t>13</a:t>
            </a:r>
            <a:endParaRPr lang="fr-FR" dirty="0"/>
          </a:p>
        </p:txBody>
      </p:sp>
      <p:sp>
        <p:nvSpPr>
          <p:cNvPr id="31" name="ZoneTexte 30">
            <a:extLst>
              <a:ext uri="{FF2B5EF4-FFF2-40B4-BE49-F238E27FC236}">
                <a16:creationId xmlns:a16="http://schemas.microsoft.com/office/drawing/2014/main" id="{9494D85E-A47D-BCE1-7F73-8686422344E7}"/>
              </a:ext>
            </a:extLst>
          </p:cNvPr>
          <p:cNvSpPr txBox="1"/>
          <p:nvPr/>
        </p:nvSpPr>
        <p:spPr>
          <a:xfrm>
            <a:off x="376519" y="4718983"/>
            <a:ext cx="11474822" cy="1938992"/>
          </a:xfrm>
          <a:prstGeom prst="rect">
            <a:avLst/>
          </a:prstGeom>
          <a:noFill/>
        </p:spPr>
        <p:txBody>
          <a:bodyPr wrap="square">
            <a:spAutoFit/>
          </a:bodyPr>
          <a:lstStyle/>
          <a:p>
            <a:pPr algn="just"/>
            <a:r>
              <a:rPr lang="en-US" sz="2000" dirty="0">
                <a:cs typeface="Arial" panose="020B0604020202020204" pitchFamily="34" charset="0"/>
              </a:rPr>
              <a:t>The authenticity of these tablets was a subject of controversy until the latest analyses carried out in 2005 confirmed that they were dated before 5000 BC (LAZAROVICI, MERLINI, 2005: 205-219). Other archaeological finds, such as the </a:t>
            </a:r>
            <a:r>
              <a:rPr lang="en-US" sz="2000" dirty="0" err="1">
                <a:cs typeface="Arial" panose="020B0604020202020204" pitchFamily="34" charset="0"/>
              </a:rPr>
              <a:t>Karanovo</a:t>
            </a:r>
            <a:r>
              <a:rPr lang="en-US" sz="2000" dirty="0">
                <a:cs typeface="Arial" panose="020B0604020202020204" pitchFamily="34" charset="0"/>
              </a:rPr>
              <a:t> clay seal and the </a:t>
            </a:r>
            <a:r>
              <a:rPr lang="en-US" sz="2000" dirty="0" err="1">
                <a:cs typeface="Arial" panose="020B0604020202020204" pitchFamily="34" charset="0"/>
              </a:rPr>
              <a:t>Dispilio</a:t>
            </a:r>
            <a:r>
              <a:rPr lang="en-US" sz="2000" dirty="0">
                <a:cs typeface="Arial" panose="020B0604020202020204" pitchFamily="34" charset="0"/>
              </a:rPr>
              <a:t> and </a:t>
            </a:r>
            <a:r>
              <a:rPr lang="en-US" sz="2000" dirty="0" err="1">
                <a:cs typeface="Arial" panose="020B0604020202020204" pitchFamily="34" charset="0"/>
              </a:rPr>
              <a:t>Gradešnica</a:t>
            </a:r>
            <a:r>
              <a:rPr lang="en-US" sz="2000" dirty="0">
                <a:cs typeface="Arial" panose="020B0604020202020204" pitchFamily="34" charset="0"/>
              </a:rPr>
              <a:t> tablets (DE SAINT-BLANQUAT, 1971: 674-678 - CHRISTOV, 1973: 62-65 - WHITLEY, 2003: 43), have appeared proving the existence of the very first writing and the oldest civilization in the world that some specialists call : the Great Goddess  (PALIGA, 1993 : 9-43 - ГИМБУТАС*, 2006, GIMBUTAS* 2005 - GIMBUTAS* 1978 : 228-235).</a:t>
            </a:r>
            <a:endParaRPr lang="fr-FR" sz="2000" dirty="0">
              <a:cs typeface="Arial" panose="020B0604020202020204" pitchFamily="34" charset="0"/>
            </a:endParaRPr>
          </a:p>
        </p:txBody>
      </p:sp>
    </p:spTree>
    <p:extLst>
      <p:ext uri="{BB962C8B-B14F-4D97-AF65-F5344CB8AC3E}">
        <p14:creationId xmlns:p14="http://schemas.microsoft.com/office/powerpoint/2010/main" val="2156993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6F1B9B3-21CE-9FAD-F3BE-FEBFD094359A}"/>
              </a:ext>
            </a:extLst>
          </p:cNvPr>
          <p:cNvSpPr>
            <a:spLocks noGrp="1" noChangeArrowheads="1"/>
          </p:cNvSpPr>
          <p:nvPr>
            <p:ph type="title"/>
          </p:nvPr>
        </p:nvSpPr>
        <p:spPr bwMode="auto">
          <a:xfrm>
            <a:off x="880533" y="1977107"/>
            <a:ext cx="10069689" cy="250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lang="fr-FR" altLang="fr-FR" sz="1800" b="1" dirty="0">
                <a:latin typeface="Times New Roman" panose="02020603050405020304" pitchFamily="18" charset="0"/>
                <a:cs typeface="Times New Roman" panose="02020603050405020304" pitchFamily="18" charset="0"/>
              </a:rPr>
              <a:t>*</a:t>
            </a:r>
            <a:r>
              <a:rPr lang="fr-FR" altLang="fr-FR" sz="2000" dirty="0">
                <a:latin typeface="Times New Roman" panose="02020603050405020304" pitchFamily="18" charset="0"/>
                <a:cs typeface="Times New Roman" panose="02020603050405020304" pitchFamily="18" charset="0"/>
              </a:rPr>
              <a:t>N .B. : </a:t>
            </a:r>
            <a:r>
              <a:rPr lang="en-US" altLang="fr-FR" sz="2000" b="1" dirty="0">
                <a:latin typeface="Times New Roman" panose="02020603050405020304" pitchFamily="18" charset="0"/>
                <a:cs typeface="Times New Roman" panose="02020603050405020304" pitchFamily="18" charset="0"/>
              </a:rPr>
              <a:t>We follow only </a:t>
            </a:r>
            <a:r>
              <a:rPr lang="en-US" altLang="fr-FR" sz="2000" b="1" dirty="0" err="1">
                <a:latin typeface="Times New Roman" panose="02020603050405020304" pitchFamily="18" charset="0"/>
                <a:cs typeface="Times New Roman" panose="02020603050405020304" pitchFamily="18" charset="0"/>
              </a:rPr>
              <a:t>Mr</a:t>
            </a:r>
            <a:r>
              <a:rPr lang="en-US" altLang="fr-FR" sz="2000" b="1" dirty="0">
                <a:latin typeface="Times New Roman" panose="02020603050405020304" pitchFamily="18" charset="0"/>
                <a:cs typeface="Times New Roman" panose="02020603050405020304" pitchFamily="18" charset="0"/>
              </a:rPr>
              <a:t> Gimbutas, an archaeologist </a:t>
            </a:r>
            <a:r>
              <a:rPr lang="en-US" altLang="fr-FR" sz="2000" dirty="0">
                <a:latin typeface="Times New Roman" panose="02020603050405020304" pitchFamily="18" charset="0"/>
                <a:cs typeface="Times New Roman" panose="02020603050405020304" pitchFamily="18" charset="0"/>
              </a:rPr>
              <a:t>who has found archaeological evidence of the existence in "Ancient Europe" of the cult of the Great Goddess: the source of all life. However, we do not believe that this civilization was wiped out by the nomads of the steppes (cattle breeders). In our opinion, this civilization disappeared under the influence of the new way of life offered by agriculture (for more details, see the article by S. </a:t>
            </a:r>
            <a:r>
              <a:rPr lang="en-US" altLang="fr-FR" sz="2000" dirty="0" err="1">
                <a:latin typeface="Times New Roman" panose="02020603050405020304" pitchFamily="18" charset="0"/>
                <a:cs typeface="Times New Roman" panose="02020603050405020304" pitchFamily="18" charset="0"/>
              </a:rPr>
              <a:t>Tryaglova-Fayer</a:t>
            </a:r>
            <a:r>
              <a:rPr lang="en-US" altLang="fr-FR" sz="2000" dirty="0">
                <a:latin typeface="Times New Roman" panose="02020603050405020304" pitchFamily="18" charset="0"/>
                <a:cs typeface="Times New Roman" panose="02020603050405020304" pitchFamily="18" charset="0"/>
              </a:rPr>
              <a:t> for LAROS, 2024). There is every reason to believe that there was even a spiritual transfer between the inhabitants of 'Ancient Europe' and the cattle breeders. How else to explain the similarity of their myths and legends ?</a:t>
            </a:r>
            <a:endParaRPr lang="fr-FR" altLang="fr-FR" sz="2000" dirty="0">
              <a:latin typeface="Times New Roman" panose="02020603050405020304" pitchFamily="18" charset="0"/>
              <a:cs typeface="Times New Roman" panose="02020603050405020304" pitchFamily="18" charset="0"/>
            </a:endParaRPr>
          </a:p>
        </p:txBody>
      </p:sp>
      <p:sp>
        <p:nvSpPr>
          <p:cNvPr id="19" name="ZoneTexte 18">
            <a:extLst>
              <a:ext uri="{FF2B5EF4-FFF2-40B4-BE49-F238E27FC236}">
                <a16:creationId xmlns:a16="http://schemas.microsoft.com/office/drawing/2014/main" id="{47C30A18-8A4B-7678-CD66-C8DDBBE3157C}"/>
              </a:ext>
            </a:extLst>
          </p:cNvPr>
          <p:cNvSpPr txBox="1"/>
          <p:nvPr/>
        </p:nvSpPr>
        <p:spPr>
          <a:xfrm>
            <a:off x="8629815" y="2075382"/>
            <a:ext cx="325139" cy="369332"/>
          </a:xfrm>
          <a:prstGeom prst="rect">
            <a:avLst/>
          </a:prstGeom>
          <a:noFill/>
        </p:spPr>
        <p:txBody>
          <a:bodyPr wrap="square">
            <a:spAutoFit/>
          </a:bodyPr>
          <a:lstStyle/>
          <a:p>
            <a:pPr lvl="0" indent="449263" algn="just" eaLnBrk="0" fontAlgn="base" hangingPunct="0">
              <a:spcBef>
                <a:spcPct val="0"/>
              </a:spcBef>
              <a:spcAft>
                <a:spcPct val="0"/>
              </a:spcAft>
            </a:pPr>
            <a:r>
              <a:rPr kumimoji="0" lang="en-US" altLang="fr-FR" sz="1800" b="0" i="0" u="none" strike="noStrike" cap="none" normalizeH="0" baseline="0" dirty="0">
                <a:ln>
                  <a:noFill/>
                </a:ln>
                <a:solidFill>
                  <a:srgbClr val="4F81BD"/>
                </a:solidFill>
                <a:effectLst/>
                <a:latin typeface="Consolas" panose="020B0609020204030204" pitchFamily="49" charset="0"/>
                <a:ea typeface="Times New Roman" panose="02020603050405020304" pitchFamily="18" charset="0"/>
                <a:cs typeface="Arial" panose="020B0604020202020204" pitchFamily="34" charset="0"/>
              </a:rPr>
              <a:t> </a:t>
            </a:r>
            <a:endParaRPr kumimoji="0" lang="en-US" altLang="fr-F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0840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47C30A18-8A4B-7678-CD66-C8DDBBE3157C}"/>
              </a:ext>
            </a:extLst>
          </p:cNvPr>
          <p:cNvSpPr txBox="1"/>
          <p:nvPr/>
        </p:nvSpPr>
        <p:spPr>
          <a:xfrm>
            <a:off x="8629815" y="2075382"/>
            <a:ext cx="325139" cy="369332"/>
          </a:xfrm>
          <a:prstGeom prst="rect">
            <a:avLst/>
          </a:prstGeom>
          <a:noFill/>
        </p:spPr>
        <p:txBody>
          <a:bodyPr wrap="square">
            <a:spAutoFit/>
          </a:bodyPr>
          <a:lstStyle/>
          <a:p>
            <a:pPr lvl="0" indent="449263" algn="just" eaLnBrk="0" fontAlgn="base" hangingPunct="0">
              <a:spcBef>
                <a:spcPct val="0"/>
              </a:spcBef>
              <a:spcAft>
                <a:spcPct val="0"/>
              </a:spcAft>
            </a:pPr>
            <a:r>
              <a:rPr kumimoji="0" lang="en-US" altLang="fr-FR" sz="1800" b="0" i="0" u="none" strike="noStrike" cap="none" normalizeH="0" baseline="0" dirty="0">
                <a:ln>
                  <a:noFill/>
                </a:ln>
                <a:solidFill>
                  <a:srgbClr val="4F81BD"/>
                </a:solidFill>
                <a:effectLst/>
                <a:latin typeface="Consolas" panose="020B0609020204030204" pitchFamily="49" charset="0"/>
                <a:ea typeface="Times New Roman" panose="02020603050405020304" pitchFamily="18" charset="0"/>
                <a:cs typeface="Arial" panose="020B0604020202020204" pitchFamily="34" charset="0"/>
              </a:rPr>
              <a:t> </a:t>
            </a:r>
            <a:endParaRPr kumimoji="0" lang="en-US" altLang="fr-FR" sz="2800" b="0" i="0" u="none" strike="noStrike" cap="none" normalizeH="0" baseline="0" dirty="0">
              <a:ln>
                <a:noFill/>
              </a:ln>
              <a:solidFill>
                <a:schemeClr val="tx1"/>
              </a:solidFill>
              <a:effectLst/>
              <a:latin typeface="Arial" panose="020B0604020202020204" pitchFamily="34" charset="0"/>
            </a:endParaRPr>
          </a:p>
        </p:txBody>
      </p:sp>
      <p:sp>
        <p:nvSpPr>
          <p:cNvPr id="22" name="ZoneTexte 21">
            <a:extLst>
              <a:ext uri="{FF2B5EF4-FFF2-40B4-BE49-F238E27FC236}">
                <a16:creationId xmlns:a16="http://schemas.microsoft.com/office/drawing/2014/main" id="{A4CF914E-5E29-48EA-E140-AD5B1507C086}"/>
              </a:ext>
            </a:extLst>
          </p:cNvPr>
          <p:cNvSpPr txBox="1"/>
          <p:nvPr/>
        </p:nvSpPr>
        <p:spPr>
          <a:xfrm>
            <a:off x="714375" y="1388533"/>
            <a:ext cx="10048875" cy="4154984"/>
          </a:xfrm>
          <a:prstGeom prst="rect">
            <a:avLst/>
          </a:prstGeom>
          <a:noFill/>
        </p:spPr>
        <p:txBody>
          <a:bodyPr wrap="square">
            <a:spAutoFit/>
          </a:bodyPr>
          <a:lstStyle/>
          <a:p>
            <a:pPr algn="ctr"/>
            <a:r>
              <a:rPr lang="en-US" sz="2400" b="1" i="1" dirty="0">
                <a:solidFill>
                  <a:srgbClr val="4472C4"/>
                </a:solidFill>
                <a:latin typeface="Times New Roman" panose="02020603050405020304" pitchFamily="18" charset="0"/>
                <a:ea typeface="+mj-ea"/>
                <a:cs typeface="Times New Roman" panose="02020603050405020304" pitchFamily="18" charset="0"/>
              </a:rPr>
              <a:t>Knowing that the </a:t>
            </a:r>
            <a:r>
              <a:rPr lang="en-US" sz="2400" b="1" i="1" dirty="0" err="1">
                <a:solidFill>
                  <a:srgbClr val="4472C4"/>
                </a:solidFill>
                <a:latin typeface="Times New Roman" panose="02020603050405020304" pitchFamily="18" charset="0"/>
                <a:ea typeface="+mj-ea"/>
                <a:cs typeface="Times New Roman" panose="02020603050405020304" pitchFamily="18" charset="0"/>
              </a:rPr>
              <a:t>Turdaș-Vinča</a:t>
            </a:r>
            <a:r>
              <a:rPr lang="en-US" sz="2400" b="1" i="1" dirty="0">
                <a:solidFill>
                  <a:srgbClr val="4472C4"/>
                </a:solidFill>
                <a:latin typeface="Times New Roman" panose="02020603050405020304" pitchFamily="18" charset="0"/>
                <a:ea typeface="+mj-ea"/>
                <a:cs typeface="Times New Roman" panose="02020603050405020304" pitchFamily="18" charset="0"/>
              </a:rPr>
              <a:t> culture (which includes the artefacts cited) was on the migration route from south to north and east to west, it is entirely plausible to suppose that it could have given </a:t>
            </a:r>
            <a:r>
              <a:rPr lang="en-US" sz="2400" b="1" i="1" dirty="0">
                <a:solidFill>
                  <a:srgbClr val="4472C4"/>
                </a:solidFill>
                <a:highlight>
                  <a:srgbClr val="FFFF00"/>
                </a:highlight>
                <a:latin typeface="Times New Roman" panose="02020603050405020304" pitchFamily="18" charset="0"/>
                <a:ea typeface="+mj-ea"/>
                <a:cs typeface="Times New Roman" panose="02020603050405020304" pitchFamily="18" charset="0"/>
              </a:rPr>
              <a:t>birth to the first phonetic script</a:t>
            </a:r>
            <a:r>
              <a:rPr lang="en-US" sz="2400" b="1" i="1" dirty="0">
                <a:solidFill>
                  <a:srgbClr val="4472C4"/>
                </a:solidFill>
                <a:latin typeface="Times New Roman" panose="02020603050405020304" pitchFamily="18" charset="0"/>
                <a:ea typeface="+mj-ea"/>
                <a:cs typeface="Times New Roman" panose="02020603050405020304" pitchFamily="18" charset="0"/>
              </a:rPr>
              <a:t>, which initially should have served as a common accounting system for trade between peoples.</a:t>
            </a:r>
          </a:p>
          <a:p>
            <a:pPr algn="ctr"/>
            <a:r>
              <a:rPr lang="en-US" sz="2400" b="1" i="1" dirty="0">
                <a:solidFill>
                  <a:srgbClr val="4472C4"/>
                </a:solidFill>
                <a:latin typeface="Times New Roman" panose="02020603050405020304" pitchFamily="18" charset="0"/>
                <a:ea typeface="+mj-ea"/>
                <a:cs typeface="Times New Roman" panose="02020603050405020304" pitchFamily="18" charset="0"/>
              </a:rPr>
              <a:t>We have already mentioned in our "Abstract #: 1262" that the oldest symbols belonging to this Balkan Neolithic culture (</a:t>
            </a:r>
            <a:r>
              <a:rPr lang="en-US" sz="2400" b="1" i="1" dirty="0" err="1">
                <a:solidFill>
                  <a:srgbClr val="4472C4"/>
                </a:solidFill>
                <a:latin typeface="Times New Roman" panose="02020603050405020304" pitchFamily="18" charset="0"/>
                <a:ea typeface="+mj-ea"/>
                <a:cs typeface="Times New Roman" panose="02020603050405020304" pitchFamily="18" charset="0"/>
              </a:rPr>
              <a:t>Turdaș-Vinča</a:t>
            </a:r>
            <a:r>
              <a:rPr lang="en-US" sz="2400" b="1" i="1" dirty="0">
                <a:solidFill>
                  <a:srgbClr val="4472C4"/>
                </a:solidFill>
                <a:latin typeface="Times New Roman" panose="02020603050405020304" pitchFamily="18" charset="0"/>
                <a:ea typeface="+mj-ea"/>
                <a:cs typeface="Times New Roman" panose="02020603050405020304" pitchFamily="18" charset="0"/>
              </a:rPr>
              <a:t>) are engraved on burial pots. There is every reason to believe that the original function of these symbols was to indicate the value of goods and that they are primitive numerals.</a:t>
            </a:r>
            <a:r>
              <a:rPr lang="en-US" sz="2000" dirty="0"/>
              <a:t> </a:t>
            </a:r>
            <a:r>
              <a:rPr lang="en-US" sz="2400" b="1" i="1" dirty="0">
                <a:solidFill>
                  <a:srgbClr val="4472C4"/>
                </a:solidFill>
                <a:latin typeface="Times New Roman" panose="02020603050405020304" pitchFamily="18" charset="0"/>
                <a:ea typeface="+mj-ea"/>
                <a:cs typeface="Times New Roman" panose="02020603050405020304" pitchFamily="18" charset="0"/>
              </a:rPr>
              <a:t>Let's take the </a:t>
            </a:r>
            <a:r>
              <a:rPr lang="en-US" sz="2400" b="1" i="1" dirty="0" err="1">
                <a:solidFill>
                  <a:srgbClr val="4472C4"/>
                </a:solidFill>
                <a:latin typeface="Times New Roman" panose="02020603050405020304" pitchFamily="18" charset="0"/>
                <a:ea typeface="+mj-ea"/>
                <a:cs typeface="Times New Roman" panose="02020603050405020304" pitchFamily="18" charset="0"/>
              </a:rPr>
              <a:t>Dispilio</a:t>
            </a:r>
            <a:r>
              <a:rPr lang="en-US" sz="2400" b="1" i="1" dirty="0">
                <a:solidFill>
                  <a:srgbClr val="4472C4"/>
                </a:solidFill>
                <a:latin typeface="Times New Roman" panose="02020603050405020304" pitchFamily="18" charset="0"/>
                <a:ea typeface="+mj-ea"/>
                <a:cs typeface="Times New Roman" panose="02020603050405020304" pitchFamily="18" charset="0"/>
              </a:rPr>
              <a:t> tablet, which represents these symbols well, and draw some parallels.</a:t>
            </a:r>
          </a:p>
        </p:txBody>
      </p:sp>
    </p:spTree>
    <p:extLst>
      <p:ext uri="{BB962C8B-B14F-4D97-AF65-F5344CB8AC3E}">
        <p14:creationId xmlns:p14="http://schemas.microsoft.com/office/powerpoint/2010/main" val="42416746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TotalTime>
  <Words>3177</Words>
  <Application>Microsoft Office PowerPoint</Application>
  <PresentationFormat>Grand écran</PresentationFormat>
  <Paragraphs>105</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Calibri</vt:lpstr>
      <vt:lpstr>Calibri Light</vt:lpstr>
      <vt:lpstr>Consolas</vt:lpstr>
      <vt:lpstr>Times New Roman</vt:lpstr>
      <vt:lpstr>Verdana</vt:lpstr>
      <vt:lpstr>Thème Office</vt:lpstr>
      <vt:lpstr>Présentation PowerPoint</vt:lpstr>
      <vt:lpstr>The birth of the alphabet   (hypotheses, myths and legends)  (https://shs.hal.science/halshs-04599865) </vt:lpstr>
      <vt:lpstr>Introduction</vt:lpstr>
      <vt:lpstr>Présentation PowerPoint</vt:lpstr>
      <vt:lpstr>Présentation PowerPoint</vt:lpstr>
      <vt:lpstr>Présentation PowerPoint</vt:lpstr>
      <vt:lpstr>Présentation PowerPoint</vt:lpstr>
      <vt:lpstr>*N .B. : We follow only Mr Gimbutas, an archaeologist who has found archaeological evidence of the existence in "Ancient Europe" of the cult of the Great Goddess: the source of all life. However, we do not believe that this civilization was wiped out by the nomads of the steppes (cattle breeders). In our opinion, this civilization disappeared under the influence of the new way of life offered by agriculture (for more details, see the article by S. Tryaglova-Fayer for LAROS, 2024). There is every reason to believe that there was even a spiritual transfer between the inhabitants of 'Ancient Europe' and the cattle breeders. How else to explain the similarity of their myths and legends ?</vt:lpstr>
      <vt:lpstr>Présentation PowerPoint</vt:lpstr>
      <vt:lpstr>Parallels</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Svetlana FAYER</dc:creator>
  <cp:lastModifiedBy>Svetlana TYAGLOVA</cp:lastModifiedBy>
  <cp:revision>32</cp:revision>
  <dcterms:created xsi:type="dcterms:W3CDTF">2024-07-14T14:20:35Z</dcterms:created>
  <dcterms:modified xsi:type="dcterms:W3CDTF">2024-08-25T10:26:32Z</dcterms:modified>
</cp:coreProperties>
</file>